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2" r:id="rId3"/>
  </p:sldMasterIdLst>
  <p:notesMasterIdLst>
    <p:notesMasterId r:id="rId294"/>
  </p:notesMasterIdLst>
  <p:sldIdLst>
    <p:sldId id="263" r:id="rId4"/>
    <p:sldId id="864" r:id="rId5"/>
    <p:sldId id="270" r:id="rId6"/>
    <p:sldId id="269" r:id="rId7"/>
    <p:sldId id="267" r:id="rId8"/>
    <p:sldId id="271" r:id="rId9"/>
    <p:sldId id="272" r:id="rId10"/>
    <p:sldId id="273" r:id="rId11"/>
    <p:sldId id="865" r:id="rId12"/>
    <p:sldId id="257" r:id="rId13"/>
    <p:sldId id="262" r:id="rId14"/>
    <p:sldId id="266" r:id="rId15"/>
    <p:sldId id="866" r:id="rId16"/>
    <p:sldId id="867" r:id="rId17"/>
    <p:sldId id="868" r:id="rId18"/>
    <p:sldId id="268" r:id="rId19"/>
    <p:sldId id="869" r:id="rId20"/>
    <p:sldId id="870" r:id="rId21"/>
    <p:sldId id="871" r:id="rId22"/>
    <p:sldId id="276" r:id="rId23"/>
    <p:sldId id="275" r:id="rId24"/>
    <p:sldId id="277" r:id="rId25"/>
    <p:sldId id="281" r:id="rId26"/>
    <p:sldId id="278" r:id="rId27"/>
    <p:sldId id="872" r:id="rId28"/>
    <p:sldId id="279" r:id="rId29"/>
    <p:sldId id="280" r:id="rId30"/>
    <p:sldId id="282" r:id="rId31"/>
    <p:sldId id="283" r:id="rId32"/>
    <p:sldId id="284" r:id="rId33"/>
    <p:sldId id="285" r:id="rId34"/>
    <p:sldId id="286" r:id="rId35"/>
    <p:sldId id="365" r:id="rId36"/>
    <p:sldId id="288" r:id="rId37"/>
    <p:sldId id="366" r:id="rId38"/>
    <p:sldId id="364" r:id="rId39"/>
    <p:sldId id="287" r:id="rId40"/>
    <p:sldId id="367" r:id="rId41"/>
    <p:sldId id="368" r:id="rId42"/>
    <p:sldId id="369" r:id="rId43"/>
    <p:sldId id="370" r:id="rId44"/>
    <p:sldId id="371" r:id="rId45"/>
    <p:sldId id="873" r:id="rId46"/>
    <p:sldId id="372" r:id="rId47"/>
    <p:sldId id="373" r:id="rId48"/>
    <p:sldId id="274" r:id="rId49"/>
    <p:sldId id="374" r:id="rId50"/>
    <p:sldId id="375" r:id="rId51"/>
    <p:sldId id="874" r:id="rId52"/>
    <p:sldId id="256" r:id="rId53"/>
    <p:sldId id="875" r:id="rId54"/>
    <p:sldId id="876" r:id="rId55"/>
    <p:sldId id="877" r:id="rId56"/>
    <p:sldId id="878" r:id="rId57"/>
    <p:sldId id="879" r:id="rId58"/>
    <p:sldId id="880" r:id="rId59"/>
    <p:sldId id="881" r:id="rId60"/>
    <p:sldId id="882" r:id="rId61"/>
    <p:sldId id="883" r:id="rId62"/>
    <p:sldId id="884" r:id="rId63"/>
    <p:sldId id="885" r:id="rId64"/>
    <p:sldId id="886" r:id="rId65"/>
    <p:sldId id="887" r:id="rId66"/>
    <p:sldId id="888" r:id="rId67"/>
    <p:sldId id="889" r:id="rId68"/>
    <p:sldId id="890" r:id="rId69"/>
    <p:sldId id="607" r:id="rId70"/>
    <p:sldId id="891" r:id="rId71"/>
    <p:sldId id="892" r:id="rId72"/>
    <p:sldId id="893" r:id="rId73"/>
    <p:sldId id="894" r:id="rId74"/>
    <p:sldId id="895" r:id="rId75"/>
    <p:sldId id="358" r:id="rId76"/>
    <p:sldId id="896" r:id="rId77"/>
    <p:sldId id="897" r:id="rId78"/>
    <p:sldId id="289" r:id="rId79"/>
    <p:sldId id="898" r:id="rId80"/>
    <p:sldId id="899" r:id="rId81"/>
    <p:sldId id="900" r:id="rId82"/>
    <p:sldId id="901" r:id="rId83"/>
    <p:sldId id="902" r:id="rId84"/>
    <p:sldId id="903" r:id="rId85"/>
    <p:sldId id="904" r:id="rId86"/>
    <p:sldId id="334" r:id="rId87"/>
    <p:sldId id="905" r:id="rId88"/>
    <p:sldId id="906" r:id="rId89"/>
    <p:sldId id="333" r:id="rId90"/>
    <p:sldId id="336" r:id="rId91"/>
    <p:sldId id="335" r:id="rId92"/>
    <p:sldId id="337" r:id="rId93"/>
    <p:sldId id="343" r:id="rId94"/>
    <p:sldId id="907" r:id="rId95"/>
    <p:sldId id="908" r:id="rId96"/>
    <p:sldId id="909" r:id="rId97"/>
    <p:sldId id="910" r:id="rId98"/>
    <p:sldId id="341" r:id="rId99"/>
    <p:sldId id="911" r:id="rId100"/>
    <p:sldId id="912" r:id="rId101"/>
    <p:sldId id="913" r:id="rId102"/>
    <p:sldId id="914" r:id="rId103"/>
    <p:sldId id="915" r:id="rId104"/>
    <p:sldId id="290" r:id="rId105"/>
    <p:sldId id="291" r:id="rId106"/>
    <p:sldId id="330" r:id="rId107"/>
    <p:sldId id="331" r:id="rId108"/>
    <p:sldId id="332" r:id="rId109"/>
    <p:sldId id="349" r:id="rId110"/>
    <p:sldId id="345" r:id="rId111"/>
    <p:sldId id="338" r:id="rId112"/>
    <p:sldId id="339" r:id="rId113"/>
    <p:sldId id="301" r:id="rId114"/>
    <p:sldId id="340" r:id="rId115"/>
    <p:sldId id="342" r:id="rId116"/>
    <p:sldId id="344" r:id="rId117"/>
    <p:sldId id="916" r:id="rId118"/>
    <p:sldId id="348" r:id="rId119"/>
    <p:sldId id="347" r:id="rId120"/>
    <p:sldId id="352" r:id="rId121"/>
    <p:sldId id="357" r:id="rId122"/>
    <p:sldId id="351" r:id="rId123"/>
    <p:sldId id="354" r:id="rId124"/>
    <p:sldId id="353" r:id="rId125"/>
    <p:sldId id="355" r:id="rId126"/>
    <p:sldId id="264" r:id="rId127"/>
    <p:sldId id="917" r:id="rId128"/>
    <p:sldId id="918" r:id="rId129"/>
    <p:sldId id="919" r:id="rId130"/>
    <p:sldId id="920" r:id="rId131"/>
    <p:sldId id="407" r:id="rId132"/>
    <p:sldId id="416" r:id="rId133"/>
    <p:sldId id="415" r:id="rId134"/>
    <p:sldId id="921" r:id="rId135"/>
    <p:sldId id="408" r:id="rId136"/>
    <p:sldId id="410" r:id="rId137"/>
    <p:sldId id="412" r:id="rId138"/>
    <p:sldId id="413" r:id="rId139"/>
    <p:sldId id="414" r:id="rId140"/>
    <p:sldId id="411" r:id="rId141"/>
    <p:sldId id="409" r:id="rId142"/>
    <p:sldId id="922" r:id="rId143"/>
    <p:sldId id="418" r:id="rId144"/>
    <p:sldId id="421" r:id="rId145"/>
    <p:sldId id="923" r:id="rId146"/>
    <p:sldId id="419" r:id="rId147"/>
    <p:sldId id="924" r:id="rId148"/>
    <p:sldId id="423" r:id="rId149"/>
    <p:sldId id="424" r:id="rId150"/>
    <p:sldId id="926" r:id="rId151"/>
    <p:sldId id="927" r:id="rId152"/>
    <p:sldId id="928" r:id="rId153"/>
    <p:sldId id="929" r:id="rId154"/>
    <p:sldId id="930" r:id="rId155"/>
    <p:sldId id="931" r:id="rId156"/>
    <p:sldId id="932" r:id="rId157"/>
    <p:sldId id="933" r:id="rId158"/>
    <p:sldId id="934" r:id="rId159"/>
    <p:sldId id="935" r:id="rId160"/>
    <p:sldId id="936" r:id="rId161"/>
    <p:sldId id="937" r:id="rId162"/>
    <p:sldId id="938" r:id="rId163"/>
    <p:sldId id="939" r:id="rId164"/>
    <p:sldId id="940" r:id="rId165"/>
    <p:sldId id="941" r:id="rId166"/>
    <p:sldId id="942" r:id="rId167"/>
    <p:sldId id="943" r:id="rId168"/>
    <p:sldId id="944" r:id="rId169"/>
    <p:sldId id="292" r:id="rId170"/>
    <p:sldId id="293" r:id="rId171"/>
    <p:sldId id="945" r:id="rId172"/>
    <p:sldId id="946" r:id="rId173"/>
    <p:sldId id="947" r:id="rId174"/>
    <p:sldId id="948" r:id="rId175"/>
    <p:sldId id="949" r:id="rId176"/>
    <p:sldId id="950" r:id="rId177"/>
    <p:sldId id="294" r:id="rId178"/>
    <p:sldId id="951" r:id="rId179"/>
    <p:sldId id="295" r:id="rId180"/>
    <p:sldId id="952" r:id="rId181"/>
    <p:sldId id="296" r:id="rId182"/>
    <p:sldId id="953" r:id="rId183"/>
    <p:sldId id="954" r:id="rId184"/>
    <p:sldId id="955" r:id="rId185"/>
    <p:sldId id="1065" r:id="rId186"/>
    <p:sldId id="1064" r:id="rId187"/>
    <p:sldId id="956" r:id="rId188"/>
    <p:sldId id="957" r:id="rId189"/>
    <p:sldId id="958" r:id="rId190"/>
    <p:sldId id="959" r:id="rId191"/>
    <p:sldId id="960" r:id="rId192"/>
    <p:sldId id="961" r:id="rId193"/>
    <p:sldId id="962" r:id="rId194"/>
    <p:sldId id="963" r:id="rId195"/>
    <p:sldId id="964" r:id="rId196"/>
    <p:sldId id="1066" r:id="rId197"/>
    <p:sldId id="966" r:id="rId198"/>
    <p:sldId id="967" r:id="rId199"/>
    <p:sldId id="968" r:id="rId200"/>
    <p:sldId id="969" r:id="rId201"/>
    <p:sldId id="970" r:id="rId202"/>
    <p:sldId id="971" r:id="rId203"/>
    <p:sldId id="972" r:id="rId204"/>
    <p:sldId id="973" r:id="rId205"/>
    <p:sldId id="974" r:id="rId206"/>
    <p:sldId id="975" r:id="rId207"/>
    <p:sldId id="976" r:id="rId208"/>
    <p:sldId id="977" r:id="rId209"/>
    <p:sldId id="978" r:id="rId210"/>
    <p:sldId id="979" r:id="rId211"/>
    <p:sldId id="1067" r:id="rId212"/>
    <p:sldId id="981" r:id="rId213"/>
    <p:sldId id="982" r:id="rId214"/>
    <p:sldId id="983" r:id="rId215"/>
    <p:sldId id="984" r:id="rId216"/>
    <p:sldId id="985" r:id="rId217"/>
    <p:sldId id="986" r:id="rId218"/>
    <p:sldId id="987" r:id="rId219"/>
    <p:sldId id="988" r:id="rId220"/>
    <p:sldId id="989" r:id="rId221"/>
    <p:sldId id="990" r:id="rId222"/>
    <p:sldId id="991" r:id="rId223"/>
    <p:sldId id="992" r:id="rId224"/>
    <p:sldId id="993" r:id="rId225"/>
    <p:sldId id="1068" r:id="rId226"/>
    <p:sldId id="995" r:id="rId227"/>
    <p:sldId id="996" r:id="rId228"/>
    <p:sldId id="997" r:id="rId229"/>
    <p:sldId id="998" r:id="rId230"/>
    <p:sldId id="999" r:id="rId231"/>
    <p:sldId id="1069" r:id="rId232"/>
    <p:sldId id="1001" r:id="rId233"/>
    <p:sldId id="1002" r:id="rId234"/>
    <p:sldId id="1003" r:id="rId235"/>
    <p:sldId id="1004" r:id="rId236"/>
    <p:sldId id="1005" r:id="rId237"/>
    <p:sldId id="1006" r:id="rId238"/>
    <p:sldId id="1007" r:id="rId239"/>
    <p:sldId id="1008" r:id="rId240"/>
    <p:sldId id="1070" r:id="rId241"/>
    <p:sldId id="1010" r:id="rId242"/>
    <p:sldId id="1011" r:id="rId243"/>
    <p:sldId id="1012" r:id="rId244"/>
    <p:sldId id="1013" r:id="rId245"/>
    <p:sldId id="1014" r:id="rId246"/>
    <p:sldId id="1015" r:id="rId247"/>
    <p:sldId id="1016" r:id="rId248"/>
    <p:sldId id="1017" r:id="rId249"/>
    <p:sldId id="1018" r:id="rId250"/>
    <p:sldId id="1019" r:id="rId251"/>
    <p:sldId id="1020" r:id="rId252"/>
    <p:sldId id="1021" r:id="rId253"/>
    <p:sldId id="1022" r:id="rId254"/>
    <p:sldId id="1023" r:id="rId255"/>
    <p:sldId id="1024" r:id="rId256"/>
    <p:sldId id="1025" r:id="rId257"/>
    <p:sldId id="1026" r:id="rId258"/>
    <p:sldId id="1027" r:id="rId259"/>
    <p:sldId id="1071" r:id="rId260"/>
    <p:sldId id="1029" r:id="rId261"/>
    <p:sldId id="1030" r:id="rId262"/>
    <p:sldId id="1031" r:id="rId263"/>
    <p:sldId id="1032" r:id="rId264"/>
    <p:sldId id="1033" r:id="rId265"/>
    <p:sldId id="1034" r:id="rId266"/>
    <p:sldId id="1035" r:id="rId267"/>
    <p:sldId id="1036" r:id="rId268"/>
    <p:sldId id="1037" r:id="rId269"/>
    <p:sldId id="1038" r:id="rId270"/>
    <p:sldId id="1039" r:id="rId271"/>
    <p:sldId id="1040" r:id="rId272"/>
    <p:sldId id="1041" r:id="rId273"/>
    <p:sldId id="1042" r:id="rId274"/>
    <p:sldId id="1043" r:id="rId275"/>
    <p:sldId id="1044" r:id="rId276"/>
    <p:sldId id="1045" r:id="rId277"/>
    <p:sldId id="1046" r:id="rId278"/>
    <p:sldId id="1072" r:id="rId279"/>
    <p:sldId id="1049" r:id="rId280"/>
    <p:sldId id="1050" r:id="rId281"/>
    <p:sldId id="1051" r:id="rId282"/>
    <p:sldId id="1052" r:id="rId283"/>
    <p:sldId id="1053" r:id="rId284"/>
    <p:sldId id="1055" r:id="rId285"/>
    <p:sldId id="1056" r:id="rId286"/>
    <p:sldId id="1057" r:id="rId287"/>
    <p:sldId id="1058" r:id="rId288"/>
    <p:sldId id="1059" r:id="rId289"/>
    <p:sldId id="1060" r:id="rId290"/>
    <p:sldId id="1063" r:id="rId291"/>
    <p:sldId id="1061" r:id="rId292"/>
    <p:sldId id="1062" r:id="rId2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lton, Emily" initials="BE" lastIdx="3" clrIdx="0">
    <p:extLst>
      <p:ext uri="{19B8F6BF-5375-455C-9EA6-DF929625EA0E}">
        <p15:presenceInfo xmlns:p15="http://schemas.microsoft.com/office/powerpoint/2012/main" userId="S::Emily.Bolton@Illinois.gov::630bf3b0-6256-416a-9efe-669e906a2d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4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slide" Target="slides/slide287.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slide" Target="slides/slide288.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slide" Target="slides/slide252.xml"/><Relationship Id="rId271" Type="http://schemas.openxmlformats.org/officeDocument/2006/relationships/slide" Target="slides/slide268.xml"/><Relationship Id="rId276" Type="http://schemas.openxmlformats.org/officeDocument/2006/relationships/slide" Target="slides/slide273.xml"/><Relationship Id="rId292" Type="http://schemas.openxmlformats.org/officeDocument/2006/relationships/slide" Target="slides/slide289.xml"/><Relationship Id="rId297" Type="http://schemas.openxmlformats.org/officeDocument/2006/relationships/viewProps" Target="viewProps.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slide" Target="slides/slide258.xml"/><Relationship Id="rId266" Type="http://schemas.openxmlformats.org/officeDocument/2006/relationships/slide" Target="slides/slide263.xml"/><Relationship Id="rId287" Type="http://schemas.openxmlformats.org/officeDocument/2006/relationships/slide" Target="slides/slide284.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282" Type="http://schemas.openxmlformats.org/officeDocument/2006/relationships/slide" Target="slides/slide279.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theme" Target="theme/theme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slide" Target="slides/slide269.xml"/><Relationship Id="rId293" Type="http://schemas.openxmlformats.org/officeDocument/2006/relationships/slide" Target="slides/slide290.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283" Type="http://schemas.openxmlformats.org/officeDocument/2006/relationships/slide" Target="slides/slide28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notesMaster" Target="notesMasters/notesMaster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commentAuthors" Target="commentAuthor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presProps" Target="presProps.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F8476-3113-4E2F-8112-009FC383ACE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B48C7CC8-1E94-456E-B47A-4AE23FA684F0}">
      <dgm:prSet phldrT="[Text]"/>
      <dgm:spPr>
        <a:xfrm rot="5400000">
          <a:off x="5511369" y="-4809999"/>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dirty="0">
              <a:solidFill>
                <a:srgbClr val="1F497D"/>
              </a:solidFill>
              <a:latin typeface="Calibri" panose="020F0502020204030204"/>
              <a:ea typeface="+mn-ea"/>
              <a:cs typeface="+mn-cs"/>
            </a:rPr>
            <a:t>EXEMPT</a:t>
          </a:r>
        </a:p>
      </dgm:t>
    </dgm:pt>
    <dgm:pt modelId="{2C4C2E6A-C17D-4C5F-929A-5129E191AFB0}" type="parTrans" cxnId="{190406DF-B89A-434C-9370-78CB3DADA9FF}">
      <dgm:prSet/>
      <dgm:spPr/>
      <dgm:t>
        <a:bodyPr/>
        <a:lstStyle/>
        <a:p>
          <a:endParaRPr lang="en-US"/>
        </a:p>
      </dgm:t>
    </dgm:pt>
    <dgm:pt modelId="{AE10FB44-A111-4EEA-BD99-45315AF97A16}" type="sibTrans" cxnId="{190406DF-B89A-434C-9370-78CB3DADA9FF}">
      <dgm:prSet/>
      <dgm:spPr/>
      <dgm:t>
        <a:bodyPr/>
        <a:lstStyle/>
        <a:p>
          <a:endParaRPr lang="en-US"/>
        </a:p>
      </dgm:t>
    </dgm:pt>
    <dgm:pt modelId="{48BA23E4-5EE7-4323-A99E-E195B50B3EF4}">
      <dgm:prSet phldrT="[Text]"/>
      <dgm:spPr>
        <a:xfrm rot="5400000">
          <a:off x="-149816" y="1032593"/>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 </a:t>
          </a:r>
        </a:p>
      </dgm:t>
    </dgm:pt>
    <dgm:pt modelId="{EBB6B33C-5280-48A7-8A9B-45A3BD05DC06}" type="parTrans" cxnId="{26503BDE-141C-4B28-8FEA-60DF1F2BF213}">
      <dgm:prSet/>
      <dgm:spPr/>
      <dgm:t>
        <a:bodyPr/>
        <a:lstStyle/>
        <a:p>
          <a:endParaRPr lang="en-US"/>
        </a:p>
      </dgm:t>
    </dgm:pt>
    <dgm:pt modelId="{8522A665-BF03-4072-88A9-88DB3C084F4C}" type="sibTrans" cxnId="{26503BDE-141C-4B28-8FEA-60DF1F2BF213}">
      <dgm:prSet/>
      <dgm:spPr/>
      <dgm:t>
        <a:bodyPr/>
        <a:lstStyle/>
        <a:p>
          <a:endParaRPr lang="en-US"/>
        </a:p>
      </dgm:t>
    </dgm:pt>
    <dgm:pt modelId="{F09B0FA0-B421-4A8E-B754-1E40FA89CCD0}">
      <dgm:prSet phldrT="[Text]"/>
      <dgm:spPr>
        <a:xfrm rot="5400000">
          <a:off x="5511369" y="-3929448"/>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dirty="0">
              <a:solidFill>
                <a:srgbClr val="1F497D"/>
              </a:solidFill>
              <a:latin typeface="Calibri" panose="020F0502020204030204"/>
              <a:ea typeface="+mn-ea"/>
              <a:cs typeface="+mn-cs"/>
            </a:rPr>
            <a:t>CATEGORICALLY EXCLUDED </a:t>
          </a:r>
          <a:r>
            <a:rPr lang="en-US" b="1" dirty="0">
              <a:solidFill>
                <a:srgbClr val="1F497D"/>
              </a:solidFill>
              <a:latin typeface="Calibri" panose="020F0502020204030204"/>
              <a:ea typeface="+mn-ea"/>
              <a:cs typeface="+mn-cs"/>
            </a:rPr>
            <a:t>NOT </a:t>
          </a:r>
          <a:r>
            <a:rPr lang="en-US" b="0" dirty="0">
              <a:solidFill>
                <a:srgbClr val="1F497D"/>
              </a:solidFill>
              <a:latin typeface="Calibri" panose="020F0502020204030204"/>
              <a:ea typeface="+mn-ea"/>
              <a:cs typeface="+mn-cs"/>
            </a:rPr>
            <a:t>SUBJECT TO </a:t>
          </a:r>
          <a:r>
            <a:rPr lang="en-US" b="0" dirty="0">
              <a:solidFill>
                <a:srgbClr val="1F497D"/>
              </a:solidFill>
              <a:latin typeface="Calibri" panose="020F0502020204030204" pitchFamily="34" charset="0"/>
              <a:ea typeface="+mn-ea"/>
              <a:cs typeface="Calibri" panose="020F0502020204030204" pitchFamily="34" charset="0"/>
            </a:rPr>
            <a:t>§</a:t>
          </a:r>
          <a:r>
            <a:rPr lang="en-US" b="0" dirty="0">
              <a:solidFill>
                <a:srgbClr val="1F497D"/>
              </a:solidFill>
              <a:latin typeface="Calibri" panose="020F0502020204030204"/>
              <a:ea typeface="+mn-ea"/>
              <a:cs typeface="+mn-cs"/>
            </a:rPr>
            <a:t>58.5 (CENST)</a:t>
          </a:r>
          <a:endParaRPr lang="en-US" dirty="0">
            <a:solidFill>
              <a:srgbClr val="1F497D"/>
            </a:solidFill>
            <a:latin typeface="Calibri" panose="020F0502020204030204"/>
            <a:ea typeface="+mn-ea"/>
            <a:cs typeface="+mn-cs"/>
          </a:endParaRPr>
        </a:p>
      </dgm:t>
    </dgm:pt>
    <dgm:pt modelId="{767F40FF-5AD7-478D-89A9-FACE032DE48C}" type="parTrans" cxnId="{702F381C-5762-4310-BE5F-C1297934817F}">
      <dgm:prSet/>
      <dgm:spPr/>
      <dgm:t>
        <a:bodyPr/>
        <a:lstStyle/>
        <a:p>
          <a:endParaRPr lang="en-US"/>
        </a:p>
      </dgm:t>
    </dgm:pt>
    <dgm:pt modelId="{E58A7F6C-A9AB-4623-9F9D-136C28E62768}" type="sibTrans" cxnId="{702F381C-5762-4310-BE5F-C1297934817F}">
      <dgm:prSet/>
      <dgm:spPr/>
      <dgm:t>
        <a:bodyPr/>
        <a:lstStyle/>
        <a:p>
          <a:endParaRPr lang="en-US"/>
        </a:p>
      </dgm:t>
    </dgm:pt>
    <dgm:pt modelId="{8AF3E612-0C9A-4696-908F-F1190C8D6B19}">
      <dgm:prSet phldrT="[Text]"/>
      <dgm:spPr>
        <a:xfrm rot="5400000">
          <a:off x="-149816" y="1913144"/>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 </a:t>
          </a:r>
        </a:p>
      </dgm:t>
    </dgm:pt>
    <dgm:pt modelId="{ACFB2562-A667-4A3C-8696-D500E564287C}" type="parTrans" cxnId="{E7282CF9-E08B-452F-9B33-988835DB38A2}">
      <dgm:prSet/>
      <dgm:spPr/>
      <dgm:t>
        <a:bodyPr/>
        <a:lstStyle/>
        <a:p>
          <a:endParaRPr lang="en-US"/>
        </a:p>
      </dgm:t>
    </dgm:pt>
    <dgm:pt modelId="{69FFE0B5-1642-421C-A198-F7ACF2603E3D}" type="sibTrans" cxnId="{E7282CF9-E08B-452F-9B33-988835DB38A2}">
      <dgm:prSet/>
      <dgm:spPr/>
      <dgm:t>
        <a:bodyPr/>
        <a:lstStyle/>
        <a:p>
          <a:endParaRPr lang="en-US"/>
        </a:p>
      </dgm:t>
    </dgm:pt>
    <dgm:pt modelId="{D315018A-1AA6-45EC-892C-B31BBDCA1546}">
      <dgm:prSet phldrT="[Text]"/>
      <dgm:spPr>
        <a:xfrm rot="5400000">
          <a:off x="5511369" y="-3048897"/>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dirty="0">
              <a:solidFill>
                <a:srgbClr val="1F497D"/>
              </a:solidFill>
              <a:latin typeface="Calibri" panose="020F0502020204030204"/>
              <a:ea typeface="+mn-ea"/>
              <a:cs typeface="+mn-cs"/>
            </a:rPr>
            <a:t>CATEGORICALLY EXCLUDED </a:t>
          </a:r>
          <a:r>
            <a:rPr lang="en-US" b="1" dirty="0">
              <a:solidFill>
                <a:srgbClr val="1F497D"/>
              </a:solidFill>
              <a:latin typeface="Calibri" panose="020F0502020204030204"/>
              <a:ea typeface="+mn-ea"/>
              <a:cs typeface="+mn-cs"/>
            </a:rPr>
            <a:t>SUBJECT TO </a:t>
          </a:r>
          <a:r>
            <a:rPr lang="en-US" b="0" dirty="0">
              <a:solidFill>
                <a:srgbClr val="1F497D"/>
              </a:solidFill>
              <a:latin typeface="Calibri" panose="020F0502020204030204" pitchFamily="34" charset="0"/>
              <a:ea typeface="+mn-ea"/>
              <a:cs typeface="Calibri" panose="020F0502020204030204" pitchFamily="34" charset="0"/>
            </a:rPr>
            <a:t>§</a:t>
          </a:r>
          <a:r>
            <a:rPr lang="en-US" b="0" dirty="0">
              <a:solidFill>
                <a:srgbClr val="1F497D"/>
              </a:solidFill>
              <a:latin typeface="Calibri" panose="020F0502020204030204"/>
              <a:ea typeface="+mn-ea"/>
              <a:cs typeface="+mn-cs"/>
            </a:rPr>
            <a:t>58.5 (CEST)</a:t>
          </a:r>
          <a:endParaRPr lang="en-US" dirty="0">
            <a:solidFill>
              <a:srgbClr val="1F497D"/>
            </a:solidFill>
            <a:latin typeface="Calibri" panose="020F0502020204030204"/>
            <a:ea typeface="+mn-ea"/>
            <a:cs typeface="+mn-cs"/>
          </a:endParaRPr>
        </a:p>
      </dgm:t>
    </dgm:pt>
    <dgm:pt modelId="{246973E1-6EB3-4933-A41F-5990F5ABF432}" type="parTrans" cxnId="{42099F87-F67A-417B-96B4-A01A2E0D8419}">
      <dgm:prSet/>
      <dgm:spPr/>
      <dgm:t>
        <a:bodyPr/>
        <a:lstStyle/>
        <a:p>
          <a:endParaRPr lang="en-US"/>
        </a:p>
      </dgm:t>
    </dgm:pt>
    <dgm:pt modelId="{9D17E764-143A-43E2-8481-84BA2F14584D}" type="sibTrans" cxnId="{42099F87-F67A-417B-96B4-A01A2E0D8419}">
      <dgm:prSet/>
      <dgm:spPr/>
      <dgm:t>
        <a:bodyPr/>
        <a:lstStyle/>
        <a:p>
          <a:endParaRPr lang="en-US"/>
        </a:p>
      </dgm:t>
    </dgm:pt>
    <dgm:pt modelId="{4B20BB01-2752-4C80-8978-F21DE4C94511}">
      <dgm:prSet phldrT="[Text]"/>
      <dgm:spPr>
        <a:xfrm rot="5400000">
          <a:off x="-149816" y="2793695"/>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 </a:t>
          </a:r>
        </a:p>
      </dgm:t>
    </dgm:pt>
    <dgm:pt modelId="{FC73A71B-2E48-4BDB-9E90-9BC37246F221}" type="parTrans" cxnId="{F2125A66-C04B-4067-BB1D-68B22BDF2E3E}">
      <dgm:prSet/>
      <dgm:spPr/>
      <dgm:t>
        <a:bodyPr/>
        <a:lstStyle/>
        <a:p>
          <a:endParaRPr lang="en-US"/>
        </a:p>
      </dgm:t>
    </dgm:pt>
    <dgm:pt modelId="{470D1944-1762-4D9B-B9B5-822CEA1978CA}" type="sibTrans" cxnId="{F2125A66-C04B-4067-BB1D-68B22BDF2E3E}">
      <dgm:prSet/>
      <dgm:spPr/>
      <dgm:t>
        <a:bodyPr/>
        <a:lstStyle/>
        <a:p>
          <a:endParaRPr lang="en-US"/>
        </a:p>
      </dgm:t>
    </dgm:pt>
    <dgm:pt modelId="{C53A245B-EA45-46FE-A1FD-FE40BDCC22A9}">
      <dgm:prSet phldrT="[Text]"/>
      <dgm:spPr>
        <a:xfrm rot="5400000">
          <a:off x="-149816" y="3674246"/>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 </a:t>
          </a:r>
        </a:p>
      </dgm:t>
    </dgm:pt>
    <dgm:pt modelId="{5367A94B-9451-454E-9451-8ED90DE27539}" type="parTrans" cxnId="{DDB2229C-F7E3-4FC0-B343-90A351ADA7F3}">
      <dgm:prSet/>
      <dgm:spPr/>
      <dgm:t>
        <a:bodyPr/>
        <a:lstStyle/>
        <a:p>
          <a:endParaRPr lang="en-US"/>
        </a:p>
      </dgm:t>
    </dgm:pt>
    <dgm:pt modelId="{A641E09F-3659-443F-A4B7-7DA5BAF51A06}" type="sibTrans" cxnId="{DDB2229C-F7E3-4FC0-B343-90A351ADA7F3}">
      <dgm:prSet/>
      <dgm:spPr/>
      <dgm:t>
        <a:bodyPr/>
        <a:lstStyle/>
        <a:p>
          <a:endParaRPr lang="en-US"/>
        </a:p>
      </dgm:t>
    </dgm:pt>
    <dgm:pt modelId="{3409CB41-077E-49BF-8BA2-B5FCDD0FA14B}">
      <dgm:prSet phldrT="[Text]"/>
      <dgm:spPr>
        <a:xfrm rot="5400000">
          <a:off x="-149816" y="152042"/>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 </a:t>
          </a:r>
        </a:p>
      </dgm:t>
    </dgm:pt>
    <dgm:pt modelId="{B3A0FDEE-7555-475B-8446-877E4F53326E}" type="sibTrans" cxnId="{08196C5A-6E7B-4A93-ACF2-1B2573F6AE64}">
      <dgm:prSet/>
      <dgm:spPr/>
      <dgm:t>
        <a:bodyPr/>
        <a:lstStyle/>
        <a:p>
          <a:endParaRPr lang="en-US"/>
        </a:p>
      </dgm:t>
    </dgm:pt>
    <dgm:pt modelId="{1D466C55-4E72-47D4-BEDE-46C38246AD2E}" type="parTrans" cxnId="{08196C5A-6E7B-4A93-ACF2-1B2573F6AE64}">
      <dgm:prSet/>
      <dgm:spPr/>
      <dgm:t>
        <a:bodyPr/>
        <a:lstStyle/>
        <a:p>
          <a:endParaRPr lang="en-US"/>
        </a:p>
      </dgm:t>
    </dgm:pt>
    <dgm:pt modelId="{8EC4FF12-6A70-4183-81F6-80A063F32B9E}">
      <dgm:prSet/>
      <dgm:spPr>
        <a:xfrm rot="5400000">
          <a:off x="5511369" y="-2168346"/>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dirty="0">
              <a:solidFill>
                <a:srgbClr val="1F497D"/>
              </a:solidFill>
              <a:latin typeface="Calibri" panose="020F0502020204030204"/>
              <a:ea typeface="+mn-ea"/>
              <a:cs typeface="+mn-cs"/>
            </a:rPr>
            <a:t>ENVIRONMENTAL ASSESSMENT (EA)</a:t>
          </a:r>
        </a:p>
      </dgm:t>
    </dgm:pt>
    <dgm:pt modelId="{A5BD2066-848F-4933-A2A2-B5CE341D0860}" type="parTrans" cxnId="{7B26EB86-FC7D-4A02-B89E-1B3517C66D60}">
      <dgm:prSet/>
      <dgm:spPr/>
      <dgm:t>
        <a:bodyPr/>
        <a:lstStyle/>
        <a:p>
          <a:endParaRPr lang="en-US"/>
        </a:p>
      </dgm:t>
    </dgm:pt>
    <dgm:pt modelId="{D1CB5010-8078-4691-8EB7-A3AC1725CB09}" type="sibTrans" cxnId="{7B26EB86-FC7D-4A02-B89E-1B3517C66D60}">
      <dgm:prSet/>
      <dgm:spPr/>
      <dgm:t>
        <a:bodyPr/>
        <a:lstStyle/>
        <a:p>
          <a:endParaRPr lang="en-US"/>
        </a:p>
      </dgm:t>
    </dgm:pt>
    <dgm:pt modelId="{AE456E30-1251-4649-B363-36830C18E998}">
      <dgm:prSet/>
      <dgm:spPr>
        <a:xfrm rot="5400000">
          <a:off x="5511369" y="-1287795"/>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Char char="•"/>
          </a:pPr>
          <a:r>
            <a:rPr lang="en-US" dirty="0">
              <a:solidFill>
                <a:srgbClr val="1F497D"/>
              </a:solidFill>
              <a:latin typeface="Calibri" panose="020F0502020204030204"/>
              <a:ea typeface="+mn-ea"/>
              <a:cs typeface="+mn-cs"/>
            </a:rPr>
            <a:t>ENVIRONMENTAL IMPACT STATEMENT (Rare for IL CDBG)</a:t>
          </a:r>
        </a:p>
      </dgm:t>
    </dgm:pt>
    <dgm:pt modelId="{78385047-BBB7-46AB-9466-3FC60CD60F38}" type="parTrans" cxnId="{37281660-41DF-491D-89FF-B45F25C7544D}">
      <dgm:prSet/>
      <dgm:spPr/>
      <dgm:t>
        <a:bodyPr/>
        <a:lstStyle/>
        <a:p>
          <a:endParaRPr lang="en-US"/>
        </a:p>
      </dgm:t>
    </dgm:pt>
    <dgm:pt modelId="{E8424586-3E9F-4235-839F-C68B11EA4BDE}" type="sibTrans" cxnId="{37281660-41DF-491D-89FF-B45F25C7544D}">
      <dgm:prSet/>
      <dgm:spPr/>
      <dgm:t>
        <a:bodyPr/>
        <a:lstStyle/>
        <a:p>
          <a:endParaRPr lang="en-US"/>
        </a:p>
      </dgm:t>
    </dgm:pt>
    <dgm:pt modelId="{D914FBBF-0DA1-49CD-B20C-4EEDC5804E08}" type="pres">
      <dgm:prSet presAssocID="{A18F8476-3113-4E2F-8112-009FC383ACE0}" presName="linearFlow" presStyleCnt="0">
        <dgm:presLayoutVars>
          <dgm:dir/>
          <dgm:animLvl val="lvl"/>
          <dgm:resizeHandles val="exact"/>
        </dgm:presLayoutVars>
      </dgm:prSet>
      <dgm:spPr/>
    </dgm:pt>
    <dgm:pt modelId="{130FA197-5135-487D-858F-58D025D6F1A5}" type="pres">
      <dgm:prSet presAssocID="{3409CB41-077E-49BF-8BA2-B5FCDD0FA14B}" presName="composite" presStyleCnt="0"/>
      <dgm:spPr/>
    </dgm:pt>
    <dgm:pt modelId="{2CCB0A98-27D7-47A0-87CD-A357DACFD71A}" type="pres">
      <dgm:prSet presAssocID="{3409CB41-077E-49BF-8BA2-B5FCDD0FA14B}" presName="parentText" presStyleLbl="alignNode1" presStyleIdx="0" presStyleCnt="5">
        <dgm:presLayoutVars>
          <dgm:chMax val="1"/>
          <dgm:bulletEnabled val="1"/>
        </dgm:presLayoutVars>
      </dgm:prSet>
      <dgm:spPr/>
    </dgm:pt>
    <dgm:pt modelId="{E8A1EF1C-29B3-476B-88A7-750BFDE5BD96}" type="pres">
      <dgm:prSet presAssocID="{3409CB41-077E-49BF-8BA2-B5FCDD0FA14B}" presName="descendantText" presStyleLbl="alignAcc1" presStyleIdx="0" presStyleCnt="5" custLinFactNeighborX="-170" custLinFactNeighborY="6707">
        <dgm:presLayoutVars>
          <dgm:bulletEnabled val="1"/>
        </dgm:presLayoutVars>
      </dgm:prSet>
      <dgm:spPr/>
    </dgm:pt>
    <dgm:pt modelId="{A024C9D4-AE74-4696-9AB2-8C38E26FDB44}" type="pres">
      <dgm:prSet presAssocID="{B3A0FDEE-7555-475B-8446-877E4F53326E}" presName="sp" presStyleCnt="0"/>
      <dgm:spPr/>
    </dgm:pt>
    <dgm:pt modelId="{0FA03945-7F37-49C6-9EE2-A7363E14E2E1}" type="pres">
      <dgm:prSet presAssocID="{48BA23E4-5EE7-4323-A99E-E195B50B3EF4}" presName="composite" presStyleCnt="0"/>
      <dgm:spPr/>
    </dgm:pt>
    <dgm:pt modelId="{2D865A62-5D2A-4F81-9064-BA0D9DAE3B11}" type="pres">
      <dgm:prSet presAssocID="{48BA23E4-5EE7-4323-A99E-E195B50B3EF4}" presName="parentText" presStyleLbl="alignNode1" presStyleIdx="1" presStyleCnt="5">
        <dgm:presLayoutVars>
          <dgm:chMax val="1"/>
          <dgm:bulletEnabled val="1"/>
        </dgm:presLayoutVars>
      </dgm:prSet>
      <dgm:spPr/>
    </dgm:pt>
    <dgm:pt modelId="{0A6601B0-02CB-4C6D-B7A3-1576679EA33F}" type="pres">
      <dgm:prSet presAssocID="{48BA23E4-5EE7-4323-A99E-E195B50B3EF4}" presName="descendantText" presStyleLbl="alignAcc1" presStyleIdx="1" presStyleCnt="5">
        <dgm:presLayoutVars>
          <dgm:bulletEnabled val="1"/>
        </dgm:presLayoutVars>
      </dgm:prSet>
      <dgm:spPr/>
    </dgm:pt>
    <dgm:pt modelId="{F58E7DF3-5866-4839-8DF0-7966C20C3D22}" type="pres">
      <dgm:prSet presAssocID="{8522A665-BF03-4072-88A9-88DB3C084F4C}" presName="sp" presStyleCnt="0"/>
      <dgm:spPr/>
    </dgm:pt>
    <dgm:pt modelId="{A0B6BD15-8C38-482B-ABD2-32BABCFFF499}" type="pres">
      <dgm:prSet presAssocID="{8AF3E612-0C9A-4696-908F-F1190C8D6B19}" presName="composite" presStyleCnt="0"/>
      <dgm:spPr/>
    </dgm:pt>
    <dgm:pt modelId="{898BFB71-D91E-4F9C-9F00-EA2C4B3FB49E}" type="pres">
      <dgm:prSet presAssocID="{8AF3E612-0C9A-4696-908F-F1190C8D6B19}" presName="parentText" presStyleLbl="alignNode1" presStyleIdx="2" presStyleCnt="5">
        <dgm:presLayoutVars>
          <dgm:chMax val="1"/>
          <dgm:bulletEnabled val="1"/>
        </dgm:presLayoutVars>
      </dgm:prSet>
      <dgm:spPr/>
    </dgm:pt>
    <dgm:pt modelId="{87642C52-B69C-477F-B7EC-61A7A6F146C3}" type="pres">
      <dgm:prSet presAssocID="{8AF3E612-0C9A-4696-908F-F1190C8D6B19}" presName="descendantText" presStyleLbl="alignAcc1" presStyleIdx="2" presStyleCnt="5">
        <dgm:presLayoutVars>
          <dgm:bulletEnabled val="1"/>
        </dgm:presLayoutVars>
      </dgm:prSet>
      <dgm:spPr/>
    </dgm:pt>
    <dgm:pt modelId="{C3B5DC82-440A-40F5-A4FB-EC182723E499}" type="pres">
      <dgm:prSet presAssocID="{69FFE0B5-1642-421C-A198-F7ACF2603E3D}" presName="sp" presStyleCnt="0"/>
      <dgm:spPr/>
    </dgm:pt>
    <dgm:pt modelId="{AD40B91A-019A-488C-8115-ACE24F9F7655}" type="pres">
      <dgm:prSet presAssocID="{4B20BB01-2752-4C80-8978-F21DE4C94511}" presName="composite" presStyleCnt="0"/>
      <dgm:spPr/>
    </dgm:pt>
    <dgm:pt modelId="{27A82220-4D4B-4ED0-A71E-1F8753281685}" type="pres">
      <dgm:prSet presAssocID="{4B20BB01-2752-4C80-8978-F21DE4C94511}" presName="parentText" presStyleLbl="alignNode1" presStyleIdx="3" presStyleCnt="5">
        <dgm:presLayoutVars>
          <dgm:chMax val="1"/>
          <dgm:bulletEnabled val="1"/>
        </dgm:presLayoutVars>
      </dgm:prSet>
      <dgm:spPr/>
    </dgm:pt>
    <dgm:pt modelId="{EF456DBC-6604-42A0-BC2C-4E8B45279E00}" type="pres">
      <dgm:prSet presAssocID="{4B20BB01-2752-4C80-8978-F21DE4C94511}" presName="descendantText" presStyleLbl="alignAcc1" presStyleIdx="3" presStyleCnt="5">
        <dgm:presLayoutVars>
          <dgm:bulletEnabled val="1"/>
        </dgm:presLayoutVars>
      </dgm:prSet>
      <dgm:spPr/>
    </dgm:pt>
    <dgm:pt modelId="{B64072E5-FEE6-4AF6-835B-E9A9CF911183}" type="pres">
      <dgm:prSet presAssocID="{470D1944-1762-4D9B-B9B5-822CEA1978CA}" presName="sp" presStyleCnt="0"/>
      <dgm:spPr/>
    </dgm:pt>
    <dgm:pt modelId="{6BBD089E-7562-4CB4-9F8C-8CE27D26E71F}" type="pres">
      <dgm:prSet presAssocID="{C53A245B-EA45-46FE-A1FD-FE40BDCC22A9}" presName="composite" presStyleCnt="0"/>
      <dgm:spPr/>
    </dgm:pt>
    <dgm:pt modelId="{5820C6A9-BEF2-410F-8F16-8C1EE09240D5}" type="pres">
      <dgm:prSet presAssocID="{C53A245B-EA45-46FE-A1FD-FE40BDCC22A9}" presName="parentText" presStyleLbl="alignNode1" presStyleIdx="4" presStyleCnt="5">
        <dgm:presLayoutVars>
          <dgm:chMax val="1"/>
          <dgm:bulletEnabled val="1"/>
        </dgm:presLayoutVars>
      </dgm:prSet>
      <dgm:spPr/>
    </dgm:pt>
    <dgm:pt modelId="{D3349C89-D865-4D81-9E43-53D8C8658561}" type="pres">
      <dgm:prSet presAssocID="{C53A245B-EA45-46FE-A1FD-FE40BDCC22A9}" presName="descendantText" presStyleLbl="alignAcc1" presStyleIdx="4" presStyleCnt="5">
        <dgm:presLayoutVars>
          <dgm:bulletEnabled val="1"/>
        </dgm:presLayoutVars>
      </dgm:prSet>
      <dgm:spPr/>
    </dgm:pt>
  </dgm:ptLst>
  <dgm:cxnLst>
    <dgm:cxn modelId="{702F381C-5762-4310-BE5F-C1297934817F}" srcId="{48BA23E4-5EE7-4323-A99E-E195B50B3EF4}" destId="{F09B0FA0-B421-4A8E-B754-1E40FA89CCD0}" srcOrd="0" destOrd="0" parTransId="{767F40FF-5AD7-478D-89A9-FACE032DE48C}" sibTransId="{E58A7F6C-A9AB-4623-9F9D-136C28E62768}"/>
    <dgm:cxn modelId="{37281660-41DF-491D-89FF-B45F25C7544D}" srcId="{C53A245B-EA45-46FE-A1FD-FE40BDCC22A9}" destId="{AE456E30-1251-4649-B363-36830C18E998}" srcOrd="0" destOrd="0" parTransId="{78385047-BBB7-46AB-9466-3FC60CD60F38}" sibTransId="{E8424586-3E9F-4235-839F-C68B11EA4BDE}"/>
    <dgm:cxn modelId="{F2125A66-C04B-4067-BB1D-68B22BDF2E3E}" srcId="{A18F8476-3113-4E2F-8112-009FC383ACE0}" destId="{4B20BB01-2752-4C80-8978-F21DE4C94511}" srcOrd="3" destOrd="0" parTransId="{FC73A71B-2E48-4BDB-9E90-9BC37246F221}" sibTransId="{470D1944-1762-4D9B-B9B5-822CEA1978CA}"/>
    <dgm:cxn modelId="{80A8F046-71C3-4BD2-8C6A-DE148BF47D31}" type="presOf" srcId="{B48C7CC8-1E94-456E-B47A-4AE23FA684F0}" destId="{E8A1EF1C-29B3-476B-88A7-750BFDE5BD96}" srcOrd="0" destOrd="0" presId="urn:microsoft.com/office/officeart/2005/8/layout/chevron2"/>
    <dgm:cxn modelId="{9D61E049-E38F-4AE4-BFA0-1559DB013D6E}" type="presOf" srcId="{8EC4FF12-6A70-4183-81F6-80A063F32B9E}" destId="{EF456DBC-6604-42A0-BC2C-4E8B45279E00}" srcOrd="0" destOrd="0" presId="urn:microsoft.com/office/officeart/2005/8/layout/chevron2"/>
    <dgm:cxn modelId="{C04DCB6E-7929-48E0-9315-84F5EC44A94C}" type="presOf" srcId="{C53A245B-EA45-46FE-A1FD-FE40BDCC22A9}" destId="{5820C6A9-BEF2-410F-8F16-8C1EE09240D5}" srcOrd="0" destOrd="0" presId="urn:microsoft.com/office/officeart/2005/8/layout/chevron2"/>
    <dgm:cxn modelId="{1CF02455-56BE-4C74-9739-B21294A2262B}" type="presOf" srcId="{D315018A-1AA6-45EC-892C-B31BBDCA1546}" destId="{87642C52-B69C-477F-B7EC-61A7A6F146C3}" srcOrd="0" destOrd="0" presId="urn:microsoft.com/office/officeart/2005/8/layout/chevron2"/>
    <dgm:cxn modelId="{08196C5A-6E7B-4A93-ACF2-1B2573F6AE64}" srcId="{A18F8476-3113-4E2F-8112-009FC383ACE0}" destId="{3409CB41-077E-49BF-8BA2-B5FCDD0FA14B}" srcOrd="0" destOrd="0" parTransId="{1D466C55-4E72-47D4-BEDE-46C38246AD2E}" sibTransId="{B3A0FDEE-7555-475B-8446-877E4F53326E}"/>
    <dgm:cxn modelId="{7B26EB86-FC7D-4A02-B89E-1B3517C66D60}" srcId="{4B20BB01-2752-4C80-8978-F21DE4C94511}" destId="{8EC4FF12-6A70-4183-81F6-80A063F32B9E}" srcOrd="0" destOrd="0" parTransId="{A5BD2066-848F-4933-A2A2-B5CE341D0860}" sibTransId="{D1CB5010-8078-4691-8EB7-A3AC1725CB09}"/>
    <dgm:cxn modelId="{42099F87-F67A-417B-96B4-A01A2E0D8419}" srcId="{8AF3E612-0C9A-4696-908F-F1190C8D6B19}" destId="{D315018A-1AA6-45EC-892C-B31BBDCA1546}" srcOrd="0" destOrd="0" parTransId="{246973E1-6EB3-4933-A41F-5990F5ABF432}" sibTransId="{9D17E764-143A-43E2-8481-84BA2F14584D}"/>
    <dgm:cxn modelId="{8569C28F-020F-44C5-85DB-E7E4A70552CE}" type="presOf" srcId="{A18F8476-3113-4E2F-8112-009FC383ACE0}" destId="{D914FBBF-0DA1-49CD-B20C-4EEDC5804E08}" srcOrd="0" destOrd="0" presId="urn:microsoft.com/office/officeart/2005/8/layout/chevron2"/>
    <dgm:cxn modelId="{BA01C194-7D72-4A16-910C-64A00A0DEE50}" type="presOf" srcId="{3409CB41-077E-49BF-8BA2-B5FCDD0FA14B}" destId="{2CCB0A98-27D7-47A0-87CD-A357DACFD71A}" srcOrd="0" destOrd="0" presId="urn:microsoft.com/office/officeart/2005/8/layout/chevron2"/>
    <dgm:cxn modelId="{DDB2229C-F7E3-4FC0-B343-90A351ADA7F3}" srcId="{A18F8476-3113-4E2F-8112-009FC383ACE0}" destId="{C53A245B-EA45-46FE-A1FD-FE40BDCC22A9}" srcOrd="4" destOrd="0" parTransId="{5367A94B-9451-454E-9451-8ED90DE27539}" sibTransId="{A641E09F-3659-443F-A4B7-7DA5BAF51A06}"/>
    <dgm:cxn modelId="{664E94A6-1C50-4466-86CD-A33D9D81C5B5}" type="presOf" srcId="{AE456E30-1251-4649-B363-36830C18E998}" destId="{D3349C89-D865-4D81-9E43-53D8C8658561}" srcOrd="0" destOrd="0" presId="urn:microsoft.com/office/officeart/2005/8/layout/chevron2"/>
    <dgm:cxn modelId="{3F2194BE-0E1A-419B-8520-01ECD895A546}" type="presOf" srcId="{48BA23E4-5EE7-4323-A99E-E195B50B3EF4}" destId="{2D865A62-5D2A-4F81-9064-BA0D9DAE3B11}" srcOrd="0" destOrd="0" presId="urn:microsoft.com/office/officeart/2005/8/layout/chevron2"/>
    <dgm:cxn modelId="{6337A3C6-AF20-4384-9B30-13CE75ABE3B0}" type="presOf" srcId="{8AF3E612-0C9A-4696-908F-F1190C8D6B19}" destId="{898BFB71-D91E-4F9C-9F00-EA2C4B3FB49E}" srcOrd="0" destOrd="0" presId="urn:microsoft.com/office/officeart/2005/8/layout/chevron2"/>
    <dgm:cxn modelId="{3E823ECB-AD8E-4506-A395-31445D213C68}" type="presOf" srcId="{F09B0FA0-B421-4A8E-B754-1E40FA89CCD0}" destId="{0A6601B0-02CB-4C6D-B7A3-1576679EA33F}" srcOrd="0" destOrd="0" presId="urn:microsoft.com/office/officeart/2005/8/layout/chevron2"/>
    <dgm:cxn modelId="{AA0BA5CE-A22C-473A-9BF4-073A2536B653}" type="presOf" srcId="{4B20BB01-2752-4C80-8978-F21DE4C94511}" destId="{27A82220-4D4B-4ED0-A71E-1F8753281685}" srcOrd="0" destOrd="0" presId="urn:microsoft.com/office/officeart/2005/8/layout/chevron2"/>
    <dgm:cxn modelId="{26503BDE-141C-4B28-8FEA-60DF1F2BF213}" srcId="{A18F8476-3113-4E2F-8112-009FC383ACE0}" destId="{48BA23E4-5EE7-4323-A99E-E195B50B3EF4}" srcOrd="1" destOrd="0" parTransId="{EBB6B33C-5280-48A7-8A9B-45A3BD05DC06}" sibTransId="{8522A665-BF03-4072-88A9-88DB3C084F4C}"/>
    <dgm:cxn modelId="{190406DF-B89A-434C-9370-78CB3DADA9FF}" srcId="{3409CB41-077E-49BF-8BA2-B5FCDD0FA14B}" destId="{B48C7CC8-1E94-456E-B47A-4AE23FA684F0}" srcOrd="0" destOrd="0" parTransId="{2C4C2E6A-C17D-4C5F-929A-5129E191AFB0}" sibTransId="{AE10FB44-A111-4EEA-BD99-45315AF97A16}"/>
    <dgm:cxn modelId="{E7282CF9-E08B-452F-9B33-988835DB38A2}" srcId="{A18F8476-3113-4E2F-8112-009FC383ACE0}" destId="{8AF3E612-0C9A-4696-908F-F1190C8D6B19}" srcOrd="2" destOrd="0" parTransId="{ACFB2562-A667-4A3C-8696-D500E564287C}" sibTransId="{69FFE0B5-1642-421C-A198-F7ACF2603E3D}"/>
    <dgm:cxn modelId="{189B5F89-9372-4AB1-8BA1-3D7842B4D0FC}" type="presParOf" srcId="{D914FBBF-0DA1-49CD-B20C-4EEDC5804E08}" destId="{130FA197-5135-487D-858F-58D025D6F1A5}" srcOrd="0" destOrd="0" presId="urn:microsoft.com/office/officeart/2005/8/layout/chevron2"/>
    <dgm:cxn modelId="{D46B813D-CCC4-4183-B854-F9A382270976}" type="presParOf" srcId="{130FA197-5135-487D-858F-58D025D6F1A5}" destId="{2CCB0A98-27D7-47A0-87CD-A357DACFD71A}" srcOrd="0" destOrd="0" presId="urn:microsoft.com/office/officeart/2005/8/layout/chevron2"/>
    <dgm:cxn modelId="{C870BACB-1A30-4DC9-A2A9-0F4CD80A2B6C}" type="presParOf" srcId="{130FA197-5135-487D-858F-58D025D6F1A5}" destId="{E8A1EF1C-29B3-476B-88A7-750BFDE5BD96}" srcOrd="1" destOrd="0" presId="urn:microsoft.com/office/officeart/2005/8/layout/chevron2"/>
    <dgm:cxn modelId="{B68E3420-1BEA-4554-B527-56900E8B0CE7}" type="presParOf" srcId="{D914FBBF-0DA1-49CD-B20C-4EEDC5804E08}" destId="{A024C9D4-AE74-4696-9AB2-8C38E26FDB44}" srcOrd="1" destOrd="0" presId="urn:microsoft.com/office/officeart/2005/8/layout/chevron2"/>
    <dgm:cxn modelId="{BC7C1177-F219-4FA2-88EE-34E042E51F41}" type="presParOf" srcId="{D914FBBF-0DA1-49CD-B20C-4EEDC5804E08}" destId="{0FA03945-7F37-49C6-9EE2-A7363E14E2E1}" srcOrd="2" destOrd="0" presId="urn:microsoft.com/office/officeart/2005/8/layout/chevron2"/>
    <dgm:cxn modelId="{37FB1F9A-1DA1-40FD-887D-FA8B755C5097}" type="presParOf" srcId="{0FA03945-7F37-49C6-9EE2-A7363E14E2E1}" destId="{2D865A62-5D2A-4F81-9064-BA0D9DAE3B11}" srcOrd="0" destOrd="0" presId="urn:microsoft.com/office/officeart/2005/8/layout/chevron2"/>
    <dgm:cxn modelId="{83F7B5D2-8632-4E59-BF02-1E858764D078}" type="presParOf" srcId="{0FA03945-7F37-49C6-9EE2-A7363E14E2E1}" destId="{0A6601B0-02CB-4C6D-B7A3-1576679EA33F}" srcOrd="1" destOrd="0" presId="urn:microsoft.com/office/officeart/2005/8/layout/chevron2"/>
    <dgm:cxn modelId="{30A9A9E9-5B28-49F0-AA1D-386F319B2C62}" type="presParOf" srcId="{D914FBBF-0DA1-49CD-B20C-4EEDC5804E08}" destId="{F58E7DF3-5866-4839-8DF0-7966C20C3D22}" srcOrd="3" destOrd="0" presId="urn:microsoft.com/office/officeart/2005/8/layout/chevron2"/>
    <dgm:cxn modelId="{6C24DA70-3A4B-4FFB-9D81-1686E3C822B3}" type="presParOf" srcId="{D914FBBF-0DA1-49CD-B20C-4EEDC5804E08}" destId="{A0B6BD15-8C38-482B-ABD2-32BABCFFF499}" srcOrd="4" destOrd="0" presId="urn:microsoft.com/office/officeart/2005/8/layout/chevron2"/>
    <dgm:cxn modelId="{4E3CF8F5-90D6-463A-8190-73290BB9BEB2}" type="presParOf" srcId="{A0B6BD15-8C38-482B-ABD2-32BABCFFF499}" destId="{898BFB71-D91E-4F9C-9F00-EA2C4B3FB49E}" srcOrd="0" destOrd="0" presId="urn:microsoft.com/office/officeart/2005/8/layout/chevron2"/>
    <dgm:cxn modelId="{3F509DE3-3716-403C-AA03-73B4D95EBAC3}" type="presParOf" srcId="{A0B6BD15-8C38-482B-ABD2-32BABCFFF499}" destId="{87642C52-B69C-477F-B7EC-61A7A6F146C3}" srcOrd="1" destOrd="0" presId="urn:microsoft.com/office/officeart/2005/8/layout/chevron2"/>
    <dgm:cxn modelId="{6FB63985-9E0B-4D25-8619-2431673980AE}" type="presParOf" srcId="{D914FBBF-0DA1-49CD-B20C-4EEDC5804E08}" destId="{C3B5DC82-440A-40F5-A4FB-EC182723E499}" srcOrd="5" destOrd="0" presId="urn:microsoft.com/office/officeart/2005/8/layout/chevron2"/>
    <dgm:cxn modelId="{90FEE9FA-B65E-4813-A3EC-91467882EE16}" type="presParOf" srcId="{D914FBBF-0DA1-49CD-B20C-4EEDC5804E08}" destId="{AD40B91A-019A-488C-8115-ACE24F9F7655}" srcOrd="6" destOrd="0" presId="urn:microsoft.com/office/officeart/2005/8/layout/chevron2"/>
    <dgm:cxn modelId="{9DAD14CB-21C9-4EF7-869F-C9B6068F82C3}" type="presParOf" srcId="{AD40B91A-019A-488C-8115-ACE24F9F7655}" destId="{27A82220-4D4B-4ED0-A71E-1F8753281685}" srcOrd="0" destOrd="0" presId="urn:microsoft.com/office/officeart/2005/8/layout/chevron2"/>
    <dgm:cxn modelId="{79D7CBA3-1FF4-49C2-9BEF-8743A8B36E55}" type="presParOf" srcId="{AD40B91A-019A-488C-8115-ACE24F9F7655}" destId="{EF456DBC-6604-42A0-BC2C-4E8B45279E00}" srcOrd="1" destOrd="0" presId="urn:microsoft.com/office/officeart/2005/8/layout/chevron2"/>
    <dgm:cxn modelId="{0203B937-1A8F-45D8-961D-48B652039401}" type="presParOf" srcId="{D914FBBF-0DA1-49CD-B20C-4EEDC5804E08}" destId="{B64072E5-FEE6-4AF6-835B-E9A9CF911183}" srcOrd="7" destOrd="0" presId="urn:microsoft.com/office/officeart/2005/8/layout/chevron2"/>
    <dgm:cxn modelId="{40277E56-62AA-4196-93C9-5428C6C9D1EA}" type="presParOf" srcId="{D914FBBF-0DA1-49CD-B20C-4EEDC5804E08}" destId="{6BBD089E-7562-4CB4-9F8C-8CE27D26E71F}" srcOrd="8" destOrd="0" presId="urn:microsoft.com/office/officeart/2005/8/layout/chevron2"/>
    <dgm:cxn modelId="{BA537F3E-4FBE-487D-B032-8A6A2401447D}" type="presParOf" srcId="{6BBD089E-7562-4CB4-9F8C-8CE27D26E71F}" destId="{5820C6A9-BEF2-410F-8F16-8C1EE09240D5}" srcOrd="0" destOrd="0" presId="urn:microsoft.com/office/officeart/2005/8/layout/chevron2"/>
    <dgm:cxn modelId="{8D2B2943-884C-4341-B174-D2ABED2E05A2}" type="presParOf" srcId="{6BBD089E-7562-4CB4-9F8C-8CE27D26E71F}" destId="{D3349C89-D865-4D81-9E43-53D8C865856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4E54E7-D3E7-47B8-B601-56F7FE1D8516}"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F009F84-7568-4F74-B8E8-17581B47613B}">
      <dgm:prSet phldrT="[Text]"/>
      <dgm:spPr/>
      <dgm:t>
        <a:bodyPr/>
        <a:lstStyle/>
        <a:p>
          <a:r>
            <a:rPr lang="en-US" dirty="0"/>
            <a:t>EIS – one to two years</a:t>
          </a:r>
        </a:p>
      </dgm:t>
    </dgm:pt>
    <dgm:pt modelId="{26B3E4A5-C108-4B4E-8853-8270822C7D99}" type="parTrans" cxnId="{D6BF5424-FF45-4E3F-979B-95936DD9CA50}">
      <dgm:prSet/>
      <dgm:spPr/>
      <dgm:t>
        <a:bodyPr/>
        <a:lstStyle/>
        <a:p>
          <a:endParaRPr lang="en-US"/>
        </a:p>
      </dgm:t>
    </dgm:pt>
    <dgm:pt modelId="{CC86E2AF-FB46-40A9-A047-2BB099E0089C}" type="sibTrans" cxnId="{D6BF5424-FF45-4E3F-979B-95936DD9CA50}">
      <dgm:prSet/>
      <dgm:spPr/>
      <dgm:t>
        <a:bodyPr/>
        <a:lstStyle/>
        <a:p>
          <a:endParaRPr lang="en-US"/>
        </a:p>
      </dgm:t>
    </dgm:pt>
    <dgm:pt modelId="{E1E97B58-557A-415B-A450-C4919B7DD962}">
      <dgm:prSet phldrT="[Text]"/>
      <dgm:spPr/>
      <dgm:t>
        <a:bodyPr/>
        <a:lstStyle/>
        <a:p>
          <a:r>
            <a:rPr lang="en-US" dirty="0"/>
            <a:t>EA – 45 to 100 days to complete depending on consultations required</a:t>
          </a:r>
        </a:p>
      </dgm:t>
    </dgm:pt>
    <dgm:pt modelId="{A14CDF13-C9A2-4FB4-A681-BB13B27F7CBD}" type="parTrans" cxnId="{48636F99-4BF7-4F3B-8343-D1927EA232F9}">
      <dgm:prSet/>
      <dgm:spPr/>
      <dgm:t>
        <a:bodyPr/>
        <a:lstStyle/>
        <a:p>
          <a:endParaRPr lang="en-US"/>
        </a:p>
      </dgm:t>
    </dgm:pt>
    <dgm:pt modelId="{2CFC6D10-3BBE-44BE-80A3-1BDE03EFEB2E}" type="sibTrans" cxnId="{48636F99-4BF7-4F3B-8343-D1927EA232F9}">
      <dgm:prSet/>
      <dgm:spPr/>
      <dgm:t>
        <a:bodyPr/>
        <a:lstStyle/>
        <a:p>
          <a:endParaRPr lang="en-US"/>
        </a:p>
      </dgm:t>
    </dgm:pt>
    <dgm:pt modelId="{A7DE7F31-D457-46C7-ABD1-0F7534D37F2D}">
      <dgm:prSet phldrT="[Text]"/>
      <dgm:spPr/>
      <dgm:t>
        <a:bodyPr/>
        <a:lstStyle/>
        <a:p>
          <a:r>
            <a:rPr lang="en-US" dirty="0"/>
            <a:t>CEST – 30 to 75 days depending on consultations required</a:t>
          </a:r>
        </a:p>
      </dgm:t>
    </dgm:pt>
    <dgm:pt modelId="{424E7946-2D50-4C85-B7C9-1A8E931207A0}" type="parTrans" cxnId="{1351687A-D04D-4FAE-9ADF-1D82DB51C9C3}">
      <dgm:prSet/>
      <dgm:spPr/>
      <dgm:t>
        <a:bodyPr/>
        <a:lstStyle/>
        <a:p>
          <a:endParaRPr lang="en-US"/>
        </a:p>
      </dgm:t>
    </dgm:pt>
    <dgm:pt modelId="{9015B3FC-AF03-438F-BCAC-07AE66DB3760}" type="sibTrans" cxnId="{1351687A-D04D-4FAE-9ADF-1D82DB51C9C3}">
      <dgm:prSet/>
      <dgm:spPr/>
      <dgm:t>
        <a:bodyPr/>
        <a:lstStyle/>
        <a:p>
          <a:endParaRPr lang="en-US"/>
        </a:p>
      </dgm:t>
    </dgm:pt>
    <dgm:pt modelId="{4F326C08-F654-4906-AB56-5382108F4603}">
      <dgm:prSet phldrT="[Text]"/>
      <dgm:spPr/>
      <dgm:t>
        <a:bodyPr/>
        <a:lstStyle/>
        <a:p>
          <a:r>
            <a:rPr lang="en-US" dirty="0"/>
            <a:t>CENST – less than an hour</a:t>
          </a:r>
        </a:p>
      </dgm:t>
    </dgm:pt>
    <dgm:pt modelId="{7CF57C3F-6212-456D-A30C-9C720AE4117F}" type="parTrans" cxnId="{618E690F-F63D-48EF-9B92-C9DB847E5E99}">
      <dgm:prSet/>
      <dgm:spPr/>
      <dgm:t>
        <a:bodyPr/>
        <a:lstStyle/>
        <a:p>
          <a:endParaRPr lang="en-US"/>
        </a:p>
      </dgm:t>
    </dgm:pt>
    <dgm:pt modelId="{DADC96FF-BED0-403F-8AB5-5AF3BE9B1B06}" type="sibTrans" cxnId="{618E690F-F63D-48EF-9B92-C9DB847E5E99}">
      <dgm:prSet/>
      <dgm:spPr/>
      <dgm:t>
        <a:bodyPr/>
        <a:lstStyle/>
        <a:p>
          <a:endParaRPr lang="en-US"/>
        </a:p>
      </dgm:t>
    </dgm:pt>
    <dgm:pt modelId="{062E5C8C-2EFF-482A-8BB3-7528C47648A8}">
      <dgm:prSet phldrT="[Text]"/>
      <dgm:spPr/>
      <dgm:t>
        <a:bodyPr/>
        <a:lstStyle/>
        <a:p>
          <a:r>
            <a:rPr lang="en-US" dirty="0"/>
            <a:t>Exempt &amp; </a:t>
          </a:r>
          <a:r>
            <a:rPr lang="en-US" dirty="0" err="1"/>
            <a:t>CoC</a:t>
          </a:r>
          <a:r>
            <a:rPr lang="en-US" dirty="0"/>
            <a:t> – less than an hour</a:t>
          </a:r>
        </a:p>
      </dgm:t>
    </dgm:pt>
    <dgm:pt modelId="{396BC722-9E15-43A7-999D-0BCB2230FF8E}" type="parTrans" cxnId="{DBA9EA5A-A061-4B71-9323-E6A279EB0020}">
      <dgm:prSet/>
      <dgm:spPr/>
      <dgm:t>
        <a:bodyPr/>
        <a:lstStyle/>
        <a:p>
          <a:endParaRPr lang="en-US"/>
        </a:p>
      </dgm:t>
    </dgm:pt>
    <dgm:pt modelId="{4AF4DCBF-52D1-49ED-80BB-A12D2009FEC6}" type="sibTrans" cxnId="{DBA9EA5A-A061-4B71-9323-E6A279EB0020}">
      <dgm:prSet/>
      <dgm:spPr/>
      <dgm:t>
        <a:bodyPr/>
        <a:lstStyle/>
        <a:p>
          <a:endParaRPr lang="en-US"/>
        </a:p>
      </dgm:t>
    </dgm:pt>
    <dgm:pt modelId="{1C3B9800-AA81-4465-AB10-6AFDA7E82F72}" type="pres">
      <dgm:prSet presAssocID="{DE4E54E7-D3E7-47B8-B601-56F7FE1D8516}" presName="Name0" presStyleCnt="0">
        <dgm:presLayoutVars>
          <dgm:chMax val="5"/>
          <dgm:chPref val="5"/>
          <dgm:dir/>
          <dgm:animLvl val="lvl"/>
        </dgm:presLayoutVars>
      </dgm:prSet>
      <dgm:spPr/>
    </dgm:pt>
    <dgm:pt modelId="{C07FF078-9F9C-4B39-8CBF-0BF5AE0911CD}" type="pres">
      <dgm:prSet presAssocID="{EF009F84-7568-4F74-B8E8-17581B47613B}" presName="parentText1" presStyleLbl="node1" presStyleIdx="0" presStyleCnt="5">
        <dgm:presLayoutVars>
          <dgm:chMax/>
          <dgm:chPref val="3"/>
          <dgm:bulletEnabled val="1"/>
        </dgm:presLayoutVars>
      </dgm:prSet>
      <dgm:spPr/>
    </dgm:pt>
    <dgm:pt modelId="{C507DE6B-821A-4074-95D4-639B948AE54D}" type="pres">
      <dgm:prSet presAssocID="{E1E97B58-557A-415B-A450-C4919B7DD962}" presName="parentText2" presStyleLbl="node1" presStyleIdx="1" presStyleCnt="5">
        <dgm:presLayoutVars>
          <dgm:chMax/>
          <dgm:chPref val="3"/>
          <dgm:bulletEnabled val="1"/>
        </dgm:presLayoutVars>
      </dgm:prSet>
      <dgm:spPr/>
    </dgm:pt>
    <dgm:pt modelId="{A5DB5172-034A-4C4E-8FAD-3F79210C7C80}" type="pres">
      <dgm:prSet presAssocID="{A7DE7F31-D457-46C7-ABD1-0F7534D37F2D}" presName="parentText3" presStyleLbl="node1" presStyleIdx="2" presStyleCnt="5">
        <dgm:presLayoutVars>
          <dgm:chMax/>
          <dgm:chPref val="3"/>
          <dgm:bulletEnabled val="1"/>
        </dgm:presLayoutVars>
      </dgm:prSet>
      <dgm:spPr/>
    </dgm:pt>
    <dgm:pt modelId="{17F71D8E-3004-487A-A239-22F5491B3A9F}" type="pres">
      <dgm:prSet presAssocID="{4F326C08-F654-4906-AB56-5382108F4603}" presName="parentText4" presStyleLbl="node1" presStyleIdx="3" presStyleCnt="5">
        <dgm:presLayoutVars>
          <dgm:chMax/>
          <dgm:chPref val="3"/>
          <dgm:bulletEnabled val="1"/>
        </dgm:presLayoutVars>
      </dgm:prSet>
      <dgm:spPr/>
    </dgm:pt>
    <dgm:pt modelId="{04D2C321-3836-441F-9A41-58C9B53475A3}" type="pres">
      <dgm:prSet presAssocID="{062E5C8C-2EFF-482A-8BB3-7528C47648A8}" presName="parentText5" presStyleLbl="node1" presStyleIdx="4" presStyleCnt="5" custScaleX="169257" custScaleY="91376" custLinFactNeighborX="-36117" custLinFactNeighborY="-1601">
        <dgm:presLayoutVars>
          <dgm:chMax/>
          <dgm:chPref val="3"/>
          <dgm:bulletEnabled val="1"/>
        </dgm:presLayoutVars>
      </dgm:prSet>
      <dgm:spPr/>
    </dgm:pt>
  </dgm:ptLst>
  <dgm:cxnLst>
    <dgm:cxn modelId="{618E690F-F63D-48EF-9B92-C9DB847E5E99}" srcId="{DE4E54E7-D3E7-47B8-B601-56F7FE1D8516}" destId="{4F326C08-F654-4906-AB56-5382108F4603}" srcOrd="3" destOrd="0" parTransId="{7CF57C3F-6212-456D-A30C-9C720AE4117F}" sibTransId="{DADC96FF-BED0-403F-8AB5-5AF3BE9B1B06}"/>
    <dgm:cxn modelId="{D6BF5424-FF45-4E3F-979B-95936DD9CA50}" srcId="{DE4E54E7-D3E7-47B8-B601-56F7FE1D8516}" destId="{EF009F84-7568-4F74-B8E8-17581B47613B}" srcOrd="0" destOrd="0" parTransId="{26B3E4A5-C108-4B4E-8853-8270822C7D99}" sibTransId="{CC86E2AF-FB46-40A9-A047-2BB099E0089C}"/>
    <dgm:cxn modelId="{78244528-FA38-4AD3-A721-B1C9DD285090}" type="presOf" srcId="{EF009F84-7568-4F74-B8E8-17581B47613B}" destId="{C07FF078-9F9C-4B39-8CBF-0BF5AE0911CD}" srcOrd="0" destOrd="0" presId="urn:microsoft.com/office/officeart/2009/3/layout/IncreasingArrowsProcess"/>
    <dgm:cxn modelId="{22620E30-FDA4-4A77-8989-F8E816A745B9}" type="presOf" srcId="{062E5C8C-2EFF-482A-8BB3-7528C47648A8}" destId="{04D2C321-3836-441F-9A41-58C9B53475A3}" srcOrd="0" destOrd="0" presId="urn:microsoft.com/office/officeart/2009/3/layout/IncreasingArrowsProcess"/>
    <dgm:cxn modelId="{1351687A-D04D-4FAE-9ADF-1D82DB51C9C3}" srcId="{DE4E54E7-D3E7-47B8-B601-56F7FE1D8516}" destId="{A7DE7F31-D457-46C7-ABD1-0F7534D37F2D}" srcOrd="2" destOrd="0" parTransId="{424E7946-2D50-4C85-B7C9-1A8E931207A0}" sibTransId="{9015B3FC-AF03-438F-BCAC-07AE66DB3760}"/>
    <dgm:cxn modelId="{DBA9EA5A-A061-4B71-9323-E6A279EB0020}" srcId="{DE4E54E7-D3E7-47B8-B601-56F7FE1D8516}" destId="{062E5C8C-2EFF-482A-8BB3-7528C47648A8}" srcOrd="4" destOrd="0" parTransId="{396BC722-9E15-43A7-999D-0BCB2230FF8E}" sibTransId="{4AF4DCBF-52D1-49ED-80BB-A12D2009FEC6}"/>
    <dgm:cxn modelId="{48636F99-4BF7-4F3B-8343-D1927EA232F9}" srcId="{DE4E54E7-D3E7-47B8-B601-56F7FE1D8516}" destId="{E1E97B58-557A-415B-A450-C4919B7DD962}" srcOrd="1" destOrd="0" parTransId="{A14CDF13-C9A2-4FB4-A681-BB13B27F7CBD}" sibTransId="{2CFC6D10-3BBE-44BE-80A3-1BDE03EFEB2E}"/>
    <dgm:cxn modelId="{CF4344A1-A27E-4B62-B164-13CE2D41CEFA}" type="presOf" srcId="{4F326C08-F654-4906-AB56-5382108F4603}" destId="{17F71D8E-3004-487A-A239-22F5491B3A9F}" srcOrd="0" destOrd="0" presId="urn:microsoft.com/office/officeart/2009/3/layout/IncreasingArrowsProcess"/>
    <dgm:cxn modelId="{5C11ABAD-421B-48E8-926F-6BCD95A1D87C}" type="presOf" srcId="{DE4E54E7-D3E7-47B8-B601-56F7FE1D8516}" destId="{1C3B9800-AA81-4465-AB10-6AFDA7E82F72}" srcOrd="0" destOrd="0" presId="urn:microsoft.com/office/officeart/2009/3/layout/IncreasingArrowsProcess"/>
    <dgm:cxn modelId="{6F9C7EC7-8F4B-4142-BB25-A6BE68EA1373}" type="presOf" srcId="{E1E97B58-557A-415B-A450-C4919B7DD962}" destId="{C507DE6B-821A-4074-95D4-639B948AE54D}" srcOrd="0" destOrd="0" presId="urn:microsoft.com/office/officeart/2009/3/layout/IncreasingArrowsProcess"/>
    <dgm:cxn modelId="{9165BCF3-D45C-45D2-BA66-41D7AB4D9582}" type="presOf" srcId="{A7DE7F31-D457-46C7-ABD1-0F7534D37F2D}" destId="{A5DB5172-034A-4C4E-8FAD-3F79210C7C80}" srcOrd="0" destOrd="0" presId="urn:microsoft.com/office/officeart/2009/3/layout/IncreasingArrowsProcess"/>
    <dgm:cxn modelId="{0AA45888-272C-4EFA-BBC1-4DE8EE159F34}" type="presParOf" srcId="{1C3B9800-AA81-4465-AB10-6AFDA7E82F72}" destId="{C07FF078-9F9C-4B39-8CBF-0BF5AE0911CD}" srcOrd="0" destOrd="0" presId="urn:microsoft.com/office/officeart/2009/3/layout/IncreasingArrowsProcess"/>
    <dgm:cxn modelId="{01C7EF6B-A1A6-439F-A238-C56C460D6ED1}" type="presParOf" srcId="{1C3B9800-AA81-4465-AB10-6AFDA7E82F72}" destId="{C507DE6B-821A-4074-95D4-639B948AE54D}" srcOrd="1" destOrd="0" presId="urn:microsoft.com/office/officeart/2009/3/layout/IncreasingArrowsProcess"/>
    <dgm:cxn modelId="{B6939C12-97E6-47DE-A941-E12448AF4B06}" type="presParOf" srcId="{1C3B9800-AA81-4465-AB10-6AFDA7E82F72}" destId="{A5DB5172-034A-4C4E-8FAD-3F79210C7C80}" srcOrd="2" destOrd="0" presId="urn:microsoft.com/office/officeart/2009/3/layout/IncreasingArrowsProcess"/>
    <dgm:cxn modelId="{130B0EB9-1DF4-4D93-93EC-A2B95952603C}" type="presParOf" srcId="{1C3B9800-AA81-4465-AB10-6AFDA7E82F72}" destId="{17F71D8E-3004-487A-A239-22F5491B3A9F}" srcOrd="3" destOrd="0" presId="urn:microsoft.com/office/officeart/2009/3/layout/IncreasingArrowsProcess"/>
    <dgm:cxn modelId="{D60D44A4-DDBD-4288-89AA-A0FF72E0E06A}" type="presParOf" srcId="{1C3B9800-AA81-4465-AB10-6AFDA7E82F72}" destId="{04D2C321-3836-441F-9A41-58C9B53475A3}" srcOrd="4"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B0A98-27D7-47A0-87CD-A357DACFD71A}">
      <dsp:nvSpPr>
        <dsp:cNvPr id="0" name=""/>
        <dsp:cNvSpPr/>
      </dsp:nvSpPr>
      <dsp:spPr>
        <a:xfrm rot="5400000">
          <a:off x="-149816" y="152042"/>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 </a:t>
          </a:r>
        </a:p>
      </dsp:txBody>
      <dsp:txXfrm rot="-5400000">
        <a:off x="1" y="351797"/>
        <a:ext cx="699144" cy="299633"/>
      </dsp:txXfrm>
    </dsp:sp>
    <dsp:sp modelId="{E8A1EF1C-29B3-476B-88A7-750BFDE5BD96}">
      <dsp:nvSpPr>
        <dsp:cNvPr id="0" name=""/>
        <dsp:cNvSpPr/>
      </dsp:nvSpPr>
      <dsp:spPr>
        <a:xfrm rot="5400000">
          <a:off x="5493904" y="-4766457"/>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solidFill>
                <a:srgbClr val="1F497D"/>
              </a:solidFill>
              <a:latin typeface="Calibri" panose="020F0502020204030204"/>
              <a:ea typeface="+mn-ea"/>
              <a:cs typeface="+mn-cs"/>
            </a:rPr>
            <a:t>EXEMPT</a:t>
          </a:r>
        </a:p>
      </dsp:txBody>
      <dsp:txXfrm rot="-5400000">
        <a:off x="681679" y="77460"/>
        <a:ext cx="10241963" cy="585821"/>
      </dsp:txXfrm>
    </dsp:sp>
    <dsp:sp modelId="{2D865A62-5D2A-4F81-9064-BA0D9DAE3B11}">
      <dsp:nvSpPr>
        <dsp:cNvPr id="0" name=""/>
        <dsp:cNvSpPr/>
      </dsp:nvSpPr>
      <dsp:spPr>
        <a:xfrm rot="5400000">
          <a:off x="-149816" y="1032593"/>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 </a:t>
          </a:r>
        </a:p>
      </dsp:txBody>
      <dsp:txXfrm rot="-5400000">
        <a:off x="1" y="1232348"/>
        <a:ext cx="699144" cy="299633"/>
      </dsp:txXfrm>
    </dsp:sp>
    <dsp:sp modelId="{0A6601B0-02CB-4C6D-B7A3-1576679EA33F}">
      <dsp:nvSpPr>
        <dsp:cNvPr id="0" name=""/>
        <dsp:cNvSpPr/>
      </dsp:nvSpPr>
      <dsp:spPr>
        <a:xfrm rot="5400000">
          <a:off x="5511369" y="-3929448"/>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solidFill>
                <a:srgbClr val="1F497D"/>
              </a:solidFill>
              <a:latin typeface="Calibri" panose="020F0502020204030204"/>
              <a:ea typeface="+mn-ea"/>
              <a:cs typeface="+mn-cs"/>
            </a:rPr>
            <a:t>CATEGORICALLY EXCLUDED </a:t>
          </a:r>
          <a:r>
            <a:rPr lang="en-US" sz="3100" b="1" kern="1200" dirty="0">
              <a:solidFill>
                <a:srgbClr val="1F497D"/>
              </a:solidFill>
              <a:latin typeface="Calibri" panose="020F0502020204030204"/>
              <a:ea typeface="+mn-ea"/>
              <a:cs typeface="+mn-cs"/>
            </a:rPr>
            <a:t>NOT </a:t>
          </a:r>
          <a:r>
            <a:rPr lang="en-US" sz="3100" b="0" kern="1200" dirty="0">
              <a:solidFill>
                <a:srgbClr val="1F497D"/>
              </a:solidFill>
              <a:latin typeface="Calibri" panose="020F0502020204030204"/>
              <a:ea typeface="+mn-ea"/>
              <a:cs typeface="+mn-cs"/>
            </a:rPr>
            <a:t>SUBJECT TO </a:t>
          </a:r>
          <a:r>
            <a:rPr lang="en-US" sz="3100" b="0" kern="1200" dirty="0">
              <a:solidFill>
                <a:srgbClr val="1F497D"/>
              </a:solidFill>
              <a:latin typeface="Calibri" panose="020F0502020204030204" pitchFamily="34" charset="0"/>
              <a:ea typeface="+mn-ea"/>
              <a:cs typeface="Calibri" panose="020F0502020204030204" pitchFamily="34" charset="0"/>
            </a:rPr>
            <a:t>§</a:t>
          </a:r>
          <a:r>
            <a:rPr lang="en-US" sz="3100" b="0" kern="1200" dirty="0">
              <a:solidFill>
                <a:srgbClr val="1F497D"/>
              </a:solidFill>
              <a:latin typeface="Calibri" panose="020F0502020204030204"/>
              <a:ea typeface="+mn-ea"/>
              <a:cs typeface="+mn-cs"/>
            </a:rPr>
            <a:t>58.5 (CENST)</a:t>
          </a:r>
          <a:endParaRPr lang="en-US" sz="3100" kern="1200" dirty="0">
            <a:solidFill>
              <a:srgbClr val="1F497D"/>
            </a:solidFill>
            <a:latin typeface="Calibri" panose="020F0502020204030204"/>
            <a:ea typeface="+mn-ea"/>
            <a:cs typeface="+mn-cs"/>
          </a:endParaRPr>
        </a:p>
      </dsp:txBody>
      <dsp:txXfrm rot="-5400000">
        <a:off x="699144" y="914469"/>
        <a:ext cx="10241963" cy="585821"/>
      </dsp:txXfrm>
    </dsp:sp>
    <dsp:sp modelId="{898BFB71-D91E-4F9C-9F00-EA2C4B3FB49E}">
      <dsp:nvSpPr>
        <dsp:cNvPr id="0" name=""/>
        <dsp:cNvSpPr/>
      </dsp:nvSpPr>
      <dsp:spPr>
        <a:xfrm rot="5400000">
          <a:off x="-149816" y="1913144"/>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 </a:t>
          </a:r>
        </a:p>
      </dsp:txBody>
      <dsp:txXfrm rot="-5400000">
        <a:off x="1" y="2112899"/>
        <a:ext cx="699144" cy="299633"/>
      </dsp:txXfrm>
    </dsp:sp>
    <dsp:sp modelId="{87642C52-B69C-477F-B7EC-61A7A6F146C3}">
      <dsp:nvSpPr>
        <dsp:cNvPr id="0" name=""/>
        <dsp:cNvSpPr/>
      </dsp:nvSpPr>
      <dsp:spPr>
        <a:xfrm rot="5400000">
          <a:off x="5511369" y="-3048897"/>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solidFill>
                <a:srgbClr val="1F497D"/>
              </a:solidFill>
              <a:latin typeface="Calibri" panose="020F0502020204030204"/>
              <a:ea typeface="+mn-ea"/>
              <a:cs typeface="+mn-cs"/>
            </a:rPr>
            <a:t>CATEGORICALLY EXCLUDED </a:t>
          </a:r>
          <a:r>
            <a:rPr lang="en-US" sz="3100" b="1" kern="1200" dirty="0">
              <a:solidFill>
                <a:srgbClr val="1F497D"/>
              </a:solidFill>
              <a:latin typeface="Calibri" panose="020F0502020204030204"/>
              <a:ea typeface="+mn-ea"/>
              <a:cs typeface="+mn-cs"/>
            </a:rPr>
            <a:t>SUBJECT TO </a:t>
          </a:r>
          <a:r>
            <a:rPr lang="en-US" sz="3100" b="0" kern="1200" dirty="0">
              <a:solidFill>
                <a:srgbClr val="1F497D"/>
              </a:solidFill>
              <a:latin typeface="Calibri" panose="020F0502020204030204" pitchFamily="34" charset="0"/>
              <a:ea typeface="+mn-ea"/>
              <a:cs typeface="Calibri" panose="020F0502020204030204" pitchFamily="34" charset="0"/>
            </a:rPr>
            <a:t>§</a:t>
          </a:r>
          <a:r>
            <a:rPr lang="en-US" sz="3100" b="0" kern="1200" dirty="0">
              <a:solidFill>
                <a:srgbClr val="1F497D"/>
              </a:solidFill>
              <a:latin typeface="Calibri" panose="020F0502020204030204"/>
              <a:ea typeface="+mn-ea"/>
              <a:cs typeface="+mn-cs"/>
            </a:rPr>
            <a:t>58.5 (CEST)</a:t>
          </a:r>
          <a:endParaRPr lang="en-US" sz="3100" kern="1200" dirty="0">
            <a:solidFill>
              <a:srgbClr val="1F497D"/>
            </a:solidFill>
            <a:latin typeface="Calibri" panose="020F0502020204030204"/>
            <a:ea typeface="+mn-ea"/>
            <a:cs typeface="+mn-cs"/>
          </a:endParaRPr>
        </a:p>
      </dsp:txBody>
      <dsp:txXfrm rot="-5400000">
        <a:off x="699144" y="1795020"/>
        <a:ext cx="10241963" cy="585821"/>
      </dsp:txXfrm>
    </dsp:sp>
    <dsp:sp modelId="{27A82220-4D4B-4ED0-A71E-1F8753281685}">
      <dsp:nvSpPr>
        <dsp:cNvPr id="0" name=""/>
        <dsp:cNvSpPr/>
      </dsp:nvSpPr>
      <dsp:spPr>
        <a:xfrm rot="5400000">
          <a:off x="-149816" y="2793695"/>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 </a:t>
          </a:r>
        </a:p>
      </dsp:txBody>
      <dsp:txXfrm rot="-5400000">
        <a:off x="1" y="2993450"/>
        <a:ext cx="699144" cy="299633"/>
      </dsp:txXfrm>
    </dsp:sp>
    <dsp:sp modelId="{EF456DBC-6604-42A0-BC2C-4E8B45279E00}">
      <dsp:nvSpPr>
        <dsp:cNvPr id="0" name=""/>
        <dsp:cNvSpPr/>
      </dsp:nvSpPr>
      <dsp:spPr>
        <a:xfrm rot="5400000">
          <a:off x="5511369" y="-2168346"/>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solidFill>
                <a:srgbClr val="1F497D"/>
              </a:solidFill>
              <a:latin typeface="Calibri" panose="020F0502020204030204"/>
              <a:ea typeface="+mn-ea"/>
              <a:cs typeface="+mn-cs"/>
            </a:rPr>
            <a:t>ENVIRONMENTAL ASSESSMENT (EA)</a:t>
          </a:r>
        </a:p>
      </dsp:txBody>
      <dsp:txXfrm rot="-5400000">
        <a:off x="699144" y="2675571"/>
        <a:ext cx="10241963" cy="585821"/>
      </dsp:txXfrm>
    </dsp:sp>
    <dsp:sp modelId="{5820C6A9-BEF2-410F-8F16-8C1EE09240D5}">
      <dsp:nvSpPr>
        <dsp:cNvPr id="0" name=""/>
        <dsp:cNvSpPr/>
      </dsp:nvSpPr>
      <dsp:spPr>
        <a:xfrm rot="5400000">
          <a:off x="-149816" y="3674246"/>
          <a:ext cx="998777" cy="699144"/>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 </a:t>
          </a:r>
        </a:p>
      </dsp:txBody>
      <dsp:txXfrm rot="-5400000">
        <a:off x="1" y="3874001"/>
        <a:ext cx="699144" cy="299633"/>
      </dsp:txXfrm>
    </dsp:sp>
    <dsp:sp modelId="{D3349C89-D865-4D81-9E43-53D8C8658561}">
      <dsp:nvSpPr>
        <dsp:cNvPr id="0" name=""/>
        <dsp:cNvSpPr/>
      </dsp:nvSpPr>
      <dsp:spPr>
        <a:xfrm rot="5400000">
          <a:off x="5511369" y="-1287795"/>
          <a:ext cx="649205" cy="10273655"/>
        </a:xfrm>
        <a:prstGeom prst="round2Same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solidFill>
                <a:srgbClr val="1F497D"/>
              </a:solidFill>
              <a:latin typeface="Calibri" panose="020F0502020204030204"/>
              <a:ea typeface="+mn-ea"/>
              <a:cs typeface="+mn-cs"/>
            </a:rPr>
            <a:t>ENVIRONMENTAL IMPACT STATEMENT (Rare for IL CDBG)</a:t>
          </a:r>
        </a:p>
      </dsp:txBody>
      <dsp:txXfrm rot="-5400000">
        <a:off x="699144" y="3556122"/>
        <a:ext cx="10241963" cy="585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FF078-9F9C-4B39-8CBF-0BF5AE0911CD}">
      <dsp:nvSpPr>
        <dsp:cNvPr id="0" name=""/>
        <dsp:cNvSpPr/>
      </dsp:nvSpPr>
      <dsp:spPr>
        <a:xfrm>
          <a:off x="-474655" y="424099"/>
          <a:ext cx="10515600" cy="152935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42785" numCol="1" spcCol="1270" anchor="ctr" anchorCtr="0">
          <a:noAutofit/>
        </a:bodyPr>
        <a:lstStyle/>
        <a:p>
          <a:pPr marL="0" lvl="0" indent="0" algn="l" defTabSz="755650">
            <a:lnSpc>
              <a:spcPct val="90000"/>
            </a:lnSpc>
            <a:spcBef>
              <a:spcPct val="0"/>
            </a:spcBef>
            <a:spcAft>
              <a:spcPct val="35000"/>
            </a:spcAft>
            <a:buNone/>
          </a:pPr>
          <a:r>
            <a:rPr lang="en-US" sz="1700" kern="1200" dirty="0"/>
            <a:t>EIS – one to two years</a:t>
          </a:r>
        </a:p>
      </dsp:txBody>
      <dsp:txXfrm>
        <a:off x="-474655" y="806437"/>
        <a:ext cx="10133262" cy="764677"/>
      </dsp:txXfrm>
    </dsp:sp>
    <dsp:sp modelId="{C507DE6B-821A-4074-95D4-639B948AE54D}">
      <dsp:nvSpPr>
        <dsp:cNvPr id="0" name=""/>
        <dsp:cNvSpPr/>
      </dsp:nvSpPr>
      <dsp:spPr>
        <a:xfrm>
          <a:off x="1468627" y="934121"/>
          <a:ext cx="8572317" cy="152935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42785" numCol="1" spcCol="1270" anchor="ctr" anchorCtr="0">
          <a:noAutofit/>
        </a:bodyPr>
        <a:lstStyle/>
        <a:p>
          <a:pPr marL="0" lvl="0" indent="0" algn="l" defTabSz="755650">
            <a:lnSpc>
              <a:spcPct val="90000"/>
            </a:lnSpc>
            <a:spcBef>
              <a:spcPct val="0"/>
            </a:spcBef>
            <a:spcAft>
              <a:spcPct val="35000"/>
            </a:spcAft>
            <a:buNone/>
          </a:pPr>
          <a:r>
            <a:rPr lang="en-US" sz="1700" kern="1200" dirty="0"/>
            <a:t>EA – 45 to 100 days to complete depending on consultations required</a:t>
          </a:r>
        </a:p>
      </dsp:txBody>
      <dsp:txXfrm>
        <a:off x="1468627" y="1316459"/>
        <a:ext cx="8189979" cy="764677"/>
      </dsp:txXfrm>
    </dsp:sp>
    <dsp:sp modelId="{A5DB5172-034A-4C4E-8FAD-3F79210C7C80}">
      <dsp:nvSpPr>
        <dsp:cNvPr id="0" name=""/>
        <dsp:cNvSpPr/>
      </dsp:nvSpPr>
      <dsp:spPr>
        <a:xfrm>
          <a:off x="3411909" y="1444144"/>
          <a:ext cx="6629034" cy="152935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42785" numCol="1" spcCol="1270" anchor="ctr" anchorCtr="0">
          <a:noAutofit/>
        </a:bodyPr>
        <a:lstStyle/>
        <a:p>
          <a:pPr marL="0" lvl="0" indent="0" algn="l" defTabSz="755650">
            <a:lnSpc>
              <a:spcPct val="90000"/>
            </a:lnSpc>
            <a:spcBef>
              <a:spcPct val="0"/>
            </a:spcBef>
            <a:spcAft>
              <a:spcPct val="35000"/>
            </a:spcAft>
            <a:buNone/>
          </a:pPr>
          <a:r>
            <a:rPr lang="en-US" sz="1700" kern="1200" dirty="0"/>
            <a:t>CEST – 30 to 75 days depending on consultations required</a:t>
          </a:r>
        </a:p>
      </dsp:txBody>
      <dsp:txXfrm>
        <a:off x="3411909" y="1826482"/>
        <a:ext cx="6246696" cy="764677"/>
      </dsp:txXfrm>
    </dsp:sp>
    <dsp:sp modelId="{17F71D8E-3004-487A-A239-22F5491B3A9F}">
      <dsp:nvSpPr>
        <dsp:cNvPr id="0" name=""/>
        <dsp:cNvSpPr/>
      </dsp:nvSpPr>
      <dsp:spPr>
        <a:xfrm>
          <a:off x="5356244" y="1953809"/>
          <a:ext cx="4684699" cy="152935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42785" numCol="1" spcCol="1270" anchor="ctr" anchorCtr="0">
          <a:noAutofit/>
        </a:bodyPr>
        <a:lstStyle/>
        <a:p>
          <a:pPr marL="0" lvl="0" indent="0" algn="l" defTabSz="755650">
            <a:lnSpc>
              <a:spcPct val="90000"/>
            </a:lnSpc>
            <a:spcBef>
              <a:spcPct val="0"/>
            </a:spcBef>
            <a:spcAft>
              <a:spcPct val="35000"/>
            </a:spcAft>
            <a:buNone/>
          </a:pPr>
          <a:r>
            <a:rPr lang="en-US" sz="1700" kern="1200" dirty="0"/>
            <a:t>CENST – less than an hour</a:t>
          </a:r>
        </a:p>
      </dsp:txBody>
      <dsp:txXfrm>
        <a:off x="5356244" y="2336147"/>
        <a:ext cx="4302361" cy="764677"/>
      </dsp:txXfrm>
    </dsp:sp>
    <dsp:sp modelId="{04D2C321-3836-441F-9A41-58C9B53475A3}">
      <dsp:nvSpPr>
        <dsp:cNvPr id="0" name=""/>
        <dsp:cNvSpPr/>
      </dsp:nvSpPr>
      <dsp:spPr>
        <a:xfrm>
          <a:off x="5360098" y="2505292"/>
          <a:ext cx="4640040" cy="1397462"/>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42785" numCol="1" spcCol="1270" anchor="ctr" anchorCtr="0">
          <a:noAutofit/>
        </a:bodyPr>
        <a:lstStyle/>
        <a:p>
          <a:pPr marL="0" lvl="0" indent="0" algn="l" defTabSz="755650">
            <a:lnSpc>
              <a:spcPct val="90000"/>
            </a:lnSpc>
            <a:spcBef>
              <a:spcPct val="0"/>
            </a:spcBef>
            <a:spcAft>
              <a:spcPct val="35000"/>
            </a:spcAft>
            <a:buNone/>
          </a:pPr>
          <a:r>
            <a:rPr lang="en-US" sz="1700" kern="1200" dirty="0"/>
            <a:t>Exempt &amp; </a:t>
          </a:r>
          <a:r>
            <a:rPr lang="en-US" sz="1700" kern="1200" dirty="0" err="1"/>
            <a:t>CoC</a:t>
          </a:r>
          <a:r>
            <a:rPr lang="en-US" sz="1700" kern="1200" dirty="0"/>
            <a:t> – less than an hour</a:t>
          </a:r>
        </a:p>
      </dsp:txBody>
      <dsp:txXfrm>
        <a:off x="5360098" y="2854658"/>
        <a:ext cx="4290675" cy="6987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8451E-C889-490C-B76E-019A12CE0320}"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DFC46-02D0-4546-9EC8-5A478A7942A7}" type="slidenum">
              <a:rPr lang="en-US" smtClean="0"/>
              <a:t>‹#›</a:t>
            </a:fld>
            <a:endParaRPr lang="en-US"/>
          </a:p>
        </p:txBody>
      </p:sp>
    </p:spTree>
    <p:extLst>
      <p:ext uri="{BB962C8B-B14F-4D97-AF65-F5344CB8AC3E}">
        <p14:creationId xmlns:p14="http://schemas.microsoft.com/office/powerpoint/2010/main" val="275260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55" tIns="0" rIns="20555" bIns="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8C011D01-198E-4360-BBC2-536A3F635CA3}" type="slidenum">
              <a:rPr kumimoji="0" lang="en-US" altLang="en-US" sz="11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36</a:t>
            </a:fld>
            <a:endParaRPr kumimoji="0" lang="en-US" altLang="en-US" sz="11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a:xfrm>
            <a:off x="173038" y="796925"/>
            <a:ext cx="6756400" cy="3802063"/>
          </a:xfrm>
          <a:ln cap="flat"/>
        </p:spPr>
      </p:sp>
      <p:sp>
        <p:nvSpPr>
          <p:cNvPr id="53252" name="Rectangle 3"/>
          <p:cNvSpPr>
            <a:spLocks noGrp="1" noChangeArrowheads="1"/>
          </p:cNvSpPr>
          <p:nvPr>
            <p:ph type="body" idx="1"/>
          </p:nvPr>
        </p:nvSpPr>
        <p:spPr>
          <a:xfrm>
            <a:off x="947738" y="4862513"/>
            <a:ext cx="5207000" cy="4581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3392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endParaRPr lang="en-US" sz="1400" dirty="0"/>
          </a:p>
          <a:p>
            <a:pPr defTabSz="933237"/>
            <a:endParaRPr lang="en-US" sz="1400" baseline="0" dirty="0"/>
          </a:p>
          <a:p>
            <a:pPr defTabSz="933237"/>
            <a:endParaRPr lang="en-US" sz="1400" dirty="0"/>
          </a:p>
          <a:p>
            <a:endParaRPr lang="en-US" dirty="0"/>
          </a:p>
        </p:txBody>
      </p:sp>
    </p:spTree>
    <p:extLst>
      <p:ext uri="{BB962C8B-B14F-4D97-AF65-F5344CB8AC3E}">
        <p14:creationId xmlns:p14="http://schemas.microsoft.com/office/powerpoint/2010/main" val="1921318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endParaRPr lang="en-US" sz="1400" dirty="0"/>
          </a:p>
          <a:p>
            <a:pPr defTabSz="933237"/>
            <a:endParaRPr lang="en-US" sz="1400" baseline="0" dirty="0"/>
          </a:p>
          <a:p>
            <a:pPr defTabSz="933237"/>
            <a:endParaRPr lang="en-US" sz="1400" dirty="0"/>
          </a:p>
          <a:p>
            <a:endParaRPr lang="en-US" dirty="0"/>
          </a:p>
        </p:txBody>
      </p:sp>
    </p:spTree>
    <p:extLst>
      <p:ext uri="{BB962C8B-B14F-4D97-AF65-F5344CB8AC3E}">
        <p14:creationId xmlns:p14="http://schemas.microsoft.com/office/powerpoint/2010/main" val="3092676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endParaRPr lang="en-US" sz="1400" dirty="0"/>
          </a:p>
          <a:p>
            <a:pPr defTabSz="933237"/>
            <a:endParaRPr lang="en-US" sz="1400" baseline="0" dirty="0"/>
          </a:p>
          <a:p>
            <a:pPr defTabSz="933237"/>
            <a:endParaRPr lang="en-US" sz="1400" dirty="0"/>
          </a:p>
          <a:p>
            <a:endParaRPr lang="en-US" dirty="0"/>
          </a:p>
        </p:txBody>
      </p:sp>
    </p:spTree>
    <p:extLst>
      <p:ext uri="{BB962C8B-B14F-4D97-AF65-F5344CB8AC3E}">
        <p14:creationId xmlns:p14="http://schemas.microsoft.com/office/powerpoint/2010/main" val="1946970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endParaRPr lang="en-US" sz="1400" dirty="0"/>
          </a:p>
          <a:p>
            <a:pPr defTabSz="933237"/>
            <a:endParaRPr lang="en-US" sz="1400" baseline="0" dirty="0"/>
          </a:p>
          <a:p>
            <a:pPr defTabSz="933237"/>
            <a:endParaRPr lang="en-US" sz="1400" dirty="0"/>
          </a:p>
          <a:p>
            <a:endParaRPr lang="en-US" dirty="0"/>
          </a:p>
        </p:txBody>
      </p:sp>
    </p:spTree>
    <p:extLst>
      <p:ext uri="{BB962C8B-B14F-4D97-AF65-F5344CB8AC3E}">
        <p14:creationId xmlns:p14="http://schemas.microsoft.com/office/powerpoint/2010/main" val="55426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endParaRPr lang="en-US" sz="1400" dirty="0"/>
          </a:p>
          <a:p>
            <a:pPr defTabSz="933237"/>
            <a:endParaRPr lang="en-US" sz="1400" baseline="0" dirty="0"/>
          </a:p>
          <a:p>
            <a:pPr defTabSz="933237"/>
            <a:endParaRPr lang="en-US" sz="1400" dirty="0"/>
          </a:p>
          <a:p>
            <a:endParaRPr lang="en-US" dirty="0"/>
          </a:p>
        </p:txBody>
      </p:sp>
    </p:spTree>
    <p:extLst>
      <p:ext uri="{BB962C8B-B14F-4D97-AF65-F5344CB8AC3E}">
        <p14:creationId xmlns:p14="http://schemas.microsoft.com/office/powerpoint/2010/main" val="1327203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something that has been missing from a lot of the on-site monitoring reviews.  </a:t>
            </a:r>
          </a:p>
          <a:p>
            <a:endParaRPr lang="en-US" b="1" dirty="0"/>
          </a:p>
        </p:txBody>
      </p:sp>
    </p:spTree>
    <p:extLst>
      <p:ext uri="{BB962C8B-B14F-4D97-AF65-F5344CB8AC3E}">
        <p14:creationId xmlns:p14="http://schemas.microsoft.com/office/powerpoint/2010/main" val="1137294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706871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72773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99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04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923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400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51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89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49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829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4BC4-8053-4443-BE26-B556CC20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14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00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1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993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236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Laborers and mechanics must pe paid at least once per week and must be paid the federal prevailing wage for the work they are performing on the project. </a:t>
            </a:r>
          </a:p>
          <a:p>
            <a:r>
              <a:rPr lang="en-US" sz="1400" dirty="0"/>
              <a:t>Only apprentices and trainees registered with the US Dept of Labor may be paid less than the federal prevailing wage.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AB4D7-8EC4-42F4-86A2-2339D5C7D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349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43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25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16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428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033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205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627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607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659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 None of the above. </a:t>
            </a:r>
          </a:p>
          <a:p>
            <a:r>
              <a:rPr lang="en-US" dirty="0"/>
              <a:t>C – is wrong because if it were allowed, the Grantee would use the micro purchase procedures since $2,000 is under the micro-purchase threshold of $50,000.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AB4D7-8EC4-42F4-86A2-2339D5C7D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734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286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27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82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6CF22-C386-4553-89F3-EADCBA62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340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AB4D7-8EC4-42F4-86A2-2339D5C7D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616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SWAG for Courtney Eaton.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AB4D7-8EC4-42F4-86A2-2339D5C7D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69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2000" dirty="0">
                <a:solidFill>
                  <a:schemeClr val="accent1"/>
                </a:solidFill>
                <a:latin typeface="Arial" panose="020B0604020202020204" pitchFamily="34" charset="0"/>
                <a:cs typeface="Arial" panose="020B0604020202020204" pitchFamily="34" charset="0"/>
              </a:rPr>
              <a:t>Use </a:t>
            </a:r>
            <a:r>
              <a:rPr lang="en-US" sz="2000" b="1" dirty="0">
                <a:solidFill>
                  <a:schemeClr val="accent1"/>
                </a:solidFill>
                <a:latin typeface="Arial" panose="020B0604020202020204" pitchFamily="34" charset="0"/>
                <a:cs typeface="Arial" panose="020B0604020202020204" pitchFamily="34" charset="0"/>
              </a:rPr>
              <a:t>US DOL WH347 </a:t>
            </a:r>
            <a:r>
              <a:rPr lang="en-US" sz="2000" dirty="0">
                <a:solidFill>
                  <a:schemeClr val="accent1"/>
                </a:solidFill>
                <a:latin typeface="Arial" panose="020B0604020202020204" pitchFamily="34" charset="0"/>
                <a:cs typeface="Arial" panose="020B0604020202020204" pitchFamily="34" charset="0"/>
              </a:rPr>
              <a:t>or equivalent</a:t>
            </a:r>
          </a:p>
          <a:p>
            <a:pPr marL="461963" lvl="2" indent="-176213">
              <a:buFont typeface="Arial" panose="020B0604020202020204" pitchFamily="34" charset="0"/>
              <a:buChar char="•"/>
            </a:pPr>
            <a:r>
              <a:rPr lang="en-US" sz="2000" i="1" dirty="0">
                <a:solidFill>
                  <a:schemeClr val="accent1"/>
                </a:solidFill>
                <a:latin typeface="Arial" panose="020B0604020202020204" pitchFamily="34" charset="0"/>
                <a:cs typeface="Arial" panose="020B0604020202020204" pitchFamily="34" charset="0"/>
              </a:rPr>
              <a:t>Must contain ALL information</a:t>
            </a:r>
          </a:p>
          <a:p>
            <a:pPr marL="0" lvl="1"/>
            <a:r>
              <a:rPr lang="en-US" dirty="0">
                <a:solidFill>
                  <a:schemeClr val="tx2"/>
                </a:solidFill>
                <a:latin typeface="Arial" panose="020B0604020202020204" pitchFamily="34" charset="0"/>
                <a:cs typeface="Arial" panose="020B0604020202020204" pitchFamily="34" charset="0"/>
              </a:rPr>
              <a:t>Please NOTE: </a:t>
            </a:r>
          </a:p>
          <a:p>
            <a:pPr marL="342900" lvl="1" indent="-342900">
              <a:buFont typeface="Arial" panose="020B0604020202020204" pitchFamily="34" charset="0"/>
              <a:buChar char="•"/>
            </a:pPr>
            <a:r>
              <a:rPr lang="en-US" i="1" dirty="0">
                <a:solidFill>
                  <a:schemeClr val="tx2"/>
                </a:solidFill>
                <a:latin typeface="Arial" panose="020B0604020202020204" pitchFamily="34" charset="0"/>
                <a:cs typeface="Arial" panose="020B0604020202020204" pitchFamily="34" charset="0"/>
              </a:rPr>
              <a:t>Number Payrolls (Initial / Final)</a:t>
            </a:r>
          </a:p>
          <a:p>
            <a:pPr marL="342900" lvl="1" indent="-342900">
              <a:buFont typeface="Arial" panose="020B0604020202020204" pitchFamily="34" charset="0"/>
              <a:buChar char="•"/>
            </a:pPr>
            <a:r>
              <a:rPr lang="en-US" i="1" dirty="0">
                <a:solidFill>
                  <a:schemeClr val="tx2"/>
                </a:solidFill>
                <a:latin typeface="Arial" panose="020B0604020202020204" pitchFamily="34" charset="0"/>
                <a:cs typeface="Arial" panose="020B0604020202020204" pitchFamily="34" charset="0"/>
              </a:rPr>
              <a:t>List Grant Number</a:t>
            </a:r>
          </a:p>
          <a:p>
            <a:pPr marL="342900" lvl="1" indent="-342900">
              <a:buFont typeface="Arial" panose="020B0604020202020204" pitchFamily="34" charset="0"/>
              <a:buChar char="•"/>
            </a:pPr>
            <a:r>
              <a:rPr lang="en-US" i="1" dirty="0">
                <a:solidFill>
                  <a:schemeClr val="tx2"/>
                </a:solidFill>
                <a:latin typeface="Arial" panose="020B0604020202020204" pitchFamily="34" charset="0"/>
                <a:cs typeface="Arial" panose="020B0604020202020204" pitchFamily="34" charset="0"/>
              </a:rPr>
              <a:t>Use Classifications in WRD (include Group #/Class employee being paid wage for)</a:t>
            </a:r>
          </a:p>
          <a:p>
            <a:pPr marL="342900" lvl="1" indent="-342900">
              <a:buFont typeface="Arial" panose="020B0604020202020204" pitchFamily="34" charset="0"/>
              <a:buChar char="•"/>
            </a:pPr>
            <a:r>
              <a:rPr lang="en-US" i="1" dirty="0">
                <a:solidFill>
                  <a:schemeClr val="tx2"/>
                </a:solidFill>
                <a:latin typeface="Arial" panose="020B0604020202020204" pitchFamily="34" charset="0"/>
                <a:cs typeface="Arial" panose="020B0604020202020204" pitchFamily="34" charset="0"/>
              </a:rPr>
              <a:t>Column 7 – Only “Cash paid in lieu of fringe” may be added to the wage listed. Make note on back side.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AB4D7-8EC4-42F4-86A2-2339D5C7D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97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AB4D7-8EC4-42F4-86A2-2339D5C7D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5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endParaRPr lang="en-US" sz="1400" dirty="0"/>
          </a:p>
          <a:p>
            <a:pPr defTabSz="933237"/>
            <a:endParaRPr lang="en-US" sz="1400" baseline="0" dirty="0"/>
          </a:p>
          <a:p>
            <a:pPr defTabSz="933237"/>
            <a:endParaRPr lang="en-US" sz="1400" dirty="0"/>
          </a:p>
          <a:p>
            <a:endParaRPr lang="en-US" dirty="0"/>
          </a:p>
        </p:txBody>
      </p:sp>
    </p:spTree>
    <p:extLst>
      <p:ext uri="{BB962C8B-B14F-4D97-AF65-F5344CB8AC3E}">
        <p14:creationId xmlns:p14="http://schemas.microsoft.com/office/powerpoint/2010/main" val="4226042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F4F5D4DD-5E7E-464E-A804-FD43589E3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52A4BC8-D21C-44C8-AAC7-44DE8B593788}"/>
              </a:ext>
            </a:extLst>
          </p:cNvPr>
          <p:cNvSpPr>
            <a:spLocks noGrp="1"/>
          </p:cNvSpPr>
          <p:nvPr>
            <p:ph type="ctrTitle" hasCustomPrompt="1"/>
          </p:nvPr>
        </p:nvSpPr>
        <p:spPr>
          <a:xfrm>
            <a:off x="1457325" y="522288"/>
            <a:ext cx="9144000" cy="1655762"/>
          </a:xfrm>
        </p:spPr>
        <p:txBody>
          <a:bodyPr anchor="b">
            <a:noAutofit/>
          </a:bodyPr>
          <a:lstStyle>
            <a:lvl1pPr algn="ct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24408B91-998E-470A-84CE-64D0832D4165}"/>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84B6217-51D0-4D5F-BC42-4D4B7CA3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7B052-79E7-4512-A6FA-4B4F7867520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83677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3DAF-47F5-4EEC-9BC6-BD00FD896F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CC7136-5D04-4D84-8476-F14F003745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79CC7C-8CBF-434C-8241-0661FCCD002C}"/>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5" name="Footer Placeholder 4">
            <a:extLst>
              <a:ext uri="{FF2B5EF4-FFF2-40B4-BE49-F238E27FC236}">
                <a16:creationId xmlns:a16="http://schemas.microsoft.com/office/drawing/2014/main" id="{CD304EBE-C8F2-4975-9E6B-F6297B798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57100-091B-4B69-B432-BF1A6769FDC4}"/>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274838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821E-545F-4563-BCC1-2FE60E29D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463528-FF2A-4F79-9962-FC9F59885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61123-377B-478B-BCA3-416B8074AB00}"/>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5" name="Footer Placeholder 4">
            <a:extLst>
              <a:ext uri="{FF2B5EF4-FFF2-40B4-BE49-F238E27FC236}">
                <a16:creationId xmlns:a16="http://schemas.microsoft.com/office/drawing/2014/main" id="{ABF13E25-7CB5-44B2-80B1-DC2CBE76F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372F7-4A48-4B6F-91DB-CC09C71A6B7C}"/>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2086491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58C2-B7B4-4307-BED1-97DB48D262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B58721-7E6F-4CBE-9AF3-937F73B081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55FA1-B506-4D4B-8906-5C1856E21AE2}"/>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5" name="Footer Placeholder 4">
            <a:extLst>
              <a:ext uri="{FF2B5EF4-FFF2-40B4-BE49-F238E27FC236}">
                <a16:creationId xmlns:a16="http://schemas.microsoft.com/office/drawing/2014/main" id="{96D9BEE1-9D2D-4E66-853F-17CA6D954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494DE-0C9E-4A86-A61B-7B56420BCB73}"/>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148644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A8E2-B022-49A9-BEFE-79316930B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F5DDA-8023-4B3C-BDFB-FC39820C1A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6153C1-F555-40F3-977F-40A9F53AC0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93D29C-E886-4CDF-B8C0-FBBDF4C34119}"/>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6" name="Footer Placeholder 5">
            <a:extLst>
              <a:ext uri="{FF2B5EF4-FFF2-40B4-BE49-F238E27FC236}">
                <a16:creationId xmlns:a16="http://schemas.microsoft.com/office/drawing/2014/main" id="{B8BF7587-3011-4466-B956-2D8E9032EB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25B0A-411A-4F52-980A-8731B4C872A2}"/>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1392960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757A-59B1-463D-9B43-28A9491718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6C9AB-6845-4D6A-9D17-3938D1D97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582A-7812-4FD0-8DD2-A9C3CB8C1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9EA6EF-DA65-4BB6-B17F-3EB7A14C5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78F4B4-1CF4-493B-9055-61F794B9BD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CD119-EDD5-4FC6-8C7D-C8E23261F845}"/>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8" name="Footer Placeholder 7">
            <a:extLst>
              <a:ext uri="{FF2B5EF4-FFF2-40B4-BE49-F238E27FC236}">
                <a16:creationId xmlns:a16="http://schemas.microsoft.com/office/drawing/2014/main" id="{904F5FE7-7D13-4BD2-889A-4C12A41108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E9D73B-BCBC-4D3F-913B-D21FCA935089}"/>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2829270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E75C-0855-424F-B591-1E758A7839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70510-4EDE-4928-AA05-20EC1903AD5A}"/>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4" name="Footer Placeholder 3">
            <a:extLst>
              <a:ext uri="{FF2B5EF4-FFF2-40B4-BE49-F238E27FC236}">
                <a16:creationId xmlns:a16="http://schemas.microsoft.com/office/drawing/2014/main" id="{7544D7A6-B1C7-4C16-8295-7AE54383C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7A1887-152F-40A6-9208-5DC0DEC0896E}"/>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1985012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DCEF2B-FB46-44CC-B9AB-1975962DC79E}"/>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3" name="Footer Placeholder 2">
            <a:extLst>
              <a:ext uri="{FF2B5EF4-FFF2-40B4-BE49-F238E27FC236}">
                <a16:creationId xmlns:a16="http://schemas.microsoft.com/office/drawing/2014/main" id="{0A1D4497-3E67-4256-9E79-B123D336B5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932813-67A0-48D0-8668-07521C26F9C8}"/>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2723266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61BC-3968-4A27-A21F-7DFEBACA0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D1E9B-7E1A-4C31-B8DB-8370847B7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518980-3456-4517-984A-C7C671FAD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289A7-809E-4EB2-B7E3-2D2EE83E8F71}"/>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6" name="Footer Placeholder 5">
            <a:extLst>
              <a:ext uri="{FF2B5EF4-FFF2-40B4-BE49-F238E27FC236}">
                <a16:creationId xmlns:a16="http://schemas.microsoft.com/office/drawing/2014/main" id="{64CDF8DC-B46B-40DF-B987-1AD37222A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D7789-B04D-46B6-843A-65B081F81510}"/>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489128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4A27-4BD9-4753-9119-C969C3FC9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DD201B-8D6C-46AD-9F36-A24EA368FA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6610B2-B69E-4749-9D47-3A1275583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CDD0-5233-4AD7-8674-DF21319461C8}"/>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6" name="Footer Placeholder 5">
            <a:extLst>
              <a:ext uri="{FF2B5EF4-FFF2-40B4-BE49-F238E27FC236}">
                <a16:creationId xmlns:a16="http://schemas.microsoft.com/office/drawing/2014/main" id="{FB941578-D3F1-4D66-A909-435D88F059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CB289-3355-42D0-8D16-F7883740B39F}"/>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2806962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0C61-E25F-4B02-BE8D-A14EB1C348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61228-C38A-42DC-885E-EDA2F72629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DA075-C05F-4DA8-915C-878FD41F1593}"/>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5" name="Footer Placeholder 4">
            <a:extLst>
              <a:ext uri="{FF2B5EF4-FFF2-40B4-BE49-F238E27FC236}">
                <a16:creationId xmlns:a16="http://schemas.microsoft.com/office/drawing/2014/main" id="{23F3F906-6785-483D-9415-6758E8537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A5AFA-438E-461D-9A26-225A9D5E2C49}"/>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253545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7D0D0-465A-4EBE-961D-011E3673A8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DF0F6D7-4388-40B1-BDA9-67833B21AA92}"/>
              </a:ext>
            </a:extLst>
          </p:cNvPr>
          <p:cNvSpPr>
            <a:spLocks noGrp="1"/>
          </p:cNvSpPr>
          <p:nvPr>
            <p:ph type="title" hasCustomPrompt="1"/>
          </p:nvPr>
        </p:nvSpPr>
        <p:spPr/>
        <p:txBody>
          <a:bodyPr>
            <a:normAutofit/>
          </a:bodyPr>
          <a:lstStyle>
            <a:lvl1pPr>
              <a:defRPr sz="4000"/>
            </a:lvl1pPr>
          </a:lstStyle>
          <a:p>
            <a:r>
              <a:rPr lang="en-US" sz="4000" dirty="0"/>
              <a:t>Sample Title-Franklin Gothic Medium - 40 </a:t>
            </a:r>
            <a:r>
              <a:rPr lang="en-US" sz="4000" dirty="0" err="1"/>
              <a:t>pt</a:t>
            </a:r>
            <a:endParaRPr lang="en-US" dirty="0"/>
          </a:p>
        </p:txBody>
      </p:sp>
      <p:sp>
        <p:nvSpPr>
          <p:cNvPr id="3" name="Content Placeholder 2">
            <a:extLst>
              <a:ext uri="{FF2B5EF4-FFF2-40B4-BE49-F238E27FC236}">
                <a16:creationId xmlns:a16="http://schemas.microsoft.com/office/drawing/2014/main" id="{47C59E37-1F4B-4F87-AFA9-122478F13FC4}"/>
              </a:ext>
            </a:extLst>
          </p:cNvPr>
          <p:cNvSpPr>
            <a:spLocks noGrp="1"/>
          </p:cNvSpPr>
          <p:nvPr>
            <p:ph idx="1" hasCustomPrompt="1"/>
          </p:nvPr>
        </p:nvSpPr>
        <p:spPr/>
        <p:txBody>
          <a:bodyPr/>
          <a:lstStyle>
            <a:lvl1pPr>
              <a:defRPr>
                <a:solidFill>
                  <a:schemeClr val="tx1"/>
                </a:solidFill>
                <a:latin typeface="+mn-lt"/>
              </a:defRPr>
            </a:lvl1pPr>
            <a:lvl2pPr>
              <a:defRPr>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Text-Franklin Gothic Medium – 28 </a:t>
            </a:r>
            <a:r>
              <a:rPr lang="en-US" sz="2800" dirty="0" err="1">
                <a:solidFill>
                  <a:srgbClr val="0A4B6F"/>
                </a:solidFill>
                <a:latin typeface="Franklin Gothic Book" panose="020B0503020102020204" pitchFamily="34" charset="0"/>
              </a:rPr>
              <a:t>pt</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Date Placeholder 3">
            <a:extLst>
              <a:ext uri="{FF2B5EF4-FFF2-40B4-BE49-F238E27FC236}">
                <a16:creationId xmlns:a16="http://schemas.microsoft.com/office/drawing/2014/main" id="{D51273CD-F1B2-4CD9-A06A-DF7F382CBA3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077D1BE-8E26-4665-AE04-3396074CF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F8A7E-E8C2-4749-9E5B-91F68D15F28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750267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3A48F-BFE6-42BD-9D1A-13AE60B8D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7658F9-E06F-44C5-9C90-E1E876F0AE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0728A-6ECB-4E6A-8C7B-F164FCE17EB1}"/>
              </a:ext>
            </a:extLst>
          </p:cNvPr>
          <p:cNvSpPr>
            <a:spLocks noGrp="1"/>
          </p:cNvSpPr>
          <p:nvPr>
            <p:ph type="dt" sz="half" idx="10"/>
          </p:nvPr>
        </p:nvSpPr>
        <p:spPr/>
        <p:txBody>
          <a:bodyPr/>
          <a:lstStyle/>
          <a:p>
            <a:fld id="{64FAF2CA-DB0A-40FF-AD28-C7AB0B226B88}" type="datetimeFigureOut">
              <a:rPr lang="en-US" smtClean="0"/>
              <a:t>10/13/2023</a:t>
            </a:fld>
            <a:endParaRPr lang="en-US"/>
          </a:p>
        </p:txBody>
      </p:sp>
      <p:sp>
        <p:nvSpPr>
          <p:cNvPr id="5" name="Footer Placeholder 4">
            <a:extLst>
              <a:ext uri="{FF2B5EF4-FFF2-40B4-BE49-F238E27FC236}">
                <a16:creationId xmlns:a16="http://schemas.microsoft.com/office/drawing/2014/main" id="{E42BB57F-A561-497B-95F4-A429A0694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23EBE-1326-474A-9F6E-75AA2DF17B6D}"/>
              </a:ext>
            </a:extLst>
          </p:cNvPr>
          <p:cNvSpPr>
            <a:spLocks noGrp="1"/>
          </p:cNvSpPr>
          <p:nvPr>
            <p:ph type="sldNum" sz="quarter" idx="12"/>
          </p:nvPr>
        </p:nvSpPr>
        <p:spPr/>
        <p:txBody>
          <a:bodyPr/>
          <a:lstStyle/>
          <a:p>
            <a:fld id="{9AF0369C-55D0-4117-8984-F3042940B866}" type="slidenum">
              <a:rPr lang="en-US" smtClean="0"/>
              <a:t>‹#›</a:t>
            </a:fld>
            <a:endParaRPr lang="en-US"/>
          </a:p>
        </p:txBody>
      </p:sp>
    </p:spTree>
    <p:extLst>
      <p:ext uri="{BB962C8B-B14F-4D97-AF65-F5344CB8AC3E}">
        <p14:creationId xmlns:p14="http://schemas.microsoft.com/office/powerpoint/2010/main" val="3669003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6400" y="609600"/>
            <a:ext cx="8331200" cy="609600"/>
          </a:xfrm>
        </p:spPr>
        <p:txBody>
          <a:bodyPr/>
          <a:lstStyle/>
          <a:p>
            <a:r>
              <a:rPr lang="en-US"/>
              <a:t>Click to edit Master title style</a:t>
            </a:r>
          </a:p>
        </p:txBody>
      </p:sp>
      <p:sp>
        <p:nvSpPr>
          <p:cNvPr id="3" name="Text Placeholder 2"/>
          <p:cNvSpPr>
            <a:spLocks noGrp="1"/>
          </p:cNvSpPr>
          <p:nvPr>
            <p:ph type="body" sz="half" idx="1"/>
          </p:nvPr>
        </p:nvSpPr>
        <p:spPr>
          <a:xfrm>
            <a:off x="2946400" y="1676400"/>
            <a:ext cx="4064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676400"/>
            <a:ext cx="4064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r>
              <a:rPr lang="en-US" dirty="0"/>
              <a:t>Slide </a:t>
            </a:r>
            <a:fld id="{755A941B-AEEE-489C-A636-FE17EADE48C0}" type="slidenum">
              <a:rPr lang="en-US"/>
              <a:pPr>
                <a:defRPr/>
              </a:pPr>
              <a:t>‹#›</a:t>
            </a:fld>
            <a:endParaRPr lang="en-US" dirty="0"/>
          </a:p>
        </p:txBody>
      </p:sp>
    </p:spTree>
    <p:extLst>
      <p:ext uri="{BB962C8B-B14F-4D97-AF65-F5344CB8AC3E}">
        <p14:creationId xmlns:p14="http://schemas.microsoft.com/office/powerpoint/2010/main" val="204095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F4F5D4DD-5E7E-464E-A804-FD43589E3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52A4BC8-D21C-44C8-AAC7-44DE8B593788}"/>
              </a:ext>
            </a:extLst>
          </p:cNvPr>
          <p:cNvSpPr>
            <a:spLocks noGrp="1"/>
          </p:cNvSpPr>
          <p:nvPr>
            <p:ph type="ctrTitle" hasCustomPrompt="1"/>
          </p:nvPr>
        </p:nvSpPr>
        <p:spPr>
          <a:xfrm>
            <a:off x="1457325" y="522288"/>
            <a:ext cx="9144000" cy="1655762"/>
          </a:xfrm>
        </p:spPr>
        <p:txBody>
          <a:bodyPr anchor="b">
            <a:noAutofit/>
          </a:bodyPr>
          <a:lstStyle>
            <a:lvl1pPr algn="ct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24408B91-998E-470A-84CE-64D0832D4165}"/>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84B6217-51D0-4D5F-BC42-4D4B7CA3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7B052-79E7-4512-A6FA-4B4F7867520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935231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7D0D0-465A-4EBE-961D-011E3673A8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DF0F6D7-4388-40B1-BDA9-67833B21AA92}"/>
              </a:ext>
            </a:extLst>
          </p:cNvPr>
          <p:cNvSpPr>
            <a:spLocks noGrp="1"/>
          </p:cNvSpPr>
          <p:nvPr>
            <p:ph type="title" hasCustomPrompt="1"/>
          </p:nvPr>
        </p:nvSpPr>
        <p:spPr/>
        <p:txBody>
          <a:bodyPr>
            <a:normAutofit/>
          </a:bodyPr>
          <a:lstStyle>
            <a:lvl1pPr>
              <a:defRPr sz="4000"/>
            </a:lvl1pPr>
          </a:lstStyle>
          <a:p>
            <a:r>
              <a:rPr lang="en-US" sz="4000" dirty="0"/>
              <a:t>Sample Title-Franklin Gothic Medium - 40 </a:t>
            </a:r>
            <a:r>
              <a:rPr lang="en-US" sz="4000" dirty="0" err="1"/>
              <a:t>pt</a:t>
            </a:r>
            <a:endParaRPr lang="en-US" dirty="0"/>
          </a:p>
        </p:txBody>
      </p:sp>
      <p:sp>
        <p:nvSpPr>
          <p:cNvPr id="3" name="Content Placeholder 2">
            <a:extLst>
              <a:ext uri="{FF2B5EF4-FFF2-40B4-BE49-F238E27FC236}">
                <a16:creationId xmlns:a16="http://schemas.microsoft.com/office/drawing/2014/main" id="{47C59E37-1F4B-4F87-AFA9-122478F13FC4}"/>
              </a:ext>
            </a:extLst>
          </p:cNvPr>
          <p:cNvSpPr>
            <a:spLocks noGrp="1"/>
          </p:cNvSpPr>
          <p:nvPr>
            <p:ph idx="1" hasCustomPrompt="1"/>
          </p:nvPr>
        </p:nvSpPr>
        <p:spPr/>
        <p:txBody>
          <a:bodyPr/>
          <a:lstStyle>
            <a:lvl1pPr>
              <a:defRPr>
                <a:solidFill>
                  <a:schemeClr val="tx1"/>
                </a:solidFill>
                <a:latin typeface="+mn-lt"/>
              </a:defRPr>
            </a:lvl1pPr>
            <a:lvl2pPr>
              <a:defRPr>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Text-Franklin Gothic Medium – 28 </a:t>
            </a:r>
            <a:r>
              <a:rPr lang="en-US" sz="2800" dirty="0" err="1">
                <a:solidFill>
                  <a:srgbClr val="0A4B6F"/>
                </a:solidFill>
                <a:latin typeface="Franklin Gothic Book" panose="020B0503020102020204" pitchFamily="34" charset="0"/>
              </a:rPr>
              <a:t>pt</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Date Placeholder 3">
            <a:extLst>
              <a:ext uri="{FF2B5EF4-FFF2-40B4-BE49-F238E27FC236}">
                <a16:creationId xmlns:a16="http://schemas.microsoft.com/office/drawing/2014/main" id="{D51273CD-F1B2-4CD9-A06A-DF7F382CBA3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077D1BE-8E26-4665-AE04-3396074CF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F8A7E-E8C2-4749-9E5B-91F68D15F28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2080677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BE291-48B2-4A92-86EF-2EA3040D05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BFCAE665-CC8A-44DD-BBF1-9B91DF9C3CDE}"/>
              </a:ext>
            </a:extLst>
          </p:cNvPr>
          <p:cNvSpPr>
            <a:spLocks noGrp="1"/>
          </p:cNvSpPr>
          <p:nvPr>
            <p:ph type="title" hasCustomPrompt="1"/>
          </p:nvPr>
        </p:nvSpPr>
        <p:spPr>
          <a:xfrm>
            <a:off x="698500" y="290514"/>
            <a:ext cx="9750425" cy="842961"/>
          </a:xfrm>
        </p:spPr>
        <p:txBody>
          <a:bodyPr anchor="b">
            <a:noAutofit/>
          </a:bodyPr>
          <a:lstStyle>
            <a:lvl1pP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D69D6257-B0D3-4FEE-9904-252C68C6744B}"/>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3505A29D-4CE9-441B-BDB8-1FA3E8C86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A27C3-1943-4F3E-92B8-B68E550E1D1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255819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444C89-52CD-44F6-B4C0-D190BBE7B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E446679-D356-4177-B392-A68B0E1CB384}"/>
              </a:ext>
            </a:extLst>
          </p:cNvPr>
          <p:cNvSpPr>
            <a:spLocks noGrp="1"/>
          </p:cNvSpPr>
          <p:nvPr>
            <p:ph type="title" hasCustomPrompt="1"/>
          </p:nvPr>
        </p:nvSpPr>
        <p:spPr>
          <a:xfrm>
            <a:off x="839788" y="36512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
        <p:nvSpPr>
          <p:cNvPr id="3" name="Text Placeholder 2">
            <a:extLst>
              <a:ext uri="{FF2B5EF4-FFF2-40B4-BE49-F238E27FC236}">
                <a16:creationId xmlns:a16="http://schemas.microsoft.com/office/drawing/2014/main" id="{AFDE78AC-BDBC-49A0-886B-C5F5AAF627E2}"/>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4" name="Content Placeholder 3">
            <a:extLst>
              <a:ext uri="{FF2B5EF4-FFF2-40B4-BE49-F238E27FC236}">
                <a16:creationId xmlns:a16="http://schemas.microsoft.com/office/drawing/2014/main" id="{DE8F90D8-5703-472C-A2D9-6CCE28CE14D4}"/>
              </a:ext>
            </a:extLst>
          </p:cNvPr>
          <p:cNvSpPr>
            <a:spLocks noGrp="1"/>
          </p:cNvSpPr>
          <p:nvPr>
            <p:ph sz="half" idx="2" hasCustomPrompt="1"/>
          </p:nvPr>
        </p:nvSpPr>
        <p:spPr>
          <a:xfrm>
            <a:off x="839788" y="2505075"/>
            <a:ext cx="5157787" cy="3684588"/>
          </a:xfrm>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5" name="Text Placeholder 4">
            <a:extLst>
              <a:ext uri="{FF2B5EF4-FFF2-40B4-BE49-F238E27FC236}">
                <a16:creationId xmlns:a16="http://schemas.microsoft.com/office/drawing/2014/main" id="{D477A7D4-F9B5-4C89-B8B6-2C7561EFF894}"/>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6" name="Content Placeholder 5">
            <a:extLst>
              <a:ext uri="{FF2B5EF4-FFF2-40B4-BE49-F238E27FC236}">
                <a16:creationId xmlns:a16="http://schemas.microsoft.com/office/drawing/2014/main" id="{E6B94295-3D71-46C0-95A8-327D045573D8}"/>
              </a:ext>
            </a:extLst>
          </p:cNvPr>
          <p:cNvSpPr>
            <a:spLocks noGrp="1"/>
          </p:cNvSpPr>
          <p:nvPr>
            <p:ph sz="quarter" idx="4" hasCustomPrompt="1"/>
          </p:nvPr>
        </p:nvSpPr>
        <p:spPr>
          <a:xfrm>
            <a:off x="6172200" y="2505075"/>
            <a:ext cx="5183188" cy="3684588"/>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7" name="Date Placeholder 6">
            <a:extLst>
              <a:ext uri="{FF2B5EF4-FFF2-40B4-BE49-F238E27FC236}">
                <a16:creationId xmlns:a16="http://schemas.microsoft.com/office/drawing/2014/main" id="{8E75AF18-E7CC-4669-B07B-2D12A196E5D3}"/>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8" name="Footer Placeholder 7">
            <a:extLst>
              <a:ext uri="{FF2B5EF4-FFF2-40B4-BE49-F238E27FC236}">
                <a16:creationId xmlns:a16="http://schemas.microsoft.com/office/drawing/2014/main" id="{6B250CF7-9ED8-4AF3-980C-DFDE15594C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68F586-6EA3-4EAE-8EF9-D8CBFA6CE96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151819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462F9-D8BF-4847-A3C5-9D96F5756C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3" name="Date Placeholder 2">
            <a:extLst>
              <a:ext uri="{FF2B5EF4-FFF2-40B4-BE49-F238E27FC236}">
                <a16:creationId xmlns:a16="http://schemas.microsoft.com/office/drawing/2014/main" id="{CA62C862-94C2-4E02-8157-47658F1BDC0E}"/>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4" name="Footer Placeholder 3">
            <a:extLst>
              <a:ext uri="{FF2B5EF4-FFF2-40B4-BE49-F238E27FC236}">
                <a16:creationId xmlns:a16="http://schemas.microsoft.com/office/drawing/2014/main" id="{76743F3A-342D-4C07-8531-71B9708DE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FDCCC2-F806-4DE6-910B-926DA72821E7}"/>
              </a:ext>
            </a:extLst>
          </p:cNvPr>
          <p:cNvSpPr>
            <a:spLocks noGrp="1"/>
          </p:cNvSpPr>
          <p:nvPr>
            <p:ph type="sldNum" sz="quarter" idx="12"/>
          </p:nvPr>
        </p:nvSpPr>
        <p:spPr/>
        <p:txBody>
          <a:bodyPr/>
          <a:lstStyle/>
          <a:p>
            <a:fld id="{BBCA8C40-DF7B-4DA2-82C7-8C06D3EA14F1}" type="slidenum">
              <a:rPr lang="en-US" smtClean="0"/>
              <a:t>‹#›</a:t>
            </a:fld>
            <a:endParaRPr lang="en-US"/>
          </a:p>
        </p:txBody>
      </p:sp>
      <p:sp>
        <p:nvSpPr>
          <p:cNvPr id="7" name="Title 6">
            <a:extLst>
              <a:ext uri="{FF2B5EF4-FFF2-40B4-BE49-F238E27FC236}">
                <a16:creationId xmlns:a16="http://schemas.microsoft.com/office/drawing/2014/main" id="{07B1AE48-5E98-47CD-8981-FEC1B9B0ED9C}"/>
              </a:ext>
            </a:extLst>
          </p:cNvPr>
          <p:cNvSpPr>
            <a:spLocks noGrp="1"/>
          </p:cNvSpPr>
          <p:nvPr>
            <p:ph type="title" hasCustomPrompt="1"/>
          </p:nvPr>
        </p:nvSpPr>
        <p:spPr>
          <a:xfrm>
            <a:off x="838200" y="221297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Tree>
    <p:extLst>
      <p:ext uri="{BB962C8B-B14F-4D97-AF65-F5344CB8AC3E}">
        <p14:creationId xmlns:p14="http://schemas.microsoft.com/office/powerpoint/2010/main" val="84503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5" name="Picture 4">
            <a:extLst>
              <a:ext uri="{FF2B5EF4-FFF2-40B4-BE49-F238E27FC236}">
                <a16:creationId xmlns:a16="http://schemas.microsoft.com/office/drawing/2014/main" id="{4E25F051-0B85-4A0F-B1FD-F20808F6BD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Tree>
    <p:extLst>
      <p:ext uri="{BB962C8B-B14F-4D97-AF65-F5344CB8AC3E}">
        <p14:creationId xmlns:p14="http://schemas.microsoft.com/office/powerpoint/2010/main" val="1504037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2C4EB-05E1-42A0-A47B-10D37DB4ED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203CA60E-3C97-44F3-B695-445A00C7A604}"/>
              </a:ext>
            </a:extLst>
          </p:cNvPr>
          <p:cNvSpPr>
            <a:spLocks noGrp="1"/>
          </p:cNvSpPr>
          <p:nvPr>
            <p:ph type="title" hasCustomPrompt="1"/>
          </p:nvPr>
        </p:nvSpPr>
        <p:spPr>
          <a:xfrm>
            <a:off x="839788" y="457200"/>
            <a:ext cx="10514012" cy="530225"/>
          </a:xfrm>
        </p:spPr>
        <p:txBody>
          <a:bodyPr anchor="b">
            <a:normAutofit/>
          </a:bodyPr>
          <a:lstStyle>
            <a:lvl1pPr>
              <a:defRPr sz="4000"/>
            </a:lvl1pPr>
          </a:lstStyle>
          <a:p>
            <a:r>
              <a:rPr lang="en-US" dirty="0"/>
              <a:t>Sample Title-Franklin Gothic Book</a:t>
            </a:r>
          </a:p>
        </p:txBody>
      </p:sp>
      <p:sp>
        <p:nvSpPr>
          <p:cNvPr id="3" name="Content Placeholder 2">
            <a:extLst>
              <a:ext uri="{FF2B5EF4-FFF2-40B4-BE49-F238E27FC236}">
                <a16:creationId xmlns:a16="http://schemas.microsoft.com/office/drawing/2014/main" id="{FD6D6B70-80B0-4C05-9ECC-0514B578CCF6}"/>
              </a:ext>
            </a:extLst>
          </p:cNvPr>
          <p:cNvSpPr>
            <a:spLocks noGrp="1"/>
          </p:cNvSpPr>
          <p:nvPr>
            <p:ph idx="1" hasCustomPrompt="1"/>
          </p:nvPr>
        </p:nvSpPr>
        <p:spPr>
          <a:xfrm>
            <a:off x="5183188" y="1573212"/>
            <a:ext cx="6172200" cy="4287838"/>
          </a:xfrm>
        </p:spPr>
        <p:txBody>
          <a:bodyPr/>
          <a:lstStyle>
            <a:lvl1pPr>
              <a:defRPr sz="28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sz="2800" dirty="0">
                <a:solidFill>
                  <a:srgbClr val="0A4B6F"/>
                </a:solidFill>
                <a:latin typeface="Franklin Gothic Book" panose="020B0503020102020204" pitchFamily="34" charset="0"/>
              </a:rPr>
              <a:t>Sample Text-Franklin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Text Placeholder 3">
            <a:extLst>
              <a:ext uri="{FF2B5EF4-FFF2-40B4-BE49-F238E27FC236}">
                <a16:creationId xmlns:a16="http://schemas.microsoft.com/office/drawing/2014/main" id="{DE05876C-83BA-4E31-BB98-6E043851B5C8}"/>
              </a:ext>
            </a:extLst>
          </p:cNvPr>
          <p:cNvSpPr>
            <a:spLocks noGrp="1"/>
          </p:cNvSpPr>
          <p:nvPr>
            <p:ph type="body" sz="half" idx="2" hasCustomPrompt="1"/>
          </p:nvPr>
        </p:nvSpPr>
        <p:spPr>
          <a:xfrm>
            <a:off x="839788" y="1581150"/>
            <a:ext cx="3932237" cy="428783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Sample Text-Franklin Gothic Book</a:t>
            </a:r>
          </a:p>
        </p:txBody>
      </p:sp>
      <p:sp>
        <p:nvSpPr>
          <p:cNvPr id="5" name="Date Placeholder 4">
            <a:extLst>
              <a:ext uri="{FF2B5EF4-FFF2-40B4-BE49-F238E27FC236}">
                <a16:creationId xmlns:a16="http://schemas.microsoft.com/office/drawing/2014/main" id="{BE1565A5-32C2-48A1-AC9F-8B414CA84724}"/>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E3111498-FD03-4222-8A4F-2B30B519D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9DE73-7A3C-4F84-9C6C-D8BC7E7B60C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2672112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933249-C287-4896-9052-A1273F9425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32BDD955-3B09-4869-8E43-9E9839FDFBEC}"/>
              </a:ext>
            </a:extLst>
          </p:cNvPr>
          <p:cNvSpPr>
            <a:spLocks noGrp="1"/>
          </p:cNvSpPr>
          <p:nvPr>
            <p:ph type="title" hasCustomPrompt="1"/>
          </p:nvPr>
        </p:nvSpPr>
        <p:spPr>
          <a:xfrm>
            <a:off x="620713" y="504824"/>
            <a:ext cx="10950574" cy="490539"/>
          </a:xfrm>
        </p:spPr>
        <p:txBody>
          <a:bodyPr anchor="b">
            <a:noAutofit/>
          </a:bodyPr>
          <a:lstStyle>
            <a:lvl1pPr>
              <a:defRPr sz="40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Sample Title-Franklin Gothic Book</a:t>
            </a:r>
          </a:p>
        </p:txBody>
      </p:sp>
      <p:sp>
        <p:nvSpPr>
          <p:cNvPr id="3" name="Picture Placeholder 2">
            <a:extLst>
              <a:ext uri="{FF2B5EF4-FFF2-40B4-BE49-F238E27FC236}">
                <a16:creationId xmlns:a16="http://schemas.microsoft.com/office/drawing/2014/main" id="{8B43F9D3-8F85-4DC6-94A6-B43C9DED0136}"/>
              </a:ext>
            </a:extLst>
          </p:cNvPr>
          <p:cNvSpPr>
            <a:spLocks noGrp="1"/>
          </p:cNvSpPr>
          <p:nvPr>
            <p:ph type="pic" idx="1"/>
          </p:nvPr>
        </p:nvSpPr>
        <p:spPr>
          <a:xfrm>
            <a:off x="620713" y="1609725"/>
            <a:ext cx="5475287" cy="425291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E579945-5A1C-495D-9F61-2161F13802E8}"/>
              </a:ext>
            </a:extLst>
          </p:cNvPr>
          <p:cNvSpPr>
            <a:spLocks noGrp="1"/>
          </p:cNvSpPr>
          <p:nvPr>
            <p:ph type="body" sz="half" idx="2" hasCustomPrompt="1"/>
          </p:nvPr>
        </p:nvSpPr>
        <p:spPr>
          <a:xfrm>
            <a:off x="7011988" y="1600200"/>
            <a:ext cx="3932237" cy="3811588"/>
          </a:xfrm>
        </p:spPr>
        <p:txBody>
          <a:bodyPr>
            <a:normAutofit/>
          </a:bodyPr>
          <a:lstStyle>
            <a:lvl1pPr marL="457200" indent="-457200">
              <a:buFont typeface="Arial" panose="020B0604020202020204" pitchFamily="34" charset="0"/>
              <a:buChar char="•"/>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Sample Text-Franklin Gothic Book</a:t>
            </a:r>
          </a:p>
          <a:p>
            <a:pPr lvl="0"/>
            <a:endParaRPr lang="en-US" dirty="0"/>
          </a:p>
        </p:txBody>
      </p:sp>
      <p:sp>
        <p:nvSpPr>
          <p:cNvPr id="5" name="Date Placeholder 4">
            <a:extLst>
              <a:ext uri="{FF2B5EF4-FFF2-40B4-BE49-F238E27FC236}">
                <a16:creationId xmlns:a16="http://schemas.microsoft.com/office/drawing/2014/main" id="{2D410BCE-40B7-4AB5-9468-05A82C1CBEE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322AA18B-A967-42F9-960F-C4055BF5B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96A7E-9406-4D35-8FB1-E2CE25591567}"/>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594825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BE291-48B2-4A92-86EF-2EA3040D05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BFCAE665-CC8A-44DD-BBF1-9B91DF9C3CDE}"/>
              </a:ext>
            </a:extLst>
          </p:cNvPr>
          <p:cNvSpPr>
            <a:spLocks noGrp="1"/>
          </p:cNvSpPr>
          <p:nvPr>
            <p:ph type="title" hasCustomPrompt="1"/>
          </p:nvPr>
        </p:nvSpPr>
        <p:spPr>
          <a:xfrm>
            <a:off x="698500" y="290514"/>
            <a:ext cx="9750425" cy="842961"/>
          </a:xfrm>
        </p:spPr>
        <p:txBody>
          <a:bodyPr anchor="b">
            <a:noAutofit/>
          </a:bodyPr>
          <a:lstStyle>
            <a:lvl1pP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D69D6257-B0D3-4FEE-9904-252C68C6744B}"/>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3505A29D-4CE9-441B-BDB8-1FA3E8C86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A27C3-1943-4F3E-92B8-B68E550E1D1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654395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7" name="Picture 6">
            <a:extLst>
              <a:ext uri="{FF2B5EF4-FFF2-40B4-BE49-F238E27FC236}">
                <a16:creationId xmlns:a16="http://schemas.microsoft.com/office/drawing/2014/main" id="{E99FAEC3-72F8-4909-AFBD-B034513455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8" name="Title 6">
            <a:extLst>
              <a:ext uri="{FF2B5EF4-FFF2-40B4-BE49-F238E27FC236}">
                <a16:creationId xmlns:a16="http://schemas.microsoft.com/office/drawing/2014/main" id="{94B1AA49-619D-4167-BC8E-90DB3BD19C48}"/>
              </a:ext>
            </a:extLst>
          </p:cNvPr>
          <p:cNvSpPr>
            <a:spLocks noGrp="1"/>
          </p:cNvSpPr>
          <p:nvPr>
            <p:ph type="title" hasCustomPrompt="1"/>
          </p:nvPr>
        </p:nvSpPr>
        <p:spPr>
          <a:xfrm>
            <a:off x="838200" y="1593850"/>
            <a:ext cx="10515600" cy="1325563"/>
          </a:xfrm>
        </p:spPr>
        <p:txBody>
          <a:bodyPr>
            <a:normAutofit/>
          </a:bodyPr>
          <a:lstStyle>
            <a:lvl1pPr>
              <a:defRPr sz="4000">
                <a:solidFill>
                  <a:srgbClr val="0A4B6F"/>
                </a:solidFill>
              </a:defRPr>
            </a:lvl1pPr>
          </a:lstStyle>
          <a:p>
            <a:r>
              <a:rPr lang="en-US" dirty="0"/>
              <a:t>Sample Title-Franklin Gothic Medium - 40 </a:t>
            </a:r>
            <a:r>
              <a:rPr lang="en-US" dirty="0" err="1"/>
              <a:t>pt</a:t>
            </a:r>
            <a:br>
              <a:rPr lang="en-US" dirty="0"/>
            </a:br>
            <a:r>
              <a:rPr lang="en-US" dirty="0"/>
              <a:t>(this style with smaller branding for use when representing extensive content only)</a:t>
            </a:r>
          </a:p>
        </p:txBody>
      </p:sp>
    </p:spTree>
    <p:extLst>
      <p:ext uri="{BB962C8B-B14F-4D97-AF65-F5344CB8AC3E}">
        <p14:creationId xmlns:p14="http://schemas.microsoft.com/office/powerpoint/2010/main" val="425524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444C89-52CD-44F6-B4C0-D190BBE7B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E446679-D356-4177-B392-A68B0E1CB384}"/>
              </a:ext>
            </a:extLst>
          </p:cNvPr>
          <p:cNvSpPr>
            <a:spLocks noGrp="1"/>
          </p:cNvSpPr>
          <p:nvPr>
            <p:ph type="title" hasCustomPrompt="1"/>
          </p:nvPr>
        </p:nvSpPr>
        <p:spPr>
          <a:xfrm>
            <a:off x="839788" y="36512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
        <p:nvSpPr>
          <p:cNvPr id="3" name="Text Placeholder 2">
            <a:extLst>
              <a:ext uri="{FF2B5EF4-FFF2-40B4-BE49-F238E27FC236}">
                <a16:creationId xmlns:a16="http://schemas.microsoft.com/office/drawing/2014/main" id="{AFDE78AC-BDBC-49A0-886B-C5F5AAF627E2}"/>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4" name="Content Placeholder 3">
            <a:extLst>
              <a:ext uri="{FF2B5EF4-FFF2-40B4-BE49-F238E27FC236}">
                <a16:creationId xmlns:a16="http://schemas.microsoft.com/office/drawing/2014/main" id="{DE8F90D8-5703-472C-A2D9-6CCE28CE14D4}"/>
              </a:ext>
            </a:extLst>
          </p:cNvPr>
          <p:cNvSpPr>
            <a:spLocks noGrp="1"/>
          </p:cNvSpPr>
          <p:nvPr>
            <p:ph sz="half" idx="2" hasCustomPrompt="1"/>
          </p:nvPr>
        </p:nvSpPr>
        <p:spPr>
          <a:xfrm>
            <a:off x="839788" y="2505075"/>
            <a:ext cx="5157787" cy="3684588"/>
          </a:xfrm>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5" name="Text Placeholder 4">
            <a:extLst>
              <a:ext uri="{FF2B5EF4-FFF2-40B4-BE49-F238E27FC236}">
                <a16:creationId xmlns:a16="http://schemas.microsoft.com/office/drawing/2014/main" id="{D477A7D4-F9B5-4C89-B8B6-2C7561EFF894}"/>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6" name="Content Placeholder 5">
            <a:extLst>
              <a:ext uri="{FF2B5EF4-FFF2-40B4-BE49-F238E27FC236}">
                <a16:creationId xmlns:a16="http://schemas.microsoft.com/office/drawing/2014/main" id="{E6B94295-3D71-46C0-95A8-327D045573D8}"/>
              </a:ext>
            </a:extLst>
          </p:cNvPr>
          <p:cNvSpPr>
            <a:spLocks noGrp="1"/>
          </p:cNvSpPr>
          <p:nvPr>
            <p:ph sz="quarter" idx="4" hasCustomPrompt="1"/>
          </p:nvPr>
        </p:nvSpPr>
        <p:spPr>
          <a:xfrm>
            <a:off x="6172200" y="2505075"/>
            <a:ext cx="5183188" cy="3684588"/>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7" name="Date Placeholder 6">
            <a:extLst>
              <a:ext uri="{FF2B5EF4-FFF2-40B4-BE49-F238E27FC236}">
                <a16:creationId xmlns:a16="http://schemas.microsoft.com/office/drawing/2014/main" id="{8E75AF18-E7CC-4669-B07B-2D12A196E5D3}"/>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8" name="Footer Placeholder 7">
            <a:extLst>
              <a:ext uri="{FF2B5EF4-FFF2-40B4-BE49-F238E27FC236}">
                <a16:creationId xmlns:a16="http://schemas.microsoft.com/office/drawing/2014/main" id="{6B250CF7-9ED8-4AF3-980C-DFDE15594C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68F586-6EA3-4EAE-8EF9-D8CBFA6CE96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25893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462F9-D8BF-4847-A3C5-9D96F5756C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3" name="Date Placeholder 2">
            <a:extLst>
              <a:ext uri="{FF2B5EF4-FFF2-40B4-BE49-F238E27FC236}">
                <a16:creationId xmlns:a16="http://schemas.microsoft.com/office/drawing/2014/main" id="{CA62C862-94C2-4E02-8157-47658F1BDC0E}"/>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4" name="Footer Placeholder 3">
            <a:extLst>
              <a:ext uri="{FF2B5EF4-FFF2-40B4-BE49-F238E27FC236}">
                <a16:creationId xmlns:a16="http://schemas.microsoft.com/office/drawing/2014/main" id="{76743F3A-342D-4C07-8531-71B9708DE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FDCCC2-F806-4DE6-910B-926DA72821E7}"/>
              </a:ext>
            </a:extLst>
          </p:cNvPr>
          <p:cNvSpPr>
            <a:spLocks noGrp="1"/>
          </p:cNvSpPr>
          <p:nvPr>
            <p:ph type="sldNum" sz="quarter" idx="12"/>
          </p:nvPr>
        </p:nvSpPr>
        <p:spPr/>
        <p:txBody>
          <a:bodyPr/>
          <a:lstStyle/>
          <a:p>
            <a:fld id="{BBCA8C40-DF7B-4DA2-82C7-8C06D3EA14F1}" type="slidenum">
              <a:rPr lang="en-US" smtClean="0"/>
              <a:t>‹#›</a:t>
            </a:fld>
            <a:endParaRPr lang="en-US"/>
          </a:p>
        </p:txBody>
      </p:sp>
      <p:sp>
        <p:nvSpPr>
          <p:cNvPr id="7" name="Title 6">
            <a:extLst>
              <a:ext uri="{FF2B5EF4-FFF2-40B4-BE49-F238E27FC236}">
                <a16:creationId xmlns:a16="http://schemas.microsoft.com/office/drawing/2014/main" id="{07B1AE48-5E98-47CD-8981-FEC1B9B0ED9C}"/>
              </a:ext>
            </a:extLst>
          </p:cNvPr>
          <p:cNvSpPr>
            <a:spLocks noGrp="1"/>
          </p:cNvSpPr>
          <p:nvPr>
            <p:ph type="title" hasCustomPrompt="1"/>
          </p:nvPr>
        </p:nvSpPr>
        <p:spPr>
          <a:xfrm>
            <a:off x="838200" y="221297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Tree>
    <p:extLst>
      <p:ext uri="{BB962C8B-B14F-4D97-AF65-F5344CB8AC3E}">
        <p14:creationId xmlns:p14="http://schemas.microsoft.com/office/powerpoint/2010/main" val="406031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5" name="Picture 4">
            <a:extLst>
              <a:ext uri="{FF2B5EF4-FFF2-40B4-BE49-F238E27FC236}">
                <a16:creationId xmlns:a16="http://schemas.microsoft.com/office/drawing/2014/main" id="{4E25F051-0B85-4A0F-B1FD-F20808F6BD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Tree>
    <p:extLst>
      <p:ext uri="{BB962C8B-B14F-4D97-AF65-F5344CB8AC3E}">
        <p14:creationId xmlns:p14="http://schemas.microsoft.com/office/powerpoint/2010/main" val="194651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2C4EB-05E1-42A0-A47B-10D37DB4ED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203CA60E-3C97-44F3-B695-445A00C7A604}"/>
              </a:ext>
            </a:extLst>
          </p:cNvPr>
          <p:cNvSpPr>
            <a:spLocks noGrp="1"/>
          </p:cNvSpPr>
          <p:nvPr>
            <p:ph type="title" hasCustomPrompt="1"/>
          </p:nvPr>
        </p:nvSpPr>
        <p:spPr>
          <a:xfrm>
            <a:off x="839788" y="457200"/>
            <a:ext cx="10514012" cy="530225"/>
          </a:xfrm>
        </p:spPr>
        <p:txBody>
          <a:bodyPr anchor="b">
            <a:normAutofit/>
          </a:bodyPr>
          <a:lstStyle>
            <a:lvl1pPr>
              <a:defRPr sz="4000"/>
            </a:lvl1pPr>
          </a:lstStyle>
          <a:p>
            <a:r>
              <a:rPr lang="en-US" dirty="0"/>
              <a:t>Sample Title-Franklin Gothic Book</a:t>
            </a:r>
          </a:p>
        </p:txBody>
      </p:sp>
      <p:sp>
        <p:nvSpPr>
          <p:cNvPr id="3" name="Content Placeholder 2">
            <a:extLst>
              <a:ext uri="{FF2B5EF4-FFF2-40B4-BE49-F238E27FC236}">
                <a16:creationId xmlns:a16="http://schemas.microsoft.com/office/drawing/2014/main" id="{FD6D6B70-80B0-4C05-9ECC-0514B578CCF6}"/>
              </a:ext>
            </a:extLst>
          </p:cNvPr>
          <p:cNvSpPr>
            <a:spLocks noGrp="1"/>
          </p:cNvSpPr>
          <p:nvPr>
            <p:ph idx="1" hasCustomPrompt="1"/>
          </p:nvPr>
        </p:nvSpPr>
        <p:spPr>
          <a:xfrm>
            <a:off x="5183188" y="1573212"/>
            <a:ext cx="6172200" cy="4287838"/>
          </a:xfrm>
        </p:spPr>
        <p:txBody>
          <a:bodyPr/>
          <a:lstStyle>
            <a:lvl1pPr>
              <a:defRPr sz="28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sz="2800" dirty="0">
                <a:solidFill>
                  <a:srgbClr val="0A4B6F"/>
                </a:solidFill>
                <a:latin typeface="Franklin Gothic Book" panose="020B0503020102020204" pitchFamily="34" charset="0"/>
              </a:rPr>
              <a:t>Sample Text-Franklin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Text Placeholder 3">
            <a:extLst>
              <a:ext uri="{FF2B5EF4-FFF2-40B4-BE49-F238E27FC236}">
                <a16:creationId xmlns:a16="http://schemas.microsoft.com/office/drawing/2014/main" id="{DE05876C-83BA-4E31-BB98-6E043851B5C8}"/>
              </a:ext>
            </a:extLst>
          </p:cNvPr>
          <p:cNvSpPr>
            <a:spLocks noGrp="1"/>
          </p:cNvSpPr>
          <p:nvPr>
            <p:ph type="body" sz="half" idx="2" hasCustomPrompt="1"/>
          </p:nvPr>
        </p:nvSpPr>
        <p:spPr>
          <a:xfrm>
            <a:off x="839788" y="1581150"/>
            <a:ext cx="3932237" cy="428783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Sample Text-Franklin Gothic Book</a:t>
            </a:r>
          </a:p>
        </p:txBody>
      </p:sp>
      <p:sp>
        <p:nvSpPr>
          <p:cNvPr id="5" name="Date Placeholder 4">
            <a:extLst>
              <a:ext uri="{FF2B5EF4-FFF2-40B4-BE49-F238E27FC236}">
                <a16:creationId xmlns:a16="http://schemas.microsoft.com/office/drawing/2014/main" id="{BE1565A5-32C2-48A1-AC9F-8B414CA84724}"/>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E3111498-FD03-4222-8A4F-2B30B519D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9DE73-7A3C-4F84-9C6C-D8BC7E7B60C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248813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933249-C287-4896-9052-A1273F9425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32BDD955-3B09-4869-8E43-9E9839FDFBEC}"/>
              </a:ext>
            </a:extLst>
          </p:cNvPr>
          <p:cNvSpPr>
            <a:spLocks noGrp="1"/>
          </p:cNvSpPr>
          <p:nvPr>
            <p:ph type="title" hasCustomPrompt="1"/>
          </p:nvPr>
        </p:nvSpPr>
        <p:spPr>
          <a:xfrm>
            <a:off x="620713" y="504824"/>
            <a:ext cx="10950574" cy="490539"/>
          </a:xfrm>
        </p:spPr>
        <p:txBody>
          <a:bodyPr anchor="b">
            <a:noAutofit/>
          </a:bodyPr>
          <a:lstStyle>
            <a:lvl1pPr>
              <a:defRPr sz="40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Sample Title-Franklin Gothic Book</a:t>
            </a:r>
          </a:p>
        </p:txBody>
      </p:sp>
      <p:sp>
        <p:nvSpPr>
          <p:cNvPr id="3" name="Picture Placeholder 2">
            <a:extLst>
              <a:ext uri="{FF2B5EF4-FFF2-40B4-BE49-F238E27FC236}">
                <a16:creationId xmlns:a16="http://schemas.microsoft.com/office/drawing/2014/main" id="{8B43F9D3-8F85-4DC6-94A6-B43C9DED0136}"/>
              </a:ext>
            </a:extLst>
          </p:cNvPr>
          <p:cNvSpPr>
            <a:spLocks noGrp="1"/>
          </p:cNvSpPr>
          <p:nvPr>
            <p:ph type="pic" idx="1"/>
          </p:nvPr>
        </p:nvSpPr>
        <p:spPr>
          <a:xfrm>
            <a:off x="620713" y="1609725"/>
            <a:ext cx="5475287" cy="425291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E579945-5A1C-495D-9F61-2161F13802E8}"/>
              </a:ext>
            </a:extLst>
          </p:cNvPr>
          <p:cNvSpPr>
            <a:spLocks noGrp="1"/>
          </p:cNvSpPr>
          <p:nvPr>
            <p:ph type="body" sz="half" idx="2" hasCustomPrompt="1"/>
          </p:nvPr>
        </p:nvSpPr>
        <p:spPr>
          <a:xfrm>
            <a:off x="7011988" y="1600200"/>
            <a:ext cx="3932237" cy="3811588"/>
          </a:xfrm>
        </p:spPr>
        <p:txBody>
          <a:bodyPr>
            <a:normAutofit/>
          </a:bodyPr>
          <a:lstStyle>
            <a:lvl1pPr marL="457200" indent="-457200">
              <a:buFont typeface="Arial" panose="020B0604020202020204" pitchFamily="34" charset="0"/>
              <a:buChar char="•"/>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Sample Text-Franklin Gothic Book</a:t>
            </a:r>
          </a:p>
          <a:p>
            <a:pPr lvl="0"/>
            <a:endParaRPr lang="en-US" dirty="0"/>
          </a:p>
        </p:txBody>
      </p:sp>
      <p:sp>
        <p:nvSpPr>
          <p:cNvPr id="5" name="Date Placeholder 4">
            <a:extLst>
              <a:ext uri="{FF2B5EF4-FFF2-40B4-BE49-F238E27FC236}">
                <a16:creationId xmlns:a16="http://schemas.microsoft.com/office/drawing/2014/main" id="{2D410BCE-40B7-4AB5-9468-05A82C1CBEE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322AA18B-A967-42F9-960F-C4055BF5B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96A7E-9406-4D35-8FB1-E2CE25591567}"/>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275202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7" name="Picture 6">
            <a:extLst>
              <a:ext uri="{FF2B5EF4-FFF2-40B4-BE49-F238E27FC236}">
                <a16:creationId xmlns:a16="http://schemas.microsoft.com/office/drawing/2014/main" id="{E99FAEC3-72F8-4909-AFBD-B034513455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8" name="Title 6">
            <a:extLst>
              <a:ext uri="{FF2B5EF4-FFF2-40B4-BE49-F238E27FC236}">
                <a16:creationId xmlns:a16="http://schemas.microsoft.com/office/drawing/2014/main" id="{94B1AA49-619D-4167-BC8E-90DB3BD19C48}"/>
              </a:ext>
            </a:extLst>
          </p:cNvPr>
          <p:cNvSpPr>
            <a:spLocks noGrp="1"/>
          </p:cNvSpPr>
          <p:nvPr>
            <p:ph type="title" hasCustomPrompt="1"/>
          </p:nvPr>
        </p:nvSpPr>
        <p:spPr>
          <a:xfrm>
            <a:off x="838200" y="1593850"/>
            <a:ext cx="10515600" cy="1325563"/>
          </a:xfrm>
        </p:spPr>
        <p:txBody>
          <a:bodyPr>
            <a:normAutofit/>
          </a:bodyPr>
          <a:lstStyle>
            <a:lvl1pPr>
              <a:defRPr sz="4000">
                <a:solidFill>
                  <a:srgbClr val="0A4B6F"/>
                </a:solidFill>
              </a:defRPr>
            </a:lvl1pPr>
          </a:lstStyle>
          <a:p>
            <a:r>
              <a:rPr lang="en-US" dirty="0"/>
              <a:t>Sample Title-Franklin Gothic Medium - 40 </a:t>
            </a:r>
            <a:r>
              <a:rPr lang="en-US" dirty="0" err="1"/>
              <a:t>pt</a:t>
            </a:r>
            <a:br>
              <a:rPr lang="en-US" dirty="0"/>
            </a:br>
            <a:r>
              <a:rPr lang="en-US" dirty="0"/>
              <a:t>(this style with smaller branding for use when representing extensive content only)</a:t>
            </a:r>
          </a:p>
        </p:txBody>
      </p:sp>
    </p:spTree>
    <p:extLst>
      <p:ext uri="{BB962C8B-B14F-4D97-AF65-F5344CB8AC3E}">
        <p14:creationId xmlns:p14="http://schemas.microsoft.com/office/powerpoint/2010/main" val="2424344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59BB7-A19E-4C46-9F94-2827A1784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C02977-DA0F-4559-A7F3-18B65A931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FC8E95-B653-4510-AE29-8D200DF0C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4B293F35-0CE6-4D9A-9777-59A0343A4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9A5803-2528-451B-A39A-BE5E4A82C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A8C40-DF7B-4DA2-82C7-8C06D3EA14F1}" type="slidenum">
              <a:rPr lang="en-US" smtClean="0"/>
              <a:t>‹#›</a:t>
            </a:fld>
            <a:endParaRPr lang="en-US"/>
          </a:p>
        </p:txBody>
      </p:sp>
    </p:spTree>
    <p:extLst>
      <p:ext uri="{BB962C8B-B14F-4D97-AF65-F5344CB8AC3E}">
        <p14:creationId xmlns:p14="http://schemas.microsoft.com/office/powerpoint/2010/main" val="988355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0D2477-A009-4638-AF51-B3C731426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B674F5-1098-4163-83C0-20FC6F42B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E5441-8207-4F11-9E2F-FDA3F9C8C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AF2CA-DB0A-40FF-AD28-C7AB0B226B88}" type="datetimeFigureOut">
              <a:rPr lang="en-US" smtClean="0"/>
              <a:t>10/13/2023</a:t>
            </a:fld>
            <a:endParaRPr lang="en-US"/>
          </a:p>
        </p:txBody>
      </p:sp>
      <p:sp>
        <p:nvSpPr>
          <p:cNvPr id="5" name="Footer Placeholder 4">
            <a:extLst>
              <a:ext uri="{FF2B5EF4-FFF2-40B4-BE49-F238E27FC236}">
                <a16:creationId xmlns:a16="http://schemas.microsoft.com/office/drawing/2014/main" id="{4699D103-C140-40E5-BC7D-4CDF978EC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924E29-2AE2-4051-8E7D-9C61D1945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0369C-55D0-4117-8984-F3042940B866}" type="slidenum">
              <a:rPr lang="en-US" smtClean="0"/>
              <a:t>‹#›</a:t>
            </a:fld>
            <a:endParaRPr lang="en-US"/>
          </a:p>
        </p:txBody>
      </p:sp>
    </p:spTree>
    <p:extLst>
      <p:ext uri="{BB962C8B-B14F-4D97-AF65-F5344CB8AC3E}">
        <p14:creationId xmlns:p14="http://schemas.microsoft.com/office/powerpoint/2010/main" val="204871953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59BB7-A19E-4C46-9F94-2827A1784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C02977-DA0F-4559-A7F3-18B65A931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FC8E95-B653-4510-AE29-8D200DF0C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4B293F35-0CE6-4D9A-9777-59A0343A4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9A5803-2528-451B-A39A-BE5E4A82C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A8C40-DF7B-4DA2-82C7-8C06D3EA14F1}" type="slidenum">
              <a:rPr lang="en-US" smtClean="0"/>
              <a:t>‹#›</a:t>
            </a:fld>
            <a:endParaRPr lang="en-US"/>
          </a:p>
        </p:txBody>
      </p:sp>
    </p:spTree>
    <p:extLst>
      <p:ext uri="{BB962C8B-B14F-4D97-AF65-F5344CB8AC3E}">
        <p14:creationId xmlns:p14="http://schemas.microsoft.com/office/powerpoint/2010/main" val="278304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hyperlink" Target="https://www.hudexchange.info/incomecalculator/"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3" Type="http://schemas.openxmlformats.org/officeDocument/2006/relationships/hyperlink" Target="http://pixabay.com/en/elephant-proboscis-shield-reminder-279901/" TargetMode="External"/><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3" Type="http://schemas.openxmlformats.org/officeDocument/2006/relationships/hyperlink" Target="https://dceo.illinois.gov/smallbizassistance/beginhere/ptac.html" TargetMode="External"/><Relationship Id="rId2" Type="http://schemas.openxmlformats.org/officeDocument/2006/relationships/hyperlink" Target="mailto:Darryl.Thomas@illinois.gov" TargetMode="External"/><Relationship Id="rId1" Type="http://schemas.openxmlformats.org/officeDocument/2006/relationships/slideLayout" Target="../slideLayouts/slideLayout23.xml"/><Relationship Id="rId6" Type="http://schemas.openxmlformats.org/officeDocument/2006/relationships/hyperlink" Target="https://www.geeksvgs.com/id/243234" TargetMode="External"/><Relationship Id="rId5" Type="http://schemas.openxmlformats.org/officeDocument/2006/relationships/image" Target="../media/image13.png"/><Relationship Id="rId4" Type="http://schemas.openxmlformats.org/officeDocument/2006/relationships/hyperlink" Target="https://viewer.blipstar.com/blipstar?uid=240677&amp;rc=&amp;width=auto&amp;tagshow=showall" TargetMode="Externa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3" Type="http://schemas.openxmlformats.org/officeDocument/2006/relationships/hyperlink" Target="https://www.geeksvgs.com/id/243234" TargetMode="External"/><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8.png"/></Relationships>
</file>

<file path=ppt/slides/_rels/slide1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7.xml.rels><?xml version="1.0" encoding="UTF-8" standalone="yes"?>
<Relationships xmlns="http://schemas.openxmlformats.org/package/2006/relationships"><Relationship Id="rId3" Type="http://schemas.openxmlformats.org/officeDocument/2006/relationships/hyperlink" Target="https://www.pngall.com/checklist-png/" TargetMode="External"/><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78.xml.rels><?xml version="1.0" encoding="UTF-8" standalone="yes"?>
<Relationships xmlns="http://schemas.openxmlformats.org/package/2006/relationships"><Relationship Id="rId3" Type="http://schemas.openxmlformats.org/officeDocument/2006/relationships/hyperlink" Target="https://www.pngall.com/checklist-png/" TargetMode="External"/><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hyperlink" Target="https://dceo.illinois.gov/communitydevelopment.html" TargetMode="External"/><Relationship Id="rId1" Type="http://schemas.openxmlformats.org/officeDocument/2006/relationships/slideLayout" Target="../slideLayouts/slideLayout28.xml"/></Relationships>
</file>

<file path=ppt/slides/_rels/slide181.xml.rels><?xml version="1.0" encoding="UTF-8" standalone="yes"?>
<Relationships xmlns="http://schemas.openxmlformats.org/package/2006/relationships"><Relationship Id="rId3" Type="http://schemas.openxmlformats.org/officeDocument/2006/relationships/hyperlink" Target="https://pixabay.com/en/question-mark-question-mark-423604/" TargetMode="External"/><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hyperlink" Target="https://pixabay.com/en/meal-food-burger-closeup-hamburger-1978511/" TargetMode="External"/><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hyperlink" Target="https://dceo.illinois.gov/aboutdceo/grantopportunities.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mailto:ceo.GrantHelp@illinois.gov" TargetMode="Externa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hyperlink" Target="https://pixabay.com/en/question-mark-question-mark-423604/"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ceo.illinois.gov/aboutdceo/grantopportunities/learning-library.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2.illinois.gov/dnrhistoric/Pages/default.asp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hyperlink" Target="https://illinois2.webex.com/recordingservice/sites/illinois2/recording/6ded53d0292b4a5cac585a00f0042353/playback"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hyperlink" Target="mailto:ceo.lso@illinois.gov" TargetMode="Externa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25C2-8A6E-BDC8-6F50-B4E56651FC79}"/>
              </a:ext>
            </a:extLst>
          </p:cNvPr>
          <p:cNvSpPr>
            <a:spLocks noGrp="1"/>
          </p:cNvSpPr>
          <p:nvPr>
            <p:ph type="ctrTitle"/>
          </p:nvPr>
        </p:nvSpPr>
        <p:spPr>
          <a:xfrm>
            <a:off x="1524000" y="1075962"/>
            <a:ext cx="9144000" cy="2906712"/>
          </a:xfrm>
        </p:spPr>
        <p:txBody>
          <a:bodyPr/>
          <a:lstStyle/>
          <a:p>
            <a:r>
              <a:rPr lang="en-US" dirty="0">
                <a:solidFill>
                  <a:schemeClr val="accent1"/>
                </a:solidFill>
              </a:rPr>
              <a:t>CDBG Grant Administration</a:t>
            </a:r>
            <a:br>
              <a:rPr lang="en-US" dirty="0">
                <a:solidFill>
                  <a:schemeClr val="accent1"/>
                </a:solidFill>
              </a:rPr>
            </a:br>
            <a:r>
              <a:rPr lang="en-US" dirty="0">
                <a:solidFill>
                  <a:schemeClr val="accent1"/>
                </a:solidFill>
              </a:rPr>
              <a:t>Wednesday, October 18, 2023</a:t>
            </a:r>
            <a:endParaRPr lang="en-US" dirty="0"/>
          </a:p>
        </p:txBody>
      </p:sp>
      <p:pic>
        <p:nvPicPr>
          <p:cNvPr id="3" name="Picture 2">
            <a:extLst>
              <a:ext uri="{FF2B5EF4-FFF2-40B4-BE49-F238E27FC236}">
                <a16:creationId xmlns:a16="http://schemas.microsoft.com/office/drawing/2014/main" id="{1F2903FB-D625-8697-46B0-5E684E2C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941" y="205531"/>
            <a:ext cx="3443855" cy="258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21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Housing Rehabilitation Specific</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826689"/>
          </a:xfrm>
          <a:prstGeom prst="rect">
            <a:avLst/>
          </a:prstGeom>
          <a:noFill/>
        </p:spPr>
        <p:txBody>
          <a:bodyPr wrap="square" rtlCol="0">
            <a:spAutoFit/>
          </a:bodyPr>
          <a:lstStyle/>
          <a:p>
            <a:r>
              <a:rPr lang="en-US" sz="2400" dirty="0">
                <a:solidFill>
                  <a:schemeClr val="accent1"/>
                </a:solidFill>
                <a:cs typeface="Arial" panose="020B0604020202020204" pitchFamily="34" charset="0"/>
              </a:rPr>
              <a:t>After Executed Grant Agreement</a:t>
            </a:r>
          </a:p>
          <a:p>
            <a:pPr lvl="1">
              <a:spcBef>
                <a:spcPts val="800"/>
              </a:spcBef>
            </a:pPr>
            <a:r>
              <a:rPr lang="en-US" sz="2400" dirty="0">
                <a:solidFill>
                  <a:schemeClr val="accent1"/>
                </a:solidFill>
                <a:cs typeface="Arial" panose="020B0604020202020204" pitchFamily="34" charset="0"/>
              </a:rPr>
              <a:t>Potential applicant and contractor solicitation</a:t>
            </a:r>
          </a:p>
          <a:p>
            <a:pPr marL="1341086" lvl="2">
              <a:spcBef>
                <a:spcPts val="768"/>
              </a:spcBef>
            </a:pPr>
            <a:r>
              <a:rPr lang="en-US" sz="2400" dirty="0">
                <a:solidFill>
                  <a:schemeClr val="accent1"/>
                </a:solidFill>
                <a:cs typeface="Arial" panose="020B0604020202020204" pitchFamily="34" charset="0"/>
              </a:rPr>
              <a:t>An invitation to apply must be distributed.  A notice in the local paper and letters to households in the project area must state the place and times staff will be available to assist with the application process.</a:t>
            </a:r>
          </a:p>
          <a:p>
            <a:pPr marL="1341086" lvl="2">
              <a:spcBef>
                <a:spcPts val="800"/>
              </a:spcBef>
            </a:pPr>
            <a:r>
              <a:rPr lang="en-US" sz="2400" dirty="0">
                <a:solidFill>
                  <a:schemeClr val="accent1"/>
                </a:solidFill>
                <a:cs typeface="Arial" panose="020B0604020202020204" pitchFamily="34" charset="0"/>
              </a:rPr>
              <a:t>Administrative staff should have a local presence and provide adequate time for all households in the project area to apply for assistance.</a:t>
            </a:r>
          </a:p>
          <a:p>
            <a:pPr marL="1341086" lvl="2">
              <a:spcBef>
                <a:spcPts val="800"/>
              </a:spcBef>
            </a:pPr>
            <a:r>
              <a:rPr lang="en-US" sz="2400" dirty="0">
                <a:solidFill>
                  <a:schemeClr val="accent1"/>
                </a:solidFill>
                <a:cs typeface="Arial" panose="020B0604020202020204" pitchFamily="34" charset="0"/>
              </a:rPr>
              <a:t>The contractor ad should specify pre-qualified requirements and contact information to obtain contract application</a:t>
            </a:r>
          </a:p>
        </p:txBody>
      </p:sp>
    </p:spTree>
    <p:extLst>
      <p:ext uri="{BB962C8B-B14F-4D97-AF65-F5344CB8AC3E}">
        <p14:creationId xmlns:p14="http://schemas.microsoft.com/office/powerpoint/2010/main" val="2967314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Payrolls</a:t>
            </a:r>
            <a:endParaRPr lang="en-US" dirty="0"/>
          </a:p>
        </p:txBody>
      </p:sp>
      <p:sp>
        <p:nvSpPr>
          <p:cNvPr id="3" name="Content Placeholder 7">
            <a:extLst>
              <a:ext uri="{FF2B5EF4-FFF2-40B4-BE49-F238E27FC236}">
                <a16:creationId xmlns:a16="http://schemas.microsoft.com/office/drawing/2014/main" id="{87EA36E4-869B-B36E-9190-8C0519B1714B}"/>
              </a:ext>
            </a:extLst>
          </p:cNvPr>
          <p:cNvSpPr>
            <a:spLocks noGrp="1"/>
          </p:cNvSpPr>
          <p:nvPr>
            <p:ph idx="1"/>
          </p:nvPr>
        </p:nvSpPr>
        <p:spPr>
          <a:xfrm>
            <a:off x="426720" y="1085866"/>
            <a:ext cx="11451245" cy="4816170"/>
          </a:xfrm>
        </p:spPr>
        <p:txBody>
          <a:bodyPr>
            <a:normAutofit fontScale="85000" lnSpcReduction="20000"/>
          </a:bodyPr>
          <a:lstStyle/>
          <a:p>
            <a:r>
              <a:rPr lang="en-US" sz="3300" b="1" dirty="0">
                <a:solidFill>
                  <a:schemeClr val="accent1"/>
                </a:solidFill>
              </a:rPr>
              <a:t>Is an apprentice on the payroll?</a:t>
            </a:r>
          </a:p>
          <a:p>
            <a:pPr lvl="1"/>
            <a:r>
              <a:rPr lang="en-US" sz="3100" dirty="0">
                <a:solidFill>
                  <a:schemeClr val="accent1"/>
                </a:solidFill>
              </a:rPr>
              <a:t>Must obtain a copy of the Department of Labor’s Certification of Enrollment in an Apprentice Program.</a:t>
            </a:r>
          </a:p>
          <a:p>
            <a:pPr lvl="1"/>
            <a:r>
              <a:rPr lang="en-US" sz="3100" dirty="0">
                <a:solidFill>
                  <a:schemeClr val="accent1"/>
                </a:solidFill>
              </a:rPr>
              <a:t>Must obtain a copy of the Agreement to document the approved Apprentice to Journeymen ratio for the registered program. </a:t>
            </a:r>
          </a:p>
          <a:p>
            <a:pPr lvl="1"/>
            <a:r>
              <a:rPr lang="en-US" sz="3100" dirty="0">
                <a:solidFill>
                  <a:schemeClr val="accent1"/>
                </a:solidFill>
                <a:highlight>
                  <a:srgbClr val="FFFF00"/>
                </a:highlight>
              </a:rPr>
              <a:t>NEW RULE </a:t>
            </a:r>
            <a:r>
              <a:rPr lang="en-US" sz="3100" dirty="0">
                <a:solidFill>
                  <a:schemeClr val="accent1"/>
                </a:solidFill>
              </a:rPr>
              <a:t>– </a:t>
            </a:r>
          </a:p>
          <a:p>
            <a:pPr lvl="2"/>
            <a:r>
              <a:rPr lang="en-US" sz="2800" dirty="0">
                <a:solidFill>
                  <a:schemeClr val="accent1"/>
                </a:solidFill>
              </a:rPr>
              <a:t>If the contractor is working within the area the apprentice program is registered, it must follow that ratio.</a:t>
            </a:r>
          </a:p>
          <a:p>
            <a:pPr lvl="2"/>
            <a:r>
              <a:rPr lang="en-US" sz="2800" dirty="0">
                <a:solidFill>
                  <a:schemeClr val="accent1"/>
                </a:solidFill>
              </a:rPr>
              <a:t>If the contractor is working outside the area in which their apprenticeship program is registered they must follow the ratio and wage rate standards of the locality where the project is taking place.</a:t>
            </a:r>
          </a:p>
          <a:p>
            <a:pPr lvl="2"/>
            <a:r>
              <a:rPr lang="en-US" sz="2800" dirty="0">
                <a:solidFill>
                  <a:schemeClr val="accent1"/>
                </a:solidFill>
              </a:rPr>
              <a:t>If there is no registered program where the work is taking place, the contractor must follow the ratio of its registered program. </a:t>
            </a:r>
          </a:p>
          <a:p>
            <a:pPr lvl="1"/>
            <a:r>
              <a:rPr lang="en-US" sz="3400" dirty="0">
                <a:solidFill>
                  <a:schemeClr val="accent1"/>
                </a:solidFill>
              </a:rPr>
              <a:t>If an apprentice works alone or outside of the approved ratio, he must be paid the journeyman rate.</a:t>
            </a:r>
          </a:p>
        </p:txBody>
      </p:sp>
    </p:spTree>
    <p:extLst>
      <p:ext uri="{BB962C8B-B14F-4D97-AF65-F5344CB8AC3E}">
        <p14:creationId xmlns:p14="http://schemas.microsoft.com/office/powerpoint/2010/main" val="38063833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Payrolls</a:t>
            </a:r>
            <a:endParaRPr lang="en-US" dirty="0"/>
          </a:p>
        </p:txBody>
      </p:sp>
      <p:sp>
        <p:nvSpPr>
          <p:cNvPr id="3" name="Content Placeholder 7">
            <a:extLst>
              <a:ext uri="{FF2B5EF4-FFF2-40B4-BE49-F238E27FC236}">
                <a16:creationId xmlns:a16="http://schemas.microsoft.com/office/drawing/2014/main" id="{87EA36E4-869B-B36E-9190-8C0519B1714B}"/>
              </a:ext>
            </a:extLst>
          </p:cNvPr>
          <p:cNvSpPr>
            <a:spLocks noGrp="1"/>
          </p:cNvSpPr>
          <p:nvPr>
            <p:ph idx="1"/>
          </p:nvPr>
        </p:nvSpPr>
        <p:spPr>
          <a:xfrm>
            <a:off x="562494" y="1170600"/>
            <a:ext cx="10610735" cy="3851974"/>
          </a:xfrm>
        </p:spPr>
        <p:txBody>
          <a:bodyPr>
            <a:noAutofit/>
          </a:bodyPr>
          <a:lstStyle/>
          <a:p>
            <a:pPr marL="0" indent="0">
              <a:buNone/>
            </a:pPr>
            <a:r>
              <a:rPr lang="en-US" sz="3200" b="1" dirty="0">
                <a:solidFill>
                  <a:schemeClr val="accent1"/>
                </a:solidFill>
              </a:rPr>
              <a:t>Employee working in more than one trade?</a:t>
            </a:r>
          </a:p>
          <a:p>
            <a:r>
              <a:rPr lang="en-US" sz="3200" dirty="0">
                <a:solidFill>
                  <a:schemeClr val="accent1"/>
                </a:solidFill>
              </a:rPr>
              <a:t>If an employee performs work in more than one trade during a work week, they can be paid the wages specified for each classification if accurate time records showing the time spent in each classification are maintained.</a:t>
            </a:r>
          </a:p>
          <a:p>
            <a:r>
              <a:rPr lang="en-US" sz="3200" dirty="0">
                <a:solidFill>
                  <a:schemeClr val="accent1"/>
                </a:solidFill>
              </a:rPr>
              <a:t>If accurate time records are not maintained, the employee must be paid the highest wage of all classifications of work performed. </a:t>
            </a:r>
          </a:p>
        </p:txBody>
      </p:sp>
    </p:spTree>
    <p:extLst>
      <p:ext uri="{BB962C8B-B14F-4D97-AF65-F5344CB8AC3E}">
        <p14:creationId xmlns:p14="http://schemas.microsoft.com/office/powerpoint/2010/main" val="38993414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a:t>
            </a:r>
            <a:r>
              <a:rPr lang="en-US" dirty="0">
                <a:solidFill>
                  <a:srgbClr val="0A4B6F"/>
                </a:solidFill>
                <a:cs typeface="Aharoni" panose="020B0604020202020204" pitchFamily="2" charset="-79"/>
              </a:rPr>
              <a:t>Payrolls - </a:t>
            </a:r>
            <a:r>
              <a:rPr lang="en-US" dirty="0">
                <a:solidFill>
                  <a:srgbClr val="0A4B6F"/>
                </a:solidFill>
                <a:latin typeface="Franklin Gothic Medium" panose="020B0603020102020204" pitchFamily="34" charset="0"/>
                <a:cs typeface="Aharoni" panose="020B0604020202020204" pitchFamily="2" charset="-79"/>
              </a:rPr>
              <a:t>Wage Restitution</a:t>
            </a:r>
            <a:endParaRPr lang="en-US" dirty="0"/>
          </a:p>
        </p:txBody>
      </p:sp>
      <p:sp>
        <p:nvSpPr>
          <p:cNvPr id="6" name="Content Placeholder 7">
            <a:extLst>
              <a:ext uri="{FF2B5EF4-FFF2-40B4-BE49-F238E27FC236}">
                <a16:creationId xmlns:a16="http://schemas.microsoft.com/office/drawing/2014/main" id="{6E09A8F8-BDA4-C21D-85FC-93D6729084A2}"/>
              </a:ext>
            </a:extLst>
          </p:cNvPr>
          <p:cNvSpPr>
            <a:spLocks noGrp="1"/>
          </p:cNvSpPr>
          <p:nvPr>
            <p:ph idx="1"/>
          </p:nvPr>
        </p:nvSpPr>
        <p:spPr>
          <a:xfrm>
            <a:off x="803564" y="1237673"/>
            <a:ext cx="10353963" cy="3676072"/>
          </a:xfrm>
        </p:spPr>
        <p:txBody>
          <a:bodyPr>
            <a:normAutofit fontScale="92500" lnSpcReduction="20000"/>
          </a:bodyPr>
          <a:lstStyle/>
          <a:p>
            <a:r>
              <a:rPr lang="en-US" sz="3500" dirty="0">
                <a:solidFill>
                  <a:schemeClr val="accent1"/>
                </a:solidFill>
              </a:rPr>
              <a:t>Underpayment of Wages</a:t>
            </a:r>
          </a:p>
          <a:p>
            <a:pPr lvl="1"/>
            <a:r>
              <a:rPr lang="en-US" sz="3500" dirty="0">
                <a:solidFill>
                  <a:schemeClr val="accent1"/>
                </a:solidFill>
              </a:rPr>
              <a:t>Total wages (base + fringe) </a:t>
            </a:r>
            <a:r>
              <a:rPr lang="en-US" sz="3500" u="sng" dirty="0">
                <a:solidFill>
                  <a:schemeClr val="accent1"/>
                </a:solidFill>
              </a:rPr>
              <a:t>earned</a:t>
            </a:r>
            <a:r>
              <a:rPr lang="en-US" sz="3500" dirty="0">
                <a:solidFill>
                  <a:schemeClr val="accent1"/>
                </a:solidFill>
              </a:rPr>
              <a:t> minus total wages </a:t>
            </a:r>
            <a:r>
              <a:rPr lang="en-US" sz="3500" u="sng" dirty="0">
                <a:solidFill>
                  <a:schemeClr val="accent1"/>
                </a:solidFill>
              </a:rPr>
              <a:t>paid</a:t>
            </a:r>
          </a:p>
          <a:p>
            <a:r>
              <a:rPr lang="en-US" sz="3500" dirty="0">
                <a:solidFill>
                  <a:schemeClr val="accent1"/>
                </a:solidFill>
              </a:rPr>
              <a:t>Administrator notifies Prime Contractor in writing</a:t>
            </a:r>
          </a:p>
          <a:p>
            <a:pPr lvl="1"/>
            <a:r>
              <a:rPr lang="en-US" sz="3500" dirty="0">
                <a:solidFill>
                  <a:schemeClr val="accent1"/>
                </a:solidFill>
              </a:rPr>
              <a:t>Describe underpayments </a:t>
            </a:r>
          </a:p>
          <a:p>
            <a:pPr lvl="1"/>
            <a:r>
              <a:rPr lang="en-US" sz="3500" dirty="0">
                <a:solidFill>
                  <a:schemeClr val="accent1"/>
                </a:solidFill>
              </a:rPr>
              <a:t>Instructions for computing/documenting restitution to be paid</a:t>
            </a:r>
          </a:p>
          <a:p>
            <a:pPr lvl="1"/>
            <a:r>
              <a:rPr lang="en-US" sz="3500" dirty="0">
                <a:solidFill>
                  <a:schemeClr val="accent1"/>
                </a:solidFill>
              </a:rPr>
              <a:t>Prime Contractor is allowed 30 days to correct underpayments</a:t>
            </a:r>
          </a:p>
          <a:p>
            <a:pPr lvl="1"/>
            <a:endParaRPr lang="en-US" sz="2800" dirty="0"/>
          </a:p>
          <a:p>
            <a:pPr marL="0" indent="0">
              <a:buNone/>
            </a:pPr>
            <a:endParaRPr lang="en-US" sz="2000" dirty="0"/>
          </a:p>
        </p:txBody>
      </p:sp>
    </p:spTree>
    <p:extLst>
      <p:ext uri="{BB962C8B-B14F-4D97-AF65-F5344CB8AC3E}">
        <p14:creationId xmlns:p14="http://schemas.microsoft.com/office/powerpoint/2010/main" val="22439708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idx="4294967295"/>
          </p:nvPr>
        </p:nvSpPr>
        <p:spPr>
          <a:xfrm>
            <a:off x="434109" y="242888"/>
            <a:ext cx="10515600" cy="649287"/>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a:t>
            </a:r>
            <a:r>
              <a:rPr lang="en-US" dirty="0">
                <a:solidFill>
                  <a:srgbClr val="0A4B6F"/>
                </a:solidFill>
                <a:cs typeface="Aharoni" panose="020B0604020202020204" pitchFamily="2" charset="-79"/>
              </a:rPr>
              <a:t>Payrolls - </a:t>
            </a:r>
            <a:r>
              <a:rPr lang="en-US" dirty="0">
                <a:solidFill>
                  <a:srgbClr val="0A4B6F"/>
                </a:solidFill>
                <a:latin typeface="Franklin Gothic Medium" panose="020B0603020102020204" pitchFamily="34" charset="0"/>
                <a:cs typeface="Aharoni" panose="020B0604020202020204" pitchFamily="2" charset="-79"/>
              </a:rPr>
              <a:t>Wage Restitution</a:t>
            </a:r>
            <a:endParaRPr lang="en-US" dirty="0"/>
          </a:p>
        </p:txBody>
      </p:sp>
      <p:sp>
        <p:nvSpPr>
          <p:cNvPr id="6" name="Content Placeholder 7">
            <a:extLst>
              <a:ext uri="{FF2B5EF4-FFF2-40B4-BE49-F238E27FC236}">
                <a16:creationId xmlns:a16="http://schemas.microsoft.com/office/drawing/2014/main" id="{6E09A8F8-BDA4-C21D-85FC-93D6729084A2}"/>
              </a:ext>
            </a:extLst>
          </p:cNvPr>
          <p:cNvSpPr>
            <a:spLocks noGrp="1"/>
          </p:cNvSpPr>
          <p:nvPr>
            <p:ph idx="4294967295"/>
          </p:nvPr>
        </p:nvSpPr>
        <p:spPr>
          <a:xfrm>
            <a:off x="771380" y="1284576"/>
            <a:ext cx="10353675" cy="4201823"/>
          </a:xfrm>
        </p:spPr>
        <p:txBody>
          <a:bodyPr>
            <a:normAutofit/>
          </a:bodyPr>
          <a:lstStyle/>
          <a:p>
            <a:r>
              <a:rPr lang="en-US" sz="3200" dirty="0">
                <a:solidFill>
                  <a:schemeClr val="accent1"/>
                </a:solidFill>
              </a:rPr>
              <a:t>Corrected Certified Payroll</a:t>
            </a:r>
          </a:p>
          <a:p>
            <a:pPr lvl="1"/>
            <a:r>
              <a:rPr lang="en-US" sz="3200" dirty="0">
                <a:solidFill>
                  <a:schemeClr val="accent1"/>
                </a:solidFill>
              </a:rPr>
              <a:t>Must reflect period of time restitution is due (Payroll #s)</a:t>
            </a:r>
          </a:p>
          <a:p>
            <a:pPr lvl="1"/>
            <a:r>
              <a:rPr lang="en-US" sz="3200" dirty="0">
                <a:solidFill>
                  <a:schemeClr val="accent1"/>
                </a:solidFill>
              </a:rPr>
              <a:t>Signed Statement of Compliance</a:t>
            </a:r>
          </a:p>
          <a:p>
            <a:pPr lvl="1"/>
            <a:r>
              <a:rPr lang="en-US" sz="3200" dirty="0">
                <a:solidFill>
                  <a:schemeClr val="accent1"/>
                </a:solidFill>
              </a:rPr>
              <a:t>Must be reviewed by Administrator</a:t>
            </a:r>
          </a:p>
          <a:p>
            <a:pPr lvl="1"/>
            <a:r>
              <a:rPr lang="en-US" sz="3200" dirty="0">
                <a:solidFill>
                  <a:schemeClr val="accent1"/>
                </a:solidFill>
              </a:rPr>
              <a:t>Proof of payment – Front and back of cancelled check, bank statement</a:t>
            </a:r>
          </a:p>
          <a:p>
            <a:pPr lvl="1"/>
            <a:r>
              <a:rPr lang="en-US" sz="3200" dirty="0">
                <a:solidFill>
                  <a:schemeClr val="accent1"/>
                </a:solidFill>
              </a:rPr>
              <a:t>Copy of payrolls and documentation to DCEO LSO</a:t>
            </a:r>
          </a:p>
          <a:p>
            <a:pPr marL="0" indent="0">
              <a:buNone/>
            </a:pPr>
            <a:endParaRPr lang="en-US" sz="2000" dirty="0"/>
          </a:p>
        </p:txBody>
      </p:sp>
    </p:spTree>
    <p:extLst>
      <p:ext uri="{BB962C8B-B14F-4D97-AF65-F5344CB8AC3E}">
        <p14:creationId xmlns:p14="http://schemas.microsoft.com/office/powerpoint/2010/main" val="34959353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045" y="324999"/>
            <a:ext cx="9750425" cy="54999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a:t>
            </a:r>
            <a:r>
              <a:rPr lang="en-US" dirty="0">
                <a:solidFill>
                  <a:srgbClr val="0A4B6F"/>
                </a:solidFill>
                <a:cs typeface="Aharoni" panose="020B0604020202020204" pitchFamily="2" charset="-79"/>
              </a:rPr>
              <a:t>Payrolls - Wage Restitution</a:t>
            </a:r>
          </a:p>
        </p:txBody>
      </p:sp>
      <p:sp>
        <p:nvSpPr>
          <p:cNvPr id="8" name="Content Placeholder 7"/>
          <p:cNvSpPr>
            <a:spLocks noGrp="1"/>
          </p:cNvSpPr>
          <p:nvPr>
            <p:ph idx="4294967295"/>
          </p:nvPr>
        </p:nvSpPr>
        <p:spPr>
          <a:xfrm>
            <a:off x="504501" y="1046922"/>
            <a:ext cx="11410407" cy="4784035"/>
          </a:xfrm>
        </p:spPr>
        <p:txBody>
          <a:bodyPr>
            <a:normAutofit lnSpcReduction="10000"/>
          </a:bodyPr>
          <a:lstStyle/>
          <a:p>
            <a:r>
              <a:rPr lang="en-US" sz="3200" dirty="0">
                <a:solidFill>
                  <a:schemeClr val="accent1"/>
                </a:solidFill>
              </a:rPr>
              <a:t>Corrected Certified Payroll, cont.</a:t>
            </a:r>
          </a:p>
          <a:p>
            <a:pPr lvl="1"/>
            <a:r>
              <a:rPr lang="en-US" sz="3200" dirty="0">
                <a:solidFill>
                  <a:schemeClr val="accent1"/>
                </a:solidFill>
              </a:rPr>
              <a:t>If discrepancies are found</a:t>
            </a:r>
          </a:p>
          <a:p>
            <a:pPr lvl="2"/>
            <a:r>
              <a:rPr lang="en-US" sz="3200" dirty="0">
                <a:solidFill>
                  <a:schemeClr val="accent1"/>
                </a:solidFill>
              </a:rPr>
              <a:t>Notify contractor of discrepancies in writing</a:t>
            </a:r>
          </a:p>
          <a:p>
            <a:pPr lvl="2"/>
            <a:r>
              <a:rPr lang="en-US" sz="3200" dirty="0">
                <a:solidFill>
                  <a:schemeClr val="accent1"/>
                </a:solidFill>
              </a:rPr>
              <a:t>Additional payments must be made w/in 30 days</a:t>
            </a:r>
          </a:p>
          <a:p>
            <a:pPr lvl="1"/>
            <a:r>
              <a:rPr lang="en-US" sz="3200" dirty="0">
                <a:solidFill>
                  <a:schemeClr val="accent1"/>
                </a:solidFill>
              </a:rPr>
              <a:t>Submit Corrected Certified Payroll (B)</a:t>
            </a:r>
          </a:p>
          <a:p>
            <a:pPr lvl="2"/>
            <a:r>
              <a:rPr lang="en-US" sz="3200" dirty="0">
                <a:solidFill>
                  <a:schemeClr val="accent1"/>
                </a:solidFill>
              </a:rPr>
              <a:t>Signed Statement of Compliance</a:t>
            </a:r>
          </a:p>
          <a:p>
            <a:pPr lvl="2"/>
            <a:r>
              <a:rPr lang="en-US" sz="3200" dirty="0">
                <a:solidFill>
                  <a:schemeClr val="accent1"/>
                </a:solidFill>
              </a:rPr>
              <a:t>Must be reviewed by Administrator</a:t>
            </a:r>
          </a:p>
          <a:p>
            <a:pPr lvl="1"/>
            <a:r>
              <a:rPr lang="en-US" sz="3200" dirty="0">
                <a:solidFill>
                  <a:schemeClr val="accent1"/>
                </a:solidFill>
              </a:rPr>
              <a:t>Proof of payment – Front and back of cancelled check, bank statement</a:t>
            </a:r>
          </a:p>
          <a:p>
            <a:pPr lvl="1"/>
            <a:r>
              <a:rPr lang="en-US" sz="3200" dirty="0">
                <a:solidFill>
                  <a:schemeClr val="accent1"/>
                </a:solidFill>
              </a:rPr>
              <a:t>Copy of payrolls and documentation to LSO</a:t>
            </a:r>
          </a:p>
          <a:p>
            <a:pPr marL="457200" lvl="1" indent="0">
              <a:buNone/>
            </a:pPr>
            <a:endParaRPr lang="en-US" sz="2800" dirty="0"/>
          </a:p>
          <a:p>
            <a:pPr marL="0" indent="0">
              <a:buNone/>
            </a:pPr>
            <a:endParaRPr lang="en-US" sz="2000" dirty="0"/>
          </a:p>
        </p:txBody>
      </p:sp>
    </p:spTree>
    <p:extLst>
      <p:ext uri="{BB962C8B-B14F-4D97-AF65-F5344CB8AC3E}">
        <p14:creationId xmlns:p14="http://schemas.microsoft.com/office/powerpoint/2010/main" val="41929699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045" y="324999"/>
            <a:ext cx="9750425" cy="54999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a:t>
            </a:r>
            <a:r>
              <a:rPr lang="en-US" dirty="0">
                <a:solidFill>
                  <a:srgbClr val="0A4B6F"/>
                </a:solidFill>
                <a:cs typeface="Aharoni" panose="020B0604020202020204" pitchFamily="2" charset="-79"/>
              </a:rPr>
              <a:t>Payrolls - Wage Restitution</a:t>
            </a:r>
          </a:p>
        </p:txBody>
      </p:sp>
      <p:sp>
        <p:nvSpPr>
          <p:cNvPr id="9" name="Content Placeholder 7">
            <a:extLst>
              <a:ext uri="{FF2B5EF4-FFF2-40B4-BE49-F238E27FC236}">
                <a16:creationId xmlns:a16="http://schemas.microsoft.com/office/drawing/2014/main" id="{772984B2-A56F-46CE-980E-CA6F5175CA7C}"/>
              </a:ext>
            </a:extLst>
          </p:cNvPr>
          <p:cNvSpPr txBox="1">
            <a:spLocks/>
          </p:cNvSpPr>
          <p:nvPr/>
        </p:nvSpPr>
        <p:spPr>
          <a:xfrm>
            <a:off x="402902" y="1338471"/>
            <a:ext cx="10375934" cy="3935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44B6F"/>
                </a:solidFill>
                <a:effectLst/>
                <a:uLnTx/>
                <a:uFillTx/>
                <a:ea typeface="+mn-ea"/>
                <a:cs typeface="+mn-cs"/>
              </a:rPr>
              <a:t>Withholding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mn-cs"/>
              </a:rPr>
              <a:t>Against prime contractor to ensure the payment of wages due and unpaid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mn-cs"/>
              </a:rPr>
              <a:t>If wage underpayments are not corrected within 30 days after written notification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mn-cs"/>
              </a:rPr>
              <a:t>Only amounts needed to meet the contractor’s liability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726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045" y="324999"/>
            <a:ext cx="9750425" cy="54999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a:t>
            </a:r>
            <a:r>
              <a:rPr lang="en-US" dirty="0">
                <a:solidFill>
                  <a:srgbClr val="0A4B6F"/>
                </a:solidFill>
                <a:cs typeface="Aharoni" panose="020B0604020202020204" pitchFamily="2" charset="-79"/>
              </a:rPr>
              <a:t>Payrolls - Wage Restitution</a:t>
            </a:r>
          </a:p>
        </p:txBody>
      </p:sp>
      <p:sp>
        <p:nvSpPr>
          <p:cNvPr id="2" name="Content Placeholder 7">
            <a:extLst>
              <a:ext uri="{FF2B5EF4-FFF2-40B4-BE49-F238E27FC236}">
                <a16:creationId xmlns:a16="http://schemas.microsoft.com/office/drawing/2014/main" id="{7FC1FA6B-CC90-CC08-B479-897DC412EEB1}"/>
              </a:ext>
            </a:extLst>
          </p:cNvPr>
          <p:cNvSpPr txBox="1">
            <a:spLocks/>
          </p:cNvSpPr>
          <p:nvPr/>
        </p:nvSpPr>
        <p:spPr>
          <a:xfrm>
            <a:off x="329045" y="1206417"/>
            <a:ext cx="11100989" cy="4492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highlight>
                  <a:srgbClr val="FFFF00"/>
                </a:highlight>
                <a:uLnTx/>
                <a:uFillTx/>
                <a:latin typeface="Franklin Gothic Book"/>
                <a:ea typeface="+mn-ea"/>
                <a:cs typeface="+mn-cs"/>
              </a:rPr>
              <a:t>NEW RULE </a:t>
            </a: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Upper-tier subcontractors (in addition to prime contractors) may be liable for lower-tier subcontractors’ violations.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Both prime contractors and any responsible upper-tier subcontractors are required to pay back wages on behalf of their lower-tier subcontractors.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Lower-tier subcontractors’ violations may subject prime and upper-tier contractors to debarment in appropriate circumstances.</a:t>
            </a:r>
            <a:endParaRPr kumimoji="0" lang="en-US" sz="3200" b="0"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32779030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045" y="324999"/>
            <a:ext cx="9750425" cy="54999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a:t>
            </a:r>
            <a:r>
              <a:rPr lang="en-US" dirty="0">
                <a:solidFill>
                  <a:srgbClr val="0A4B6F"/>
                </a:solidFill>
                <a:cs typeface="Aharoni" panose="020B0604020202020204" pitchFamily="2" charset="-79"/>
              </a:rPr>
              <a:t>Payrolls - Wage Restitution</a:t>
            </a:r>
          </a:p>
        </p:txBody>
      </p:sp>
      <p:sp>
        <p:nvSpPr>
          <p:cNvPr id="2" name="Content Placeholder 7">
            <a:extLst>
              <a:ext uri="{FF2B5EF4-FFF2-40B4-BE49-F238E27FC236}">
                <a16:creationId xmlns:a16="http://schemas.microsoft.com/office/drawing/2014/main" id="{7FC1FA6B-CC90-CC08-B479-897DC412EEB1}"/>
              </a:ext>
            </a:extLst>
          </p:cNvPr>
          <p:cNvSpPr txBox="1">
            <a:spLocks/>
          </p:cNvSpPr>
          <p:nvPr/>
        </p:nvSpPr>
        <p:spPr>
          <a:xfrm>
            <a:off x="329045" y="841150"/>
            <a:ext cx="11179463" cy="467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044B6F"/>
                </a:solidFill>
                <a:effectLst/>
                <a:highlight>
                  <a:srgbClr val="FFFF00"/>
                </a:highlight>
                <a:uLnTx/>
                <a:uFillTx/>
                <a:latin typeface="Franklin Gothic Book"/>
                <a:ea typeface="+mn-ea"/>
                <a:cs typeface="+mn-cs"/>
              </a:rPr>
              <a:t>NEW RULE </a:t>
            </a:r>
            <a:r>
              <a:rPr kumimoji="0" lang="en-US" sz="3100" b="0" i="0" u="none" strike="noStrike" kern="1200" cap="none" spc="0" normalizeH="0" baseline="0" noProof="0" dirty="0">
                <a:ln>
                  <a:noFill/>
                </a:ln>
                <a:solidFill>
                  <a:srgbClr val="044B6F"/>
                </a:solidFill>
                <a:effectLst/>
                <a:uLnTx/>
                <a:uFillTx/>
                <a:latin typeface="Franklin Gothic Book"/>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044B6F"/>
                </a:solidFill>
                <a:effectLst/>
                <a:uLnTx/>
                <a:uFillTx/>
                <a:latin typeface="Franklin Gothic Book"/>
                <a:ea typeface="+mn-ea"/>
                <a:cs typeface="+mn-cs"/>
              </a:rPr>
              <a:t>Prime Contractor is defined as any person or entity that enters into a contract with an agency, including:</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044B6F"/>
                </a:solidFill>
                <a:effectLst/>
                <a:uLnTx/>
                <a:uFillTx/>
                <a:latin typeface="Franklin Gothic Book"/>
                <a:ea typeface="+mn-ea"/>
                <a:cs typeface="+mn-cs"/>
              </a:rPr>
              <a:t>Controlling shareholders or member of an entity holding a prime contract,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044B6F"/>
                </a:solidFill>
                <a:effectLst/>
                <a:uLnTx/>
                <a:uFillTx/>
                <a:latin typeface="Franklin Gothic Book"/>
                <a:ea typeface="+mn-ea"/>
                <a:cs typeface="+mn-cs"/>
              </a:rPr>
              <a:t>Joint venturers or partners in any joint venture or partnership holding a prime contract,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044B6F"/>
                </a:solidFill>
                <a:effectLst/>
                <a:uLnTx/>
                <a:uFillTx/>
                <a:latin typeface="Franklin Gothic Book"/>
                <a:ea typeface="+mn-ea"/>
                <a:cs typeface="+mn-cs"/>
              </a:rPr>
              <a:t>Any contractor (e.g., a general contractor) that has been delegated responsibility for overseeing all or substantially all of the construction anticipated by the prime contract. </a:t>
            </a:r>
          </a:p>
        </p:txBody>
      </p:sp>
    </p:spTree>
    <p:extLst>
      <p:ext uri="{BB962C8B-B14F-4D97-AF65-F5344CB8AC3E}">
        <p14:creationId xmlns:p14="http://schemas.microsoft.com/office/powerpoint/2010/main" val="2084598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7FC1FA6B-CC90-CC08-B479-897DC412EEB1}"/>
              </a:ext>
            </a:extLst>
          </p:cNvPr>
          <p:cNvSpPr txBox="1">
            <a:spLocks/>
          </p:cNvSpPr>
          <p:nvPr/>
        </p:nvSpPr>
        <p:spPr>
          <a:xfrm>
            <a:off x="278210" y="1298780"/>
            <a:ext cx="11341135" cy="4021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highlight>
                  <a:srgbClr val="FFFF00"/>
                </a:highlight>
                <a:uLnTx/>
                <a:uFillTx/>
                <a:latin typeface="Franklin Gothic Book"/>
                <a:ea typeface="+mn-ea"/>
                <a:cs typeface="+mn-cs"/>
              </a:rPr>
              <a:t>NEW RULE </a:t>
            </a: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 Clarifications made</a:t>
            </a:r>
          </a:p>
          <a:p>
            <a:pPr marL="461963"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The final rule adds requirements that contractors and subcontractors maintain DBRA contracts, subcontracts, and related documents, as well as worker telephone numbers and email addresses.</a:t>
            </a:r>
            <a:endParaRPr kumimoji="0" lang="en-US" sz="3200" b="0" i="0" u="none" strike="noStrike" kern="1200" cap="none" spc="0" normalizeH="0" baseline="0" noProof="0" dirty="0">
              <a:ln>
                <a:noFill/>
              </a:ln>
              <a:solidFill>
                <a:srgbClr val="044B6F"/>
              </a:solidFill>
              <a:effectLst/>
              <a:uLnTx/>
              <a:uFillTx/>
              <a:latin typeface="Franklin Gothic Book"/>
              <a:ea typeface="Calibri" panose="020F0502020204030204" pitchFamily="34" charset="0"/>
              <a:cs typeface="Times New Roman" panose="02020603050405020304" pitchFamily="18" charset="0"/>
            </a:endParaRPr>
          </a:p>
          <a:p>
            <a:pPr marL="461963"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The final rule clarifies that the required records must be retained for at least 3 years after all the work on the prime contract is completed.</a:t>
            </a:r>
            <a:endParaRPr kumimoji="0" lang="en-US" sz="3200" b="0" i="0" u="none" strike="noStrike" kern="1200" cap="none" spc="0" normalizeH="0" baseline="0" noProof="0" dirty="0">
              <a:ln>
                <a:noFill/>
              </a:ln>
              <a:solidFill>
                <a:srgbClr val="044B6F"/>
              </a:solidFill>
              <a:effectLst/>
              <a:uLnTx/>
              <a:uFillTx/>
              <a:latin typeface="Franklin Gothic Book"/>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3F70B926-6F9D-9F7D-CDCB-E2509CD84551}"/>
              </a:ext>
            </a:extLst>
          </p:cNvPr>
          <p:cNvSpPr>
            <a:spLocks noGrp="1"/>
          </p:cNvSpPr>
          <p:nvPr>
            <p:ph type="title"/>
          </p:nvPr>
        </p:nvSpPr>
        <p:spPr>
          <a:xfrm>
            <a:off x="278210" y="193013"/>
            <a:ext cx="9750425" cy="764021"/>
          </a:xfrm>
        </p:spPr>
        <p:txBody>
          <a:bodyPr/>
          <a:lstStyle/>
          <a:p>
            <a:r>
              <a:rPr lang="en-US" dirty="0">
                <a:solidFill>
                  <a:srgbClr val="0A4B6F"/>
                </a:solidFill>
                <a:latin typeface="Franklin Gothic Medium" panose="020B0603020102020204" pitchFamily="34" charset="0"/>
                <a:cs typeface="Aharoni" panose="020B0604020202020204" pitchFamily="2" charset="-79"/>
              </a:rPr>
              <a:t>Weekly </a:t>
            </a:r>
            <a:r>
              <a:rPr lang="en-US" dirty="0">
                <a:solidFill>
                  <a:srgbClr val="0A4B6F"/>
                </a:solidFill>
                <a:cs typeface="Aharoni" panose="020B0604020202020204" pitchFamily="2" charset="-79"/>
              </a:rPr>
              <a:t>Payrolls - Recordkeeping</a:t>
            </a:r>
            <a:endParaRPr lang="en-US" dirty="0"/>
          </a:p>
        </p:txBody>
      </p:sp>
    </p:spTree>
    <p:extLst>
      <p:ext uri="{BB962C8B-B14F-4D97-AF65-F5344CB8AC3E}">
        <p14:creationId xmlns:p14="http://schemas.microsoft.com/office/powerpoint/2010/main" val="35188298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Font typeface="Arial" panose="020B0604020202020204" pitchFamily="34" charset="0"/>
              <a:buNone/>
            </a:pPr>
            <a:r>
              <a:rPr lang="en-US" sz="3200" b="1" dirty="0">
                <a:solidFill>
                  <a:srgbClr val="0A4B6F"/>
                </a:solidFill>
                <a:latin typeface="Franklin Gothic Book" panose="020B0503020102020204" pitchFamily="34" charset="0"/>
              </a:rPr>
              <a:t>Federal Labor Standards</a:t>
            </a:r>
          </a:p>
          <a:p>
            <a:pPr algn="r"/>
            <a:r>
              <a:rPr lang="en-US" dirty="0">
                <a:solidFill>
                  <a:srgbClr val="0A4B6F"/>
                </a:solidFill>
                <a:latin typeface="Franklin Gothic Book" panose="020B0503020102020204" pitchFamily="34" charset="0"/>
              </a:rPr>
              <a:t>At the Work Site</a:t>
            </a:r>
          </a:p>
        </p:txBody>
      </p:sp>
      <p:sp>
        <p:nvSpPr>
          <p:cNvPr id="4" name="TextBox 3">
            <a:extLst>
              <a:ext uri="{FF2B5EF4-FFF2-40B4-BE49-F238E27FC236}">
                <a16:creationId xmlns:a16="http://schemas.microsoft.com/office/drawing/2014/main" id="{FB8E2C6C-BBE8-B9B3-30DF-5061A424B9EB}"/>
              </a:ext>
            </a:extLst>
          </p:cNvPr>
          <p:cNvSpPr txBox="1"/>
          <p:nvPr/>
        </p:nvSpPr>
        <p:spPr>
          <a:xfrm>
            <a:off x="3207027" y="1329083"/>
            <a:ext cx="6175512"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CDBG Grant Administration</a:t>
            </a:r>
            <a:endParaRPr lang="en-US" dirty="0"/>
          </a:p>
        </p:txBody>
      </p:sp>
    </p:spTree>
    <p:extLst>
      <p:ext uri="{BB962C8B-B14F-4D97-AF65-F5344CB8AC3E}">
        <p14:creationId xmlns:p14="http://schemas.microsoft.com/office/powerpoint/2010/main" val="304448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620785" y="1428795"/>
            <a:ext cx="10617057" cy="4481675"/>
          </a:xfrm>
        </p:spPr>
        <p:txBody>
          <a:bodyPr>
            <a:normAutofit fontScale="70000" lnSpcReduction="20000"/>
          </a:bodyPr>
          <a:lstStyle/>
          <a:p>
            <a:pPr marL="152396"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rPr>
              <a:t>Eligibility Requirements for Housing Rehab Recipients</a:t>
            </a:r>
          </a:p>
          <a:p>
            <a:pPr marL="152396"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endParaRPr>
          </a:p>
          <a:p>
            <a:pPr marL="1142971" marR="0" lvl="1" indent="-457189" algn="l" defTabSz="91440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rPr>
              <a:t>Single-Family, Owner-Occupied-proof of ownership, homeowner insurance. Must be reverified prior to rehab construction.</a:t>
            </a:r>
          </a:p>
          <a:p>
            <a:pPr marL="685782" marR="0" lvl="1" indent="0" algn="l" defTabSz="914400" rtl="0" eaLnBrk="1" fontAlgn="auto" latinLnBrk="0" hangingPunct="1">
              <a:lnSpc>
                <a:spcPct val="90000"/>
              </a:lnSpc>
              <a:spcBef>
                <a:spcPts val="667"/>
              </a:spcBef>
              <a:spcAft>
                <a:spcPts val="0"/>
              </a:spcAft>
              <a:buClrTx/>
              <a:buSzTx/>
              <a:buNone/>
              <a:tabLst/>
              <a:defRPr/>
            </a:pPr>
            <a:endPar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endParaRPr>
          </a:p>
          <a:p>
            <a:pPr marL="1142971" marR="0" lvl="1" indent="-457189" algn="l" defTabSz="91440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rPr>
              <a:t>Income Eligible-verification of all persons in the household the age of 18 and older.  Must be re-verified prior to rehab construction.</a:t>
            </a:r>
          </a:p>
          <a:p>
            <a:pPr marL="1219170" marR="0" lvl="2" indent="0" algn="l" defTabSz="914400" rtl="0" eaLnBrk="1" fontAlgn="auto" latinLnBrk="0" hangingPunct="1">
              <a:lnSpc>
                <a:spcPct val="90000"/>
              </a:lnSpc>
              <a:spcBef>
                <a:spcPts val="667"/>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rPr>
              <a:t>Use form (update income chart annually)</a:t>
            </a:r>
          </a:p>
          <a:p>
            <a:pPr marL="1219170" marR="0" lvl="2" indent="0" algn="l" defTabSz="914400" rtl="0" eaLnBrk="1" fontAlgn="auto" latinLnBrk="0" hangingPunct="1">
              <a:lnSpc>
                <a:spcPct val="90000"/>
              </a:lnSpc>
              <a:spcBef>
                <a:spcPts val="667"/>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rPr>
              <a:t>https://www.</a:t>
            </a:r>
            <a:r>
              <a:rPr lang="en-US" sz="3600" dirty="0">
                <a:solidFill>
                  <a:schemeClr val="accent1"/>
                </a:solidFill>
                <a:cs typeface="Arial" panose="020B0604020202020204" pitchFamily="34" charset="0"/>
              </a:rPr>
              <a:t>hudexchange.info/</a:t>
            </a:r>
            <a:r>
              <a:rPr lang="en-US" sz="3600" dirty="0" err="1">
                <a:solidFill>
                  <a:schemeClr val="accent1"/>
                </a:solidFill>
                <a:cs typeface="Arial" panose="020B0604020202020204" pitchFamily="34" charset="0"/>
              </a:rPr>
              <a:t>incomecalculator</a:t>
            </a:r>
            <a:endParaRPr kumimoji="0" lang="en-US" sz="3600" b="0" i="0" u="none" strike="noStrike" kern="1200" cap="none" spc="0" normalizeH="0" baseline="0" noProof="0" dirty="0">
              <a:ln>
                <a:noFill/>
              </a:ln>
              <a:solidFill>
                <a:schemeClr val="accent1"/>
              </a:solidFill>
              <a:effectLst/>
              <a:uLnTx/>
              <a:uFillTx/>
              <a:ea typeface="+mn-ea"/>
              <a:cs typeface="Arial" panose="020B0604020202020204" pitchFamily="34" charset="0"/>
            </a:endParaRPr>
          </a:p>
          <a:p>
            <a:pPr marL="1219170" marR="0" lvl="2" indent="0" algn="l" defTabSz="914400" rtl="0" eaLnBrk="1" fontAlgn="auto" latinLnBrk="0" hangingPunct="1">
              <a:lnSpc>
                <a:spcPct val="90000"/>
              </a:lnSpc>
              <a:spcBef>
                <a:spcPts val="667"/>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rgbClr val="44546A">
                  <a:lumMod val="75000"/>
                </a:srgbClr>
              </a:solidFill>
              <a:effectLst/>
              <a:uLnTx/>
              <a:uFillTx/>
              <a:ea typeface="+mn-ea"/>
              <a:cs typeface="Arial" panose="020B0604020202020204" pitchFamily="34" charset="0"/>
            </a:endParaRPr>
          </a:p>
          <a:p>
            <a:pPr marL="1219170" marR="0" lvl="2" indent="0" algn="l" defTabSz="914400" rtl="0" eaLnBrk="1" fontAlgn="auto" latinLnBrk="0" hangingPunct="1">
              <a:lnSpc>
                <a:spcPct val="90000"/>
              </a:lnSpc>
              <a:spcBef>
                <a:spcPts val="667"/>
              </a:spcBef>
              <a:spcAft>
                <a:spcPts val="0"/>
              </a:spcAft>
              <a:buClrTx/>
              <a:buSzTx/>
              <a:buFont typeface="Arial" panose="020B0604020202020204" pitchFamily="34" charset="0"/>
              <a:buNone/>
              <a:tabLst/>
              <a:defRPr/>
            </a:pPr>
            <a:r>
              <a:rPr kumimoji="0" lang="en-US" sz="2667"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https://www.hudexchange.info/incomecalculator/</a:t>
            </a:r>
            <a:endParaRPr kumimoji="0" lang="en-US" sz="2667"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US" sz="2800" dirty="0">
              <a:solidFill>
                <a:srgbClr val="0A4B6F"/>
              </a:solidFill>
              <a:latin typeface="Franklin Gothic Book" panose="020B0503020102020204" pitchFamily="34" charset="0"/>
            </a:endParaRPr>
          </a:p>
        </p:txBody>
      </p:sp>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Housing Rehabilitation Specific</a:t>
            </a:r>
            <a:endParaRPr lang="en-US" sz="4000" dirty="0"/>
          </a:p>
        </p:txBody>
      </p:sp>
    </p:spTree>
    <p:extLst>
      <p:ext uri="{BB962C8B-B14F-4D97-AF65-F5344CB8AC3E}">
        <p14:creationId xmlns:p14="http://schemas.microsoft.com/office/powerpoint/2010/main" val="3760215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302" y="0"/>
            <a:ext cx="10515600" cy="1325563"/>
          </a:xfrm>
        </p:spPr>
        <p:txBody>
          <a:bodyPr>
            <a:noAutofit/>
          </a:bodyPr>
          <a:lstStyle/>
          <a:p>
            <a:r>
              <a:rPr lang="en-US" dirty="0">
                <a:solidFill>
                  <a:srgbClr val="0A4B6F"/>
                </a:solidFill>
                <a:cs typeface="Aharoni" panose="020B0604020202020204" pitchFamily="2" charset="-79"/>
              </a:rPr>
              <a:t>Work Site Postings</a:t>
            </a:r>
          </a:p>
        </p:txBody>
      </p:sp>
      <p:sp>
        <p:nvSpPr>
          <p:cNvPr id="4" name="Content Placeholder 7">
            <a:extLst>
              <a:ext uri="{FF2B5EF4-FFF2-40B4-BE49-F238E27FC236}">
                <a16:creationId xmlns:a16="http://schemas.microsoft.com/office/drawing/2014/main" id="{F63FEA95-D433-DD68-0BDD-AE753888A644}"/>
              </a:ext>
            </a:extLst>
          </p:cNvPr>
          <p:cNvSpPr txBox="1">
            <a:spLocks/>
          </p:cNvSpPr>
          <p:nvPr/>
        </p:nvSpPr>
        <p:spPr>
          <a:xfrm>
            <a:off x="461429" y="947841"/>
            <a:ext cx="9529330" cy="156548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Check that the following documents are posted at the work site</a:t>
            </a:r>
          </a:p>
          <a:p>
            <a:pPr marL="1066773" marR="0" lvl="0" indent="-60958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Federal Prevailing Wage Rate Decision (Lock-in WRD)</a:t>
            </a:r>
          </a:p>
          <a:p>
            <a:pPr marL="1066773" marR="0" lvl="0" indent="-60958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Notice to Employees (WH 1321)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Franklin Gothic Book"/>
              <a:ea typeface="+mn-ea"/>
              <a:cs typeface="+mn-cs"/>
            </a:endParaRPr>
          </a:p>
        </p:txBody>
      </p:sp>
      <p:pic>
        <p:nvPicPr>
          <p:cNvPr id="5" name="Picture 4">
            <a:extLst>
              <a:ext uri="{FF2B5EF4-FFF2-40B4-BE49-F238E27FC236}">
                <a16:creationId xmlns:a16="http://schemas.microsoft.com/office/drawing/2014/main" id="{BD2FC3C0-335F-5485-61EB-7682FD58407A}"/>
              </a:ext>
            </a:extLst>
          </p:cNvPr>
          <p:cNvPicPr>
            <a:picLocks noChangeAspect="1"/>
          </p:cNvPicPr>
          <p:nvPr/>
        </p:nvPicPr>
        <p:blipFill>
          <a:blip r:embed="rId3"/>
          <a:stretch>
            <a:fillRect/>
          </a:stretch>
        </p:blipFill>
        <p:spPr>
          <a:xfrm>
            <a:off x="2810810" y="2234989"/>
            <a:ext cx="5658936" cy="4623011"/>
          </a:xfrm>
          <a:prstGeom prst="rect">
            <a:avLst/>
          </a:prstGeom>
        </p:spPr>
      </p:pic>
      <p:sp>
        <p:nvSpPr>
          <p:cNvPr id="6" name="Text Placeholder 14">
            <a:extLst>
              <a:ext uri="{FF2B5EF4-FFF2-40B4-BE49-F238E27FC236}">
                <a16:creationId xmlns:a16="http://schemas.microsoft.com/office/drawing/2014/main" id="{A6EE66BF-D59D-C10D-AE7C-F8D54C6FC8E3}"/>
              </a:ext>
            </a:extLst>
          </p:cNvPr>
          <p:cNvSpPr txBox="1">
            <a:spLocks/>
          </p:cNvSpPr>
          <p:nvPr/>
        </p:nvSpPr>
        <p:spPr>
          <a:xfrm rot="20522892">
            <a:off x="8771466" y="3761299"/>
            <a:ext cx="3386954" cy="20714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To document compliance, take a picture of the postings and keep in the project file.  </a:t>
            </a:r>
          </a:p>
        </p:txBody>
      </p:sp>
      <p:sp>
        <p:nvSpPr>
          <p:cNvPr id="8" name="TextBox 7">
            <a:extLst>
              <a:ext uri="{FF2B5EF4-FFF2-40B4-BE49-F238E27FC236}">
                <a16:creationId xmlns:a16="http://schemas.microsoft.com/office/drawing/2014/main" id="{4CDC37EB-5387-6827-FBC5-6E099CA4D855}"/>
              </a:ext>
            </a:extLst>
          </p:cNvPr>
          <p:cNvSpPr txBox="1"/>
          <p:nvPr/>
        </p:nvSpPr>
        <p:spPr>
          <a:xfrm rot="20472124">
            <a:off x="207960" y="3168418"/>
            <a:ext cx="258765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Posters available in English and Spanish on DCEO’s website. </a:t>
            </a:r>
          </a:p>
        </p:txBody>
      </p:sp>
    </p:spTree>
    <p:extLst>
      <p:ext uri="{BB962C8B-B14F-4D97-AF65-F5344CB8AC3E}">
        <p14:creationId xmlns:p14="http://schemas.microsoft.com/office/powerpoint/2010/main" val="23310585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38170" y="184730"/>
            <a:ext cx="6019866" cy="711200"/>
          </a:xfrm>
        </p:spPr>
        <p:txBody>
          <a:bodyPr>
            <a:normAutofit/>
          </a:bodyPr>
          <a:lstStyle/>
          <a:p>
            <a:r>
              <a:rPr lang="en-US" sz="3200" b="1" dirty="0">
                <a:solidFill>
                  <a:schemeClr val="accent1"/>
                </a:solidFill>
                <a:cs typeface="Arial" panose="020B0604020202020204" pitchFamily="34" charset="0"/>
              </a:rPr>
              <a:t>Employee Interviews</a:t>
            </a:r>
          </a:p>
        </p:txBody>
      </p:sp>
      <p:sp>
        <p:nvSpPr>
          <p:cNvPr id="8" name="Content Placeholder 7"/>
          <p:cNvSpPr>
            <a:spLocks noGrp="1"/>
          </p:cNvSpPr>
          <p:nvPr>
            <p:ph idx="4294967295"/>
          </p:nvPr>
        </p:nvSpPr>
        <p:spPr>
          <a:xfrm>
            <a:off x="5812932" y="895930"/>
            <a:ext cx="6265948" cy="5352469"/>
          </a:xfrm>
        </p:spPr>
        <p:txBody>
          <a:bodyPr>
            <a:noAutofit/>
          </a:bodyPr>
          <a:lstStyle/>
          <a:p>
            <a:pPr marL="0" indent="0">
              <a:buNone/>
            </a:pPr>
            <a:r>
              <a:rPr lang="en-US" sz="3200" b="1" dirty="0">
                <a:solidFill>
                  <a:schemeClr val="accent1"/>
                </a:solidFill>
              </a:rPr>
              <a:t>Conduct Employee Interviews</a:t>
            </a:r>
          </a:p>
          <a:p>
            <a:pPr marL="687387" indent="-457200">
              <a:lnSpc>
                <a:spcPct val="120000"/>
              </a:lnSpc>
              <a:spcBef>
                <a:spcPts val="0"/>
              </a:spcBef>
            </a:pPr>
            <a:r>
              <a:rPr lang="en-US" sz="3200" dirty="0">
                <a:solidFill>
                  <a:schemeClr val="accent1"/>
                </a:solidFill>
              </a:rPr>
              <a:t>HUD 11 form </a:t>
            </a:r>
          </a:p>
          <a:p>
            <a:pPr marL="687387" indent="-457200">
              <a:lnSpc>
                <a:spcPct val="120000"/>
              </a:lnSpc>
              <a:spcBef>
                <a:spcPts val="0"/>
              </a:spcBef>
            </a:pPr>
            <a:r>
              <a:rPr lang="en-US" sz="3200" b="1" dirty="0">
                <a:solidFill>
                  <a:schemeClr val="accent1"/>
                </a:solidFill>
              </a:rPr>
              <a:t>Must be conducted in-person</a:t>
            </a:r>
            <a:r>
              <a:rPr lang="en-US" sz="3200" dirty="0">
                <a:solidFill>
                  <a:schemeClr val="accent1"/>
                </a:solidFill>
              </a:rPr>
              <a:t>. </a:t>
            </a:r>
          </a:p>
          <a:p>
            <a:pPr marL="687387" indent="-457200">
              <a:lnSpc>
                <a:spcPct val="120000"/>
              </a:lnSpc>
              <a:spcBef>
                <a:spcPts val="0"/>
              </a:spcBef>
            </a:pPr>
            <a:r>
              <a:rPr lang="en-US" sz="3200" dirty="0">
                <a:solidFill>
                  <a:schemeClr val="accent1"/>
                </a:solidFill>
              </a:rPr>
              <a:t>Conduct several interviews of at least each craft</a:t>
            </a:r>
          </a:p>
          <a:p>
            <a:pPr marL="1030287" lvl="1" indent="-342900">
              <a:lnSpc>
                <a:spcPct val="120000"/>
              </a:lnSpc>
              <a:spcBef>
                <a:spcPts val="0"/>
              </a:spcBef>
            </a:pPr>
            <a:r>
              <a:rPr lang="en-US" sz="3200" u="sng" dirty="0">
                <a:solidFill>
                  <a:schemeClr val="accent1"/>
                </a:solidFill>
              </a:rPr>
              <a:t>Minimum</a:t>
            </a:r>
            <a:r>
              <a:rPr lang="en-US" sz="3200" dirty="0">
                <a:solidFill>
                  <a:schemeClr val="accent1"/>
                </a:solidFill>
              </a:rPr>
              <a:t> of one in each craft/ classification</a:t>
            </a:r>
          </a:p>
          <a:p>
            <a:pPr marL="230187" indent="0">
              <a:lnSpc>
                <a:spcPct val="120000"/>
              </a:lnSpc>
              <a:spcBef>
                <a:spcPts val="0"/>
              </a:spcBef>
              <a:buNone/>
            </a:pPr>
            <a:endParaRPr lang="en-US" dirty="0">
              <a:solidFill>
                <a:schemeClr val="accent1"/>
              </a:solidFill>
            </a:endParaRPr>
          </a:p>
        </p:txBody>
      </p:sp>
      <p:pic>
        <p:nvPicPr>
          <p:cNvPr id="9" name="Picture 8">
            <a:extLst>
              <a:ext uri="{FF2B5EF4-FFF2-40B4-BE49-F238E27FC236}">
                <a16:creationId xmlns:a16="http://schemas.microsoft.com/office/drawing/2014/main" id="{DBC5914A-AD93-4B73-9011-474052472ADA}"/>
              </a:ext>
            </a:extLst>
          </p:cNvPr>
          <p:cNvPicPr>
            <a:picLocks noChangeAspect="1"/>
          </p:cNvPicPr>
          <p:nvPr/>
        </p:nvPicPr>
        <p:blipFill rotWithShape="1">
          <a:blip r:embed="rId3"/>
          <a:srcRect l="61083" t="14879" r="19355" b="4296"/>
          <a:stretch/>
        </p:blipFill>
        <p:spPr>
          <a:xfrm>
            <a:off x="113120" y="198728"/>
            <a:ext cx="5591259" cy="6497347"/>
          </a:xfrm>
          <a:prstGeom prst="rect">
            <a:avLst/>
          </a:prstGeom>
        </p:spPr>
      </p:pic>
    </p:spTree>
    <p:extLst>
      <p:ext uri="{BB962C8B-B14F-4D97-AF65-F5344CB8AC3E}">
        <p14:creationId xmlns:p14="http://schemas.microsoft.com/office/powerpoint/2010/main" val="25664581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0525" y="89320"/>
            <a:ext cx="10586646" cy="577430"/>
          </a:xfrm>
        </p:spPr>
        <p:txBody>
          <a:bodyPr>
            <a:noAutofit/>
          </a:bodyPr>
          <a:lstStyle/>
          <a:p>
            <a:r>
              <a:rPr lang="en-US" b="1" dirty="0">
                <a:solidFill>
                  <a:schemeClr val="accent1"/>
                </a:solidFill>
                <a:cs typeface="Arial" panose="020B0604020202020204" pitchFamily="34" charset="0"/>
              </a:rPr>
              <a:t>Employee Interviews</a:t>
            </a:r>
          </a:p>
        </p:txBody>
      </p:sp>
      <p:sp>
        <p:nvSpPr>
          <p:cNvPr id="11" name="Content Placeholder 7">
            <a:extLst>
              <a:ext uri="{FF2B5EF4-FFF2-40B4-BE49-F238E27FC236}">
                <a16:creationId xmlns:a16="http://schemas.microsoft.com/office/drawing/2014/main" id="{ECA6B74F-709B-468C-9739-A450A1DBFF23}"/>
              </a:ext>
            </a:extLst>
          </p:cNvPr>
          <p:cNvSpPr txBox="1">
            <a:spLocks/>
          </p:cNvSpPr>
          <p:nvPr/>
        </p:nvSpPr>
        <p:spPr>
          <a:xfrm>
            <a:off x="390525" y="870382"/>
            <a:ext cx="11570566" cy="51172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4963" marR="0" lvl="0" indent="-1604963"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44B6F"/>
                </a:solidFill>
                <a:effectLst/>
                <a:uLnTx/>
                <a:uFillTx/>
                <a:latin typeface="Franklin Gothic Book"/>
                <a:ea typeface="+mn-ea"/>
                <a:cs typeface="+mn-cs"/>
              </a:rPr>
              <a:t>Assigned Labor Standards Officer Conducts Interviews</a:t>
            </a:r>
          </a:p>
          <a:p>
            <a:pPr marL="1258888" marR="0" lvl="0" indent="-1258888" algn="l" defTabSz="914400" rtl="0" eaLnBrk="1" fontAlgn="auto" latinLnBrk="0" hangingPunct="1">
              <a:lnSpc>
                <a:spcPct val="100000"/>
              </a:lnSpc>
              <a:spcBef>
                <a:spcPts val="0"/>
              </a:spcBef>
              <a:spcAft>
                <a:spcPts val="0"/>
              </a:spcAft>
              <a:buClrTx/>
              <a:buSzTx/>
              <a:buFont typeface="Arial" panose="020B0604020202020204" pitchFamily="34" charset="0"/>
              <a:buNone/>
              <a:tabLst>
                <a:tab pos="1258888"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1a-1b: 	Project Name and Number = CDBG Grantee and Grant Number</a:t>
            </a:r>
          </a:p>
          <a:p>
            <a:pPr marL="1258888" marR="0" lvl="0" indent="-1258888" algn="l" defTabSz="914400" rtl="0" eaLnBrk="1" fontAlgn="auto" latinLnBrk="0" hangingPunct="1">
              <a:lnSpc>
                <a:spcPct val="100000"/>
              </a:lnSpc>
              <a:spcBef>
                <a:spcPts val="0"/>
              </a:spcBef>
              <a:spcAft>
                <a:spcPts val="0"/>
              </a:spcAft>
              <a:buClrTx/>
              <a:buSzTx/>
              <a:buFont typeface="Arial" panose="020B0604020202020204" pitchFamily="34" charset="0"/>
              <a:buNone/>
              <a:tabLst>
                <a:tab pos="1258888"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2a-2d: 	Enter employee’s full name, phone #, and permanent home address. </a:t>
            </a:r>
          </a:p>
          <a:p>
            <a:pPr marL="1539875" marR="0" lvl="1" indent="-280988"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 pos="1258888"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Ask for ID to verify name.  </a:t>
            </a:r>
          </a:p>
          <a:p>
            <a:pPr marL="1258888" marR="0" lvl="0" indent="-1258888" algn="l" defTabSz="914400" rtl="0" eaLnBrk="1" fontAlgn="auto" latinLnBrk="0" hangingPunct="1">
              <a:lnSpc>
                <a:spcPct val="100000"/>
              </a:lnSpc>
              <a:spcBef>
                <a:spcPts val="0"/>
              </a:spcBef>
              <a:spcAft>
                <a:spcPts val="0"/>
              </a:spcAft>
              <a:buClrTx/>
              <a:buSzTx/>
              <a:buFont typeface="Arial" panose="020B0604020202020204" pitchFamily="34" charset="0"/>
              <a:buNone/>
              <a:tabLst>
                <a:tab pos="1258888"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3a-4c: 	Job Facts - Enter employee’s responses. </a:t>
            </a:r>
          </a:p>
          <a:p>
            <a:pPr marL="1539875" marR="0" lvl="1" indent="-2794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Ask for pay stub to verify consistency with info provided by employer.</a:t>
            </a:r>
          </a:p>
          <a:p>
            <a:pPr marL="1258888" marR="0" lvl="0" indent="-914400" algn="l" defTabSz="914400" rtl="0" eaLnBrk="1" fontAlgn="auto" latinLnBrk="0" hangingPunct="1">
              <a:lnSpc>
                <a:spcPct val="100000"/>
              </a:lnSpc>
              <a:spcBef>
                <a:spcPts val="0"/>
              </a:spcBef>
              <a:spcAft>
                <a:spcPts val="0"/>
              </a:spcAft>
              <a:buClrTx/>
              <a:buSzTx/>
              <a:buFont typeface="Arial" panose="020B0604020202020204" pitchFamily="34" charset="0"/>
              <a:buNone/>
              <a:tabLst>
                <a:tab pos="1258888"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5-7: 	Classification Info - Responses should be specific.  </a:t>
            </a:r>
          </a:p>
          <a:p>
            <a:pPr marL="1539875" marR="0" lvl="1" indent="-2794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Trade; not journeyman or mechanic’</a:t>
            </a:r>
          </a:p>
        </p:txBody>
      </p:sp>
    </p:spTree>
    <p:extLst>
      <p:ext uri="{BB962C8B-B14F-4D97-AF65-F5344CB8AC3E}">
        <p14:creationId xmlns:p14="http://schemas.microsoft.com/office/powerpoint/2010/main" val="3452226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0525" y="89320"/>
            <a:ext cx="10586646" cy="577430"/>
          </a:xfrm>
        </p:spPr>
        <p:txBody>
          <a:bodyPr>
            <a:noAutofit/>
          </a:bodyPr>
          <a:lstStyle/>
          <a:p>
            <a:r>
              <a:rPr lang="en-US" b="1" dirty="0">
                <a:solidFill>
                  <a:schemeClr val="accent1"/>
                </a:solidFill>
                <a:cs typeface="Arial" panose="020B0604020202020204" pitchFamily="34" charset="0"/>
              </a:rPr>
              <a:t>Employee Interviews</a:t>
            </a:r>
          </a:p>
        </p:txBody>
      </p:sp>
      <p:sp>
        <p:nvSpPr>
          <p:cNvPr id="11" name="Content Placeholder 7">
            <a:extLst>
              <a:ext uri="{FF2B5EF4-FFF2-40B4-BE49-F238E27FC236}">
                <a16:creationId xmlns:a16="http://schemas.microsoft.com/office/drawing/2014/main" id="{ECA6B74F-709B-468C-9739-A450A1DBFF23}"/>
              </a:ext>
            </a:extLst>
          </p:cNvPr>
          <p:cNvSpPr txBox="1">
            <a:spLocks/>
          </p:cNvSpPr>
          <p:nvPr/>
        </p:nvSpPr>
        <p:spPr>
          <a:xfrm>
            <a:off x="390525" y="865384"/>
            <a:ext cx="11238057" cy="5292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6363" marR="0" lvl="0" indent="-13763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1255713"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8-12b: 	Compliance check for Davis Bacon/CWHSSA – </a:t>
            </a:r>
          </a:p>
          <a:p>
            <a:pPr marL="1487488"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Ask questions and take notes for “No” responses</a:t>
            </a:r>
          </a:p>
          <a:p>
            <a:pPr marL="1255713" marR="0" lvl="0" indent="-1255713" algn="l" defTabSz="914400" rtl="0" eaLnBrk="1" fontAlgn="auto" latinLnBrk="0" hangingPunct="1">
              <a:lnSpc>
                <a:spcPct val="100000"/>
              </a:lnSpc>
              <a:spcBef>
                <a:spcPts val="0"/>
              </a:spcBef>
              <a:spcAft>
                <a:spcPts val="0"/>
              </a:spcAft>
              <a:buClrTx/>
              <a:buSzTx/>
              <a:buFont typeface="Arial" panose="020B0604020202020204" pitchFamily="34" charset="0"/>
              <a:buNone/>
              <a:tabLst>
                <a:tab pos="1376363"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13-14: 	Observations/Remarks – Take time to observe the work performed prior to interviewing the workers.  </a:t>
            </a:r>
          </a:p>
          <a:p>
            <a:pPr marL="1487488"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What did you observe? Be specific. </a:t>
            </a:r>
          </a:p>
          <a:p>
            <a:pPr marL="1487488"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Working with a crew? How many? </a:t>
            </a:r>
          </a:p>
          <a:p>
            <a:pPr marL="1487488"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Was the interviewee forthcoming? </a:t>
            </a:r>
          </a:p>
          <a:p>
            <a:pPr marL="1376363" marR="0" lvl="0" indent="-1376363" algn="l" defTabSz="914400" rtl="0" eaLnBrk="1" fontAlgn="auto" latinLnBrk="0" hangingPunct="1">
              <a:lnSpc>
                <a:spcPct val="100000"/>
              </a:lnSpc>
              <a:spcBef>
                <a:spcPts val="0"/>
              </a:spcBef>
              <a:spcAft>
                <a:spcPts val="0"/>
              </a:spcAft>
              <a:buClrTx/>
              <a:buSzTx/>
              <a:buFont typeface="Arial" panose="020B0604020202020204" pitchFamily="34" charset="0"/>
              <a:buNone/>
              <a:tabLst>
                <a:tab pos="1255713"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15a-c:  	Interview </a:t>
            </a:r>
          </a:p>
          <a:p>
            <a:pPr marL="1487488"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4588"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Signature Required. </a:t>
            </a:r>
          </a:p>
          <a:p>
            <a:pPr marL="1255713" marR="0" lvl="0" indent="-1255713" algn="l" defTabSz="914400" rtl="0" eaLnBrk="1" fontAlgn="auto" latinLnBrk="0" hangingPunct="1">
              <a:lnSpc>
                <a:spcPct val="100000"/>
              </a:lnSpc>
              <a:spcBef>
                <a:spcPts val="0"/>
              </a:spcBef>
              <a:spcAft>
                <a:spcPts val="0"/>
              </a:spcAft>
              <a:buClrTx/>
              <a:buSzTx/>
              <a:buFont typeface="Arial" panose="020B0604020202020204" pitchFamily="34" charset="0"/>
              <a:buNone/>
              <a:tabLst>
                <a:tab pos="1255713"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16-17b: </a:t>
            </a:r>
            <a:r>
              <a:rPr kumimoji="0" lang="en-US" sz="2800" b="0" i="0" u="sng" strike="noStrike" kern="1200" cap="none" spc="0" normalizeH="0" baseline="0" noProof="0" dirty="0">
                <a:ln>
                  <a:noFill/>
                </a:ln>
                <a:solidFill>
                  <a:srgbClr val="044B6F"/>
                </a:solidFill>
                <a:effectLst/>
                <a:uLnTx/>
                <a:uFillTx/>
                <a:latin typeface="Franklin Gothic Book"/>
                <a:ea typeface="+mn-ea"/>
                <a:cs typeface="+mn-cs"/>
              </a:rPr>
              <a:t>Verify interviews against certified payrolls</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 </a:t>
            </a:r>
          </a:p>
          <a:p>
            <a:pPr marL="1487488"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255713"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Must be signed by signed by designated LSO. </a:t>
            </a:r>
          </a:p>
          <a:p>
            <a:pPr marL="1487488"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255713" algn="l"/>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If discrepancies found, must be resolved. </a:t>
            </a:r>
            <a:endParaRPr kumimoji="0" lang="en-US" sz="28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0341467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Font typeface="Arial" panose="020B0604020202020204" pitchFamily="34" charset="0"/>
              <a:buNone/>
            </a:pPr>
            <a:r>
              <a:rPr lang="en-US" sz="3200" b="1" dirty="0">
                <a:solidFill>
                  <a:srgbClr val="0A4B6F"/>
                </a:solidFill>
                <a:latin typeface="Franklin Gothic Book" panose="020B0503020102020204" pitchFamily="34" charset="0"/>
              </a:rPr>
              <a:t>Federal Labor Standards</a:t>
            </a:r>
          </a:p>
          <a:p>
            <a:pPr algn="r"/>
            <a:r>
              <a:rPr lang="en-US" dirty="0">
                <a:solidFill>
                  <a:srgbClr val="0A4B6F"/>
                </a:solidFill>
                <a:latin typeface="Franklin Gothic Book" panose="020B0503020102020204" pitchFamily="34" charset="0"/>
              </a:rPr>
              <a:t>Definitions</a:t>
            </a:r>
          </a:p>
        </p:txBody>
      </p:sp>
      <p:sp>
        <p:nvSpPr>
          <p:cNvPr id="4" name="TextBox 3">
            <a:extLst>
              <a:ext uri="{FF2B5EF4-FFF2-40B4-BE49-F238E27FC236}">
                <a16:creationId xmlns:a16="http://schemas.microsoft.com/office/drawing/2014/main" id="{9854E3A8-B910-2E8E-010E-6711D8DEC2C5}"/>
              </a:ext>
            </a:extLst>
          </p:cNvPr>
          <p:cNvSpPr txBox="1"/>
          <p:nvPr/>
        </p:nvSpPr>
        <p:spPr>
          <a:xfrm>
            <a:off x="3008244" y="1315831"/>
            <a:ext cx="6175512"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CDBG Grant Administration</a:t>
            </a:r>
            <a:endParaRPr lang="en-US" dirty="0"/>
          </a:p>
        </p:txBody>
      </p:sp>
    </p:spTree>
    <p:extLst>
      <p:ext uri="{BB962C8B-B14F-4D97-AF65-F5344CB8AC3E}">
        <p14:creationId xmlns:p14="http://schemas.microsoft.com/office/powerpoint/2010/main" val="33583805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399846" y="1060174"/>
            <a:ext cx="10988590" cy="46382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44B6F"/>
                </a:solidFill>
                <a:effectLst/>
                <a:highlight>
                  <a:srgbClr val="FFFF00"/>
                </a:highlight>
                <a:uLnTx/>
                <a:uFillTx/>
                <a:latin typeface="Arial" panose="020B0604020202020204" pitchFamily="34" charset="0"/>
                <a:ea typeface="+mn-ea"/>
                <a:cs typeface="Arial" panose="020B0604020202020204" pitchFamily="34" charset="0"/>
              </a:rPr>
              <a:t>NEW RULE </a:t>
            </a:r>
            <a:r>
              <a:rPr kumimoji="0" lang="en-US" sz="3200" b="1" i="0" u="none" strike="noStrike" kern="1200" cap="none" spc="0" normalizeH="0" baseline="0" noProof="0" dirty="0">
                <a:ln>
                  <a:noFill/>
                </a:ln>
                <a:solidFill>
                  <a:srgbClr val="044B6F"/>
                </a:solidFill>
                <a:effectLst/>
                <a:uLnTx/>
                <a:uFillTx/>
                <a:latin typeface="Arial" panose="020B0604020202020204" pitchFamily="34" charset="0"/>
                <a:ea typeface="+mn-ea"/>
                <a:cs typeface="Arial" panose="020B0604020202020204" pitchFamily="34" charset="0"/>
              </a:rPr>
              <a:t>– Building or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Building</a:t>
            </a: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or </a:t>
            </a:r>
            <a:r>
              <a:rPr kumimoji="0" lang="en-US" sz="3200" b="0" i="1"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work</a:t>
            </a: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includes modern construction activities such as solar panels, wind turbines, broadband installation, and installation of electric car chargers to the non-exclusive list of examples of construction activities.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Includes a </a:t>
            </a:r>
            <a:r>
              <a:rPr kumimoji="0" lang="en-US" sz="3200" b="0" i="0" u="sng"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portion</a:t>
            </a: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of a building or work, or the </a:t>
            </a:r>
            <a:r>
              <a:rPr kumimoji="0" lang="en-US" sz="3200" b="0" i="0" u="sng"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installation</a:t>
            </a: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(where appropriate) </a:t>
            </a:r>
            <a:r>
              <a:rPr kumimoji="0" lang="en-US" sz="3200" b="0" i="0" u="sng"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of equipment or components</a:t>
            </a: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into a building or 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C629">
                    <a:lumMod val="50000"/>
                  </a:srgbClr>
                </a:solidFill>
                <a:effectLst/>
                <a:uLnTx/>
                <a:uFillTx/>
                <a:latin typeface="Franklin Gothic Book"/>
                <a:ea typeface="+mn-ea"/>
                <a:cs typeface="Arial" panose="020B0604020202020204" pitchFamily="34" charset="0"/>
              </a:rPr>
              <a:t>Remember this for Economic Development Projects</a:t>
            </a:r>
          </a:p>
        </p:txBody>
      </p:sp>
      <p:sp>
        <p:nvSpPr>
          <p:cNvPr id="4" name="Title 2">
            <a:extLst>
              <a:ext uri="{FF2B5EF4-FFF2-40B4-BE49-F238E27FC236}">
                <a16:creationId xmlns:a16="http://schemas.microsoft.com/office/drawing/2014/main" id="{04DF43F7-B374-0B47-6DB9-3A7C4155A8A0}"/>
              </a:ext>
            </a:extLst>
          </p:cNvPr>
          <p:cNvSpPr>
            <a:spLocks noGrp="1"/>
          </p:cNvSpPr>
          <p:nvPr>
            <p:ph type="title"/>
          </p:nvPr>
        </p:nvSpPr>
        <p:spPr>
          <a:xfrm>
            <a:off x="390525" y="89320"/>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27052318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399846" y="1279780"/>
            <a:ext cx="11016299" cy="39150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44B6F"/>
                </a:solidFill>
                <a:effectLst/>
                <a:highlight>
                  <a:srgbClr val="FFFF00"/>
                </a:highlight>
                <a:uLnTx/>
                <a:uFillTx/>
                <a:ea typeface="+mn-ea"/>
                <a:cs typeface="Arial" panose="020B0604020202020204" pitchFamily="34" charset="0"/>
              </a:rPr>
              <a:t>NEW RULE </a:t>
            </a: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 Demolition clarified in construction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The final rule adds a new </a:t>
            </a:r>
            <a:r>
              <a:rPr kumimoji="0" lang="en-US" sz="3200" b="0" i="0" u="none" strike="noStrike" kern="1200" cap="none" spc="0" normalizeH="0" baseline="0" noProof="0" dirty="0" err="1">
                <a:ln>
                  <a:noFill/>
                </a:ln>
                <a:solidFill>
                  <a:srgbClr val="044B6F"/>
                </a:solidFill>
                <a:effectLst/>
                <a:uLnTx/>
                <a:uFillTx/>
                <a:ea typeface="+mn-ea"/>
                <a:cs typeface="Arial" panose="020B0604020202020204" pitchFamily="34" charset="0"/>
              </a:rPr>
              <a:t>subdefinition</a:t>
            </a: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 to the term construction, prosecution, completion, or repair in § 5.2, to codify the DOL’s guidance that demolition work is covered under DBRA when the demolition itself constitutes construction, alteration, or repair, or when future construction that will be subject to the DBRA is contemplated on a demolition site.</a:t>
            </a:r>
          </a:p>
        </p:txBody>
      </p:sp>
      <p:sp>
        <p:nvSpPr>
          <p:cNvPr id="2" name="Title 2">
            <a:extLst>
              <a:ext uri="{FF2B5EF4-FFF2-40B4-BE49-F238E27FC236}">
                <a16:creationId xmlns:a16="http://schemas.microsoft.com/office/drawing/2014/main" id="{E830CD2F-3A74-F190-8C1D-978F893DE5A5}"/>
              </a:ext>
            </a:extLst>
          </p:cNvPr>
          <p:cNvSpPr>
            <a:spLocks noGrp="1"/>
          </p:cNvSpPr>
          <p:nvPr>
            <p:ph type="title"/>
          </p:nvPr>
        </p:nvSpPr>
        <p:spPr>
          <a:xfrm>
            <a:off x="399846" y="208589"/>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25273152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390525" y="666750"/>
            <a:ext cx="11533997" cy="55754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B6F"/>
                </a:solidFill>
                <a:effectLst/>
                <a:uLnTx/>
                <a:uFillTx/>
                <a:ea typeface="+mn-ea"/>
                <a:cs typeface="Arial" panose="020B0604020202020204" pitchFamily="34" charset="0"/>
              </a:rPr>
              <a:t>Site of the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044B6F"/>
                </a:solidFill>
                <a:effectLst/>
                <a:uLnTx/>
                <a:uFillTx/>
                <a:ea typeface="+mn-ea"/>
                <a:cs typeface="Arial" panose="020B0604020202020204" pitchFamily="34" charset="0"/>
              </a:rPr>
              <a:t>The physical place or places where the building or work called for in the </a:t>
            </a:r>
            <a:r>
              <a:rPr kumimoji="0" lang="en-US" sz="2700" b="0" i="0" u="sng" strike="noStrike" kern="1200" cap="none" spc="0" normalizeH="0" baseline="0" noProof="0" dirty="0">
                <a:ln>
                  <a:noFill/>
                </a:ln>
                <a:solidFill>
                  <a:srgbClr val="044B6F"/>
                </a:solidFill>
                <a:effectLst/>
                <a:uLnTx/>
                <a:uFillTx/>
                <a:ea typeface="+mn-ea"/>
                <a:cs typeface="Arial" panose="020B0604020202020204" pitchFamily="34" charset="0"/>
              </a:rPr>
              <a:t>contract will remain once the contract work has been completed </a:t>
            </a:r>
            <a:r>
              <a:rPr kumimoji="0" lang="en-US" sz="2700" b="0" i="0" u="none" strike="noStrike" kern="1200" cap="none" spc="0" normalizeH="0" baseline="0" noProof="0" dirty="0">
                <a:ln>
                  <a:noFill/>
                </a:ln>
                <a:solidFill>
                  <a:srgbClr val="044B6F"/>
                </a:solidFill>
                <a:effectLst/>
                <a:uLnTx/>
                <a:uFillTx/>
                <a:ea typeface="+mn-ea"/>
                <a:cs typeface="Arial" panose="020B0604020202020204" pitchFamily="34" charset="0"/>
              </a:rPr>
              <a:t>and any other site where a significant portion of the building or work is constructed, provided that such site is </a:t>
            </a:r>
            <a:r>
              <a:rPr kumimoji="0" lang="en-US" sz="2700" b="0" i="0" u="sng" strike="noStrike" kern="1200" cap="none" spc="0" normalizeH="0" baseline="0" noProof="0" dirty="0">
                <a:ln>
                  <a:noFill/>
                </a:ln>
                <a:solidFill>
                  <a:srgbClr val="044B6F"/>
                </a:solidFill>
                <a:effectLst/>
                <a:uLnTx/>
                <a:uFillTx/>
                <a:ea typeface="+mn-ea"/>
                <a:cs typeface="Arial" panose="020B0604020202020204" pitchFamily="34" charset="0"/>
              </a:rPr>
              <a:t>established specifically for the performance of the contract or project</a:t>
            </a:r>
            <a:r>
              <a:rPr kumimoji="0" lang="en-US" sz="2700" b="0" i="0" u="none" strike="noStrike" kern="1200" cap="none" spc="0" normalizeH="0" baseline="0" noProof="0" dirty="0">
                <a:ln>
                  <a:noFill/>
                </a:ln>
                <a:solidFill>
                  <a:srgbClr val="044B6F"/>
                </a:solidFill>
                <a:effectLst/>
                <a:uLnTx/>
                <a:uFillTx/>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044B6F"/>
                </a:solidFill>
                <a:effectLst/>
                <a:highlight>
                  <a:srgbClr val="FFFF00"/>
                </a:highlight>
                <a:uLnTx/>
                <a:uFillTx/>
                <a:ea typeface="Times New Roman" panose="02020603050405020304" pitchFamily="18" charset="0"/>
                <a:cs typeface="+mn-cs"/>
              </a:rPr>
              <a:t>NEW RULE</a:t>
            </a:r>
            <a:r>
              <a:rPr kumimoji="0" lang="en-US" sz="2700" b="0" i="0" u="none" strike="noStrike" kern="1200" cap="none" spc="0" normalizeH="0" baseline="0" noProof="0" dirty="0">
                <a:ln>
                  <a:noFill/>
                </a:ln>
                <a:solidFill>
                  <a:srgbClr val="044B6F"/>
                </a:solidFill>
                <a:effectLst/>
                <a:uLnTx/>
                <a:uFillTx/>
                <a:ea typeface="Times New Roman" panose="02020603050405020304" pitchFamily="18" charset="0"/>
                <a:cs typeface="+mn-cs"/>
              </a:rPr>
              <a:t> - Also includes any site where a significant portion of a building or work is constructed if the site is dedicated exclusively or nearly so to the performance of a single DBRA-covered project or contract for a specific period of time. The final rule also provides clarification on the meaning of “significant portion,” explaining that term encompasses one or more entire portion(s) or module(s) of the building or work, such as a completed room or structure, but does not include materials or prefabricated component parts such as prefabricated housing components.</a:t>
            </a:r>
            <a:endParaRPr kumimoji="0" lang="en-US" sz="2700" b="0" i="0" u="none" strike="noStrike" kern="1200" cap="none" spc="0" normalizeH="0" baseline="0" noProof="0" dirty="0">
              <a:ln>
                <a:noFill/>
              </a:ln>
              <a:solidFill>
                <a:srgbClr val="044B6F"/>
              </a:solidFill>
              <a:effectLst/>
              <a:uLnTx/>
              <a:uFillTx/>
              <a:ea typeface="+mn-ea"/>
              <a:cs typeface="Arial" panose="020B0604020202020204" pitchFamily="34" charset="0"/>
            </a:endParaRPr>
          </a:p>
        </p:txBody>
      </p:sp>
      <p:sp>
        <p:nvSpPr>
          <p:cNvPr id="2" name="Title 2">
            <a:extLst>
              <a:ext uri="{FF2B5EF4-FFF2-40B4-BE49-F238E27FC236}">
                <a16:creationId xmlns:a16="http://schemas.microsoft.com/office/drawing/2014/main" id="{E830CD2F-3A74-F190-8C1D-978F893DE5A5}"/>
              </a:ext>
            </a:extLst>
          </p:cNvPr>
          <p:cNvSpPr>
            <a:spLocks noGrp="1"/>
          </p:cNvSpPr>
          <p:nvPr>
            <p:ph type="title"/>
          </p:nvPr>
        </p:nvSpPr>
        <p:spPr>
          <a:xfrm>
            <a:off x="390525" y="89320"/>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37522352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458498" y="1244180"/>
            <a:ext cx="11275003" cy="37064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Site of the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44B6F"/>
                </a:solidFill>
                <a:effectLst/>
                <a:highlight>
                  <a:srgbClr val="FFFF00"/>
                </a:highlight>
                <a:uLnTx/>
                <a:uFillTx/>
                <a:ea typeface="Times New Roman" panose="02020603050405020304" pitchFamily="18" charset="0"/>
                <a:cs typeface="+mn-cs"/>
              </a:rPr>
              <a:t>NEW RULE</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044B6F"/>
                </a:solidFill>
                <a:effectLst/>
                <a:uLnTx/>
                <a:uFillTx/>
                <a:ea typeface="Times New Roman" panose="02020603050405020304" pitchFamily="18" charset="0"/>
                <a:cs typeface="+mn-cs"/>
              </a:rPr>
              <a:t>Flaggers</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 - The final rule clarifies that flaggers are working on the site of the work if they work at a location adjacent or virtually adjacent to the primary construction site, such as a few blocks away or a short distance down a highway.</a:t>
            </a:r>
          </a:p>
        </p:txBody>
      </p:sp>
      <p:sp>
        <p:nvSpPr>
          <p:cNvPr id="2" name="Title 2">
            <a:extLst>
              <a:ext uri="{FF2B5EF4-FFF2-40B4-BE49-F238E27FC236}">
                <a16:creationId xmlns:a16="http://schemas.microsoft.com/office/drawing/2014/main" id="{E830CD2F-3A74-F190-8C1D-978F893DE5A5}"/>
              </a:ext>
            </a:extLst>
          </p:cNvPr>
          <p:cNvSpPr>
            <a:spLocks noGrp="1"/>
          </p:cNvSpPr>
          <p:nvPr>
            <p:ph type="title"/>
          </p:nvPr>
        </p:nvSpPr>
        <p:spPr>
          <a:xfrm>
            <a:off x="458498" y="354363"/>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20955193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390525" y="1024558"/>
            <a:ext cx="11275003" cy="53232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B6F"/>
                </a:solidFill>
                <a:effectLst/>
                <a:uLnTx/>
                <a:uFillTx/>
                <a:ea typeface="+mn-ea"/>
                <a:cs typeface="Arial" panose="020B0604020202020204" pitchFamily="34" charset="0"/>
              </a:rPr>
              <a:t>Site of the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44B6F"/>
                </a:solidFill>
                <a:effectLst/>
                <a:highlight>
                  <a:srgbClr val="FFFF00"/>
                </a:highlight>
                <a:uLnTx/>
                <a:uFillTx/>
                <a:ea typeface="Times New Roman" panose="02020603050405020304" pitchFamily="18" charset="0"/>
                <a:cs typeface="+mn-cs"/>
              </a:rPr>
              <a:t>NEW RULE</a:t>
            </a:r>
            <a:r>
              <a:rPr kumimoji="0" lang="en-US" sz="2600" b="0" i="0" u="none" strike="noStrike" kern="1200" cap="none" spc="0" normalizeH="0" baseline="0" noProof="0" dirty="0">
                <a:ln>
                  <a:noFill/>
                </a:ln>
                <a:solidFill>
                  <a:srgbClr val="044B6F"/>
                </a:solidFill>
                <a:effectLst/>
                <a:uLnTx/>
                <a:uFillTx/>
                <a:ea typeface="Times New Roman" panose="02020603050405020304" pitchFamily="18" charset="0"/>
                <a:cs typeface="+mn-cs"/>
              </a:rPr>
              <a:t>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rgbClr val="044B6F"/>
                </a:solidFill>
                <a:effectLst/>
                <a:uLnTx/>
                <a:uFillTx/>
                <a:ea typeface="+mn-ea"/>
                <a:cs typeface="Arial" panose="020B0604020202020204" pitchFamily="34" charset="0"/>
              </a:rPr>
              <a:t>Material Suppliers </a:t>
            </a:r>
            <a:r>
              <a:rPr kumimoji="0" lang="en-US" sz="2800" b="1" i="0" u="none" strike="noStrike" kern="1200" cap="none" spc="0" normalizeH="0" baseline="0" noProof="0" dirty="0">
                <a:ln>
                  <a:noFill/>
                </a:ln>
                <a:solidFill>
                  <a:srgbClr val="044B6F"/>
                </a:solidFill>
                <a:effectLst/>
                <a:uLnTx/>
                <a:uFillTx/>
                <a:ea typeface="+mn-ea"/>
                <a:cs typeface="Arial" panose="020B0604020202020204" pitchFamily="34" charset="0"/>
              </a:rPr>
              <a:t>- </a:t>
            </a: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The final rule excludes material suppliers from the definition of contractor. Material suppliers are entities whose only contractual responsibilities are the delivery of materials/supplies and activities incidental to those tasks.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An </a:t>
            </a:r>
            <a:r>
              <a:rPr kumimoji="0" lang="en-US" sz="2800" b="0" i="0" u="sng" strike="noStrike" kern="1200" cap="none" spc="0" normalizeH="0" baseline="0" noProof="0" dirty="0">
                <a:ln>
                  <a:noFill/>
                </a:ln>
                <a:solidFill>
                  <a:srgbClr val="044B6F"/>
                </a:solidFill>
                <a:effectLst/>
                <a:uLnTx/>
                <a:uFillTx/>
                <a:ea typeface="+mn-ea"/>
                <a:cs typeface="Arial" panose="020B0604020202020204" pitchFamily="34" charset="0"/>
              </a:rPr>
              <a:t>entity</a:t>
            </a: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 that engages in other construction work at the site of the work is not a material supplier, but a </a:t>
            </a:r>
            <a:r>
              <a:rPr kumimoji="0" lang="en-US" sz="2800" b="1" i="1" u="none" strike="noStrike" kern="1200" cap="none" spc="0" normalizeH="0" baseline="0" noProof="0" dirty="0">
                <a:ln>
                  <a:noFill/>
                </a:ln>
                <a:solidFill>
                  <a:srgbClr val="044B6F"/>
                </a:solidFill>
                <a:effectLst/>
                <a:uLnTx/>
                <a:uFillTx/>
                <a:ea typeface="+mn-ea"/>
                <a:cs typeface="Arial" panose="020B0604020202020204" pitchFamily="34" charset="0"/>
              </a:rPr>
              <a:t>contractor</a:t>
            </a: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 or </a:t>
            </a:r>
            <a:r>
              <a:rPr kumimoji="0" lang="en-US" sz="2800" b="1" i="1" u="none" strike="noStrike" kern="1200" cap="none" spc="0" normalizeH="0" baseline="0" noProof="0" dirty="0">
                <a:ln>
                  <a:noFill/>
                </a:ln>
                <a:solidFill>
                  <a:srgbClr val="044B6F"/>
                </a:solidFill>
                <a:effectLst/>
                <a:uLnTx/>
                <a:uFillTx/>
                <a:ea typeface="+mn-ea"/>
                <a:cs typeface="Arial" panose="020B0604020202020204" pitchFamily="34" charset="0"/>
              </a:rPr>
              <a:t>subcontractor</a:t>
            </a: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 under the DBA.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Material suppliers may both deliver and pick up materials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An entity that is solely engaged in picking up and hauling away materials is not a material supplier.</a:t>
            </a:r>
          </a:p>
        </p:txBody>
      </p:sp>
      <p:sp>
        <p:nvSpPr>
          <p:cNvPr id="2" name="Title 2">
            <a:extLst>
              <a:ext uri="{FF2B5EF4-FFF2-40B4-BE49-F238E27FC236}">
                <a16:creationId xmlns:a16="http://schemas.microsoft.com/office/drawing/2014/main" id="{E830CD2F-3A74-F190-8C1D-978F893DE5A5}"/>
              </a:ext>
            </a:extLst>
          </p:cNvPr>
          <p:cNvSpPr>
            <a:spLocks noGrp="1"/>
          </p:cNvSpPr>
          <p:nvPr>
            <p:ph type="title"/>
          </p:nvPr>
        </p:nvSpPr>
        <p:spPr>
          <a:xfrm>
            <a:off x="390525" y="221493"/>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1214564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838200" y="365126"/>
            <a:ext cx="10515600" cy="814318"/>
          </a:xfrm>
        </p:spPr>
        <p:txBody>
          <a:bodyPr>
            <a:normAutofit/>
          </a:bodyPr>
          <a:lstStyle/>
          <a:p>
            <a:pPr algn="ct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729673" y="1179444"/>
            <a:ext cx="10624127" cy="4666215"/>
          </a:xfrm>
        </p:spPr>
        <p:txBody>
          <a:bodyPr/>
          <a:lstStyle/>
          <a:p>
            <a:pPr marL="156629"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p>
            <a:pPr marL="156629"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chemeClr val="accent1"/>
                </a:solidFill>
                <a:effectLst/>
                <a:uLnTx/>
                <a:uFillTx/>
                <a:ea typeface="+mn-ea"/>
                <a:cs typeface="Arial" panose="020B0604020202020204" pitchFamily="34" charset="0"/>
              </a:rPr>
              <a:t>Prioritization of Housing Applicants</a:t>
            </a:r>
          </a:p>
          <a:p>
            <a:pPr marL="609585"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chemeClr val="accent1"/>
                </a:solidFill>
                <a:effectLst/>
                <a:uLnTx/>
                <a:uFillTx/>
                <a:ea typeface="+mn-ea"/>
                <a:cs typeface="Arial" panose="020B0604020202020204" pitchFamily="34" charset="0"/>
              </a:rPr>
              <a:t>Once all households in the project area have had the opportunity to apply, prioritization must be given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chemeClr val="accent1"/>
                </a:solidFill>
                <a:effectLst/>
                <a:uLnTx/>
                <a:uFillTx/>
                <a:ea typeface="+mn-ea"/>
                <a:cs typeface="Arial" panose="020B0604020202020204" pitchFamily="34" charset="0"/>
              </a:rPr>
              <a:t>	- Very Low income</a:t>
            </a:r>
          </a:p>
          <a:p>
            <a:pPr marL="152396"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chemeClr val="accent1"/>
                </a:solidFill>
                <a:effectLst/>
                <a:uLnTx/>
                <a:uFillTx/>
                <a:ea typeface="+mn-ea"/>
                <a:cs typeface="Arial" panose="020B0604020202020204" pitchFamily="34" charset="0"/>
              </a:rPr>
              <a:t>	- Elderly and Handicapped Households</a:t>
            </a:r>
          </a:p>
          <a:p>
            <a:pPr marL="152396"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chemeClr val="accent1"/>
                </a:solidFill>
                <a:effectLst/>
                <a:uLnTx/>
                <a:uFillTx/>
                <a:ea typeface="+mn-ea"/>
                <a:cs typeface="Arial" panose="020B0604020202020204" pitchFamily="34" charset="0"/>
              </a:rPr>
              <a:t>	- 51% of points must be given to the above criteria</a:t>
            </a:r>
          </a:p>
          <a:p>
            <a:pPr marL="609585"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chemeClr val="accent1"/>
                </a:solidFill>
                <a:effectLst/>
                <a:uLnTx/>
                <a:uFillTx/>
                <a:ea typeface="+mn-ea"/>
                <a:cs typeface="Arial" panose="020B0604020202020204" pitchFamily="34" charset="0"/>
              </a:rPr>
              <a:t>As soon as an applicant is eligible to participate in the program, take photos of home and send information to DNR/IHPA for clearance and start of Tier 2 process. </a:t>
            </a:r>
          </a:p>
          <a:p>
            <a:endParaRPr lang="en-US" dirty="0"/>
          </a:p>
        </p:txBody>
      </p:sp>
    </p:spTree>
    <p:extLst>
      <p:ext uri="{BB962C8B-B14F-4D97-AF65-F5344CB8AC3E}">
        <p14:creationId xmlns:p14="http://schemas.microsoft.com/office/powerpoint/2010/main" val="39040694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390526" y="860713"/>
            <a:ext cx="11422784" cy="55216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44B6F"/>
                </a:solidFill>
                <a:effectLst/>
                <a:uLnTx/>
                <a:uFillTx/>
                <a:latin typeface="Arial" panose="020B0604020202020204" pitchFamily="34" charset="0"/>
                <a:ea typeface="+mn-ea"/>
                <a:cs typeface="Arial" panose="020B0604020202020204" pitchFamily="34" charset="0"/>
              </a:rPr>
              <a:t>Site of the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44B6F"/>
                </a:solidFill>
                <a:effectLst/>
                <a:highlight>
                  <a:srgbClr val="FFFF00"/>
                </a:highlight>
                <a:uLnTx/>
                <a:uFillTx/>
                <a:latin typeface="Franklin Gothic Book"/>
                <a:ea typeface="Times New Roman" panose="02020603050405020304" pitchFamily="18" charset="0"/>
                <a:cs typeface="+mn-cs"/>
              </a:rPr>
              <a:t>NEW RULE</a:t>
            </a: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1"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Truck Drivers</a:t>
            </a:r>
            <a:r>
              <a:rPr kumimoji="0" lang="en-US" sz="3000" b="1"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a:t>
            </a: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Truck drivers employed by contractors or subcontractors must be paid applicable prevailing wage rates for: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All onsite driving time unrelated to offsite delivery </a:t>
            </a:r>
            <a:r>
              <a:rPr kumimoji="0" lang="en-US" sz="3000" b="0" i="1"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(e.g.</a:t>
            </a: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hauling materials from one location on the site of the work to another)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Any time spent transporting “significant portions” of public works from secondary construction sites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Any time spent transporting materials to or from adjacent or virtually adjacent dedicated support sites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Any onsite time related to offsite delivery if such time is not </a:t>
            </a:r>
            <a:r>
              <a:rPr kumimoji="0" lang="en-US" sz="3000" b="0" i="1"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de minimis</a:t>
            </a:r>
            <a:endParaRPr kumimoji="0" lang="en-US" sz="3000" b="0" i="0" u="none" strike="noStrike" kern="1200" cap="none" spc="0" normalizeH="0" baseline="0" noProof="0" dirty="0">
              <a:ln>
                <a:noFill/>
              </a:ln>
              <a:solidFill>
                <a:srgbClr val="044B6F"/>
              </a:solidFill>
              <a:effectLst/>
              <a:highlight>
                <a:srgbClr val="FF0000"/>
              </a:highlight>
              <a:uLnTx/>
              <a:uFillTx/>
              <a:latin typeface="Franklin Gothic Book"/>
              <a:ea typeface="+mn-ea"/>
              <a:cs typeface="Arial" panose="020B0604020202020204" pitchFamily="34" charset="0"/>
            </a:endParaRPr>
          </a:p>
        </p:txBody>
      </p:sp>
      <p:sp>
        <p:nvSpPr>
          <p:cNvPr id="2" name="Title 2">
            <a:extLst>
              <a:ext uri="{FF2B5EF4-FFF2-40B4-BE49-F238E27FC236}">
                <a16:creationId xmlns:a16="http://schemas.microsoft.com/office/drawing/2014/main" id="{E830CD2F-3A74-F190-8C1D-978F893DE5A5}"/>
              </a:ext>
            </a:extLst>
          </p:cNvPr>
          <p:cNvSpPr>
            <a:spLocks noGrp="1"/>
          </p:cNvSpPr>
          <p:nvPr>
            <p:ph type="title"/>
          </p:nvPr>
        </p:nvSpPr>
        <p:spPr>
          <a:xfrm>
            <a:off x="390525" y="89320"/>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15901185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390525" y="1257877"/>
            <a:ext cx="11238056" cy="49176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44B6F"/>
                </a:solidFill>
                <a:effectLst/>
                <a:highlight>
                  <a:srgbClr val="FFFF00"/>
                </a:highlight>
                <a:uLnTx/>
                <a:uFillTx/>
                <a:ea typeface="Times New Roman" panose="02020603050405020304" pitchFamily="18" charset="0"/>
                <a:cs typeface="+mn-cs"/>
              </a:rPr>
              <a:t>NEW RULE</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…if such time is not </a:t>
            </a:r>
            <a:r>
              <a:rPr kumimoji="0" lang="en-US" sz="3200" b="0" i="1" u="none" strike="noStrike" kern="1200" cap="none" spc="0" normalizeH="0" baseline="0" noProof="0" dirty="0">
                <a:ln>
                  <a:noFill/>
                </a:ln>
                <a:solidFill>
                  <a:srgbClr val="044B6F"/>
                </a:solidFill>
                <a:effectLst/>
                <a:uLnTx/>
                <a:uFillTx/>
                <a:ea typeface="Times New Roman" panose="02020603050405020304" pitchFamily="18" charset="0"/>
                <a:cs typeface="+mn-cs"/>
              </a:rPr>
              <a:t>de minimis </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The final rule clarifies that where workers spend a significant portion of their day or week onsite, </a:t>
            </a:r>
            <a:r>
              <a:rPr kumimoji="0" lang="en-US" sz="3200" b="0" i="0" u="sng" strike="noStrike" kern="1200" cap="none" spc="0" normalizeH="0" baseline="0" noProof="0" dirty="0">
                <a:ln>
                  <a:noFill/>
                </a:ln>
                <a:solidFill>
                  <a:srgbClr val="044B6F"/>
                </a:solidFill>
                <a:effectLst/>
                <a:uLnTx/>
                <a:uFillTx/>
                <a:ea typeface="Times New Roman" panose="02020603050405020304" pitchFamily="18" charset="0"/>
                <a:cs typeface="+mn-cs"/>
              </a:rPr>
              <a:t>short periods of time </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that in isolation might be considered de minimis </a:t>
            </a:r>
            <a:r>
              <a:rPr kumimoji="0" lang="en-US" sz="3200" b="0" i="0" u="sng" strike="noStrike" kern="1200" cap="none" spc="0" normalizeH="0" baseline="0" noProof="0" dirty="0">
                <a:ln>
                  <a:noFill/>
                </a:ln>
                <a:solidFill>
                  <a:srgbClr val="044B6F"/>
                </a:solidFill>
                <a:effectLst/>
                <a:uLnTx/>
                <a:uFillTx/>
                <a:ea typeface="Times New Roman" panose="02020603050405020304" pitchFamily="18" charset="0"/>
                <a:cs typeface="+mn-cs"/>
              </a:rPr>
              <a:t>may be added together</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The </a:t>
            </a:r>
            <a:r>
              <a:rPr kumimoji="0" lang="en-US" sz="3200" b="0" i="0" u="sng" strike="noStrike" kern="1200" cap="none" spc="0" normalizeH="0" baseline="0" noProof="0" dirty="0">
                <a:ln>
                  <a:noFill/>
                </a:ln>
                <a:solidFill>
                  <a:srgbClr val="044B6F"/>
                </a:solidFill>
                <a:effectLst/>
                <a:uLnTx/>
                <a:uFillTx/>
                <a:ea typeface="Times New Roman" panose="02020603050405020304" pitchFamily="18" charset="0"/>
                <a:cs typeface="+mn-cs"/>
              </a:rPr>
              <a:t>total amount of time</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 a driver spends </a:t>
            </a:r>
            <a:r>
              <a:rPr kumimoji="0" lang="en-US" sz="3200" b="0" i="0" u="sng" strike="noStrike" kern="1200" cap="none" spc="0" normalizeH="0" baseline="0" noProof="0" dirty="0">
                <a:ln>
                  <a:noFill/>
                </a:ln>
                <a:solidFill>
                  <a:srgbClr val="044B6F"/>
                </a:solidFill>
                <a:effectLst/>
                <a:uLnTx/>
                <a:uFillTx/>
                <a:ea typeface="Times New Roman" panose="02020603050405020304" pitchFamily="18" charset="0"/>
                <a:cs typeface="+mn-cs"/>
              </a:rPr>
              <a:t>on the site </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of the work during a typical day or workweek—not just the amount of time that each delivery takes—</a:t>
            </a:r>
            <a:r>
              <a:rPr kumimoji="0" lang="en-US" sz="3200" b="0" i="0" u="sng" strike="noStrike" kern="1200" cap="none" spc="0" normalizeH="0" baseline="0" noProof="0" dirty="0">
                <a:ln>
                  <a:noFill/>
                </a:ln>
                <a:solidFill>
                  <a:srgbClr val="044B6F"/>
                </a:solidFill>
                <a:effectLst/>
                <a:uLnTx/>
                <a:uFillTx/>
                <a:ea typeface="Times New Roman" panose="02020603050405020304" pitchFamily="18" charset="0"/>
                <a:cs typeface="+mn-cs"/>
              </a:rPr>
              <a:t>is relevant</a:t>
            </a:r>
            <a:r>
              <a:rPr kumimoji="0" lang="en-US" sz="3200" b="0" i="0" u="none" strike="noStrike" kern="1200" cap="none" spc="0" normalizeH="0" baseline="0" noProof="0" dirty="0">
                <a:ln>
                  <a:noFill/>
                </a:ln>
                <a:solidFill>
                  <a:srgbClr val="044B6F"/>
                </a:solidFill>
                <a:effectLst/>
                <a:uLnTx/>
                <a:uFillTx/>
                <a:ea typeface="Times New Roman" panose="02020603050405020304" pitchFamily="18" charset="0"/>
                <a:cs typeface="+mn-cs"/>
              </a:rPr>
              <a:t> to a determination of whether the onsite time is de minimis.</a:t>
            </a:r>
            <a:endParaRPr kumimoji="0" lang="en-US" sz="3200" b="0" i="0" u="none" strike="noStrike" kern="1200" cap="none" spc="0" normalizeH="0" baseline="0" noProof="0" dirty="0">
              <a:ln>
                <a:noFill/>
              </a:ln>
              <a:solidFill>
                <a:srgbClr val="044B6F"/>
              </a:solidFill>
              <a:effectLst/>
              <a:highlight>
                <a:srgbClr val="FF0000"/>
              </a:highlight>
              <a:uLnTx/>
              <a:uFillTx/>
              <a:ea typeface="+mn-ea"/>
              <a:cs typeface="Arial" panose="020B0604020202020204" pitchFamily="34" charset="0"/>
            </a:endParaRPr>
          </a:p>
        </p:txBody>
      </p:sp>
      <p:sp>
        <p:nvSpPr>
          <p:cNvPr id="2" name="Title 2">
            <a:extLst>
              <a:ext uri="{FF2B5EF4-FFF2-40B4-BE49-F238E27FC236}">
                <a16:creationId xmlns:a16="http://schemas.microsoft.com/office/drawing/2014/main" id="{E830CD2F-3A74-F190-8C1D-978F893DE5A5}"/>
              </a:ext>
            </a:extLst>
          </p:cNvPr>
          <p:cNvSpPr>
            <a:spLocks noGrp="1"/>
          </p:cNvSpPr>
          <p:nvPr>
            <p:ph type="title"/>
          </p:nvPr>
        </p:nvSpPr>
        <p:spPr>
          <a:xfrm>
            <a:off x="390525" y="274851"/>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38902762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A5975-93B6-0AF2-7362-BAA48E98920B}"/>
              </a:ext>
            </a:extLst>
          </p:cNvPr>
          <p:cNvSpPr txBox="1">
            <a:spLocks/>
          </p:cNvSpPr>
          <p:nvPr/>
        </p:nvSpPr>
        <p:spPr>
          <a:xfrm>
            <a:off x="390525" y="849105"/>
            <a:ext cx="11173402" cy="56577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44B6F"/>
                </a:solidFill>
                <a:effectLst/>
                <a:uLnTx/>
                <a:uFillTx/>
                <a:latin typeface="Arial" panose="020B0604020202020204" pitchFamily="34" charset="0"/>
                <a:ea typeface="+mn-ea"/>
                <a:cs typeface="Arial" panose="020B0604020202020204" pitchFamily="34" charset="0"/>
              </a:rPr>
              <a:t>Laborer or Mechanic – Survey Worker clarified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44B6F"/>
                </a:solidFill>
                <a:effectLst/>
                <a:highlight>
                  <a:srgbClr val="FFFF00"/>
                </a:highlight>
                <a:uLnTx/>
                <a:uFillTx/>
                <a:latin typeface="Franklin Gothic Book"/>
                <a:ea typeface="Times New Roman" panose="02020603050405020304" pitchFamily="18" charset="0"/>
                <a:cs typeface="+mn-cs"/>
              </a:rPr>
              <a:t>NEW RULE</a:t>
            </a:r>
            <a:r>
              <a:rPr kumimoji="0" lang="en-US"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Survey crew members working on a covered project are subject to DBLS as laborer/mechanic when: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Perform primarily physical and/or manual work; and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Spend most of their time taking or assisting in taking measurements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If not exempted as professional, executive, or administrative employees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If work is performed on the site of the work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If work is performed immediately prior to or during construction in direct support of construction crews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If survey crew members are employed by contractors or subcontractors </a:t>
            </a:r>
            <a:endParaRPr kumimoji="0" lang="en-US" sz="2800" b="0" i="0" u="none" strike="noStrike" kern="1200" cap="none" spc="0" normalizeH="0" baseline="0" noProof="0" dirty="0">
              <a:ln>
                <a:noFill/>
              </a:ln>
              <a:solidFill>
                <a:srgbClr val="044B6F"/>
              </a:solidFill>
              <a:effectLst/>
              <a:highlight>
                <a:srgbClr val="FF0000"/>
              </a:highlight>
              <a:uLnTx/>
              <a:uFillTx/>
              <a:latin typeface="Franklin Gothic Book"/>
              <a:ea typeface="+mn-ea"/>
              <a:cs typeface="Arial" panose="020B0604020202020204" pitchFamily="34" charset="0"/>
            </a:endParaRPr>
          </a:p>
        </p:txBody>
      </p:sp>
      <p:sp>
        <p:nvSpPr>
          <p:cNvPr id="2" name="Title 2">
            <a:extLst>
              <a:ext uri="{FF2B5EF4-FFF2-40B4-BE49-F238E27FC236}">
                <a16:creationId xmlns:a16="http://schemas.microsoft.com/office/drawing/2014/main" id="{E830CD2F-3A74-F190-8C1D-978F893DE5A5}"/>
              </a:ext>
            </a:extLst>
          </p:cNvPr>
          <p:cNvSpPr>
            <a:spLocks noGrp="1"/>
          </p:cNvSpPr>
          <p:nvPr>
            <p:ph type="title"/>
          </p:nvPr>
        </p:nvSpPr>
        <p:spPr>
          <a:xfrm>
            <a:off x="390525" y="89320"/>
            <a:ext cx="10586646" cy="577430"/>
          </a:xfrm>
        </p:spPr>
        <p:txBody>
          <a:bodyPr>
            <a:noAutofit/>
          </a:bodyPr>
          <a:lstStyle/>
          <a:p>
            <a:r>
              <a:rPr lang="en-US" b="1" dirty="0">
                <a:solidFill>
                  <a:schemeClr val="accent1"/>
                </a:solidFill>
                <a:cs typeface="Arial" panose="020B0604020202020204" pitchFamily="34" charset="0"/>
              </a:rPr>
              <a:t>Definitions</a:t>
            </a:r>
          </a:p>
        </p:txBody>
      </p:sp>
    </p:spTree>
    <p:extLst>
      <p:ext uri="{BB962C8B-B14F-4D97-AF65-F5344CB8AC3E}">
        <p14:creationId xmlns:p14="http://schemas.microsoft.com/office/powerpoint/2010/main" val="4363904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Font typeface="Arial" panose="020B0604020202020204" pitchFamily="34" charset="0"/>
              <a:buNone/>
            </a:pPr>
            <a:r>
              <a:rPr lang="en-US" sz="3200" b="1" dirty="0">
                <a:solidFill>
                  <a:srgbClr val="0A4B6F"/>
                </a:solidFill>
                <a:latin typeface="Franklin Gothic Book" panose="020B0503020102020204" pitchFamily="34" charset="0"/>
              </a:rPr>
              <a:t>Federal Labor Standards</a:t>
            </a:r>
          </a:p>
          <a:p>
            <a:pPr algn="r"/>
            <a:r>
              <a:rPr lang="en-US" dirty="0">
                <a:solidFill>
                  <a:srgbClr val="0A4B6F"/>
                </a:solidFill>
                <a:latin typeface="Franklin Gothic Book" panose="020B0503020102020204" pitchFamily="34" charset="0"/>
              </a:rPr>
              <a:t>Economic Development Projects</a:t>
            </a:r>
          </a:p>
        </p:txBody>
      </p:sp>
      <p:sp>
        <p:nvSpPr>
          <p:cNvPr id="4" name="TextBox 3">
            <a:extLst>
              <a:ext uri="{FF2B5EF4-FFF2-40B4-BE49-F238E27FC236}">
                <a16:creationId xmlns:a16="http://schemas.microsoft.com/office/drawing/2014/main" id="{30EEB2DC-C128-8C4A-3722-77CA31B6B154}"/>
              </a:ext>
            </a:extLst>
          </p:cNvPr>
          <p:cNvSpPr txBox="1"/>
          <p:nvPr/>
        </p:nvSpPr>
        <p:spPr>
          <a:xfrm>
            <a:off x="3167270" y="1289327"/>
            <a:ext cx="6175512"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CDBG Grant Administration</a:t>
            </a:r>
            <a:endParaRPr lang="en-US" dirty="0"/>
          </a:p>
        </p:txBody>
      </p:sp>
    </p:spTree>
    <p:extLst>
      <p:ext uri="{BB962C8B-B14F-4D97-AF65-F5344CB8AC3E}">
        <p14:creationId xmlns:p14="http://schemas.microsoft.com/office/powerpoint/2010/main" val="26456162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3A4-2AA5-4D0E-8923-0B43FA73CF87}"/>
              </a:ext>
            </a:extLst>
          </p:cNvPr>
          <p:cNvSpPr>
            <a:spLocks noGrp="1"/>
          </p:cNvSpPr>
          <p:nvPr>
            <p:ph type="title"/>
          </p:nvPr>
        </p:nvSpPr>
        <p:spPr>
          <a:xfrm>
            <a:off x="490467" y="211765"/>
            <a:ext cx="10515600" cy="601036"/>
          </a:xfrm>
        </p:spPr>
        <p:txBody>
          <a:bodyPr>
            <a:noAutofit/>
          </a:bodyPr>
          <a:lstStyle/>
          <a:p>
            <a:r>
              <a:rPr lang="en-US" sz="4000" b="1" dirty="0">
                <a:solidFill>
                  <a:schemeClr val="accent1"/>
                </a:solidFill>
                <a:cs typeface="Arial" panose="020B0604020202020204" pitchFamily="34" charset="0"/>
              </a:rPr>
              <a:t>CDBG Economic Development Projects</a:t>
            </a:r>
            <a:endParaRPr lang="en-US" dirty="0">
              <a:solidFill>
                <a:schemeClr val="accent1"/>
              </a:solidFill>
            </a:endParaRPr>
          </a:p>
        </p:txBody>
      </p:sp>
      <p:sp>
        <p:nvSpPr>
          <p:cNvPr id="7" name="Content Placeholder 7">
            <a:extLst>
              <a:ext uri="{FF2B5EF4-FFF2-40B4-BE49-F238E27FC236}">
                <a16:creationId xmlns:a16="http://schemas.microsoft.com/office/drawing/2014/main" id="{F968DA49-7566-8481-327F-F20308936FA6}"/>
              </a:ext>
            </a:extLst>
          </p:cNvPr>
          <p:cNvSpPr txBox="1">
            <a:spLocks/>
          </p:cNvSpPr>
          <p:nvPr/>
        </p:nvSpPr>
        <p:spPr>
          <a:xfrm>
            <a:off x="490467" y="896816"/>
            <a:ext cx="10681371" cy="271662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Davis Bacon Applies to </a:t>
            </a:r>
            <a:r>
              <a:rPr kumimoji="0" lang="en-US" sz="2800" b="1" i="0" u="sng"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all construction activities</a:t>
            </a:r>
            <a:r>
              <a:rPr kumimoji="0" lang="en-US" sz="28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using CDBG funds whether on public or private property. </a:t>
            </a:r>
          </a:p>
          <a:p>
            <a:pPr marL="969962"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Infrastructure improvements for the benefit of a business;</a:t>
            </a:r>
          </a:p>
          <a:p>
            <a:pPr marL="969962"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Direct Capital investment to a business (building improvements, installation and purchase of equipment, construction costs, leased improvements). </a:t>
            </a:r>
          </a:p>
        </p:txBody>
      </p:sp>
      <p:sp>
        <p:nvSpPr>
          <p:cNvPr id="17" name="TextBox 16">
            <a:extLst>
              <a:ext uri="{FF2B5EF4-FFF2-40B4-BE49-F238E27FC236}">
                <a16:creationId xmlns:a16="http://schemas.microsoft.com/office/drawing/2014/main" id="{057CFA90-9EC2-F6E8-BEC1-F8F5BFC04940}"/>
              </a:ext>
            </a:extLst>
          </p:cNvPr>
          <p:cNvSpPr txBox="1"/>
          <p:nvPr/>
        </p:nvSpPr>
        <p:spPr>
          <a:xfrm>
            <a:off x="4260917" y="5168907"/>
            <a:ext cx="399086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Construction includes alteration and/or repair, including painting and decorating, of public buildings or public works.  </a:t>
            </a:r>
            <a:r>
              <a:rPr kumimoji="0" lang="en-US" sz="1800" b="0"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n-ea"/>
                <a:cs typeface="Arial" panose="020B0604020202020204" pitchFamily="34" charset="0"/>
              </a:rPr>
              <a:t>NEW RULE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Includes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installation of equipment</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rgbClr val="FF0000"/>
              </a:solidFill>
              <a:effectLst/>
              <a:uLnTx/>
              <a:uFillTx/>
              <a:latin typeface="Franklin Gothic Book"/>
              <a:ea typeface="+mn-ea"/>
              <a:cs typeface="+mn-cs"/>
            </a:endParaRPr>
          </a:p>
        </p:txBody>
      </p:sp>
      <p:sp>
        <p:nvSpPr>
          <p:cNvPr id="18" name="Rectangle 17">
            <a:extLst>
              <a:ext uri="{FF2B5EF4-FFF2-40B4-BE49-F238E27FC236}">
                <a16:creationId xmlns:a16="http://schemas.microsoft.com/office/drawing/2014/main" id="{59529B70-3A57-1D55-CEB2-155853653401}"/>
              </a:ext>
            </a:extLst>
          </p:cNvPr>
          <p:cNvSpPr/>
          <p:nvPr/>
        </p:nvSpPr>
        <p:spPr>
          <a:xfrm>
            <a:off x="4260917" y="3868379"/>
            <a:ext cx="3744616" cy="12133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Any construction contract over $2,000 is subject to Federal Labor Standards – Davis Bacon and Related Acts (</a:t>
            </a:r>
            <a:r>
              <a:rPr kumimoji="0" 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DBrA</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20" name="Picture 19" descr="Shape&#10;&#10;Description automatically generated">
            <a:extLst>
              <a:ext uri="{FF2B5EF4-FFF2-40B4-BE49-F238E27FC236}">
                <a16:creationId xmlns:a16="http://schemas.microsoft.com/office/drawing/2014/main" id="{804A326F-A9A0-4A36-5A28-B1C96A608F8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917" r="8841"/>
          <a:stretch/>
        </p:blipFill>
        <p:spPr>
          <a:xfrm>
            <a:off x="179109" y="3551507"/>
            <a:ext cx="3990868" cy="3306493"/>
          </a:xfrm>
          <a:prstGeom prst="rect">
            <a:avLst/>
          </a:prstGeom>
        </p:spPr>
      </p:pic>
    </p:spTree>
    <p:extLst>
      <p:ext uri="{BB962C8B-B14F-4D97-AF65-F5344CB8AC3E}">
        <p14:creationId xmlns:p14="http://schemas.microsoft.com/office/powerpoint/2010/main" val="21606091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630511" y="1205948"/>
            <a:ext cx="10548407" cy="1354786"/>
          </a:xfrm>
        </p:spPr>
        <p:txBody>
          <a:bodyPr/>
          <a:lstStyle/>
          <a:p>
            <a:r>
              <a:rPr kumimoji="0" lang="en-US"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CDBG Grant Administration</a:t>
            </a:r>
            <a:br>
              <a:rPr lang="en-US" sz="1600" dirty="0"/>
            </a:br>
            <a:endParaRPr lang="en-US" sz="3600" dirty="0">
              <a:solidFill>
                <a:srgbClr val="0A4B6F"/>
              </a:solidFill>
              <a:latin typeface="+mj-lt"/>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139687" y="2392363"/>
            <a:ext cx="10192341" cy="1655762"/>
          </a:xfrm>
        </p:spPr>
        <p:txBody>
          <a:bodyPr>
            <a:normAutofit fontScale="92500"/>
          </a:bodyPr>
          <a:lstStyle/>
          <a:p>
            <a:pPr marL="0" indent="0" algn="r">
              <a:buNone/>
            </a:pPr>
            <a:endParaRPr lang="en-US" sz="2800" dirty="0">
              <a:solidFill>
                <a:srgbClr val="0A4B6F"/>
              </a:solidFill>
              <a:latin typeface="Franklin Gothic Book" panose="020B0503020102020204" pitchFamily="34" charset="0"/>
            </a:endParaRPr>
          </a:p>
          <a:p>
            <a:pPr marL="0" indent="0" algn="r">
              <a:buNone/>
            </a:pPr>
            <a:r>
              <a:rPr lang="en-US" sz="3200" dirty="0">
                <a:solidFill>
                  <a:srgbClr val="0A4B6F"/>
                </a:solidFill>
                <a:latin typeface="+mj-lt"/>
                <a:cs typeface="Aharoni" panose="020B0604020202020204" pitchFamily="2" charset="-79"/>
              </a:rPr>
              <a:t>Section 3 Mandate: Employment &amp; Training Requirements</a:t>
            </a:r>
            <a:endParaRPr lang="en-US" sz="3200" dirty="0">
              <a:solidFill>
                <a:srgbClr val="0A4B6F"/>
              </a:solidFill>
              <a:latin typeface="Franklin Gothic Book" panose="020B0503020102020204" pitchFamily="34" charset="0"/>
            </a:endParaRPr>
          </a:p>
          <a:p>
            <a:pPr marL="0" indent="0" algn="r">
              <a:buNone/>
            </a:pPr>
            <a:r>
              <a:rPr lang="en-US" sz="2800" dirty="0">
                <a:solidFill>
                  <a:srgbClr val="0A4B6F"/>
                </a:solidFill>
                <a:latin typeface="Franklin Gothic Book" panose="020B0503020102020204" pitchFamily="34" charset="0"/>
              </a:rPr>
              <a:t>Sameena Aghi</a:t>
            </a:r>
          </a:p>
        </p:txBody>
      </p:sp>
    </p:spTree>
    <p:extLst>
      <p:ext uri="{BB962C8B-B14F-4D97-AF65-F5344CB8AC3E}">
        <p14:creationId xmlns:p14="http://schemas.microsoft.com/office/powerpoint/2010/main" val="23869461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570369" y="357869"/>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Section 3</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007384"/>
            <a:ext cx="11051262"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31F20"/>
                </a:solidFill>
                <a:effectLst/>
                <a:uLnTx/>
                <a:uFillTx/>
                <a:latin typeface="Franklin Gothic Book" panose="020B0503020102020204" pitchFamily="34" charset="0"/>
                <a:ea typeface="+mn-ea"/>
                <a:cs typeface="+mn-cs"/>
              </a:rPr>
              <a:t>24 CFR Part 75</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Applies to CDBG-assisted housing rehabilitation and public construction projects when the total amount of assistance to the project exceeds $200,000.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project is the site or sites together with any buildings and improvements located on the site(s) that are under common ownership, management, and financing.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Applies to CDBG Grantees, and Contractors and subcontractors working on CDBG-grant funded projects.</a:t>
            </a:r>
          </a:p>
        </p:txBody>
      </p:sp>
    </p:spTree>
    <p:extLst>
      <p:ext uri="{BB962C8B-B14F-4D97-AF65-F5344CB8AC3E}">
        <p14:creationId xmlns:p14="http://schemas.microsoft.com/office/powerpoint/2010/main" val="33108019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543865" y="325146"/>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Section 3</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36145" y="1292966"/>
            <a:ext cx="11051262"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Priority should be given to recipients of government assistance for housing and business concerns which provide economic opportunities to low- and very-low income persons.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Requires economic opportunities be directed to low- and very low-income persons.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5238647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Section 3</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To the </a:t>
            </a:r>
            <a:r>
              <a:rPr kumimoji="0" lang="en-US" sz="3200" b="0" i="0" u="sng" strike="noStrike" kern="1200" cap="none" spc="0" normalizeH="0" baseline="0" noProof="0" dirty="0">
                <a:ln>
                  <a:noFill/>
                </a:ln>
                <a:solidFill>
                  <a:srgbClr val="0A4B6F"/>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greatest extent possible</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businesses and employers working on CDBG-funded projects must make a good faith effort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Train</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and employ low-income individuals living in the local area and,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Contract with</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businesses owned by or that employ Section 3 workers. </a:t>
            </a:r>
          </a:p>
        </p:txBody>
      </p:sp>
    </p:spTree>
    <p:extLst>
      <p:ext uri="{BB962C8B-B14F-4D97-AF65-F5344CB8AC3E}">
        <p14:creationId xmlns:p14="http://schemas.microsoft.com/office/powerpoint/2010/main" val="31786312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4FC4-B297-03C6-640F-A39BCF8131AB}"/>
              </a:ext>
            </a:extLst>
          </p:cNvPr>
          <p:cNvSpPr>
            <a:spLocks noGrp="1"/>
          </p:cNvSpPr>
          <p:nvPr>
            <p:ph type="title"/>
          </p:nvPr>
        </p:nvSpPr>
        <p:spPr>
          <a:xfrm>
            <a:off x="839788" y="365125"/>
            <a:ext cx="10515600" cy="901613"/>
          </a:xfrm>
        </p:spPr>
        <p:txBody>
          <a:bodyPr/>
          <a:lstStyle/>
          <a:p>
            <a:pPr algn="ctr"/>
            <a:r>
              <a:rPr lang="en-US" dirty="0"/>
              <a:t>S</a:t>
            </a:r>
            <a:r>
              <a:rPr lang="en-US" dirty="0">
                <a:solidFill>
                  <a:schemeClr val="accent1"/>
                </a:solidFill>
              </a:rPr>
              <a:t>      Section 3 Worker Comparison </a:t>
            </a:r>
            <a:endParaRPr lang="en-US" dirty="0"/>
          </a:p>
        </p:txBody>
      </p:sp>
      <p:sp>
        <p:nvSpPr>
          <p:cNvPr id="3" name="Text Placeholder 2">
            <a:extLst>
              <a:ext uri="{FF2B5EF4-FFF2-40B4-BE49-F238E27FC236}">
                <a16:creationId xmlns:a16="http://schemas.microsoft.com/office/drawing/2014/main" id="{05EBC418-ABE0-2B3F-84B0-6AC044C31515}"/>
              </a:ext>
            </a:extLst>
          </p:cNvPr>
          <p:cNvSpPr>
            <a:spLocks noGrp="1"/>
          </p:cNvSpPr>
          <p:nvPr>
            <p:ph type="body" idx="1"/>
          </p:nvPr>
        </p:nvSpPr>
        <p:spPr>
          <a:xfrm>
            <a:off x="938213" y="1061995"/>
            <a:ext cx="5157787" cy="823912"/>
          </a:xfrm>
        </p:spPr>
        <p:txBody>
          <a:bodyPr>
            <a:normAutofit/>
          </a:bodyPr>
          <a:lstStyle/>
          <a:p>
            <a:r>
              <a:rPr lang="en-US" sz="3200" dirty="0">
                <a:solidFill>
                  <a:schemeClr val="accent1"/>
                </a:solidFill>
              </a:rPr>
              <a:t>Section 3 Worker</a:t>
            </a:r>
            <a:endParaRPr lang="en-US" sz="3200" dirty="0"/>
          </a:p>
        </p:txBody>
      </p:sp>
      <p:sp>
        <p:nvSpPr>
          <p:cNvPr id="4" name="Content Placeholder 3">
            <a:extLst>
              <a:ext uri="{FF2B5EF4-FFF2-40B4-BE49-F238E27FC236}">
                <a16:creationId xmlns:a16="http://schemas.microsoft.com/office/drawing/2014/main" id="{AEE1F1B0-8E73-9E2E-269A-8596C2AC1AE2}"/>
              </a:ext>
            </a:extLst>
          </p:cNvPr>
          <p:cNvSpPr>
            <a:spLocks noGrp="1"/>
          </p:cNvSpPr>
          <p:nvPr>
            <p:ph sz="half" idx="2"/>
          </p:nvPr>
        </p:nvSpPr>
        <p:spPr>
          <a:xfrm>
            <a:off x="834325" y="2111417"/>
            <a:ext cx="5157787" cy="3684588"/>
          </a:xfrm>
        </p:spPr>
        <p:txBody>
          <a:bodyPr>
            <a:normAutofit fontScale="92500" lnSpcReduction="10000"/>
          </a:bodyPr>
          <a:lstStyle/>
          <a:p>
            <a:pPr marL="76200" marR="0" lvl="0" indent="0" algn="l" defTabSz="685800" rtl="0" eaLnBrk="1" fontAlgn="auto" latinLnBrk="0" hangingPunct="1">
              <a:lnSpc>
                <a:spcPct val="90000"/>
              </a:lnSpc>
              <a:spcBef>
                <a:spcPts val="0"/>
              </a:spcBef>
              <a:spcAft>
                <a:spcPts val="0"/>
              </a:spcAft>
              <a:buClrTx/>
              <a:buSzPts val="2400"/>
              <a:buFont typeface="Arial" panose="020B0604020202020204" pitchFamily="34" charset="0"/>
              <a:buNone/>
              <a:tabLst/>
              <a:defRPr/>
            </a:pPr>
            <a:r>
              <a:rPr kumimoji="0" lang="en-US" sz="2400" b="0" i="0" u="none" strike="noStrike" kern="1200" cap="none" spc="0" normalizeH="0" baseline="0" noProof="0" dirty="0">
                <a:ln>
                  <a:noFill/>
                </a:ln>
                <a:solidFill>
                  <a:schemeClr val="accent1"/>
                </a:solidFill>
                <a:effectLst/>
                <a:uLnTx/>
                <a:uFillTx/>
                <a:ea typeface="+mn-ea"/>
                <a:cs typeface="+mn-cs"/>
              </a:rPr>
              <a:t>Any worker who currently fits, or when hired within the past five years fit, at least one (documented):</a:t>
            </a:r>
          </a:p>
          <a:p>
            <a:pPr marL="457200" marR="0" lvl="0" indent="-381000" algn="l" defTabSz="685800" rtl="0" eaLnBrk="1" fontAlgn="auto" latinLnBrk="0" hangingPunct="1">
              <a:lnSpc>
                <a:spcPct val="90000"/>
              </a:lnSpc>
              <a:spcBef>
                <a:spcPts val="0"/>
              </a:spcBef>
              <a:spcAft>
                <a:spcPts val="0"/>
              </a:spcAft>
              <a:buClr>
                <a:srgbClr val="1F497D"/>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chemeClr val="accent1"/>
                </a:solidFill>
                <a:effectLst/>
                <a:uLnTx/>
                <a:uFillTx/>
                <a:ea typeface="+mn-ea"/>
                <a:cs typeface="+mn-cs"/>
              </a:rPr>
              <a:t>The worker’s income for the previous or annualized calendar year is below the income limit established by HUD</a:t>
            </a:r>
          </a:p>
          <a:p>
            <a:pPr marL="457200" marR="0" lvl="0" indent="-381000" algn="l" defTabSz="685800" rtl="0" eaLnBrk="1" fontAlgn="auto" latinLnBrk="0" hangingPunct="1">
              <a:lnSpc>
                <a:spcPct val="90000"/>
              </a:lnSpc>
              <a:spcBef>
                <a:spcPts val="0"/>
              </a:spcBef>
              <a:spcAft>
                <a:spcPts val="0"/>
              </a:spcAft>
              <a:buClr>
                <a:srgbClr val="1F497D"/>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chemeClr val="accent1"/>
                </a:solidFill>
                <a:effectLst/>
                <a:uLnTx/>
                <a:uFillTx/>
                <a:ea typeface="+mn-ea"/>
                <a:cs typeface="+mn-cs"/>
              </a:rPr>
              <a:t>The worker is employed by a Section 3 business concern</a:t>
            </a:r>
          </a:p>
          <a:p>
            <a:pPr marL="457200" marR="0" lvl="0" indent="-381000" algn="l" defTabSz="685800" rtl="0" eaLnBrk="1" fontAlgn="auto" latinLnBrk="0" hangingPunct="1">
              <a:lnSpc>
                <a:spcPct val="90000"/>
              </a:lnSpc>
              <a:spcBef>
                <a:spcPts val="0"/>
              </a:spcBef>
              <a:spcAft>
                <a:spcPts val="0"/>
              </a:spcAft>
              <a:buClr>
                <a:srgbClr val="1F497D"/>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chemeClr val="accent1"/>
                </a:solidFill>
                <a:effectLst/>
                <a:uLnTx/>
                <a:uFillTx/>
                <a:ea typeface="+mn-ea"/>
                <a:cs typeface="+mn-cs"/>
              </a:rPr>
              <a:t>The worker is a </a:t>
            </a:r>
            <a:r>
              <a:rPr kumimoji="0" lang="en-US" sz="2400" b="0" i="0" u="none" strike="noStrike" kern="1200" cap="none" spc="0" normalizeH="0" baseline="0" noProof="0" dirty="0" err="1">
                <a:ln>
                  <a:noFill/>
                </a:ln>
                <a:solidFill>
                  <a:schemeClr val="accent1"/>
                </a:solidFill>
                <a:effectLst/>
                <a:uLnTx/>
                <a:uFillTx/>
                <a:ea typeface="+mn-ea"/>
                <a:cs typeface="+mn-cs"/>
              </a:rPr>
              <a:t>YouthBuild</a:t>
            </a:r>
            <a:r>
              <a:rPr kumimoji="0" lang="en-US" sz="2400" b="0" i="0" u="none" strike="noStrike" kern="1200" cap="none" spc="0" normalizeH="0" baseline="0" noProof="0" dirty="0">
                <a:ln>
                  <a:noFill/>
                </a:ln>
                <a:solidFill>
                  <a:schemeClr val="accent1"/>
                </a:solidFill>
                <a:effectLst/>
                <a:uLnTx/>
                <a:uFillTx/>
                <a:ea typeface="+mn-ea"/>
                <a:cs typeface="+mn-cs"/>
              </a:rPr>
              <a:t> participant</a:t>
            </a:r>
            <a:r>
              <a:rPr kumimoji="0" lang="en-US" sz="2200" b="0" i="0" u="none" strike="noStrike" kern="1200" cap="none" spc="0" normalizeH="0" baseline="0" noProof="0" dirty="0">
                <a:ln>
                  <a:noFill/>
                </a:ln>
                <a:solidFill>
                  <a:schemeClr val="accent1"/>
                </a:solidFill>
                <a:effectLst/>
                <a:uLnTx/>
                <a:uFillTx/>
                <a:ea typeface="+mn-ea"/>
                <a:cs typeface="+mn-cs"/>
              </a:rPr>
              <a:t>.</a:t>
            </a:r>
          </a:p>
          <a:p>
            <a:endParaRPr lang="en-US" dirty="0"/>
          </a:p>
        </p:txBody>
      </p:sp>
      <p:sp>
        <p:nvSpPr>
          <p:cNvPr id="5" name="Text Placeholder 4">
            <a:extLst>
              <a:ext uri="{FF2B5EF4-FFF2-40B4-BE49-F238E27FC236}">
                <a16:creationId xmlns:a16="http://schemas.microsoft.com/office/drawing/2014/main" id="{AA37FB92-7305-07AD-97DF-592BD20F874A}"/>
              </a:ext>
            </a:extLst>
          </p:cNvPr>
          <p:cNvSpPr>
            <a:spLocks noGrp="1"/>
          </p:cNvSpPr>
          <p:nvPr>
            <p:ph type="body" sz="quarter" idx="3"/>
          </p:nvPr>
        </p:nvSpPr>
        <p:spPr>
          <a:xfrm>
            <a:off x="6259513" y="1061995"/>
            <a:ext cx="5183188" cy="823912"/>
          </a:xfrm>
        </p:spPr>
        <p:txBody>
          <a:bodyPr>
            <a:normAutofit/>
          </a:bodyPr>
          <a:lstStyle/>
          <a:p>
            <a:r>
              <a:rPr lang="en-US" sz="3200" dirty="0">
                <a:solidFill>
                  <a:schemeClr val="accent1"/>
                </a:solidFill>
              </a:rPr>
              <a:t>Targeted Section 3 Worker</a:t>
            </a:r>
          </a:p>
        </p:txBody>
      </p:sp>
      <p:sp>
        <p:nvSpPr>
          <p:cNvPr id="6" name="Content Placeholder 5">
            <a:extLst>
              <a:ext uri="{FF2B5EF4-FFF2-40B4-BE49-F238E27FC236}">
                <a16:creationId xmlns:a16="http://schemas.microsoft.com/office/drawing/2014/main" id="{5FEE906E-8CBC-00C2-C7AB-D274313C0D36}"/>
              </a:ext>
            </a:extLst>
          </p:cNvPr>
          <p:cNvSpPr>
            <a:spLocks noGrp="1"/>
          </p:cNvSpPr>
          <p:nvPr>
            <p:ph sz="quarter" idx="4"/>
          </p:nvPr>
        </p:nvSpPr>
        <p:spPr>
          <a:xfrm>
            <a:off x="6172200" y="2160719"/>
            <a:ext cx="5183188" cy="2922602"/>
          </a:xfrm>
        </p:spPr>
        <p:txBody>
          <a:bodyPr>
            <a:normAutofit fontScale="92500" lnSpcReduction="10000"/>
          </a:bodyPr>
          <a:lstStyle/>
          <a:p>
            <a:pPr marL="0" indent="0">
              <a:buNone/>
            </a:pPr>
            <a:r>
              <a:rPr lang="en-US" sz="2200" dirty="0">
                <a:solidFill>
                  <a:schemeClr val="accent1"/>
                </a:solidFill>
              </a:rPr>
              <a:t>Meets definition of a Section 3 Worker AND </a:t>
            </a:r>
          </a:p>
          <a:p>
            <a:pPr>
              <a:buSzPct val="104000"/>
            </a:pPr>
            <a:r>
              <a:rPr lang="en-US" sz="2200" dirty="0">
                <a:solidFill>
                  <a:schemeClr val="accent1"/>
                </a:solidFill>
              </a:rPr>
              <a:t>Currently employed by a Section 3 Worker business concern; or</a:t>
            </a:r>
          </a:p>
          <a:p>
            <a:r>
              <a:rPr lang="en-US" sz="2200" dirty="0">
                <a:solidFill>
                  <a:schemeClr val="accent1"/>
                </a:solidFill>
              </a:rPr>
              <a:t>Currently fits or when hired in the past five years fit at least one of the following categories (must be documented):</a:t>
            </a:r>
          </a:p>
          <a:p>
            <a:pPr lvl="1">
              <a:buFont typeface="Courier New" panose="02070309020205020404" pitchFamily="49" charset="0"/>
              <a:buChar char="o"/>
            </a:pPr>
            <a:r>
              <a:rPr lang="en-US" sz="2200" dirty="0">
                <a:solidFill>
                  <a:schemeClr val="accent1"/>
                </a:solidFill>
              </a:rPr>
              <a:t>Low- or very low-income workers residing within the service area, as defined; or</a:t>
            </a:r>
          </a:p>
          <a:p>
            <a:pPr lvl="1">
              <a:buFont typeface="Courier New" panose="02070309020205020404" pitchFamily="49" charset="0"/>
              <a:buChar char="o"/>
            </a:pPr>
            <a:r>
              <a:rPr lang="en-US" sz="2200" dirty="0">
                <a:solidFill>
                  <a:schemeClr val="accent1"/>
                </a:solidFill>
              </a:rPr>
              <a:t>A </a:t>
            </a:r>
            <a:r>
              <a:rPr lang="en-US" sz="2200" dirty="0" err="1">
                <a:solidFill>
                  <a:schemeClr val="accent1"/>
                </a:solidFill>
              </a:rPr>
              <a:t>YouthBuild</a:t>
            </a:r>
            <a:r>
              <a:rPr lang="en-US" sz="2200" dirty="0">
                <a:solidFill>
                  <a:schemeClr val="accent1"/>
                </a:solidFill>
              </a:rPr>
              <a:t> participant</a:t>
            </a:r>
          </a:p>
          <a:p>
            <a:endParaRPr lang="en-US" sz="2000" dirty="0"/>
          </a:p>
        </p:txBody>
      </p:sp>
    </p:spTree>
    <p:extLst>
      <p:ext uri="{BB962C8B-B14F-4D97-AF65-F5344CB8AC3E}">
        <p14:creationId xmlns:p14="http://schemas.microsoft.com/office/powerpoint/2010/main" val="191369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CDBG Grant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954635" y="2392363"/>
            <a:ext cx="10237365" cy="1655762"/>
          </a:xfrm>
        </p:spPr>
        <p:txBody>
          <a:bodyPr>
            <a:normAutofit/>
          </a:bodyPr>
          <a:lstStyle/>
          <a:p>
            <a:pPr marL="0" indent="0" algn="r">
              <a:buNone/>
            </a:pPr>
            <a:r>
              <a:rPr lang="en-US" sz="3200" b="1" dirty="0">
                <a:solidFill>
                  <a:srgbClr val="0A4B6F"/>
                </a:solidFill>
                <a:latin typeface="Franklin Gothic Book" panose="020B0503020102020204" pitchFamily="34" charset="0"/>
              </a:rPr>
              <a:t>Environmental Record Review Brief Refresher &amp; Updates</a:t>
            </a:r>
          </a:p>
          <a:p>
            <a:pPr marL="0" indent="0" algn="r">
              <a:buNone/>
            </a:pPr>
            <a:r>
              <a:rPr lang="en-US" sz="2800" dirty="0">
                <a:solidFill>
                  <a:srgbClr val="0A4B6F"/>
                </a:solidFill>
                <a:latin typeface="Franklin Gothic Book" panose="020B0503020102020204" pitchFamily="34" charset="0"/>
              </a:rPr>
              <a:t>Kirk Kumerow</a:t>
            </a:r>
          </a:p>
        </p:txBody>
      </p:sp>
    </p:spTree>
    <p:extLst>
      <p:ext uri="{BB962C8B-B14F-4D97-AF65-F5344CB8AC3E}">
        <p14:creationId xmlns:p14="http://schemas.microsoft.com/office/powerpoint/2010/main" val="957003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B8E49-6A9C-90C9-4EE2-511869C93A69}"/>
              </a:ext>
            </a:extLst>
          </p:cNvPr>
          <p:cNvSpPr>
            <a:spLocks noGrp="1"/>
          </p:cNvSpPr>
          <p:nvPr>
            <p:ph type="title"/>
          </p:nvPr>
        </p:nvSpPr>
        <p:spPr/>
        <p:txBody>
          <a:bodyPr/>
          <a:lstStyle/>
          <a:p>
            <a:pPr algn="ctr"/>
            <a:r>
              <a:rPr lang="en-US" dirty="0">
                <a:solidFill>
                  <a:schemeClr val="accent1"/>
                </a:solidFill>
              </a:rPr>
              <a:t>Reporting of Labor Hours (HUD requirement)</a:t>
            </a:r>
          </a:p>
        </p:txBody>
      </p:sp>
      <p:sp>
        <p:nvSpPr>
          <p:cNvPr id="5" name="Content Placeholder 4">
            <a:extLst>
              <a:ext uri="{FF2B5EF4-FFF2-40B4-BE49-F238E27FC236}">
                <a16:creationId xmlns:a16="http://schemas.microsoft.com/office/drawing/2014/main" id="{9114F320-7BEE-DF03-2B36-5E8C1445783C}"/>
              </a:ext>
            </a:extLst>
          </p:cNvPr>
          <p:cNvSpPr>
            <a:spLocks noGrp="1"/>
          </p:cNvSpPr>
          <p:nvPr>
            <p:ph idx="1"/>
          </p:nvPr>
        </p:nvSpPr>
        <p:spPr/>
        <p:txBody>
          <a:bodyPr/>
          <a:lstStyle/>
          <a:p>
            <a:pPr marL="0" marR="0" indent="0">
              <a:lnSpc>
                <a:spcPct val="107000"/>
              </a:lnSpc>
              <a:spcBef>
                <a:spcPts val="0"/>
              </a:spcBef>
              <a:spcAft>
                <a:spcPts val="800"/>
              </a:spcAft>
              <a:buNone/>
            </a:pPr>
            <a:r>
              <a:rPr lang="en-US" dirty="0">
                <a:solidFill>
                  <a:schemeClr val="accent1"/>
                </a:solidFill>
                <a:effectLst/>
                <a:ea typeface="Calibri" panose="020F0502020204030204" pitchFamily="34" charset="0"/>
                <a:cs typeface="Times New Roman" panose="02020603050405020304" pitchFamily="18" charset="0"/>
              </a:rPr>
              <a:t>When reporting Section 3 worker and Targeted Section 3 worker labor hours, it is important to note that the count of Targeted worker labor hours is contained within the count of the overall Section 3 worker labor hours as illustrated in the following chart. Therefore, the total percentage of total labor hours that need to be performed by a combination of Section 3 workers and Targeted Section 3 workers is 25 percent, with at least 5 percent of the total labor hours performed by Targeted Section 3 workers.</a:t>
            </a:r>
          </a:p>
          <a:p>
            <a:endParaRPr lang="en-US" dirty="0"/>
          </a:p>
        </p:txBody>
      </p:sp>
    </p:spTree>
    <p:extLst>
      <p:ext uri="{BB962C8B-B14F-4D97-AF65-F5344CB8AC3E}">
        <p14:creationId xmlns:p14="http://schemas.microsoft.com/office/powerpoint/2010/main" val="26671466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 name="Title 6">
            <a:extLst>
              <a:ext uri="{FF2B5EF4-FFF2-40B4-BE49-F238E27FC236}">
                <a16:creationId xmlns:a16="http://schemas.microsoft.com/office/drawing/2014/main" id="{FA8366F4-7ADB-85DF-B057-6BFC8DC7109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Universe of Workers</a:t>
            </a:r>
          </a:p>
        </p:txBody>
      </p:sp>
      <p:pic>
        <p:nvPicPr>
          <p:cNvPr id="9" name="Content Placeholder 8">
            <a:extLst>
              <a:ext uri="{FF2B5EF4-FFF2-40B4-BE49-F238E27FC236}">
                <a16:creationId xmlns:a16="http://schemas.microsoft.com/office/drawing/2014/main" id="{1F3E9891-668A-6B0D-1A4D-566024A90C0D}"/>
              </a:ext>
            </a:extLst>
          </p:cNvPr>
          <p:cNvPicPr>
            <a:picLocks noGrp="1" noChangeAspect="1"/>
          </p:cNvPicPr>
          <p:nvPr>
            <p:ph idx="1"/>
          </p:nvPr>
        </p:nvPicPr>
        <p:blipFill>
          <a:blip r:embed="rId2"/>
          <a:stretch>
            <a:fillRect/>
          </a:stretch>
        </p:blipFill>
        <p:spPr>
          <a:xfrm>
            <a:off x="5679939" y="257573"/>
            <a:ext cx="5025788" cy="4884879"/>
          </a:xfrm>
          <a:prstGeom prst="rect">
            <a:avLst/>
          </a:prstGeom>
        </p:spPr>
      </p:pic>
    </p:spTree>
    <p:extLst>
      <p:ext uri="{BB962C8B-B14F-4D97-AF65-F5344CB8AC3E}">
        <p14:creationId xmlns:p14="http://schemas.microsoft.com/office/powerpoint/2010/main" val="27152519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What is a Section 3 Business Concern?</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67820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 business that meets at least one of the following criteria within the last six (6) months (must be documented):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It is at least 51 percent owned and controlled by low- or very low-income persons;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Over 75 percent of the labor hours performed by the business are performed by low- or very low-income persons; or,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Is a business at least 51 percent owned and controlled by current public housing residents or residents who currently live in Section 8- assisted housing.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071803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570368" y="360283"/>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Definition of Section 3 Project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8" y="1009798"/>
            <a:ext cx="1117105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ea typeface="+mn-ea"/>
                <a:cs typeface="+mn-cs"/>
              </a:rPr>
              <a:t>Section 3 Project</a:t>
            </a:r>
            <a:r>
              <a:rPr kumimoji="0" lang="en-US" sz="2800" b="0" i="0" u="none" strike="noStrike" kern="1200" cap="none" spc="0" normalizeH="0" baseline="0" noProof="0" dirty="0">
                <a:ln>
                  <a:noFill/>
                </a:ln>
                <a:solidFill>
                  <a:srgbClr val="044B6F"/>
                </a:solidFill>
                <a:effectLst/>
                <a:uLnTx/>
                <a:uFillTx/>
                <a:ea typeface="+mn-ea"/>
                <a:cs typeface="+mn-cs"/>
              </a:rPr>
              <a:t>: A Section 3 covered project means housing rehabilitation, housing construction, and other public construction projects assisted under U.S. Department of Housing and Urban Development programs that provide housing and community development financial assistance when the total amount of assistance to the project exceeds a threshold of $200,000. The project is the site or sites together with any building(s) and improvements located on the site(s) that are under common ownership, management, and financing. Section 3 requirements apply to an entire Section 3 covered project, regardless of whether the project is fully or partially assisted. </a:t>
            </a:r>
          </a:p>
        </p:txBody>
      </p:sp>
    </p:spTree>
    <p:extLst>
      <p:ext uri="{BB962C8B-B14F-4D97-AF65-F5344CB8AC3E}">
        <p14:creationId xmlns:p14="http://schemas.microsoft.com/office/powerpoint/2010/main" val="16785731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9786" y="106060"/>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Definition </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660952" y="833737"/>
            <a:ext cx="11051262"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44B6F"/>
                </a:solidFill>
                <a:effectLst/>
                <a:uLnTx/>
                <a:uFillTx/>
                <a:latin typeface="Franklin Gothic Book"/>
                <a:ea typeface="+mn-ea"/>
                <a:cs typeface="+mn-cs"/>
              </a:rPr>
              <a:t>Section 3 Worker</a:t>
            </a: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 any worker who currently fits or when hired within the past 5 years fit at least one of the following categories, as documented: (1) The worker’s income for the previous or annualized calendar year is below the income limit established by HUD; (2) The worker is employed by a Section 3 business concern; or (3) The worker is a </a:t>
            </a:r>
            <a:r>
              <a:rPr kumimoji="0" lang="en-US" sz="2400" b="0" i="0" u="none" strike="noStrike" kern="1200" cap="none" spc="0" normalizeH="0" baseline="0" noProof="0" dirty="0" err="1">
                <a:ln>
                  <a:noFill/>
                </a:ln>
                <a:solidFill>
                  <a:srgbClr val="044B6F"/>
                </a:solidFill>
                <a:effectLst/>
                <a:uLnTx/>
                <a:uFillTx/>
                <a:latin typeface="Franklin Gothic Book"/>
                <a:ea typeface="+mn-ea"/>
                <a:cs typeface="+mn-cs"/>
              </a:rPr>
              <a:t>YouthBuild</a:t>
            </a: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 participant. Definition does not exclude an individual that has a prior arrest or conviction.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44B6F"/>
                </a:solidFill>
                <a:effectLst/>
                <a:uLnTx/>
                <a:uFillTx/>
                <a:latin typeface="Franklin Gothic Book"/>
                <a:ea typeface="+mn-ea"/>
                <a:cs typeface="+mn-cs"/>
              </a:rPr>
              <a:t>Targeted Section 3 Worker</a:t>
            </a: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 A targeted Section 3 worker for housing and community development financial assistance means a Section 3 worker who is: (1) A worker employed by a Section 3 business concern; or (2) A worker who currently fits or when hired fit at least one of the following categories, as documented within the past 5 years: (</a:t>
            </a:r>
            <a:r>
              <a:rPr kumimoji="0" lang="en-US" sz="2400" b="0" i="0" u="none" strike="noStrike" kern="1200" cap="none" spc="0" normalizeH="0" baseline="0" noProof="0" dirty="0" err="1">
                <a:ln>
                  <a:noFill/>
                </a:ln>
                <a:solidFill>
                  <a:srgbClr val="044B6F"/>
                </a:solidFill>
                <a:effectLst/>
                <a:uLnTx/>
                <a:uFillTx/>
                <a:latin typeface="Franklin Gothic Book"/>
                <a:ea typeface="+mn-ea"/>
                <a:cs typeface="+mn-cs"/>
              </a:rPr>
              <a:t>i</a:t>
            </a: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 Living within the service area or the neighborhood of the project; or (ii) A </a:t>
            </a:r>
            <a:r>
              <a:rPr kumimoji="0" lang="en-US" sz="2400" b="0" i="0" u="none" strike="noStrike" kern="1200" cap="none" spc="0" normalizeH="0" baseline="0" noProof="0" dirty="0" err="1">
                <a:ln>
                  <a:noFill/>
                </a:ln>
                <a:solidFill>
                  <a:srgbClr val="044B6F"/>
                </a:solidFill>
                <a:effectLst/>
                <a:uLnTx/>
                <a:uFillTx/>
                <a:latin typeface="Franklin Gothic Book"/>
                <a:ea typeface="+mn-ea"/>
                <a:cs typeface="+mn-cs"/>
              </a:rPr>
              <a:t>YouthBuild</a:t>
            </a: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 </a:t>
            </a:r>
          </a:p>
        </p:txBody>
      </p:sp>
    </p:spTree>
    <p:extLst>
      <p:ext uri="{BB962C8B-B14F-4D97-AF65-F5344CB8AC3E}">
        <p14:creationId xmlns:p14="http://schemas.microsoft.com/office/powerpoint/2010/main" val="4184052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Definition of Service Area</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377423" y="1284356"/>
            <a:ext cx="11051262" cy="2876685"/>
          </a:xfrm>
          <a:prstGeom prst="rect">
            <a:avLst/>
          </a:prstGeom>
          <a:noFill/>
        </p:spPr>
        <p:txBody>
          <a:bodyPr wrap="square" rtlCol="0">
            <a:spAutoFit/>
          </a:bodyPr>
          <a:lstStyle/>
          <a:p>
            <a:pPr marL="457200" marR="0" lvl="0" indent="-381000" algn="l" defTabSz="914400" rtl="0" eaLnBrk="1" fontAlgn="auto" latinLnBrk="0" hangingPunct="1">
              <a:lnSpc>
                <a:spcPct val="115000"/>
              </a:lnSpc>
              <a:spcBef>
                <a:spcPts val="0"/>
              </a:spcBef>
              <a:spcAft>
                <a:spcPts val="0"/>
              </a:spcAft>
              <a:buClr>
                <a:srgbClr val="44546A"/>
              </a:buClr>
              <a:buSzPct val="100000"/>
              <a:buFont typeface="Fira Sans Light"/>
              <a:buChar char="●"/>
              <a:tabLst/>
              <a:defRPr/>
            </a:pPr>
            <a:r>
              <a:rPr kumimoji="0" lang="en-US" sz="3200" b="0" i="0" u="none" strike="noStrike" kern="0" cap="none" spc="0" normalizeH="0" baseline="0" noProof="0" dirty="0">
                <a:ln>
                  <a:noFill/>
                </a:ln>
                <a:solidFill>
                  <a:srgbClr val="044B6F"/>
                </a:solidFill>
                <a:effectLst/>
                <a:uLnTx/>
                <a:uFillTx/>
                <a:latin typeface="Franklin Gothic Book"/>
                <a:ea typeface="+mn-ea"/>
                <a:cs typeface="+mn-cs"/>
                <a:sym typeface="Fira Sans Light"/>
              </a:rPr>
              <a:t>An area within one mile of the Section 3 project</a:t>
            </a:r>
          </a:p>
          <a:p>
            <a:pPr marL="457200" marR="0" lvl="0" indent="-381000" algn="l" defTabSz="914400" rtl="0" eaLnBrk="1" fontAlgn="auto" latinLnBrk="0" hangingPunct="1">
              <a:lnSpc>
                <a:spcPct val="115000"/>
              </a:lnSpc>
              <a:spcBef>
                <a:spcPts val="0"/>
              </a:spcBef>
              <a:spcAft>
                <a:spcPts val="0"/>
              </a:spcAft>
              <a:buClr>
                <a:srgbClr val="44546A"/>
              </a:buClr>
              <a:buSzPct val="100000"/>
              <a:buFont typeface="Fira Sans Light"/>
              <a:buChar char="●"/>
              <a:tabLst/>
              <a:defRPr/>
            </a:pPr>
            <a:r>
              <a:rPr kumimoji="0" lang="en-US" sz="3200" b="0" i="0" u="none" strike="noStrike" kern="0" cap="none" spc="0" normalizeH="0" baseline="0" noProof="0" dirty="0">
                <a:ln>
                  <a:noFill/>
                </a:ln>
                <a:solidFill>
                  <a:srgbClr val="044B6F"/>
                </a:solidFill>
                <a:effectLst/>
                <a:uLnTx/>
                <a:uFillTx/>
                <a:latin typeface="Franklin Gothic Book"/>
                <a:ea typeface="+mn-ea"/>
                <a:cs typeface="+mn-cs"/>
                <a:sym typeface="Fira Sans Light"/>
              </a:rPr>
              <a:t>If fewer than 5,000 people live within one mile of the project, within a circle centered on the project location that is sufficient to encompass a population of 5,000 people according to the most recent U.S. Census. </a:t>
            </a:r>
          </a:p>
        </p:txBody>
      </p:sp>
    </p:spTree>
    <p:extLst>
      <p:ext uri="{BB962C8B-B14F-4D97-AF65-F5344CB8AC3E}">
        <p14:creationId xmlns:p14="http://schemas.microsoft.com/office/powerpoint/2010/main" val="32115780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Section 3 GOALS and BENCHMARKS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1F497D"/>
              </a:buClr>
              <a:buSzPct val="100000"/>
              <a:buFontTx/>
              <a:buNone/>
              <a:tabLst/>
              <a:defRPr/>
            </a:pPr>
            <a:r>
              <a:rPr kumimoji="0" lang="en-US" sz="3200" b="0" i="0" u="sng" strike="noStrike" kern="1200" cap="none" spc="0" normalizeH="0" baseline="0" noProof="0" dirty="0">
                <a:ln>
                  <a:noFill/>
                </a:ln>
                <a:solidFill>
                  <a:srgbClr val="044B6F"/>
                </a:solidFill>
                <a:effectLst/>
                <a:uLnTx/>
                <a:uFillTx/>
                <a:latin typeface="Franklin Gothic Book"/>
                <a:ea typeface="+mn-ea"/>
                <a:cs typeface="+mn-cs"/>
              </a:rPr>
              <a:t>Contractors and sub-contractors will be required, </a:t>
            </a:r>
            <a:r>
              <a:rPr kumimoji="0" lang="en-US" sz="3200" b="0" i="0" u="sng" strike="noStrike" kern="1200" cap="none" spc="0" normalizeH="0" baseline="0" noProof="0" dirty="0">
                <a:ln>
                  <a:noFill/>
                </a:ln>
                <a:solidFill>
                  <a:srgbClr val="044B6F"/>
                </a:solidFill>
                <a:effectLst>
                  <a:outerShdw blurRad="38100" dist="38100" dir="2700000" algn="tl">
                    <a:srgbClr val="000000">
                      <a:alpha val="43137"/>
                    </a:srgbClr>
                  </a:outerShdw>
                </a:effectLst>
                <a:uLnTx/>
                <a:uFillTx/>
                <a:latin typeface="Franklin Gothic Book"/>
                <a:ea typeface="+mn-ea"/>
                <a:cs typeface="+mn-cs"/>
              </a:rPr>
              <a:t>to the greatest extent feasible</a:t>
            </a:r>
            <a:r>
              <a:rPr kumimoji="0" lang="en-US" sz="3200" b="0" i="0" u="sng" strike="noStrike" kern="1200" cap="none" spc="0" normalizeH="0" baseline="0" noProof="0" dirty="0">
                <a:ln>
                  <a:noFill/>
                </a:ln>
                <a:solidFill>
                  <a:srgbClr val="044B6F"/>
                </a:solidFill>
                <a:effectLst/>
                <a:uLnTx/>
                <a:uFillTx/>
                <a:latin typeface="Franklin Gothic Book"/>
                <a:ea typeface="+mn-ea"/>
                <a:cs typeface="+mn-cs"/>
              </a:rPr>
              <a:t>, meet both benchmarks. </a:t>
            </a:r>
          </a:p>
          <a:p>
            <a:pPr marL="1082675" marR="0" lvl="1" indent="-512763" algn="l" defTabSz="914400" rtl="0" eaLnBrk="1" fontAlgn="auto" latinLnBrk="0" hangingPunct="1">
              <a:lnSpc>
                <a:spcPct val="100000"/>
              </a:lnSpc>
              <a:spcBef>
                <a:spcPts val="0"/>
              </a:spcBef>
              <a:spcAft>
                <a:spcPts val="0"/>
              </a:spcAft>
              <a:buClrTx/>
              <a:buSzPct val="98000"/>
              <a:buFontTx/>
              <a:buNone/>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25% Total Labor Hours = Section 3 Workers</a:t>
            </a:r>
          </a:p>
          <a:p>
            <a:pPr marL="1258888" marR="0" lvl="1" indent="-688975" algn="l" defTabSz="914400" rtl="0" eaLnBrk="1" fontAlgn="auto" latinLnBrk="0" hangingPunct="1">
              <a:lnSpc>
                <a:spcPct val="100000"/>
              </a:lnSpc>
              <a:spcBef>
                <a:spcPts val="0"/>
              </a:spcBef>
              <a:spcAft>
                <a:spcPts val="0"/>
              </a:spcAft>
              <a:buClrTx/>
              <a:buSzPct val="98000"/>
              <a:buFontTx/>
              <a:buNone/>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5% Total Labor Hours = Targeted Section 3</a:t>
            </a:r>
          </a:p>
          <a:p>
            <a:pPr marL="0" marR="0" lvl="0" indent="0" algn="l" defTabSz="914400" rtl="0" eaLnBrk="1" fontAlgn="auto" latinLnBrk="0" hangingPunct="1">
              <a:lnSpc>
                <a:spcPct val="100000"/>
              </a:lnSpc>
              <a:spcBef>
                <a:spcPts val="0"/>
              </a:spcBef>
              <a:spcAft>
                <a:spcPts val="0"/>
              </a:spcAft>
              <a:buClr>
                <a:srgbClr val="1F497D"/>
              </a:buClr>
              <a:buSzPct val="100000"/>
              <a:buFontTx/>
              <a:buNone/>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If these benchmarks are not met, the Grantee and contractors must report on activities pursued in the absence of not meeting Section 3 benchmarks through Safe Harbor compliance.</a:t>
            </a:r>
          </a:p>
          <a:p>
            <a:pPr marL="0" marR="0" lvl="0" indent="0" algn="l" defTabSz="914400" rtl="0" eaLnBrk="1" fontAlgn="auto" latinLnBrk="0" hangingPunct="1">
              <a:lnSpc>
                <a:spcPct val="100000"/>
              </a:lnSpc>
              <a:spcBef>
                <a:spcPts val="0"/>
              </a:spcBef>
              <a:spcAft>
                <a:spcPts val="0"/>
              </a:spcAft>
              <a:buClr>
                <a:srgbClr val="1F497D"/>
              </a:buClr>
              <a:buSzPct val="100000"/>
              <a:buFontTx/>
              <a:buNone/>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37033195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647426"/>
          </a:xfrm>
          <a:prstGeom prst="rect">
            <a:avLst/>
          </a:prstGeom>
          <a:noFill/>
        </p:spPr>
        <p:txBody>
          <a:bodyPr wrap="square" rtlCol="0">
            <a:spAutoFit/>
          </a:bodyPr>
          <a:lstStyle/>
          <a:p>
            <a:pPr marL="762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A local government that receives CDBG funding has the responsibility to: </a:t>
            </a:r>
          </a:p>
          <a:p>
            <a:pPr marL="285750" marR="0" lvl="0" indent="-285750"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Comply with Section 3 requirements in its own operations; and </a:t>
            </a:r>
          </a:p>
          <a:p>
            <a:pPr marL="285750" marR="0" lvl="0" indent="-285750"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Ensure compliance in the operations of its contractors/subcontractors.</a:t>
            </a:r>
          </a:p>
          <a:p>
            <a:pPr marL="0" marR="0" lvl="0" indent="0" algn="l" defTabSz="914400" rtl="0" eaLnBrk="1" fontAlgn="auto" latinLnBrk="0" hangingPunct="1">
              <a:lnSpc>
                <a:spcPct val="100000"/>
              </a:lnSpc>
              <a:spcBef>
                <a:spcPts val="0"/>
              </a:spcBef>
              <a:spcAft>
                <a:spcPts val="0"/>
              </a:spcAft>
              <a:buClr>
                <a:srgbClr val="1F497D"/>
              </a:buClr>
              <a:buSzPct val="100000"/>
              <a:buFontTx/>
              <a:buNone/>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1F497D"/>
              </a:buClr>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CDBG recipients must include Section 3 language and forms in all procurement and bid documents, including: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“Section 3 Clause”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“Intent to Comply with Section 3 form”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“Contractor’s Requirements form” </a:t>
            </a:r>
          </a:p>
          <a:p>
            <a:pPr marL="0" marR="0" lvl="0" indent="0" algn="l" defTabSz="914400" rtl="0" eaLnBrk="1" fontAlgn="auto" latinLnBrk="0" hangingPunct="1">
              <a:lnSpc>
                <a:spcPct val="100000"/>
              </a:lnSpc>
              <a:spcBef>
                <a:spcPts val="0"/>
              </a:spcBef>
              <a:spcAft>
                <a:spcPts val="0"/>
              </a:spcAft>
              <a:buClr>
                <a:srgbClr val="1F497D"/>
              </a:buClr>
              <a:buSzPct val="10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16571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839788" y="365126"/>
            <a:ext cx="10515600" cy="823912"/>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SECTION 3</a:t>
            </a:r>
            <a:br>
              <a:rPr lang="en-US" dirty="0">
                <a:solidFill>
                  <a:srgbClr val="0A4B6F"/>
                </a:solidFill>
                <a:latin typeface="Franklin Gothic Book" panose="020B0503020102020204" pitchFamily="34" charset="0"/>
              </a:rPr>
            </a:br>
            <a:endParaRPr lang="en-US" dirty="0"/>
          </a:p>
        </p:txBody>
      </p:sp>
      <p:sp>
        <p:nvSpPr>
          <p:cNvPr id="7" name="Content Placeholder 6">
            <a:extLst>
              <a:ext uri="{FF2B5EF4-FFF2-40B4-BE49-F238E27FC236}">
                <a16:creationId xmlns:a16="http://schemas.microsoft.com/office/drawing/2014/main" id="{98395B36-099B-4025-C45F-2766BE24896E}"/>
              </a:ext>
            </a:extLst>
          </p:cNvPr>
          <p:cNvSpPr>
            <a:spLocks noGrp="1"/>
          </p:cNvSpPr>
          <p:nvPr>
            <p:ph sz="quarter" idx="4"/>
          </p:nvPr>
        </p:nvSpPr>
        <p:spPr>
          <a:xfrm>
            <a:off x="6169024" y="1855718"/>
            <a:ext cx="5183188" cy="3684588"/>
          </a:xfrm>
        </p:spPr>
        <p:txBody>
          <a:bodyPr>
            <a:normAutofit/>
          </a:bodyPr>
          <a:lstStyle/>
          <a:p>
            <a:pPr marL="342900" marR="0" lvl="0" indent="-266700" algn="l" defTabSz="914400" rtl="0" eaLnBrk="1" fontAlgn="auto" latinLnBrk="0" hangingPunct="1">
              <a:lnSpc>
                <a:spcPct val="100000"/>
              </a:lnSpc>
              <a:spcBef>
                <a:spcPts val="0"/>
              </a:spcBef>
              <a:spcAft>
                <a:spcPts val="0"/>
              </a:spcAft>
              <a:buClr>
                <a:srgbClr val="44546A"/>
              </a:buClr>
              <a:buSzPct val="100000"/>
              <a:buFont typeface="+mj-lt"/>
              <a:buAutoNum type="arabicPeriod" startAt="4"/>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Require contractors and sub-contractors to meet the requirements of §75.19, regardless of whether Section 3 language is included in contracts.</a:t>
            </a:r>
          </a:p>
          <a:p>
            <a:pPr marL="342900" marR="0" lvl="0" indent="-266700" algn="l" defTabSz="914400" rtl="0" eaLnBrk="1" fontAlgn="auto" latinLnBrk="0" hangingPunct="1">
              <a:lnSpc>
                <a:spcPct val="100000"/>
              </a:lnSpc>
              <a:spcBef>
                <a:spcPts val="0"/>
              </a:spcBef>
              <a:spcAft>
                <a:spcPts val="0"/>
              </a:spcAft>
              <a:buClr>
                <a:srgbClr val="1F497D"/>
              </a:buClr>
              <a:buSzPct val="100000"/>
              <a:buFont typeface="+mj-lt"/>
              <a:buAutoNum type="arabicPeriod" startAt="4"/>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Document action(s) taken to meet the HUD benchmarks.</a:t>
            </a:r>
          </a:p>
          <a:p>
            <a:pPr marL="342900" marR="0" lvl="0" indent="-266700" algn="l" defTabSz="914400" rtl="0" eaLnBrk="1" fontAlgn="auto" latinLnBrk="0" hangingPunct="1">
              <a:lnSpc>
                <a:spcPct val="100000"/>
              </a:lnSpc>
              <a:spcBef>
                <a:spcPts val="0"/>
              </a:spcBef>
              <a:spcAft>
                <a:spcPts val="0"/>
              </a:spcAft>
              <a:buClr>
                <a:srgbClr val="1F497D"/>
              </a:buClr>
              <a:buSzPct val="100000"/>
              <a:buFont typeface="+mj-lt"/>
              <a:buAutoNum type="arabicPeriod" startAt="4"/>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Respond to Section 3 complaints. </a:t>
            </a:r>
          </a:p>
          <a:p>
            <a:pPr marL="342900" marR="0" lvl="0" indent="-266700" algn="l" defTabSz="914400" rtl="0" eaLnBrk="1" fontAlgn="auto" latinLnBrk="0" hangingPunct="1">
              <a:lnSpc>
                <a:spcPct val="100000"/>
              </a:lnSpc>
              <a:spcBef>
                <a:spcPts val="0"/>
              </a:spcBef>
              <a:spcAft>
                <a:spcPts val="0"/>
              </a:spcAft>
              <a:buClr>
                <a:srgbClr val="1F497D"/>
              </a:buClr>
              <a:buSzPct val="100000"/>
              <a:buFont typeface="+mj-lt"/>
              <a:buAutoNum type="arabicPeriod" startAt="4"/>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Complete and submit the required Section 3 Forms to the Department.</a:t>
            </a:r>
          </a:p>
          <a:p>
            <a:endParaRPr lang="en-US" dirty="0"/>
          </a:p>
        </p:txBody>
      </p:sp>
      <p:sp>
        <p:nvSpPr>
          <p:cNvPr id="3" name="Text Placeholder 2">
            <a:extLst>
              <a:ext uri="{FF2B5EF4-FFF2-40B4-BE49-F238E27FC236}">
                <a16:creationId xmlns:a16="http://schemas.microsoft.com/office/drawing/2014/main" id="{AF687D6E-3D36-5189-F403-D892A0C97F5F}"/>
              </a:ext>
            </a:extLst>
          </p:cNvPr>
          <p:cNvSpPr>
            <a:spLocks noGrp="1"/>
          </p:cNvSpPr>
          <p:nvPr>
            <p:ph type="body" idx="1"/>
          </p:nvPr>
        </p:nvSpPr>
        <p:spPr>
          <a:xfrm>
            <a:off x="836612" y="1147935"/>
            <a:ext cx="10228953" cy="533228"/>
          </a:xfrm>
        </p:spPr>
        <p:txBody>
          <a:bodyPr/>
          <a:lstStyle/>
          <a:p>
            <a:pPr algn="ctr"/>
            <a:r>
              <a:rPr lang="en-US" dirty="0">
                <a:solidFill>
                  <a:schemeClr val="accent1"/>
                </a:solidFill>
              </a:rPr>
              <a:t>GRANTEE REQUIREMENTS </a:t>
            </a:r>
          </a:p>
        </p:txBody>
      </p:sp>
      <p:sp>
        <p:nvSpPr>
          <p:cNvPr id="4" name="Content Placeholder 3">
            <a:extLst>
              <a:ext uri="{FF2B5EF4-FFF2-40B4-BE49-F238E27FC236}">
                <a16:creationId xmlns:a16="http://schemas.microsoft.com/office/drawing/2014/main" id="{FF6DCC75-3491-BE2F-DBFD-762858EE2AC1}"/>
              </a:ext>
            </a:extLst>
          </p:cNvPr>
          <p:cNvSpPr>
            <a:spLocks noGrp="1"/>
          </p:cNvSpPr>
          <p:nvPr>
            <p:ph sz="half" idx="2"/>
          </p:nvPr>
        </p:nvSpPr>
        <p:spPr>
          <a:xfrm>
            <a:off x="836611" y="1855718"/>
            <a:ext cx="5157787" cy="3259621"/>
          </a:xfrm>
        </p:spPr>
        <p:txBody>
          <a:bodyPr>
            <a:normAutofit/>
          </a:bodyPr>
          <a:lstStyle/>
          <a:p>
            <a:pPr marL="339725" marR="0" lvl="0" indent="-263525" algn="l" defTabSz="914400" rtl="0" eaLnBrk="1" fontAlgn="auto" latinLnBrk="0" hangingPunct="1">
              <a:lnSpc>
                <a:spcPct val="100000"/>
              </a:lnSpc>
              <a:spcBef>
                <a:spcPts val="0"/>
              </a:spcBef>
              <a:spcAft>
                <a:spcPts val="0"/>
              </a:spcAft>
              <a:buClr>
                <a:srgbClr val="1F497D"/>
              </a:buClr>
              <a:buSzPct val="100000"/>
              <a:buFont typeface="+mj-lt"/>
              <a:buAutoNum type="arabicPeriod"/>
              <a:tabLst/>
              <a:defRPr/>
            </a:pPr>
            <a:r>
              <a:rPr kumimoji="0" lang="en-US" sz="2000" b="0" i="0" u="none" strike="noStrike" kern="1200" cap="none" spc="0" normalizeH="0" baseline="0" noProof="0" dirty="0">
                <a:ln>
                  <a:noFill/>
                </a:ln>
                <a:solidFill>
                  <a:schemeClr val="accent1"/>
                </a:solidFill>
                <a:effectLst/>
                <a:uLnTx/>
                <a:uFillTx/>
                <a:ea typeface="+mn-ea"/>
                <a:cs typeface="Arial" panose="020B0604020202020204" pitchFamily="34" charset="0"/>
              </a:rPr>
              <a:t>Notify Section 3 Workers and business concerns about jobs and contracts generated by Section 3 covered assistance so that they may submit bids/proposals for available contracts and job openings with the grantee.</a:t>
            </a:r>
          </a:p>
          <a:p>
            <a:pPr marL="339725" marR="0" lvl="0" indent="-263525" algn="l" defTabSz="914400" rtl="0" eaLnBrk="1" fontAlgn="auto" latinLnBrk="0" hangingPunct="1">
              <a:lnSpc>
                <a:spcPct val="100000"/>
              </a:lnSpc>
              <a:spcBef>
                <a:spcPts val="0"/>
              </a:spcBef>
              <a:spcAft>
                <a:spcPts val="0"/>
              </a:spcAft>
              <a:buClr>
                <a:srgbClr val="1F497D"/>
              </a:buClr>
              <a:buSzPct val="100000"/>
              <a:buFont typeface="+mj-lt"/>
              <a:buAutoNum type="arabicPeriod"/>
              <a:tabLst/>
              <a:defRPr/>
            </a:pPr>
            <a:r>
              <a:rPr kumimoji="0" lang="en-US" sz="2000" b="0" i="0" u="none" strike="noStrike" kern="1200" cap="none" spc="0" normalizeH="0" baseline="0" noProof="0" dirty="0">
                <a:ln>
                  <a:noFill/>
                </a:ln>
                <a:solidFill>
                  <a:schemeClr val="accent1"/>
                </a:solidFill>
                <a:effectLst/>
                <a:uLnTx/>
                <a:uFillTx/>
                <a:ea typeface="+mn-ea"/>
                <a:cs typeface="Arial" panose="020B0604020202020204" pitchFamily="34" charset="0"/>
              </a:rPr>
              <a:t>Notify potential contractors of their responsibilities under Section 3.</a:t>
            </a:r>
          </a:p>
          <a:p>
            <a:pPr marL="339725" marR="0" lvl="0" indent="-263525" algn="l" defTabSz="914400" rtl="0" eaLnBrk="1" fontAlgn="auto" latinLnBrk="0" hangingPunct="1">
              <a:lnSpc>
                <a:spcPct val="100000"/>
              </a:lnSpc>
              <a:spcBef>
                <a:spcPts val="0"/>
              </a:spcBef>
              <a:spcAft>
                <a:spcPts val="0"/>
              </a:spcAft>
              <a:buClr>
                <a:srgbClr val="1F497D"/>
              </a:buClr>
              <a:buSzPct val="100000"/>
              <a:buFont typeface="+mj-lt"/>
              <a:buAutoNum type="arabicPeriod"/>
              <a:tabLst/>
              <a:defRPr/>
            </a:pPr>
            <a:r>
              <a:rPr kumimoji="0" lang="en-US" sz="2000" b="0" i="0" u="none" strike="noStrike" kern="1200" cap="none" spc="0" normalizeH="0" baseline="0" noProof="0" dirty="0">
                <a:ln>
                  <a:noFill/>
                </a:ln>
                <a:solidFill>
                  <a:schemeClr val="accent1"/>
                </a:solidFill>
                <a:effectLst/>
                <a:uLnTx/>
                <a:uFillTx/>
                <a:ea typeface="+mn-ea"/>
                <a:cs typeface="Arial" panose="020B0604020202020204" pitchFamily="34" charset="0"/>
              </a:rPr>
              <a:t>Include Section 3 language in all applicable contracts.</a:t>
            </a:r>
          </a:p>
          <a:p>
            <a:endParaRPr lang="en-US" dirty="0"/>
          </a:p>
        </p:txBody>
      </p:sp>
    </p:spTree>
    <p:extLst>
      <p:ext uri="{BB962C8B-B14F-4D97-AF65-F5344CB8AC3E}">
        <p14:creationId xmlns:p14="http://schemas.microsoft.com/office/powerpoint/2010/main" val="18499468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FF0000"/>
                </a:solidFill>
                <a:latin typeface="Franklin Gothic Medium" panose="020B0603020102020204" pitchFamily="34" charset="0"/>
                <a:cs typeface="Aharoni" panose="020B0604020202020204" pitchFamily="2" charset="-79"/>
              </a:rPr>
              <a:t>Contractor’s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337790" y="1208580"/>
            <a:ext cx="11051262"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a:ea typeface="+mn-ea"/>
                <a:cs typeface="+mn-cs"/>
              </a:rPr>
              <a:t>The Prime Contractor must submit the “Intent to Comply with Section 3” form with the bid packet.  Failure to do so shall result in the bid being incomplete.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a:ea typeface="+mn-ea"/>
                <a:cs typeface="+mn-cs"/>
              </a:rPr>
              <a:t>The Prime Contractor must notify all sub-contractors of their responsibilities under Section 3</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a:ea typeface="+mn-ea"/>
                <a:cs typeface="+mn-cs"/>
              </a:rPr>
              <a:t>The Prime Contractor must provide a permanent workforce breakdown of all current employees and identify those Section 3 workers that were hired within the last five years.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a:ea typeface="+mn-ea"/>
                <a:cs typeface="+mn-cs"/>
              </a:rPr>
              <a:t>The Prime Contractor must provide an estimated breakdown of potential hires for the awarded project and timeline of anticipated hiring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a:ea typeface="+mn-ea"/>
                <a:cs typeface="+mn-cs"/>
              </a:rPr>
              <a:t>The Prime Contractor must refrain from contracting with sub-contractors as to whom they have received notice or have knowledge that the sub-contractors have been found in violation of the regulations in 24 CFR 75.</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350635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DCEO OCD Environmental Materials Website</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https://dceo.illinois.gov/communitydevelopment/environmentalmaterials.html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Your primary source for CDBG Environmental Record Review (ERR) guidance; forms; samples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Is updated when HUD or DCEO changes ERR forms</a:t>
            </a:r>
          </a:p>
        </p:txBody>
      </p:sp>
    </p:spTree>
    <p:extLst>
      <p:ext uri="{BB962C8B-B14F-4D97-AF65-F5344CB8AC3E}">
        <p14:creationId xmlns:p14="http://schemas.microsoft.com/office/powerpoint/2010/main" val="27251913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570369" y="257062"/>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FF0000"/>
                </a:solidFill>
                <a:latin typeface="Franklin Gothic Medium" panose="020B0603020102020204" pitchFamily="34" charset="0"/>
                <a:cs typeface="Aharoni" panose="020B0604020202020204" pitchFamily="2" charset="-79"/>
              </a:rPr>
              <a:t>Contractor’s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099514"/>
            <a:ext cx="11051262" cy="424731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Maintain records that document a good faith effort to utilize Section 3 workers and Target Section 3 workers as trainees and employees and any other qualitative efforts to comply with Section 3. (Requirement applies to both contractors and sub-contractors.)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Recordkeeping requirements for recipients are found at 24 CFR § 75.31. The contractor is required to maintain documentation to demonstrate compliance with the regulations and is responsible for requiring their subcontractors to maintain or provide any documentation that will assist recipients in demonstrating compliance, including documentation that shows hours worked by Section 3 workers and Targeted Section 3 workers.</a:t>
            </a:r>
          </a:p>
        </p:txBody>
      </p:sp>
    </p:spTree>
    <p:extLst>
      <p:ext uri="{BB962C8B-B14F-4D97-AF65-F5344CB8AC3E}">
        <p14:creationId xmlns:p14="http://schemas.microsoft.com/office/powerpoint/2010/main" val="38865273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FF0000"/>
                </a:solidFill>
                <a:latin typeface="Franklin Gothic Medium" panose="020B0603020102020204" pitchFamily="34" charset="0"/>
                <a:cs typeface="Aharoni" panose="020B0604020202020204" pitchFamily="2" charset="-79"/>
              </a:rPr>
              <a:t>Penalties for Non-Compliance</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Failure to comply with the requirements of Section 3 may result in a monitoring finding or sanctions that may include: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Debarment or suspension of funds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Termination of Grant Agreement/Contract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Limited denial of participation in State of Illinois CDBG programs</a:t>
            </a:r>
          </a:p>
        </p:txBody>
      </p:sp>
    </p:spTree>
    <p:extLst>
      <p:ext uri="{BB962C8B-B14F-4D97-AF65-F5344CB8AC3E}">
        <p14:creationId xmlns:p14="http://schemas.microsoft.com/office/powerpoint/2010/main" val="27110746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Reporting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0318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Can be found on DCEO’s website in the </a:t>
            </a:r>
            <a:r>
              <a:rPr kumimoji="0" lang="en-US" sz="3200" b="0" i="1"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Section 3 Plan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Forms are specifically located in the Appendix, of the Plan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https://dceo.illinois.gov/content/dam/soi/en/web/dceo/communitydevelopment/section3/section-3-plan-appendix_forms.pdf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requirements include certifications, Section 3 Contractor’s report, safe harbor compliance (if goal not met), and utilization report</a:t>
            </a:r>
          </a:p>
        </p:txBody>
      </p:sp>
    </p:spTree>
    <p:extLst>
      <p:ext uri="{BB962C8B-B14F-4D97-AF65-F5344CB8AC3E}">
        <p14:creationId xmlns:p14="http://schemas.microsoft.com/office/powerpoint/2010/main" val="21586157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KEEP RECORDS!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DCEO is required to annually report to HUD Section 3 accomplishments including an aggregate of all labor hours worked, Section 3 labor hours, and Targeted Section 3 labor hours, as well as the efforts made to identify and engage Section Workers and businesses when the Section 3 benchmarks were </a:t>
            </a:r>
            <a:r>
              <a:rPr kumimoji="0" lang="en-US" sz="30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a:t>
            </a:r>
            <a:r>
              <a:rPr kumimoji="0" lang="en-US" sz="3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met under Safe Harbor compliance for all projects funded under its CDBG grant program, per program year.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Grantees may be asked to provide these records.</a:t>
            </a:r>
          </a:p>
        </p:txBody>
      </p:sp>
    </p:spTree>
    <p:extLst>
      <p:ext uri="{BB962C8B-B14F-4D97-AF65-F5344CB8AC3E}">
        <p14:creationId xmlns:p14="http://schemas.microsoft.com/office/powerpoint/2010/main" val="535718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31578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Examples of Safe Harbor Compliance</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789131"/>
            <a:ext cx="11051262"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2000" b="0" i="0" u="none" strike="noStrike" kern="1200" cap="none" spc="0" normalizeH="0" baseline="0" noProof="0" dirty="0">
              <a:ln>
                <a:noFill/>
              </a:ln>
              <a:solidFill>
                <a:srgbClr val="044B6F"/>
              </a:solidFill>
              <a:effectLst/>
              <a:uLnTx/>
              <a:uFillTx/>
              <a:latin typeface="Franklin Gothic Book"/>
              <a:ea typeface="+mn-ea"/>
              <a:cs typeface="+mn-cs"/>
            </a:endParaRP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Provided training or apprenticeship opportunities.</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Engaged in outreach efforts to generate job applicants who are Targeted Section 3 workers.</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Provided technical assistance to help workers compete for jobs (e.g., resume assistance, coaching)</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Provided or connected Section 3 workers with assistance in seeking employment including: drafting resumes, preparing for interviews, and finding job opportunities connecting residents to job placement services. Held one or more job fairs.</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Promoted use of business registries designed to create opportunities for small businesses.</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Outreach, engagement, or referrals with the state one-stop system as defined in Section 121(e)(2) of the Workforce Innovation and Opportunity Act.</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Provided or referred Section 3 workers to services supporting work readiness and retention (e.g., work readiness activities, interview clothing, test fees, transportation, childcare).</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Provided assistance to apply for/or attend community college, a four-year educational institution, or vocational/technical training.</a:t>
            </a:r>
          </a:p>
          <a:p>
            <a:pPr marL="0" marR="0" lvl="0" indent="-227013"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44B6F"/>
                </a:solidFill>
                <a:effectLst/>
                <a:uLnTx/>
                <a:uFillTx/>
                <a:latin typeface="Franklin Gothic Book"/>
                <a:ea typeface="+mn-ea"/>
                <a:cs typeface="+mn-cs"/>
              </a:rPr>
              <a:t>Assisted Section 3 workers to obtain financial literacy training and/or coaching.</a:t>
            </a:r>
          </a:p>
        </p:txBody>
      </p:sp>
    </p:spTree>
    <p:extLst>
      <p:ext uri="{BB962C8B-B14F-4D97-AF65-F5344CB8AC3E}">
        <p14:creationId xmlns:p14="http://schemas.microsoft.com/office/powerpoint/2010/main" val="30535077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Steps for Section 3 Compliance Include: </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Include Section 3 language in all advertisements for RFQ/RFP and bid documents.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Keep documentation of any correspondence with Section 3 businesses.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Include the “Contractors Requirements” and “Intent to Comply with Section 3 Requirements” forms with all procurement documents.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If a Section 3 business submits a bid for an opportunity associated with the CDBG project, the Grantee must give priority to the greatest extent feasible.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Describe Section 3 requirements at pre-bid meeting and the pre-construction conference. Document through notes, official meeting minutes, etc. that this discussion took place and provide all required materials to the contractor/s.</a:t>
            </a:r>
          </a:p>
        </p:txBody>
      </p:sp>
    </p:spTree>
    <p:extLst>
      <p:ext uri="{BB962C8B-B14F-4D97-AF65-F5344CB8AC3E}">
        <p14:creationId xmlns:p14="http://schemas.microsoft.com/office/powerpoint/2010/main" val="18227381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838200" y="365125"/>
            <a:ext cx="10515600" cy="726729"/>
          </a:xfrm>
        </p:spPr>
        <p:txBody>
          <a:bodyPr>
            <a:normAutofit fontScale="90000"/>
          </a:bodyPr>
          <a:lstStyle/>
          <a:p>
            <a:br>
              <a:rPr lang="en-US" dirty="0"/>
            </a:br>
            <a:r>
              <a:rPr lang="en-US" sz="4400" dirty="0">
                <a:solidFill>
                  <a:schemeClr val="accent1"/>
                </a:solidFill>
              </a:rPr>
              <a:t>Steps for Section 3 Compliance Include:</a:t>
            </a:r>
            <a:br>
              <a:rPr lang="en-US" dirty="0"/>
            </a:br>
            <a:endParaRPr lang="en-US" dirty="0"/>
          </a:p>
        </p:txBody>
      </p:sp>
      <p:sp>
        <p:nvSpPr>
          <p:cNvPr id="4" name="Content Placeholder 3">
            <a:extLst>
              <a:ext uri="{FF2B5EF4-FFF2-40B4-BE49-F238E27FC236}">
                <a16:creationId xmlns:a16="http://schemas.microsoft.com/office/drawing/2014/main" id="{C3E785DD-9FB2-6B3B-8F84-235044BBC770}"/>
              </a:ext>
            </a:extLst>
          </p:cNvPr>
          <p:cNvSpPr>
            <a:spLocks noGrp="1"/>
          </p:cNvSpPr>
          <p:nvPr>
            <p:ph idx="1"/>
          </p:nvPr>
        </p:nvSpPr>
        <p:spPr>
          <a:xfrm>
            <a:off x="838200" y="1414808"/>
            <a:ext cx="10916478" cy="4310132"/>
          </a:xfrm>
        </p:spPr>
        <p:txBody>
          <a:bodyPr>
            <a:normAutofit fontScale="85000" lnSpcReduction="20000"/>
          </a:bodyPr>
          <a:lstStyle/>
          <a:p>
            <a:pPr>
              <a:lnSpc>
                <a:spcPct val="100000"/>
              </a:lnSpc>
              <a:spcBef>
                <a:spcPts val="0"/>
              </a:spcBef>
              <a:buClr>
                <a:srgbClr val="1F497D"/>
              </a:buClr>
              <a:buSzPct val="100000"/>
              <a:defRPr/>
            </a:pPr>
            <a:r>
              <a:rPr kumimoji="0" lang="en-US" sz="3000" b="0" i="0" u="none" strike="noStrike" kern="1200" cap="none" spc="0" normalizeH="0" baseline="0" noProof="0" dirty="0">
                <a:ln>
                  <a:noFill/>
                </a:ln>
                <a:solidFill>
                  <a:schemeClr val="accent1"/>
                </a:solidFill>
                <a:effectLst/>
                <a:uLnTx/>
                <a:uFillTx/>
                <a:ea typeface="+mn-ea"/>
                <a:cs typeface="Arial" panose="020B0604020202020204" pitchFamily="34" charset="0"/>
              </a:rPr>
              <a:t>Collect Section 3 data on a per project basis from every contractor and subcontractor using the “Section 3 Contractor’s Report” submitted with weekly payrolls.</a:t>
            </a:r>
          </a:p>
          <a:p>
            <a:pPr>
              <a:lnSpc>
                <a:spcPct val="100000"/>
              </a:lnSpc>
              <a:spcBef>
                <a:spcPts val="0"/>
              </a:spcBef>
              <a:buClr>
                <a:srgbClr val="1F497D"/>
              </a:buClr>
              <a:buSzPct val="100000"/>
              <a:defRPr/>
            </a:pPr>
            <a:r>
              <a:rPr kumimoji="0" lang="en-US" sz="3000" b="0" i="0" u="none" strike="noStrike" kern="1200" cap="none" spc="0" normalizeH="0" baseline="0" noProof="0" dirty="0">
                <a:ln>
                  <a:noFill/>
                </a:ln>
                <a:solidFill>
                  <a:schemeClr val="accent1"/>
                </a:solidFill>
                <a:effectLst/>
                <a:uLnTx/>
                <a:uFillTx/>
                <a:ea typeface="+mn-ea"/>
                <a:cs typeface="Arial" panose="020B0604020202020204" pitchFamily="34" charset="0"/>
              </a:rPr>
              <a:t>Use data collected on the Contractor’s Report to report Section 3 efforts and accomplishments to DCEO.</a:t>
            </a:r>
          </a:p>
          <a:p>
            <a:pPr>
              <a:lnSpc>
                <a:spcPct val="100000"/>
              </a:lnSpc>
              <a:spcBef>
                <a:spcPts val="0"/>
              </a:spcBef>
              <a:buClr>
                <a:srgbClr val="1F497D"/>
              </a:buClr>
              <a:buSzPct val="100000"/>
              <a:defRPr/>
            </a:pPr>
            <a:r>
              <a:rPr kumimoji="0" lang="en-US" sz="3000" b="0" i="0" u="none" strike="noStrike" kern="1200" cap="none" spc="0" normalizeH="0" baseline="0" noProof="0" dirty="0">
                <a:ln>
                  <a:noFill/>
                </a:ln>
                <a:solidFill>
                  <a:schemeClr val="accent1"/>
                </a:solidFill>
                <a:effectLst/>
                <a:uLnTx/>
                <a:uFillTx/>
                <a:ea typeface="+mn-ea"/>
                <a:cs typeface="Arial" panose="020B0604020202020204" pitchFamily="34" charset="0"/>
              </a:rPr>
              <a:t>Maintain documentation of qualitative efforts by the Grantee and contractors and subcontractors to engage Section 3 workers in employment and training opportunities and to contract with Section 3 Business Concerns for reporting of Safe Harbor Compliance when the Section 3 Goals/Benchmarks are not met. </a:t>
            </a:r>
          </a:p>
          <a:p>
            <a:pPr>
              <a:lnSpc>
                <a:spcPct val="100000"/>
              </a:lnSpc>
              <a:spcBef>
                <a:spcPts val="0"/>
              </a:spcBef>
              <a:buClr>
                <a:srgbClr val="1F497D"/>
              </a:buClr>
              <a:buSzPct val="100000"/>
              <a:defRPr/>
            </a:pPr>
            <a:r>
              <a:rPr kumimoji="0" lang="en-US" sz="3000" b="0" i="0" u="sng" strike="noStrike" kern="1200" cap="none" spc="0" normalizeH="0" baseline="0" noProof="0" dirty="0">
                <a:ln>
                  <a:noFill/>
                </a:ln>
                <a:solidFill>
                  <a:schemeClr val="accent1"/>
                </a:solidFill>
                <a:effectLst/>
                <a:uLnTx/>
                <a:uFillTx/>
                <a:ea typeface="+mn-ea"/>
                <a:cs typeface="Arial" panose="020B0604020202020204" pitchFamily="34" charset="0"/>
              </a:rPr>
              <a:t>Keep documentation of all Worker, Employer and Business Certifications, as well as outreach efforts to Section 3 Businesses and Section 3 Workers, on file for project monitoring.</a:t>
            </a:r>
          </a:p>
          <a:p>
            <a:endParaRPr lang="en-US" dirty="0">
              <a:solidFill>
                <a:schemeClr val="accent1"/>
              </a:solidFill>
            </a:endParaRPr>
          </a:p>
        </p:txBody>
      </p:sp>
    </p:spTree>
    <p:extLst>
      <p:ext uri="{BB962C8B-B14F-4D97-AF65-F5344CB8AC3E}">
        <p14:creationId xmlns:p14="http://schemas.microsoft.com/office/powerpoint/2010/main" val="37956249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69743"/>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Compliance Reviews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220344" y="621625"/>
            <a:ext cx="11051262" cy="5355312"/>
          </a:xfrm>
          <a:prstGeom prst="rect">
            <a:avLst/>
          </a:prstGeom>
          <a:noFill/>
        </p:spPr>
        <p:txBody>
          <a:bodyPr wrap="square" rtlCol="0">
            <a:spAutoFit/>
          </a:bodyPr>
          <a:lstStyle/>
          <a:p>
            <a:pPr marL="762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4B6F"/>
                </a:solidFill>
                <a:effectLst/>
                <a:uLnTx/>
                <a:uFillTx/>
                <a:latin typeface="Franklin Gothic Book"/>
                <a:ea typeface="+mn-ea"/>
                <a:cs typeface="+mn-cs"/>
              </a:rPr>
              <a:t>Business Concern Information</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Lists of Section 3 workers and Section 3 business concerns maintained by the recipient to determine the extent to which the recipient is attempting to provide economic opportunities to prospective beneficiaries</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Evidence of outreach efforts to determine how Section 3 workers or Section 3 business concerns were targeted or recruited for employment, training, or contracting opportunities</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Lists of Section 3 business concerns that received contracts/subcontracts. This information should include name of contractor; address; telephone number; email address; contract amount; date awarded; and services provided.</a:t>
            </a:r>
          </a:p>
          <a:p>
            <a:pPr marL="76200" marR="0" lvl="0" indent="0" algn="l" defTabSz="914400" rtl="0" eaLnBrk="1" fontAlgn="auto" latinLnBrk="0" hangingPunct="1">
              <a:lnSpc>
                <a:spcPct val="100000"/>
              </a:lnSpc>
              <a:spcBef>
                <a:spcPts val="0"/>
              </a:spcBef>
              <a:spcAft>
                <a:spcPts val="0"/>
              </a:spcAft>
              <a:buClr>
                <a:srgbClr val="1F497D"/>
              </a:buClr>
              <a:buSzPct val="100000"/>
              <a:buFontTx/>
              <a:buNone/>
              <a:tabLst/>
              <a:defRPr/>
            </a:pPr>
            <a:r>
              <a:rPr kumimoji="0" lang="en-US" sz="1800" b="1" i="0" u="none" strike="noStrike" kern="1200" cap="none" spc="0" normalizeH="0" baseline="0" noProof="0" dirty="0">
                <a:ln>
                  <a:noFill/>
                </a:ln>
                <a:solidFill>
                  <a:srgbClr val="044B6F"/>
                </a:solidFill>
                <a:effectLst/>
                <a:uLnTx/>
                <a:uFillTx/>
                <a:latin typeface="Franklin Gothic Book"/>
                <a:ea typeface="+mn-ea"/>
                <a:cs typeface="+mn-cs"/>
              </a:rPr>
              <a:t>Contract, Proposal, and Bid Information</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Preconstruction Conference Minutes/other evidence to determine if Section 3 requirements were discussed with contractors</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Plans for meeting/exceeding benchmarks by recipients/contractors (i.e., contractors' proposals or business utilization plan)</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Procurement records to identify the dollar amount of each covered contract awarded.</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Copies of bid solicitations to ensure that Section 3 applicability is referenced. </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Contract documents to ensure that they include provisions that apply Section 3 to the contracts, or subcontracts awarded</a:t>
            </a:r>
          </a:p>
          <a:p>
            <a:pPr marL="762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4B6F"/>
                </a:solidFill>
                <a:effectLst/>
                <a:uLnTx/>
                <a:uFillTx/>
                <a:latin typeface="Franklin Gothic Book"/>
                <a:ea typeface="+mn-ea"/>
                <a:cs typeface="+mn-cs"/>
              </a:rPr>
              <a:t>Other Records</a:t>
            </a:r>
          </a:p>
          <a:p>
            <a:pPr marL="231775" marR="0" lvl="0" indent="-155575" algn="l" defTabSz="914400" rtl="0" eaLnBrk="1" fontAlgn="auto" latinLnBrk="0" hangingPunct="1">
              <a:lnSpc>
                <a:spcPct val="100000"/>
              </a:lnSpc>
              <a:spcBef>
                <a:spcPts val="0"/>
              </a:spcBef>
              <a:spcAft>
                <a:spcPts val="0"/>
              </a:spcAft>
              <a:buClr>
                <a:srgbClr val="1F497D"/>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mn-cs"/>
              </a:rPr>
              <a:t>Other relevant data that may demonstrate Section 3 compliance</a:t>
            </a:r>
          </a:p>
        </p:txBody>
      </p:sp>
    </p:spTree>
    <p:extLst>
      <p:ext uri="{BB962C8B-B14F-4D97-AF65-F5344CB8AC3E}">
        <p14:creationId xmlns:p14="http://schemas.microsoft.com/office/powerpoint/2010/main" val="13033489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Medium" panose="020B0603020102020204" pitchFamily="34" charset="0"/>
                <a:cs typeface="Aharoni" panose="020B0604020202020204" pitchFamily="2" charset="-79"/>
              </a:rPr>
              <a:t>Compliance</a:t>
            </a:r>
          </a:p>
          <a:p>
            <a:pPr marL="0" indent="0" algn="r">
              <a:buNone/>
            </a:pPr>
            <a:r>
              <a:rPr lang="en-US" dirty="0">
                <a:solidFill>
                  <a:srgbClr val="0A4B6F"/>
                </a:solidFill>
                <a:latin typeface="Franklin Gothic Book" panose="020B0503020102020204" pitchFamily="34" charset="0"/>
              </a:rPr>
              <a:t>Construction Management</a:t>
            </a:r>
          </a:p>
        </p:txBody>
      </p:sp>
    </p:spTree>
    <p:extLst>
      <p:ext uri="{BB962C8B-B14F-4D97-AF65-F5344CB8AC3E}">
        <p14:creationId xmlns:p14="http://schemas.microsoft.com/office/powerpoint/2010/main" val="7301451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 Documents</a:t>
            </a:r>
            <a:br>
              <a:rPr lang="en-US" dirty="0">
                <a:solidFill>
                  <a:srgbClr val="0A4B6F"/>
                </a:solidFill>
                <a:latin typeface="Franklin Gothic Book" panose="020B0503020102020204" pitchFamily="34" charset="0"/>
              </a:rPr>
            </a:br>
            <a:endParaRPr lang="en-US" dirty="0"/>
          </a:p>
        </p:txBody>
      </p:sp>
      <p:sp>
        <p:nvSpPr>
          <p:cNvPr id="3" name="Content Placeholder 7">
            <a:extLst>
              <a:ext uri="{FF2B5EF4-FFF2-40B4-BE49-F238E27FC236}">
                <a16:creationId xmlns:a16="http://schemas.microsoft.com/office/drawing/2014/main" id="{515021B6-98CC-3103-BC63-A853A6598BD4}"/>
              </a:ext>
            </a:extLst>
          </p:cNvPr>
          <p:cNvSpPr>
            <a:spLocks noGrp="1"/>
          </p:cNvSpPr>
          <p:nvPr>
            <p:ph idx="1"/>
          </p:nvPr>
        </p:nvSpPr>
        <p:spPr>
          <a:xfrm>
            <a:off x="814251" y="1191163"/>
            <a:ext cx="10515600" cy="4401254"/>
          </a:xfrm>
        </p:spPr>
        <p:txBody>
          <a:bodyPr>
            <a:noAutofit/>
          </a:bodyPr>
          <a:lstStyle/>
          <a:p>
            <a:r>
              <a:rPr lang="en-US" sz="3200" dirty="0">
                <a:solidFill>
                  <a:schemeClr val="accent1"/>
                </a:solidFill>
                <a:cs typeface="Arial" panose="020B0604020202020204" pitchFamily="34" charset="0"/>
              </a:rPr>
              <a:t>Bid/Contract Document Checklist</a:t>
            </a:r>
          </a:p>
          <a:p>
            <a:r>
              <a:rPr lang="en-US" sz="3200" dirty="0">
                <a:solidFill>
                  <a:schemeClr val="accent1"/>
                </a:solidFill>
                <a:cs typeface="Arial" panose="020B0604020202020204" pitchFamily="34" charset="0"/>
              </a:rPr>
              <a:t>Bid/Contract Documents</a:t>
            </a:r>
          </a:p>
          <a:p>
            <a:r>
              <a:rPr lang="en-US" sz="3200" dirty="0">
                <a:solidFill>
                  <a:schemeClr val="accent1"/>
                </a:solidFill>
                <a:cs typeface="Arial" panose="020B0604020202020204" pitchFamily="34" charset="0"/>
              </a:rPr>
              <a:t>Notice of Contract Award (DOL and DCEO)</a:t>
            </a:r>
          </a:p>
          <a:p>
            <a:r>
              <a:rPr lang="en-US" sz="3200" dirty="0">
                <a:solidFill>
                  <a:schemeClr val="accent1"/>
                </a:solidFill>
                <a:cs typeface="Arial" panose="020B0604020202020204" pitchFamily="34" charset="0"/>
              </a:rPr>
              <a:t>Preconstruction Conference Checklist</a:t>
            </a:r>
          </a:p>
          <a:p>
            <a:r>
              <a:rPr lang="en-US" sz="3200" dirty="0">
                <a:solidFill>
                  <a:schemeClr val="accent1"/>
                </a:solidFill>
                <a:cs typeface="Arial" panose="020B0604020202020204" pitchFamily="34" charset="0"/>
              </a:rPr>
              <a:t>CDBG Contractor Profile Form</a:t>
            </a:r>
          </a:p>
          <a:p>
            <a:r>
              <a:rPr lang="en-US" sz="3200" dirty="0">
                <a:solidFill>
                  <a:schemeClr val="accent1"/>
                </a:solidFill>
                <a:cs typeface="Arial" panose="020B0604020202020204" pitchFamily="34" charset="0"/>
              </a:rPr>
              <a:t>CDBG Construction Management Checklist</a:t>
            </a:r>
          </a:p>
          <a:p>
            <a:r>
              <a:rPr lang="en-US" sz="3200" dirty="0">
                <a:solidFill>
                  <a:schemeClr val="accent1"/>
                </a:solidFill>
                <a:cs typeface="Arial" panose="020B0604020202020204" pitchFamily="34" charset="0"/>
              </a:rPr>
              <a:t>Project Process Guide – Suggested to ensure compliance</a:t>
            </a:r>
          </a:p>
        </p:txBody>
      </p:sp>
    </p:spTree>
    <p:extLst>
      <p:ext uri="{BB962C8B-B14F-4D97-AF65-F5344CB8AC3E}">
        <p14:creationId xmlns:p14="http://schemas.microsoft.com/office/powerpoint/2010/main" val="975916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24 CFR Part 58</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584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Entities Assuming HUD’s Environmental Review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mn-cs"/>
              </a:rPr>
              <a:t>DCEO’s ERR Mission: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1" u="none" strike="noStrike" kern="1200" cap="none" spc="0" normalizeH="0" baseline="0" noProof="0" dirty="0">
                <a:ln>
                  <a:noFill/>
                </a:ln>
                <a:solidFill>
                  <a:srgbClr val="FF0000"/>
                </a:solidFill>
                <a:effectLst/>
                <a:uLnTx/>
                <a:uFillTx/>
                <a:latin typeface="Franklin Gothic Book"/>
                <a:ea typeface="+mn-ea"/>
                <a:cs typeface="Arial" panose="020B0604020202020204" pitchFamily="34" charset="0"/>
              </a:rPr>
              <a:t>To </a:t>
            </a:r>
            <a:r>
              <a:rPr kumimoji="0" lang="en-US" sz="3200" b="0" i="1" u="sng" strike="noStrike" kern="1200" cap="none" spc="0" normalizeH="0" baseline="0" noProof="0" dirty="0">
                <a:ln>
                  <a:noFill/>
                </a:ln>
                <a:solidFill>
                  <a:srgbClr val="FF0000"/>
                </a:solidFill>
                <a:effectLst/>
                <a:uLnTx/>
                <a:uFillTx/>
                <a:latin typeface="Franklin Gothic Book"/>
                <a:ea typeface="+mn-ea"/>
                <a:cs typeface="Arial" panose="020B0604020202020204" pitchFamily="34" charset="0"/>
              </a:rPr>
              <a:t>not</a:t>
            </a:r>
            <a:r>
              <a:rPr kumimoji="0" lang="en-US" sz="3200" b="0" i="1" u="none" strike="noStrike" kern="1200" cap="none" spc="0" normalizeH="0" baseline="0" noProof="0" dirty="0">
                <a:ln>
                  <a:noFill/>
                </a:ln>
                <a:solidFill>
                  <a:srgbClr val="FF0000"/>
                </a:solidFill>
                <a:effectLst/>
                <a:uLnTx/>
                <a:uFillTx/>
                <a:latin typeface="Franklin Gothic Book"/>
                <a:ea typeface="+mn-ea"/>
                <a:cs typeface="Arial" panose="020B0604020202020204" pitchFamily="34" charset="0"/>
              </a:rPr>
              <a:t> return CDBG funds to HUD for lack of proper environmental review.</a:t>
            </a:r>
          </a:p>
        </p:txBody>
      </p:sp>
    </p:spTree>
    <p:extLst>
      <p:ext uri="{BB962C8B-B14F-4D97-AF65-F5344CB8AC3E}">
        <p14:creationId xmlns:p14="http://schemas.microsoft.com/office/powerpoint/2010/main" val="20307694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681224" y="1099930"/>
            <a:ext cx="10927301" cy="3890081"/>
          </a:xfrm>
        </p:spPr>
        <p:txBody>
          <a:bodyPr>
            <a:noAutofit/>
          </a:bodyPr>
          <a:lstStyle/>
          <a:p>
            <a:pPr>
              <a:lnSpc>
                <a:spcPct val="120000"/>
              </a:lnSpc>
            </a:pPr>
            <a:r>
              <a:rPr lang="en-US" sz="3200" dirty="0">
                <a:solidFill>
                  <a:schemeClr val="accent1"/>
                </a:solidFill>
                <a:cs typeface="Arial" panose="020B0604020202020204" pitchFamily="34" charset="0"/>
              </a:rPr>
              <a:t>All CDBG construction projects must be competitively bid using the sealed bid process. </a:t>
            </a:r>
          </a:p>
          <a:p>
            <a:pPr>
              <a:lnSpc>
                <a:spcPct val="120000"/>
              </a:lnSpc>
            </a:pPr>
            <a:r>
              <a:rPr lang="en-US" sz="3200" dirty="0">
                <a:solidFill>
                  <a:schemeClr val="accent1"/>
                </a:solidFill>
                <a:cs typeface="Arial" panose="020B0604020202020204" pitchFamily="34" charset="0"/>
              </a:rPr>
              <a:t>CDBG Bid/Contract documents must be used.</a:t>
            </a:r>
          </a:p>
          <a:p>
            <a:pPr>
              <a:lnSpc>
                <a:spcPct val="120000"/>
              </a:lnSpc>
            </a:pPr>
            <a:r>
              <a:rPr lang="en-US" sz="3200" dirty="0">
                <a:solidFill>
                  <a:schemeClr val="accent1"/>
                </a:solidFill>
                <a:cs typeface="Arial" panose="020B0604020202020204" pitchFamily="34" charset="0"/>
              </a:rPr>
              <a:t>The only exception is joint-funded </a:t>
            </a:r>
            <a:r>
              <a:rPr lang="en-US" sz="3200" i="1" dirty="0">
                <a:solidFill>
                  <a:schemeClr val="accent1"/>
                </a:solidFill>
                <a:cs typeface="Arial" panose="020B0604020202020204" pitchFamily="34" charset="0"/>
              </a:rPr>
              <a:t>federal source </a:t>
            </a:r>
            <a:r>
              <a:rPr lang="en-US" sz="3200" dirty="0">
                <a:solidFill>
                  <a:schemeClr val="accent1"/>
                </a:solidFill>
                <a:cs typeface="Arial" panose="020B0604020202020204" pitchFamily="34" charset="0"/>
              </a:rPr>
              <a:t>projects.</a:t>
            </a:r>
          </a:p>
          <a:p>
            <a:pPr lvl="1">
              <a:lnSpc>
                <a:spcPct val="120000"/>
              </a:lnSpc>
            </a:pPr>
            <a:r>
              <a:rPr lang="en-US" sz="3200" dirty="0">
                <a:solidFill>
                  <a:schemeClr val="accent1"/>
                </a:solidFill>
                <a:cs typeface="Arial" panose="020B0604020202020204" pitchFamily="34" charset="0"/>
              </a:rPr>
              <a:t>CDBG requirements and certifications must be included and appropriately identified. </a:t>
            </a:r>
          </a:p>
        </p:txBody>
      </p:sp>
    </p:spTree>
    <p:extLst>
      <p:ext uri="{BB962C8B-B14F-4D97-AF65-F5344CB8AC3E}">
        <p14:creationId xmlns:p14="http://schemas.microsoft.com/office/powerpoint/2010/main" val="42607718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22711" y="71386"/>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322711" y="616398"/>
            <a:ext cx="11546578" cy="5072235"/>
          </a:xfrm>
        </p:spPr>
        <p:txBody>
          <a:bodyPr>
            <a:noAutofit/>
          </a:bodyPr>
          <a:lstStyle/>
          <a:p>
            <a:pPr marL="0" indent="0">
              <a:lnSpc>
                <a:spcPct val="100000"/>
              </a:lnSpc>
              <a:spcBef>
                <a:spcPts val="0"/>
              </a:spcBef>
              <a:buNone/>
            </a:pPr>
            <a:r>
              <a:rPr lang="en-US" dirty="0">
                <a:solidFill>
                  <a:schemeClr val="accent1"/>
                </a:solidFill>
                <a:cs typeface="Arial" panose="020B0604020202020204" pitchFamily="34" charset="0"/>
              </a:rPr>
              <a:t>Bid documents must be submitted to Compliance staff to ensure all terms, conditions and certifications are included. </a:t>
            </a:r>
            <a:endParaRPr lang="en-US" dirty="0">
              <a:solidFill>
                <a:schemeClr val="accent1"/>
              </a:solidFill>
              <a:effectLst/>
              <a:highlight>
                <a:srgbClr val="FFFF00"/>
              </a:highlight>
              <a:ea typeface="Times New Roman" panose="02020603050405020304" pitchFamily="18" charset="0"/>
              <a:cs typeface="Times New Roman" panose="02020603050405020304" pitchFamily="18" charset="0"/>
            </a:endParaRPr>
          </a:p>
          <a:p>
            <a:pPr marL="230188" lvl="1" indent="-230188">
              <a:lnSpc>
                <a:spcPct val="100000"/>
              </a:lnSpc>
              <a:spcBef>
                <a:spcPts val="0"/>
              </a:spcBef>
            </a:pPr>
            <a:r>
              <a:rPr lang="en-US" sz="2800" dirty="0">
                <a:solidFill>
                  <a:schemeClr val="accent1"/>
                </a:solidFill>
                <a:cs typeface="Arial" panose="020B0604020202020204" pitchFamily="34" charset="0"/>
              </a:rPr>
              <a:t>Advertise a minimum of 30 days prior to bid opening  </a:t>
            </a:r>
            <a:endParaRPr lang="en-US" sz="2800" i="1" dirty="0">
              <a:solidFill>
                <a:schemeClr val="accent1"/>
              </a:solidFill>
              <a:cs typeface="Arial" panose="020B0604020202020204" pitchFamily="34" charset="0"/>
            </a:endParaRPr>
          </a:p>
          <a:p>
            <a:pPr marL="230188" lvl="1" indent="-230188">
              <a:lnSpc>
                <a:spcPct val="100000"/>
              </a:lnSpc>
              <a:spcBef>
                <a:spcPts val="0"/>
              </a:spcBef>
            </a:pPr>
            <a:r>
              <a:rPr lang="en-US" sz="2800" dirty="0">
                <a:solidFill>
                  <a:schemeClr val="accent1"/>
                </a:solidFill>
                <a:cs typeface="Arial" panose="020B0604020202020204" pitchFamily="34" charset="0"/>
              </a:rPr>
              <a:t>Request Prevailing Wage Rates a minimum 14 days prior to bid advertisement </a:t>
            </a:r>
          </a:p>
          <a:p>
            <a:pPr marL="230188" lvl="1" indent="-230188">
              <a:lnSpc>
                <a:spcPct val="100000"/>
              </a:lnSpc>
              <a:spcBef>
                <a:spcPts val="0"/>
              </a:spcBef>
            </a:pPr>
            <a:r>
              <a:rPr lang="en-US" sz="2800" dirty="0">
                <a:solidFill>
                  <a:schemeClr val="accent1"/>
                </a:solidFill>
                <a:cs typeface="Arial" panose="020B0604020202020204" pitchFamily="34" charset="0"/>
              </a:rPr>
              <a:t>Submit the bid advertisement for approval</a:t>
            </a:r>
          </a:p>
          <a:p>
            <a:pPr marL="461963" lvl="2">
              <a:lnSpc>
                <a:spcPct val="100000"/>
              </a:lnSpc>
              <a:spcBef>
                <a:spcPts val="0"/>
              </a:spcBef>
            </a:pPr>
            <a:r>
              <a:rPr lang="en-US" sz="2800" dirty="0">
                <a:solidFill>
                  <a:schemeClr val="accent1"/>
                </a:solidFill>
                <a:cs typeface="Arial" panose="020B0604020202020204" pitchFamily="34" charset="0"/>
              </a:rPr>
              <a:t>Compliance staff will send approval or request changes</a:t>
            </a:r>
          </a:p>
          <a:p>
            <a:pPr marL="461963" lvl="2">
              <a:lnSpc>
                <a:spcPct val="100000"/>
              </a:lnSpc>
              <a:spcBef>
                <a:spcPts val="0"/>
              </a:spcBef>
            </a:pPr>
            <a:r>
              <a:rPr lang="en-US" sz="2800" dirty="0">
                <a:solidFill>
                  <a:schemeClr val="accent1"/>
                </a:solidFill>
                <a:cs typeface="Arial" panose="020B0604020202020204" pitchFamily="34" charset="0"/>
              </a:rPr>
              <a:t>If approved, the WRD will be issued for the BA the Monday prior to the BA date (following the Friday the update was posted) </a:t>
            </a:r>
          </a:p>
          <a:p>
            <a:pPr marL="228600" lvl="2">
              <a:lnSpc>
                <a:spcPct val="100000"/>
              </a:lnSpc>
              <a:spcBef>
                <a:spcPts val="0"/>
              </a:spcBef>
            </a:pPr>
            <a:r>
              <a:rPr lang="en-US" sz="2800" dirty="0">
                <a:solidFill>
                  <a:schemeClr val="accent1"/>
                </a:solidFill>
                <a:latin typeface="Franklin Gothic Book" panose="020B0503020102020204" pitchFamily="34" charset="0"/>
                <a:cs typeface="Arial" panose="020B0604020202020204" pitchFamily="34" charset="0"/>
              </a:rPr>
              <a:t>Submit bid packet to compliance staff for review/approval </a:t>
            </a:r>
          </a:p>
          <a:p>
            <a:pPr marL="461963" lvl="3">
              <a:lnSpc>
                <a:spcPct val="100000"/>
              </a:lnSpc>
              <a:spcBef>
                <a:spcPts val="0"/>
              </a:spcBef>
            </a:pPr>
            <a:r>
              <a:rPr lang="en-US" sz="2800" dirty="0">
                <a:solidFill>
                  <a:schemeClr val="accent1"/>
                </a:solidFill>
                <a:latin typeface="Franklin Gothic Book" panose="020B0503020102020204" pitchFamily="34" charset="0"/>
                <a:cs typeface="Arial" panose="020B0604020202020204" pitchFamily="34" charset="0"/>
              </a:rPr>
              <a:t>Can be sent with request for bid advertisement</a:t>
            </a:r>
          </a:p>
          <a:p>
            <a:pPr marL="233363" lvl="2" indent="0">
              <a:lnSpc>
                <a:spcPct val="120000"/>
              </a:lnSpc>
              <a:buNone/>
            </a:pPr>
            <a:endParaRPr lang="en-US" sz="2400" dirty="0">
              <a:solidFill>
                <a:schemeClr val="accent1"/>
              </a:solidFill>
              <a:cs typeface="Arial" panose="020B0604020202020204" pitchFamily="34" charset="0"/>
            </a:endParaRPr>
          </a:p>
        </p:txBody>
      </p:sp>
    </p:spTree>
    <p:extLst>
      <p:ext uri="{BB962C8B-B14F-4D97-AF65-F5344CB8AC3E}">
        <p14:creationId xmlns:p14="http://schemas.microsoft.com/office/powerpoint/2010/main" val="14799239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22711" y="71386"/>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165463" y="818606"/>
            <a:ext cx="11460480" cy="5199017"/>
          </a:xfrm>
        </p:spPr>
        <p:txBody>
          <a:bodyPr>
            <a:noAutofit/>
          </a:bodyPr>
          <a:lstStyle/>
          <a:p>
            <a:pPr marL="461963" lvl="3">
              <a:lnSpc>
                <a:spcPct val="120000"/>
              </a:lnSpc>
            </a:pPr>
            <a:r>
              <a:rPr lang="en-US" sz="2800" dirty="0">
                <a:solidFill>
                  <a:schemeClr val="accent1"/>
                </a:solidFill>
                <a:latin typeface="Franklin Gothic Book" panose="020B0503020102020204" pitchFamily="34" charset="0"/>
                <a:cs typeface="Arial" panose="020B0604020202020204" pitchFamily="34" charset="0"/>
              </a:rPr>
              <a:t>Submit WRD update request for bid opening</a:t>
            </a:r>
          </a:p>
          <a:p>
            <a:pPr marL="739775" lvl="3">
              <a:lnSpc>
                <a:spcPct val="120000"/>
              </a:lnSpc>
            </a:pPr>
            <a:r>
              <a:rPr lang="en-US" sz="2800" dirty="0">
                <a:solidFill>
                  <a:schemeClr val="accent1"/>
                </a:solidFill>
                <a:latin typeface="Franklin Gothic Book" panose="020B0503020102020204" pitchFamily="34" charset="0"/>
                <a:cs typeface="Arial" panose="020B0604020202020204" pitchFamily="34" charset="0"/>
              </a:rPr>
              <a:t>If bid packet is approved, the WRD updated 10 days prior to the bid opening date will be issued the Monday following the Friday the update was posted </a:t>
            </a:r>
          </a:p>
          <a:p>
            <a:pPr marL="461963" lvl="2" indent="-227013">
              <a:lnSpc>
                <a:spcPct val="120000"/>
              </a:lnSpc>
            </a:pPr>
            <a:r>
              <a:rPr lang="en-US" sz="2800" dirty="0">
                <a:solidFill>
                  <a:schemeClr val="accent1"/>
                </a:solidFill>
                <a:latin typeface="Franklin Gothic Book" panose="020B0503020102020204" pitchFamily="34" charset="0"/>
                <a:cs typeface="Arial" panose="020B0604020202020204" pitchFamily="34" charset="0"/>
              </a:rPr>
              <a:t>If wages change between the bid advertisement and bid opening dates, you must send an addendum to all bid packet holders.  </a:t>
            </a:r>
          </a:p>
          <a:p>
            <a:pPr marL="461963" lvl="2" indent="-227013">
              <a:lnSpc>
                <a:spcPct val="120000"/>
              </a:lnSpc>
            </a:pPr>
            <a:r>
              <a:rPr lang="en-US" sz="2800" dirty="0">
                <a:solidFill>
                  <a:schemeClr val="accent1"/>
                </a:solidFill>
                <a:latin typeface="Franklin Gothic Book" panose="020B0503020102020204" pitchFamily="34" charset="0"/>
                <a:cs typeface="Arial" panose="020B0604020202020204" pitchFamily="34" charset="0"/>
              </a:rPr>
              <a:t>WRD issued for the bid opening are the Lock-In rates and must be made part of the contract documents. </a:t>
            </a:r>
          </a:p>
        </p:txBody>
      </p:sp>
    </p:spTree>
    <p:extLst>
      <p:ext uri="{BB962C8B-B14F-4D97-AF65-F5344CB8AC3E}">
        <p14:creationId xmlns:p14="http://schemas.microsoft.com/office/powerpoint/2010/main" val="33678901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253044" y="680490"/>
            <a:ext cx="11529160" cy="5497020"/>
          </a:xfrm>
        </p:spPr>
        <p:txBody>
          <a:bodyPr>
            <a:normAutofit fontScale="92500" lnSpcReduction="10000"/>
          </a:bodyPr>
          <a:lstStyle/>
          <a:p>
            <a:pPr marL="461963" lvl="1">
              <a:lnSpc>
                <a:spcPct val="120000"/>
              </a:lnSpc>
              <a:spcBef>
                <a:spcPts val="0"/>
              </a:spcBef>
            </a:pPr>
            <a:r>
              <a:rPr lang="en-US" sz="3000" dirty="0">
                <a:solidFill>
                  <a:schemeClr val="accent1"/>
                </a:solidFill>
                <a:cs typeface="Arial" panose="020B0604020202020204" pitchFamily="34" charset="0"/>
              </a:rPr>
              <a:t>Publicly open all bids</a:t>
            </a:r>
          </a:p>
          <a:p>
            <a:pPr marL="461963" lvl="1">
              <a:lnSpc>
                <a:spcPct val="120000"/>
              </a:lnSpc>
              <a:spcBef>
                <a:spcPts val="0"/>
              </a:spcBef>
            </a:pPr>
            <a:r>
              <a:rPr lang="en-US" sz="3000" dirty="0">
                <a:solidFill>
                  <a:schemeClr val="accent1"/>
                </a:solidFill>
                <a:cs typeface="Arial" panose="020B0604020202020204" pitchFamily="34" charset="0"/>
              </a:rPr>
              <a:t>Choose lowest, responsible bidder</a:t>
            </a:r>
          </a:p>
          <a:p>
            <a:pPr marL="461963" lvl="1">
              <a:lnSpc>
                <a:spcPct val="120000"/>
              </a:lnSpc>
              <a:spcBef>
                <a:spcPts val="0"/>
              </a:spcBef>
            </a:pPr>
            <a:r>
              <a:rPr lang="en-US" sz="3000" dirty="0">
                <a:solidFill>
                  <a:schemeClr val="accent1"/>
                </a:solidFill>
                <a:cs typeface="Arial" panose="020B0604020202020204" pitchFamily="34" charset="0"/>
              </a:rPr>
              <a:t>Award within 30 days or reject all bids and readvertise</a:t>
            </a:r>
          </a:p>
          <a:p>
            <a:pPr marL="461963" lvl="1">
              <a:lnSpc>
                <a:spcPct val="120000"/>
              </a:lnSpc>
              <a:spcBef>
                <a:spcPts val="0"/>
              </a:spcBef>
            </a:pPr>
            <a:r>
              <a:rPr lang="en-US" sz="3000" dirty="0">
                <a:solidFill>
                  <a:schemeClr val="accent1"/>
                </a:solidFill>
                <a:cs typeface="Arial" panose="020B0604020202020204" pitchFamily="34" charset="0"/>
              </a:rPr>
              <a:t>Must receive DCEO approval if only one bid received – </a:t>
            </a:r>
            <a:r>
              <a:rPr lang="en-US" sz="3000" i="1" dirty="0">
                <a:solidFill>
                  <a:schemeClr val="accent1"/>
                </a:solidFill>
                <a:cs typeface="Arial" panose="020B0604020202020204" pitchFamily="34" charset="0"/>
              </a:rPr>
              <a:t>retain copy in file</a:t>
            </a:r>
          </a:p>
          <a:p>
            <a:pPr marL="461963" lvl="1">
              <a:lnSpc>
                <a:spcPct val="120000"/>
              </a:lnSpc>
              <a:spcBef>
                <a:spcPts val="0"/>
              </a:spcBef>
            </a:pPr>
            <a:r>
              <a:rPr lang="en-US" sz="3000" dirty="0">
                <a:solidFill>
                  <a:schemeClr val="accent1"/>
                </a:solidFill>
                <a:cs typeface="Arial" panose="020B0604020202020204" pitchFamily="34" charset="0"/>
              </a:rPr>
              <a:t>Eligibility must be verified prior to contract award – </a:t>
            </a:r>
            <a:r>
              <a:rPr lang="en-US" sz="3000" i="1" dirty="0">
                <a:solidFill>
                  <a:schemeClr val="accent1"/>
                </a:solidFill>
                <a:cs typeface="Arial" panose="020B0604020202020204" pitchFamily="34" charset="0"/>
              </a:rPr>
              <a:t>retain documentation in file and include w/ NOCA</a:t>
            </a:r>
          </a:p>
          <a:p>
            <a:pPr marL="461963" lvl="1">
              <a:lnSpc>
                <a:spcPct val="120000"/>
              </a:lnSpc>
              <a:spcBef>
                <a:spcPts val="0"/>
              </a:spcBef>
            </a:pPr>
            <a:r>
              <a:rPr lang="en-US" sz="3000" i="1" dirty="0">
                <a:solidFill>
                  <a:schemeClr val="accent1"/>
                </a:solidFill>
                <a:cs typeface="Arial" panose="020B0604020202020204" pitchFamily="34" charset="0"/>
              </a:rPr>
              <a:t>Submit Contract documents to Compliance staff for approval</a:t>
            </a:r>
          </a:p>
          <a:p>
            <a:pPr marL="461963" lvl="1">
              <a:lnSpc>
                <a:spcPct val="120000"/>
              </a:lnSpc>
              <a:spcBef>
                <a:spcPts val="0"/>
              </a:spcBef>
            </a:pPr>
            <a:r>
              <a:rPr lang="en-US" sz="3000" i="1" dirty="0">
                <a:solidFill>
                  <a:schemeClr val="accent1"/>
                </a:solidFill>
                <a:cs typeface="Arial" panose="020B0604020202020204" pitchFamily="34" charset="0"/>
              </a:rPr>
              <a:t>Compliance staff will send notification of approval or request additional information</a:t>
            </a:r>
          </a:p>
          <a:p>
            <a:pPr marL="461963" lvl="1">
              <a:lnSpc>
                <a:spcPct val="120000"/>
              </a:lnSpc>
              <a:spcBef>
                <a:spcPts val="0"/>
              </a:spcBef>
            </a:pPr>
            <a:r>
              <a:rPr lang="en-US" sz="3000" dirty="0">
                <a:solidFill>
                  <a:schemeClr val="accent1"/>
                </a:solidFill>
                <a:cs typeface="Arial" panose="020B0604020202020204" pitchFamily="34" charset="0"/>
              </a:rPr>
              <a:t>Once approval is received, Grantee issues Notice of Award to Contractor.  This </a:t>
            </a:r>
            <a:r>
              <a:rPr lang="en-US" sz="3000" b="1" dirty="0">
                <a:solidFill>
                  <a:schemeClr val="accent1"/>
                </a:solidFill>
                <a:cs typeface="Arial" panose="020B0604020202020204" pitchFamily="34" charset="0"/>
              </a:rPr>
              <a:t>IS NOT </a:t>
            </a:r>
            <a:r>
              <a:rPr lang="en-US" sz="3000" dirty="0">
                <a:solidFill>
                  <a:schemeClr val="accent1"/>
                </a:solidFill>
                <a:cs typeface="Arial" panose="020B0604020202020204" pitchFamily="34" charset="0"/>
              </a:rPr>
              <a:t>the date used for the NOCA </a:t>
            </a:r>
          </a:p>
          <a:p>
            <a:pPr lvl="1">
              <a:lnSpc>
                <a:spcPct val="120000"/>
              </a:lnSpc>
            </a:pPr>
            <a:endParaRPr lang="en-US" sz="2600" i="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9745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209922" y="453000"/>
            <a:ext cx="10515600" cy="496581"/>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401052" y="2170093"/>
            <a:ext cx="11389895" cy="3986616"/>
          </a:xfrm>
        </p:spPr>
        <p:txBody>
          <a:bodyPr>
            <a:noAutofit/>
          </a:bodyPr>
          <a:lstStyle/>
          <a:p>
            <a:pPr marL="3175" lvl="2" indent="0">
              <a:lnSpc>
                <a:spcPct val="120000"/>
              </a:lnSpc>
              <a:buNone/>
            </a:pPr>
            <a:r>
              <a:rPr lang="en-US" sz="2800" b="1" u="sng" dirty="0">
                <a:solidFill>
                  <a:schemeClr val="accent1"/>
                </a:solidFill>
                <a:cs typeface="Arial" panose="020B0604020202020204" pitchFamily="34" charset="0"/>
              </a:rPr>
              <a:t>MBE Notice</a:t>
            </a:r>
            <a:r>
              <a:rPr lang="en-US" sz="2800" b="1" dirty="0">
                <a:solidFill>
                  <a:schemeClr val="accent1"/>
                </a:solidFill>
                <a:cs typeface="Arial" panose="020B0604020202020204" pitchFamily="34" charset="0"/>
              </a:rPr>
              <a:t> </a:t>
            </a:r>
            <a:r>
              <a:rPr lang="en-US" sz="2800" dirty="0">
                <a:solidFill>
                  <a:schemeClr val="accent1"/>
                </a:solidFill>
                <a:cs typeface="Arial" panose="020B0604020202020204" pitchFamily="34" charset="0"/>
              </a:rPr>
              <a:t>– Post </a:t>
            </a:r>
            <a:r>
              <a:rPr lang="en-US" sz="2500" dirty="0">
                <a:solidFill>
                  <a:schemeClr val="accent1"/>
                </a:solidFill>
                <a:cs typeface="Arial" panose="020B0604020202020204" pitchFamily="34" charset="0"/>
              </a:rPr>
              <a:t>and send to PTAC/APEX Center and </a:t>
            </a:r>
            <a:r>
              <a:rPr lang="en-US" sz="2400" dirty="0">
                <a:solidFill>
                  <a:schemeClr val="accent1"/>
                </a:solidFill>
                <a:cs typeface="Arial" panose="020B0604020202020204" pitchFamily="34" charset="0"/>
                <a:hlinkClick r:id="rId2">
                  <a:extLst>
                    <a:ext uri="{A12FA001-AC4F-418D-AE19-62706E023703}">
                      <ahyp:hlinkClr xmlns:ahyp="http://schemas.microsoft.com/office/drawing/2018/hyperlinkcolor" val="tx"/>
                    </a:ext>
                  </a:extLst>
                </a:hlinkClick>
              </a:rPr>
              <a:t>Darryl.Thomas@illinois.gov</a:t>
            </a:r>
            <a:r>
              <a:rPr lang="en-US" sz="2400" dirty="0">
                <a:solidFill>
                  <a:schemeClr val="accent1"/>
                </a:solidFill>
                <a:cs typeface="Arial" panose="020B0604020202020204" pitchFamily="34" charset="0"/>
              </a:rPr>
              <a:t> </a:t>
            </a:r>
          </a:p>
          <a:p>
            <a:pPr marL="687388" lvl="2" indent="-225425">
              <a:lnSpc>
                <a:spcPct val="100000"/>
              </a:lnSpc>
              <a:spcBef>
                <a:spcPts val="0"/>
              </a:spcBef>
            </a:pPr>
            <a:r>
              <a:rPr lang="en-US" sz="2600" b="0" i="0" dirty="0">
                <a:solidFill>
                  <a:schemeClr val="accent1"/>
                </a:solidFill>
                <a:effectLst/>
              </a:rPr>
              <a:t>Now under the management of the Department of Defense (DoD) Office of Small Business Programs (OSBP), the Procurement Technical Assistance Centers (PTACs) are now referred to as the </a:t>
            </a:r>
            <a:r>
              <a:rPr lang="en-US" sz="2600" b="1" i="0" dirty="0">
                <a:solidFill>
                  <a:schemeClr val="accent1"/>
                </a:solidFill>
                <a:effectLst/>
              </a:rPr>
              <a:t>APEX Accelerator Centers</a:t>
            </a:r>
            <a:r>
              <a:rPr lang="en-US" sz="2600" b="0" i="0" dirty="0">
                <a:solidFill>
                  <a:schemeClr val="accent1"/>
                </a:solidFill>
                <a:effectLst/>
              </a:rPr>
              <a:t>. </a:t>
            </a:r>
          </a:p>
          <a:p>
            <a:pPr marL="687388" lvl="2" indent="-225425">
              <a:lnSpc>
                <a:spcPct val="100000"/>
              </a:lnSpc>
            </a:pPr>
            <a:r>
              <a:rPr lang="en-US" sz="2600" dirty="0">
                <a:solidFill>
                  <a:schemeClr val="accent1"/>
                </a:solidFill>
                <a:hlinkClick r:id="rId3">
                  <a:extLst>
                    <a:ext uri="{A12FA001-AC4F-418D-AE19-62706E023703}">
                      <ahyp:hlinkClr xmlns:ahyp="http://schemas.microsoft.com/office/drawing/2018/hyperlinkcolor" val="tx"/>
                    </a:ext>
                  </a:extLst>
                </a:hlinkClick>
              </a:rPr>
              <a:t>https://dceo.illinois.gov/smallbizassistance/beginhere/ptac.html</a:t>
            </a:r>
            <a:endParaRPr lang="en-US" sz="2600" u="sng" dirty="0">
              <a:solidFill>
                <a:schemeClr val="accent1"/>
              </a:solidFill>
              <a:hlinkClick r:id="rId4">
                <a:extLst>
                  <a:ext uri="{A12FA001-AC4F-418D-AE19-62706E023703}">
                    <ahyp:hlinkClr xmlns:ahyp="http://schemas.microsoft.com/office/drawing/2018/hyperlinkcolor" val="tx"/>
                  </a:ext>
                </a:extLst>
              </a:hlinkClick>
            </a:endParaRPr>
          </a:p>
          <a:p>
            <a:pPr marL="687388" lvl="2" indent="-225425">
              <a:lnSpc>
                <a:spcPct val="100000"/>
              </a:lnSpc>
            </a:pPr>
            <a:r>
              <a:rPr lang="en-US" sz="2600" i="1" dirty="0">
                <a:solidFill>
                  <a:schemeClr val="accent1"/>
                </a:solidFill>
                <a:cs typeface="Arial" panose="020B0604020202020204" pitchFamily="34" charset="0"/>
              </a:rPr>
              <a:t>Click on </a:t>
            </a:r>
            <a:r>
              <a:rPr lang="en-US" sz="2600" i="1" dirty="0">
                <a:solidFill>
                  <a:schemeClr val="bg1"/>
                </a:solidFill>
                <a:highlight>
                  <a:srgbClr val="0A4B6F"/>
                </a:highlight>
                <a:cs typeface="Arial" panose="020B0604020202020204" pitchFamily="34" charset="0"/>
              </a:rPr>
              <a:t>Find a Local APEX</a:t>
            </a:r>
            <a:endParaRPr lang="en-US" sz="2600" i="1" dirty="0">
              <a:solidFill>
                <a:schemeClr val="accent1"/>
              </a:solidFill>
              <a:cs typeface="Arial" panose="020B0604020202020204" pitchFamily="34" charset="0"/>
            </a:endParaRPr>
          </a:p>
          <a:p>
            <a:pPr marL="687388" lvl="2" indent="-225425">
              <a:lnSpc>
                <a:spcPct val="100000"/>
              </a:lnSpc>
            </a:pPr>
            <a:r>
              <a:rPr lang="en-US" sz="2600" i="1" dirty="0">
                <a:solidFill>
                  <a:schemeClr val="accent1"/>
                </a:solidFill>
                <a:cs typeface="Arial" panose="020B0604020202020204" pitchFamily="34" charset="0"/>
              </a:rPr>
              <a:t>Center Type = “Illinois APEX Accelerator Center – Government Contracting Specialty”</a:t>
            </a:r>
          </a:p>
        </p:txBody>
      </p:sp>
      <p:pic>
        <p:nvPicPr>
          <p:cNvPr id="10" name="Picture 9" descr="A picture containing text, businesscard&#10;&#10;Description automatically generated">
            <a:extLst>
              <a:ext uri="{FF2B5EF4-FFF2-40B4-BE49-F238E27FC236}">
                <a16:creationId xmlns:a16="http://schemas.microsoft.com/office/drawing/2014/main" id="{20C34CC8-8556-8915-B83D-D975BB9AA99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00875" y="-51821"/>
            <a:ext cx="2621380" cy="2323553"/>
          </a:xfrm>
          <a:prstGeom prst="rect">
            <a:avLst/>
          </a:prstGeom>
        </p:spPr>
      </p:pic>
    </p:spTree>
    <p:extLst>
      <p:ext uri="{BB962C8B-B14F-4D97-AF65-F5344CB8AC3E}">
        <p14:creationId xmlns:p14="http://schemas.microsoft.com/office/powerpoint/2010/main" val="41347195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249678" y="362934"/>
            <a:ext cx="10515600" cy="496581"/>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414385" y="1025822"/>
            <a:ext cx="11024135" cy="4117244"/>
          </a:xfrm>
        </p:spPr>
        <p:txBody>
          <a:bodyPr>
            <a:noAutofit/>
          </a:bodyPr>
          <a:lstStyle/>
          <a:p>
            <a:pPr marL="3175" lvl="2" indent="0">
              <a:lnSpc>
                <a:spcPct val="100000"/>
              </a:lnSpc>
              <a:spcBef>
                <a:spcPts val="0"/>
              </a:spcBef>
              <a:buNone/>
            </a:pPr>
            <a:r>
              <a:rPr lang="en-US" sz="3200" b="1" u="sng" dirty="0">
                <a:solidFill>
                  <a:schemeClr val="accent1"/>
                </a:solidFill>
                <a:cs typeface="Arial" panose="020B0604020202020204" pitchFamily="34" charset="0"/>
              </a:rPr>
              <a:t>MBE Notice</a:t>
            </a:r>
            <a:r>
              <a:rPr lang="en-US" sz="3200" b="1" dirty="0">
                <a:solidFill>
                  <a:schemeClr val="accent1"/>
                </a:solidFill>
                <a:cs typeface="Arial" panose="020B0604020202020204" pitchFamily="34" charset="0"/>
              </a:rPr>
              <a:t> </a:t>
            </a:r>
            <a:r>
              <a:rPr lang="en-US" sz="3200" dirty="0">
                <a:solidFill>
                  <a:schemeClr val="accent1"/>
                </a:solidFill>
                <a:cs typeface="Arial" panose="020B0604020202020204" pitchFamily="34" charset="0"/>
              </a:rPr>
              <a:t> </a:t>
            </a:r>
          </a:p>
          <a:p>
            <a:pPr marL="227013" lvl="2" indent="-223838">
              <a:lnSpc>
                <a:spcPct val="100000"/>
              </a:lnSpc>
              <a:spcBef>
                <a:spcPts val="0"/>
              </a:spcBef>
            </a:pPr>
            <a:r>
              <a:rPr lang="en-US" sz="3000" i="1" dirty="0">
                <a:solidFill>
                  <a:schemeClr val="accent1"/>
                </a:solidFill>
                <a:cs typeface="Arial" panose="020B0604020202020204" pitchFamily="34" charset="0"/>
              </a:rPr>
              <a:t>Send confirmation to grant manager and maintain in grant file</a:t>
            </a:r>
          </a:p>
          <a:p>
            <a:pPr marL="227013" lvl="3" indent="0">
              <a:lnSpc>
                <a:spcPct val="100000"/>
              </a:lnSpc>
              <a:spcBef>
                <a:spcPts val="0"/>
              </a:spcBef>
              <a:buNone/>
            </a:pPr>
            <a:r>
              <a:rPr lang="en-US" sz="3000" i="1" dirty="0">
                <a:solidFill>
                  <a:schemeClr val="accent1"/>
                </a:solidFill>
                <a:cs typeface="Arial" panose="020B0604020202020204" pitchFamily="34" charset="0"/>
              </a:rPr>
              <a:t>Confirmation:</a:t>
            </a:r>
          </a:p>
          <a:p>
            <a:pPr marL="684213" lvl="3" indent="-223838">
              <a:lnSpc>
                <a:spcPct val="100000"/>
              </a:lnSpc>
              <a:spcBef>
                <a:spcPts val="0"/>
              </a:spcBef>
            </a:pPr>
            <a:r>
              <a:rPr lang="en-US" sz="3000" i="1" dirty="0">
                <a:solidFill>
                  <a:schemeClr val="accent1"/>
                </a:solidFill>
                <a:cs typeface="Arial" panose="020B0604020202020204" pitchFamily="34" charset="0"/>
              </a:rPr>
              <a:t>Proof of Posting</a:t>
            </a:r>
          </a:p>
          <a:p>
            <a:pPr marL="684213" lvl="3" indent="-223838">
              <a:lnSpc>
                <a:spcPct val="100000"/>
              </a:lnSpc>
              <a:spcBef>
                <a:spcPts val="0"/>
              </a:spcBef>
            </a:pPr>
            <a:r>
              <a:rPr lang="en-US" sz="3000" i="1" dirty="0">
                <a:solidFill>
                  <a:schemeClr val="accent1"/>
                </a:solidFill>
                <a:cs typeface="Arial" panose="020B0604020202020204" pitchFamily="34" charset="0"/>
              </a:rPr>
              <a:t>Proof email was sent and a copy of the completed MBE form</a:t>
            </a:r>
            <a:endParaRPr lang="en-US" sz="3000" i="1" dirty="0">
              <a:solidFill>
                <a:srgbClr val="FF0000"/>
              </a:solidFill>
              <a:cs typeface="Arial" panose="020B0604020202020204" pitchFamily="34" charset="0"/>
            </a:endParaRPr>
          </a:p>
          <a:p>
            <a:pPr marL="227013" lvl="3" indent="-223838">
              <a:lnSpc>
                <a:spcPct val="100000"/>
              </a:lnSpc>
              <a:spcBef>
                <a:spcPts val="0"/>
              </a:spcBef>
            </a:pPr>
            <a:r>
              <a:rPr lang="en-US" sz="3000" i="1" dirty="0">
                <a:solidFill>
                  <a:schemeClr val="accent1"/>
                </a:solidFill>
                <a:cs typeface="Arial" panose="020B0604020202020204" pitchFamily="34" charset="0"/>
              </a:rPr>
              <a:t>This should be done when you advertise to allow for MBE participation</a:t>
            </a:r>
          </a:p>
          <a:p>
            <a:pPr marL="227013" lvl="3" indent="-223838">
              <a:lnSpc>
                <a:spcPct val="100000"/>
              </a:lnSpc>
              <a:spcBef>
                <a:spcPts val="0"/>
              </a:spcBef>
            </a:pPr>
            <a:r>
              <a:rPr lang="en-US" sz="3000" i="1" dirty="0">
                <a:solidFill>
                  <a:schemeClr val="accent1"/>
                </a:solidFill>
                <a:cs typeface="Arial" panose="020B0604020202020204" pitchFamily="34" charset="0"/>
              </a:rPr>
              <a:t>New form available on OCD’s reporting web page</a:t>
            </a:r>
          </a:p>
        </p:txBody>
      </p:sp>
    </p:spTree>
    <p:extLst>
      <p:ext uri="{BB962C8B-B14F-4D97-AF65-F5344CB8AC3E}">
        <p14:creationId xmlns:p14="http://schemas.microsoft.com/office/powerpoint/2010/main" val="23984804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584969" y="1630017"/>
            <a:ext cx="10717770" cy="3743262"/>
          </a:xfrm>
        </p:spPr>
        <p:txBody>
          <a:bodyPr>
            <a:noAutofit/>
          </a:bodyPr>
          <a:lstStyle/>
          <a:p>
            <a:pPr lvl="1">
              <a:lnSpc>
                <a:spcPct val="120000"/>
              </a:lnSpc>
            </a:pPr>
            <a:r>
              <a:rPr lang="en-US" sz="3200" dirty="0">
                <a:solidFill>
                  <a:schemeClr val="accent1"/>
                </a:solidFill>
                <a:cs typeface="Arial" panose="020B0604020202020204" pitchFamily="34" charset="0"/>
              </a:rPr>
              <a:t>Section 3 Efforts – Grantee</a:t>
            </a:r>
          </a:p>
          <a:p>
            <a:pPr lvl="2">
              <a:lnSpc>
                <a:spcPct val="120000"/>
              </a:lnSpc>
            </a:pPr>
            <a:r>
              <a:rPr lang="en-US" sz="3200" i="1" dirty="0">
                <a:solidFill>
                  <a:schemeClr val="accent1"/>
                </a:solidFill>
                <a:cs typeface="Arial" panose="020B0604020202020204" pitchFamily="34" charset="0"/>
              </a:rPr>
              <a:t>Maintain in file for Safe Harbor reporting </a:t>
            </a:r>
          </a:p>
          <a:p>
            <a:pPr lvl="1">
              <a:lnSpc>
                <a:spcPct val="120000"/>
              </a:lnSpc>
            </a:pPr>
            <a:r>
              <a:rPr lang="en-US" sz="3200" dirty="0">
                <a:solidFill>
                  <a:schemeClr val="accent1"/>
                </a:solidFill>
                <a:cs typeface="Arial" panose="020B0604020202020204" pitchFamily="34" charset="0"/>
              </a:rPr>
              <a:t>Section 3 Efforts – Contractor if seeking subcontracting by Section 3 Business Concerns to be included with the bid. </a:t>
            </a:r>
          </a:p>
          <a:p>
            <a:pPr lvl="2">
              <a:lnSpc>
                <a:spcPct val="120000"/>
              </a:lnSpc>
            </a:pPr>
            <a:r>
              <a:rPr lang="en-US" sz="3200" i="1" dirty="0">
                <a:solidFill>
                  <a:schemeClr val="accent1"/>
                </a:solidFill>
                <a:cs typeface="Arial" panose="020B0604020202020204" pitchFamily="34" charset="0"/>
              </a:rPr>
              <a:t>Maintain in file for Safe Harbor reporting</a:t>
            </a:r>
          </a:p>
        </p:txBody>
      </p:sp>
      <p:pic>
        <p:nvPicPr>
          <p:cNvPr id="5" name="Picture 4" descr="A picture containing text, businesscard&#10;&#10;Description automatically generated">
            <a:extLst>
              <a:ext uri="{FF2B5EF4-FFF2-40B4-BE49-F238E27FC236}">
                <a16:creationId xmlns:a16="http://schemas.microsoft.com/office/drawing/2014/main" id="{34581E6C-27AC-820F-4406-E7093C2A68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00875" y="-51821"/>
            <a:ext cx="2621380" cy="2323553"/>
          </a:xfrm>
          <a:prstGeom prst="rect">
            <a:avLst/>
          </a:prstGeom>
        </p:spPr>
      </p:pic>
    </p:spTree>
    <p:extLst>
      <p:ext uri="{BB962C8B-B14F-4D97-AF65-F5344CB8AC3E}">
        <p14:creationId xmlns:p14="http://schemas.microsoft.com/office/powerpoint/2010/main" val="35451366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6" name="Content Placeholder 7">
            <a:extLst>
              <a:ext uri="{FF2B5EF4-FFF2-40B4-BE49-F238E27FC236}">
                <a16:creationId xmlns:a16="http://schemas.microsoft.com/office/drawing/2014/main" id="{18C2D824-CA85-E40D-7695-CB3522C08197}"/>
              </a:ext>
            </a:extLst>
          </p:cNvPr>
          <p:cNvSpPr>
            <a:spLocks noGrp="1"/>
          </p:cNvSpPr>
          <p:nvPr>
            <p:ph idx="1"/>
          </p:nvPr>
        </p:nvSpPr>
        <p:spPr>
          <a:xfrm>
            <a:off x="547261" y="892883"/>
            <a:ext cx="11313319" cy="4567392"/>
          </a:xfrm>
        </p:spPr>
        <p:txBody>
          <a:bodyPr>
            <a:noAutofit/>
          </a:bodyPr>
          <a:lstStyle/>
          <a:p>
            <a:pPr marL="461963" lvl="1" indent="-230188">
              <a:lnSpc>
                <a:spcPct val="120000"/>
              </a:lnSpc>
            </a:pPr>
            <a:r>
              <a:rPr lang="en-US" sz="2800" dirty="0">
                <a:solidFill>
                  <a:schemeClr val="accent1"/>
                </a:solidFill>
                <a:cs typeface="Arial" panose="020B0604020202020204" pitchFamily="34" charset="0"/>
              </a:rPr>
              <a:t>Contractor signs the Notice of Award and </a:t>
            </a:r>
            <a:r>
              <a:rPr lang="en-US" sz="2800" u="sng" dirty="0">
                <a:solidFill>
                  <a:schemeClr val="accent1"/>
                </a:solidFill>
                <a:cs typeface="Arial" panose="020B0604020202020204" pitchFamily="34" charset="0"/>
              </a:rPr>
              <a:t>all certifications</a:t>
            </a:r>
            <a:r>
              <a:rPr lang="en-US" sz="2800" dirty="0">
                <a:solidFill>
                  <a:schemeClr val="accent1"/>
                </a:solidFill>
                <a:cs typeface="Arial" panose="020B0604020202020204" pitchFamily="34" charset="0"/>
              </a:rPr>
              <a:t> – </a:t>
            </a:r>
            <a:r>
              <a:rPr lang="en-US" sz="2800" u="sng" dirty="0">
                <a:solidFill>
                  <a:schemeClr val="accent1"/>
                </a:solidFill>
                <a:cs typeface="Arial" panose="020B0604020202020204" pitchFamily="34" charset="0"/>
              </a:rPr>
              <a:t>Contract Agreement is executed</a:t>
            </a:r>
            <a:r>
              <a:rPr lang="en-US" sz="2800" dirty="0">
                <a:solidFill>
                  <a:schemeClr val="accent1"/>
                </a:solidFill>
                <a:cs typeface="Arial" panose="020B0604020202020204" pitchFamily="34" charset="0"/>
              </a:rPr>
              <a:t>.  </a:t>
            </a:r>
          </a:p>
          <a:p>
            <a:pPr marL="461963" lvl="2" indent="-230188">
              <a:lnSpc>
                <a:spcPct val="120000"/>
              </a:lnSpc>
            </a:pPr>
            <a:r>
              <a:rPr lang="en-US" sz="2800" b="1" dirty="0">
                <a:solidFill>
                  <a:schemeClr val="accent1"/>
                </a:solidFill>
                <a:cs typeface="Arial" panose="020B0604020202020204" pitchFamily="34" charset="0"/>
              </a:rPr>
              <a:t>This is the date used for the NOCA. </a:t>
            </a:r>
          </a:p>
          <a:p>
            <a:pPr marL="461963" lvl="1" indent="-230188">
              <a:lnSpc>
                <a:spcPct val="120000"/>
              </a:lnSpc>
            </a:pPr>
            <a:r>
              <a:rPr lang="en-US" sz="2800" dirty="0">
                <a:solidFill>
                  <a:schemeClr val="accent1"/>
                </a:solidFill>
                <a:cs typeface="Arial" panose="020B0604020202020204" pitchFamily="34" charset="0"/>
              </a:rPr>
              <a:t>Hold preconstruction conference. </a:t>
            </a:r>
          </a:p>
          <a:p>
            <a:pPr marL="461963" lvl="1" indent="-230188">
              <a:lnSpc>
                <a:spcPct val="120000"/>
              </a:lnSpc>
            </a:pPr>
            <a:r>
              <a:rPr lang="en-US" sz="2800" dirty="0">
                <a:solidFill>
                  <a:schemeClr val="accent1"/>
                </a:solidFill>
                <a:cs typeface="Arial" panose="020B0604020202020204" pitchFamily="34" charset="0"/>
              </a:rPr>
              <a:t>Notice to Proceed issued after the Contractor certifies understanding of duties/responsibilities. </a:t>
            </a:r>
          </a:p>
          <a:p>
            <a:pPr marL="461963" lvl="1" indent="-230188">
              <a:lnSpc>
                <a:spcPct val="120000"/>
              </a:lnSpc>
            </a:pPr>
            <a:r>
              <a:rPr lang="en-US" sz="2800" dirty="0">
                <a:solidFill>
                  <a:schemeClr val="accent1"/>
                </a:solidFill>
                <a:cs typeface="Arial" panose="020B0604020202020204" pitchFamily="34" charset="0"/>
              </a:rPr>
              <a:t>One copy of the fully executed contract Agreement, including all certifications (bearing original signatures), must be retained by the grant administrator in the grant file. </a:t>
            </a:r>
          </a:p>
        </p:txBody>
      </p:sp>
    </p:spTree>
    <p:extLst>
      <p:ext uri="{BB962C8B-B14F-4D97-AF65-F5344CB8AC3E}">
        <p14:creationId xmlns:p14="http://schemas.microsoft.com/office/powerpoint/2010/main" val="321653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5" name="Content Placeholder 7">
            <a:extLst>
              <a:ext uri="{FF2B5EF4-FFF2-40B4-BE49-F238E27FC236}">
                <a16:creationId xmlns:a16="http://schemas.microsoft.com/office/drawing/2014/main" id="{204421AD-5D79-702F-63AE-811FE3DE6855}"/>
              </a:ext>
            </a:extLst>
          </p:cNvPr>
          <p:cNvSpPr>
            <a:spLocks noGrp="1"/>
          </p:cNvSpPr>
          <p:nvPr>
            <p:ph idx="1"/>
          </p:nvPr>
        </p:nvSpPr>
        <p:spPr>
          <a:xfrm>
            <a:off x="331420" y="1041065"/>
            <a:ext cx="11604682" cy="4710378"/>
          </a:xfrm>
        </p:spPr>
        <p:txBody>
          <a:bodyPr>
            <a:normAutofit fontScale="85000" lnSpcReduction="20000"/>
          </a:bodyPr>
          <a:lstStyle/>
          <a:p>
            <a:pPr marL="0" indent="0">
              <a:buNone/>
            </a:pPr>
            <a:r>
              <a:rPr lang="en-US" sz="3800" b="1" dirty="0">
                <a:solidFill>
                  <a:schemeClr val="accent1"/>
                </a:solidFill>
                <a:cs typeface="Arial" panose="020B0604020202020204" pitchFamily="34" charset="0"/>
              </a:rPr>
              <a:t>Contractor’s/Respondent’s bid must include:</a:t>
            </a:r>
          </a:p>
          <a:p>
            <a:pPr marL="461963"/>
            <a:r>
              <a:rPr lang="en-US" sz="3800" dirty="0">
                <a:solidFill>
                  <a:schemeClr val="accent1"/>
                </a:solidFill>
                <a:cs typeface="Arial" panose="020B0604020202020204" pitchFamily="34" charset="0"/>
              </a:rPr>
              <a:t>Bid Price in the Format Requested (lump sum or unit price)</a:t>
            </a:r>
          </a:p>
          <a:p>
            <a:pPr marL="461963"/>
            <a:r>
              <a:rPr lang="en-US" sz="3800" dirty="0">
                <a:solidFill>
                  <a:schemeClr val="accent1"/>
                </a:solidFill>
                <a:cs typeface="Arial" panose="020B0604020202020204" pitchFamily="34" charset="0"/>
              </a:rPr>
              <a:t>Contractor’s Bid Guaranty</a:t>
            </a:r>
          </a:p>
          <a:p>
            <a:pPr marL="461963"/>
            <a:r>
              <a:rPr lang="en-US" sz="3800" dirty="0">
                <a:solidFill>
                  <a:schemeClr val="accent1"/>
                </a:solidFill>
                <a:cs typeface="Arial" panose="020B0604020202020204" pitchFamily="34" charset="0"/>
              </a:rPr>
              <a:t>Certification of Bidder Regarding Equal Employment Opportunity</a:t>
            </a:r>
          </a:p>
          <a:p>
            <a:pPr marL="461963"/>
            <a:r>
              <a:rPr lang="en-US" sz="3800" dirty="0">
                <a:solidFill>
                  <a:schemeClr val="accent1"/>
                </a:solidFill>
                <a:cs typeface="Arial" panose="020B0604020202020204" pitchFamily="34" charset="0"/>
              </a:rPr>
              <a:t>Intent to Comply with Section 3</a:t>
            </a:r>
          </a:p>
          <a:p>
            <a:pPr marL="461963"/>
            <a:r>
              <a:rPr lang="en-US" sz="3800" dirty="0">
                <a:solidFill>
                  <a:schemeClr val="accent1"/>
                </a:solidFill>
                <a:cs typeface="Arial" panose="020B0604020202020204" pitchFamily="34" charset="0"/>
              </a:rPr>
              <a:t>Certification of Bidder Regarding Section 3 and Segregated Facilities</a:t>
            </a:r>
          </a:p>
          <a:p>
            <a:pPr marL="461963"/>
            <a:r>
              <a:rPr lang="en-US" sz="3800" dirty="0">
                <a:solidFill>
                  <a:schemeClr val="accent1"/>
                </a:solidFill>
                <a:cs typeface="Arial" panose="020B0604020202020204" pitchFamily="34" charset="0"/>
              </a:rPr>
              <a:t>Non-Collusion Affidavit of Prime Bidder</a:t>
            </a:r>
          </a:p>
          <a:p>
            <a:pPr marL="461963"/>
            <a:r>
              <a:rPr lang="en-US" sz="3800" dirty="0">
                <a:solidFill>
                  <a:schemeClr val="accent1"/>
                </a:solidFill>
                <a:cs typeface="Arial" panose="020B0604020202020204" pitchFamily="34" charset="0"/>
              </a:rPr>
              <a:t>Statement of Bidder’s Qualifications</a:t>
            </a:r>
          </a:p>
          <a:p>
            <a:pPr lvl="1"/>
            <a:endParaRPr lang="en-US" sz="3600" dirty="0">
              <a:solidFill>
                <a:schemeClr val="tx2"/>
              </a:solidFill>
              <a:latin typeface="Arial" panose="020B0604020202020204" pitchFamily="34" charset="0"/>
              <a:cs typeface="Arial" panose="020B0604020202020204" pitchFamily="34" charset="0"/>
            </a:endParaRPr>
          </a:p>
          <a:p>
            <a:pPr marL="457200" lvl="1" indent="0">
              <a:buNone/>
            </a:pPr>
            <a:endParaRPr lang="en-US" dirty="0">
              <a:solidFill>
                <a:schemeClr val="accent2">
                  <a:lumMod val="75000"/>
                </a:schemeClr>
              </a:solidFill>
            </a:endParaRPr>
          </a:p>
        </p:txBody>
      </p:sp>
    </p:spTree>
    <p:extLst>
      <p:ext uri="{BB962C8B-B14F-4D97-AF65-F5344CB8AC3E}">
        <p14:creationId xmlns:p14="http://schemas.microsoft.com/office/powerpoint/2010/main" val="7341025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5" name="Content Placeholder 7">
            <a:extLst>
              <a:ext uri="{FF2B5EF4-FFF2-40B4-BE49-F238E27FC236}">
                <a16:creationId xmlns:a16="http://schemas.microsoft.com/office/drawing/2014/main" id="{204421AD-5D79-702F-63AE-811FE3DE6855}"/>
              </a:ext>
            </a:extLst>
          </p:cNvPr>
          <p:cNvSpPr>
            <a:spLocks noGrp="1"/>
          </p:cNvSpPr>
          <p:nvPr>
            <p:ph idx="1"/>
          </p:nvPr>
        </p:nvSpPr>
        <p:spPr>
          <a:xfrm>
            <a:off x="331420" y="841236"/>
            <a:ext cx="11687755" cy="4645164"/>
          </a:xfrm>
        </p:spPr>
        <p:txBody>
          <a:bodyPr>
            <a:normAutofit lnSpcReduction="10000"/>
          </a:bodyPr>
          <a:lstStyle/>
          <a:p>
            <a:pPr marL="52388" lvl="1" indent="0">
              <a:buNone/>
            </a:pPr>
            <a:r>
              <a:rPr lang="en-US" sz="3000" b="1" i="1" dirty="0">
                <a:solidFill>
                  <a:schemeClr val="accent1"/>
                </a:solidFill>
                <a:cs typeface="Arial" panose="020B0604020202020204" pitchFamily="34" charset="0"/>
              </a:rPr>
              <a:t>A Non-responsive bidder</a:t>
            </a:r>
            <a:r>
              <a:rPr lang="en-US" sz="3000" i="1" dirty="0">
                <a:solidFill>
                  <a:schemeClr val="accent1"/>
                </a:solidFill>
                <a:cs typeface="Arial" panose="020B0604020202020204" pitchFamily="34" charset="0"/>
              </a:rPr>
              <a:t> is one which fails to:  </a:t>
            </a:r>
          </a:p>
          <a:p>
            <a:pPr marL="461963" lvl="1" indent="-236538">
              <a:buFont typeface="Arial" panose="020B0604020202020204" pitchFamily="34" charset="0"/>
              <a:buChar char="•"/>
            </a:pPr>
            <a:r>
              <a:rPr lang="en-US" sz="3000" i="1" dirty="0">
                <a:solidFill>
                  <a:schemeClr val="accent1"/>
                </a:solidFill>
                <a:cs typeface="Arial" panose="020B0604020202020204" pitchFamily="34" charset="0"/>
              </a:rPr>
              <a:t>Submit all of the required documentation with the bid</a:t>
            </a:r>
          </a:p>
          <a:p>
            <a:pPr marL="461963" lvl="1" indent="-236538">
              <a:buFont typeface="Arial" panose="020B0604020202020204" pitchFamily="34" charset="0"/>
              <a:buChar char="•"/>
            </a:pPr>
            <a:r>
              <a:rPr lang="en-US" sz="3000" dirty="0">
                <a:solidFill>
                  <a:schemeClr val="accent1"/>
                </a:solidFill>
                <a:effectLst/>
                <a:ea typeface="Times New Roman" panose="02020603050405020304" pitchFamily="18" charset="0"/>
                <a:cs typeface="Times New Roman" panose="02020603050405020304" pitchFamily="18" charset="0"/>
              </a:rPr>
              <a:t>Sign and submit all of the appropriate certifications, the Non-Collusion Affidavit(s), and/or bid bond requirements, etc.; </a:t>
            </a:r>
          </a:p>
          <a:p>
            <a:pPr marL="461963" lvl="1" indent="-236538">
              <a:buFont typeface="Arial" panose="020B0604020202020204" pitchFamily="34" charset="0"/>
              <a:buChar char="•"/>
            </a:pPr>
            <a:r>
              <a:rPr lang="en-US" sz="3000" dirty="0">
                <a:solidFill>
                  <a:schemeClr val="accent1"/>
                </a:solidFill>
                <a:effectLst/>
                <a:ea typeface="Times New Roman" panose="02020603050405020304" pitchFamily="18" charset="0"/>
                <a:cs typeface="Times New Roman" panose="02020603050405020304" pitchFamily="18" charset="0"/>
              </a:rPr>
              <a:t>Document that the individual/organization is experi</a:t>
            </a:r>
            <a:r>
              <a:rPr lang="en-US" sz="3000" dirty="0">
                <a:solidFill>
                  <a:schemeClr val="accent1"/>
                </a:solidFill>
                <a:ea typeface="Times New Roman" panose="02020603050405020304" pitchFamily="18" charset="0"/>
                <a:cs typeface="Times New Roman" panose="02020603050405020304" pitchFamily="18" charset="0"/>
              </a:rPr>
              <a:t>enced in the kinds of project construction required; </a:t>
            </a:r>
            <a:r>
              <a:rPr lang="en-US" sz="3000" dirty="0">
                <a:solidFill>
                  <a:schemeClr val="accent1"/>
                </a:solidFill>
                <a:effectLst/>
                <a:ea typeface="Times New Roman" panose="02020603050405020304" pitchFamily="18" charset="0"/>
                <a:cs typeface="Times New Roman" panose="02020603050405020304" pitchFamily="18" charset="0"/>
              </a:rPr>
              <a:t>or</a:t>
            </a:r>
          </a:p>
          <a:p>
            <a:pPr marL="461963" lvl="1" indent="-236538">
              <a:buFont typeface="Arial" panose="020B0604020202020204" pitchFamily="34" charset="0"/>
              <a:buChar char="•"/>
            </a:pPr>
            <a:r>
              <a:rPr lang="en-US" sz="3000" i="1" dirty="0">
                <a:solidFill>
                  <a:schemeClr val="accent1"/>
                </a:solidFill>
                <a:cs typeface="Arial" panose="020B0604020202020204" pitchFamily="34" charset="0"/>
              </a:rPr>
              <a:t>Is a contractor who is listed on the “List of Parties Excluded from Federal Procurement or Non-Procurement Programs”</a:t>
            </a:r>
          </a:p>
          <a:p>
            <a:pPr marL="0" lvl="1" indent="0">
              <a:spcBef>
                <a:spcPts val="1200"/>
              </a:spcBef>
              <a:buNone/>
            </a:pPr>
            <a:r>
              <a:rPr lang="en-US" sz="2800" i="1" dirty="0">
                <a:solidFill>
                  <a:schemeClr val="accent1"/>
                </a:solidFill>
                <a:cs typeface="Arial" panose="020B0604020202020204" pitchFamily="34" charset="0"/>
              </a:rPr>
              <a:t>NOTE: If a contractor fails to complete requirements for the Grantee to issue a Notice to Proceed within 45 days of the contract award, the grantee may determine that the bidder has become a non-responsive bidder. </a:t>
            </a:r>
          </a:p>
          <a:p>
            <a:pPr lvl="1"/>
            <a:endParaRPr lang="en-US" sz="2800" dirty="0">
              <a:solidFill>
                <a:schemeClr val="tx2"/>
              </a:solidFill>
              <a:latin typeface="Arial" panose="020B0604020202020204" pitchFamily="34" charset="0"/>
              <a:cs typeface="Arial" panose="020B0604020202020204" pitchFamily="34" charset="0"/>
            </a:endParaRPr>
          </a:p>
          <a:p>
            <a:pPr marL="457200" lvl="1" indent="0">
              <a:buNone/>
            </a:pPr>
            <a:endParaRPr lang="en-US" dirty="0">
              <a:solidFill>
                <a:schemeClr val="accent2">
                  <a:lumMod val="75000"/>
                </a:schemeClr>
              </a:solidFill>
            </a:endParaRPr>
          </a:p>
        </p:txBody>
      </p:sp>
    </p:spTree>
    <p:extLst>
      <p:ext uri="{BB962C8B-B14F-4D97-AF65-F5344CB8AC3E}">
        <p14:creationId xmlns:p14="http://schemas.microsoft.com/office/powerpoint/2010/main" val="973960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latin typeface="+mn-lt"/>
                <a:cs typeface="Arial" panose="020B0604020202020204" pitchFamily="34" charset="0"/>
              </a:rPr>
              <a:t>NEPA Assumption Authority under Part 58 [§58.4]</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Responsible Entities (REs) assume HUD’s NEPA responsibilities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Unit of General Local Government (UGLG)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Serve as the Federal Agency on behalf of HUD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 assumes responsibility for: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Environmental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Review</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Environmental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Decision-making</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Environmental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Action</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that would apply to HUD under NEPA and related laws</a:t>
            </a:r>
          </a:p>
        </p:txBody>
      </p:sp>
    </p:spTree>
    <p:extLst>
      <p:ext uri="{BB962C8B-B14F-4D97-AF65-F5344CB8AC3E}">
        <p14:creationId xmlns:p14="http://schemas.microsoft.com/office/powerpoint/2010/main" val="639343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31420" y="114928"/>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Construction Management</a:t>
            </a:r>
            <a:br>
              <a:rPr lang="en-US" dirty="0">
                <a:solidFill>
                  <a:srgbClr val="0A4B6F"/>
                </a:solidFill>
                <a:latin typeface="Franklin Gothic Book" panose="020B0503020102020204" pitchFamily="34" charset="0"/>
              </a:rPr>
            </a:br>
            <a:endParaRPr lang="en-US" dirty="0"/>
          </a:p>
        </p:txBody>
      </p:sp>
      <p:sp>
        <p:nvSpPr>
          <p:cNvPr id="5" name="Content Placeholder 7">
            <a:extLst>
              <a:ext uri="{FF2B5EF4-FFF2-40B4-BE49-F238E27FC236}">
                <a16:creationId xmlns:a16="http://schemas.microsoft.com/office/drawing/2014/main" id="{204421AD-5D79-702F-63AE-811FE3DE6855}"/>
              </a:ext>
            </a:extLst>
          </p:cNvPr>
          <p:cNvSpPr>
            <a:spLocks noGrp="1"/>
          </p:cNvSpPr>
          <p:nvPr>
            <p:ph idx="1"/>
          </p:nvPr>
        </p:nvSpPr>
        <p:spPr>
          <a:xfrm>
            <a:off x="331420" y="1019084"/>
            <a:ext cx="11668991" cy="4693740"/>
          </a:xfrm>
        </p:spPr>
        <p:txBody>
          <a:bodyPr>
            <a:normAutofit/>
          </a:bodyPr>
          <a:lstStyle/>
          <a:p>
            <a:pPr marL="52388" lvl="1" indent="0">
              <a:buNone/>
            </a:pPr>
            <a:r>
              <a:rPr lang="en-US" sz="2800" b="1" i="1" dirty="0">
                <a:solidFill>
                  <a:schemeClr val="accent1"/>
                </a:solidFill>
                <a:cs typeface="Arial" panose="020B0604020202020204" pitchFamily="34" charset="0"/>
              </a:rPr>
              <a:t>NOTICE OF CONTRACT AWARD (NOCA) HUD 2516</a:t>
            </a:r>
          </a:p>
          <a:p>
            <a:pPr marL="52388" lvl="1" indent="0">
              <a:spcBef>
                <a:spcPts val="1200"/>
              </a:spcBef>
              <a:buNone/>
            </a:pPr>
            <a:r>
              <a:rPr lang="en-US" sz="2600" b="1" dirty="0">
                <a:solidFill>
                  <a:schemeClr val="accent1"/>
                </a:solidFill>
                <a:cs typeface="Arial" panose="020B0604020202020204" pitchFamily="34" charset="0"/>
              </a:rPr>
              <a:t>Must be submitted within 10 days of contract award (date executed)</a:t>
            </a:r>
          </a:p>
          <a:p>
            <a:pPr marL="400050" lvl="1" indent="-342900">
              <a:buFont typeface="+mj-lt"/>
              <a:buAutoNum type="arabicPeriod"/>
            </a:pPr>
            <a:r>
              <a:rPr lang="en-US" sz="2600" dirty="0">
                <a:solidFill>
                  <a:schemeClr val="accent1"/>
                </a:solidFill>
                <a:cs typeface="Arial" panose="020B0604020202020204" pitchFamily="34" charset="0"/>
              </a:rPr>
              <a:t>DOL Notice of Contract Award – send to email address indicated on form</a:t>
            </a:r>
          </a:p>
          <a:p>
            <a:pPr marL="627063" lvl="2"/>
            <a:r>
              <a:rPr lang="en-US" sz="2600" dirty="0">
                <a:solidFill>
                  <a:schemeClr val="accent1"/>
                </a:solidFill>
                <a:cs typeface="Arial" panose="020B0604020202020204" pitchFamily="34" charset="0"/>
              </a:rPr>
              <a:t>Submit Copy of DOL NOCA and proof of email submission to grant manager and DCEO Labor Standards Officer</a:t>
            </a:r>
          </a:p>
          <a:p>
            <a:pPr marL="400050" lvl="1" indent="-342900">
              <a:buFont typeface="+mj-lt"/>
              <a:buAutoNum type="arabicPeriod"/>
            </a:pPr>
            <a:r>
              <a:rPr lang="en-US" sz="2600" dirty="0">
                <a:solidFill>
                  <a:schemeClr val="accent1"/>
                </a:solidFill>
                <a:cs typeface="Arial" panose="020B0604020202020204" pitchFamily="34" charset="0"/>
              </a:rPr>
              <a:t>DCEO Notice of Contract Award – must include: </a:t>
            </a:r>
            <a:endParaRPr lang="en-US" sz="2600" i="1" dirty="0">
              <a:solidFill>
                <a:schemeClr val="accent1"/>
              </a:solidFill>
              <a:cs typeface="Arial" panose="020B0604020202020204" pitchFamily="34" charset="0"/>
            </a:endParaRPr>
          </a:p>
          <a:p>
            <a:pPr marL="627063" lvl="1" indent="-222250"/>
            <a:r>
              <a:rPr lang="en-US" sz="2600" dirty="0">
                <a:solidFill>
                  <a:schemeClr val="accent1"/>
                </a:solidFill>
                <a:cs typeface="Arial" panose="020B0604020202020204" pitchFamily="34" charset="0"/>
              </a:rPr>
              <a:t>Copy of Contractor Eligibility from sam.gov (No exclusions search results)</a:t>
            </a:r>
          </a:p>
          <a:p>
            <a:pPr marL="627063" lvl="1" indent="-222250"/>
            <a:r>
              <a:rPr lang="en-US" sz="2600" i="1" dirty="0">
                <a:solidFill>
                  <a:schemeClr val="accent1"/>
                </a:solidFill>
                <a:cs typeface="Arial" panose="020B0604020202020204" pitchFamily="34" charset="0"/>
              </a:rPr>
              <a:t>Complete, certified “Contractor Profile Form”</a:t>
            </a:r>
          </a:p>
          <a:p>
            <a:pPr marL="627063" lvl="1" indent="-222250"/>
            <a:r>
              <a:rPr lang="en-US" sz="2600" i="1" dirty="0">
                <a:solidFill>
                  <a:schemeClr val="accent1"/>
                </a:solidFill>
                <a:cs typeface="Arial" panose="020B0604020202020204" pitchFamily="34" charset="0"/>
              </a:rPr>
              <a:t>Copy of Bid Tabulation</a:t>
            </a:r>
          </a:p>
          <a:p>
            <a:pPr marL="627063" lvl="2" indent="-222250"/>
            <a:r>
              <a:rPr lang="en-US" sz="2600" i="1" dirty="0">
                <a:solidFill>
                  <a:schemeClr val="accent1"/>
                </a:solidFill>
                <a:cs typeface="Arial" panose="020B0604020202020204" pitchFamily="34" charset="0"/>
              </a:rPr>
              <a:t>Send to:  Grant Manager and DCEO Labor Standards Officer</a:t>
            </a:r>
          </a:p>
        </p:txBody>
      </p:sp>
      <p:sp>
        <p:nvSpPr>
          <p:cNvPr id="3" name="TextBox 2">
            <a:extLst>
              <a:ext uri="{FF2B5EF4-FFF2-40B4-BE49-F238E27FC236}">
                <a16:creationId xmlns:a16="http://schemas.microsoft.com/office/drawing/2014/main" id="{77F85B65-8EA7-71FE-3442-C78B16CA69AD}"/>
              </a:ext>
            </a:extLst>
          </p:cNvPr>
          <p:cNvSpPr txBox="1"/>
          <p:nvPr/>
        </p:nvSpPr>
        <p:spPr>
          <a:xfrm>
            <a:off x="696685" y="5355759"/>
            <a:ext cx="7968343" cy="1223412"/>
          </a:xfrm>
          <a:prstGeom prst="rect">
            <a:avLst/>
          </a:prstGeom>
          <a:noFill/>
          <a:ln w="19050" cmpd="sng">
            <a:noFill/>
            <a:extLst>
              <a:ext uri="{C807C97D-BFC1-408E-A445-0C87EB9F89A2}">
                <ask:lineSketchStyleProps xmlns:ask="http://schemas.microsoft.com/office/drawing/2018/sketchyshapes" sd="1219033472">
                  <a:custGeom>
                    <a:avLst/>
                    <a:gdLst>
                      <a:gd name="connsiteX0" fmla="*/ 0 w 8497454"/>
                      <a:gd name="connsiteY0" fmla="*/ 0 h 646331"/>
                      <a:gd name="connsiteX1" fmla="*/ 8497454 w 8497454"/>
                      <a:gd name="connsiteY1" fmla="*/ 0 h 646331"/>
                      <a:gd name="connsiteX2" fmla="*/ 8497454 w 8497454"/>
                      <a:gd name="connsiteY2" fmla="*/ 646331 h 646331"/>
                      <a:gd name="connsiteX3" fmla="*/ 0 w 8497454"/>
                      <a:gd name="connsiteY3" fmla="*/ 646331 h 646331"/>
                      <a:gd name="connsiteX4" fmla="*/ 0 w 849745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7454" h="646331" extrusionOk="0">
                        <a:moveTo>
                          <a:pt x="0" y="0"/>
                        </a:moveTo>
                        <a:cubicBezTo>
                          <a:pt x="2438187" y="118645"/>
                          <a:pt x="4560483" y="116012"/>
                          <a:pt x="8497454" y="0"/>
                        </a:cubicBezTo>
                        <a:cubicBezTo>
                          <a:pt x="8449720" y="166119"/>
                          <a:pt x="8536944" y="543217"/>
                          <a:pt x="8497454" y="646331"/>
                        </a:cubicBezTo>
                        <a:cubicBezTo>
                          <a:pt x="5182137" y="780931"/>
                          <a:pt x="1472941" y="489135"/>
                          <a:pt x="0" y="646331"/>
                        </a:cubicBezTo>
                        <a:cubicBezTo>
                          <a:pt x="44741" y="534667"/>
                          <a:pt x="-25823" y="189070"/>
                          <a:pt x="0" y="0"/>
                        </a:cubicBezTo>
                        <a:close/>
                      </a:path>
                    </a:pathLst>
                  </a:custGeom>
                  <ask:type>
                    <ask:lineSketchNon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DA0000"/>
                </a:solidFill>
                <a:effectLst/>
                <a:uLnTx/>
                <a:uFillTx/>
                <a:latin typeface="Franklin Gothic Book"/>
                <a:ea typeface="+mn-ea"/>
                <a:cs typeface="+mn-cs"/>
              </a:rPr>
              <a:t>Grant funds for Construction will NOT be released until the Contract Documents are approved; and the NOCA with all supporting documentation is submitted and approved. </a:t>
            </a:r>
          </a:p>
        </p:txBody>
      </p:sp>
    </p:spTree>
    <p:extLst>
      <p:ext uri="{BB962C8B-B14F-4D97-AF65-F5344CB8AC3E}">
        <p14:creationId xmlns:p14="http://schemas.microsoft.com/office/powerpoint/2010/main" val="23348513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8" y="631424"/>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8" name="Content Placeholder 7">
            <a:extLst>
              <a:ext uri="{FF2B5EF4-FFF2-40B4-BE49-F238E27FC236}">
                <a16:creationId xmlns:a16="http://schemas.microsoft.com/office/drawing/2014/main" id="{9F7AA1FD-8EE3-C7CA-2F99-3C9EAB8F2503}"/>
              </a:ext>
            </a:extLst>
          </p:cNvPr>
          <p:cNvSpPr txBox="1">
            <a:spLocks/>
          </p:cNvSpPr>
          <p:nvPr/>
        </p:nvSpPr>
        <p:spPr>
          <a:xfrm>
            <a:off x="347881" y="1807117"/>
            <a:ext cx="11563926" cy="17808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Can the Contract Documents be executed at the preconstruction conference?</a:t>
            </a: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pic>
        <p:nvPicPr>
          <p:cNvPr id="2" name="Picture 2" descr="clipart word no 20 free Cliparts | Download images on Clipground 2021">
            <a:extLst>
              <a:ext uri="{FF2B5EF4-FFF2-40B4-BE49-F238E27FC236}">
                <a16:creationId xmlns:a16="http://schemas.microsoft.com/office/drawing/2014/main" id="{BE0A3AEB-6433-35B9-41B0-822B0AD402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25" b="13305"/>
          <a:stretch/>
        </p:blipFill>
        <p:spPr bwMode="auto">
          <a:xfrm>
            <a:off x="3422468" y="4148755"/>
            <a:ext cx="4354693" cy="270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7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8" y="578415"/>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6" name="TextBox 5">
            <a:extLst>
              <a:ext uri="{FF2B5EF4-FFF2-40B4-BE49-F238E27FC236}">
                <a16:creationId xmlns:a16="http://schemas.microsoft.com/office/drawing/2014/main" id="{5861F465-E77D-57BA-5902-79041E4ACEE4}"/>
              </a:ext>
            </a:extLst>
          </p:cNvPr>
          <p:cNvSpPr txBox="1"/>
          <p:nvPr/>
        </p:nvSpPr>
        <p:spPr>
          <a:xfrm>
            <a:off x="365760" y="1825615"/>
            <a:ext cx="10850880" cy="3416320"/>
          </a:xfrm>
          <a:prstGeom prst="rect">
            <a:avLst/>
          </a:prstGeom>
          <a:noFill/>
        </p:spPr>
        <p:txBody>
          <a:bodyPr wrap="square">
            <a:spAutoFit/>
          </a:bodyPr>
          <a:lstStyle/>
          <a:p>
            <a:pPr marL="0" marR="0" lvl="0" indent="0" defTabSz="914400" rtl="0" eaLnBrk="1" fontAlgn="auto" latinLnBrk="0" hangingPunct="0">
              <a:lnSpc>
                <a:spcPct val="100000"/>
              </a:lnSpc>
              <a:spcBef>
                <a:spcPts val="0"/>
              </a:spcBef>
              <a:spcAft>
                <a:spcPts val="0"/>
              </a:spcAft>
              <a:buClrTx/>
              <a:buSzTx/>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6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The grantee’s scheduling of the preconstruction conference should take place only after: </a:t>
            </a:r>
          </a:p>
          <a:p>
            <a:pPr marL="687388" marR="0" lvl="0" indent="-687388" defTabSz="914400" rtl="0" eaLnBrk="1" fontAlgn="auto" latinLnBrk="0" hangingPunct="0">
              <a:lnSpc>
                <a:spcPct val="100000"/>
              </a:lnSpc>
              <a:spcBef>
                <a:spcPts val="0"/>
              </a:spcBef>
              <a:spcAft>
                <a:spcPts val="0"/>
              </a:spcAft>
              <a:buClrTx/>
              <a:buSzTx/>
              <a:buFontTx/>
              <a:buAutoNum type="arabicParenBoth"/>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6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All contract documents have been fully executed by the grantee and contractor; and </a:t>
            </a:r>
          </a:p>
          <a:p>
            <a:pPr marL="687388" marR="0" lvl="0" indent="-687388" defTabSz="914400" rtl="0" eaLnBrk="1" fontAlgn="auto" latinLnBrk="0" hangingPunct="0">
              <a:lnSpc>
                <a:spcPct val="100000"/>
              </a:lnSpc>
              <a:spcBef>
                <a:spcPts val="0"/>
              </a:spcBef>
              <a:spcAft>
                <a:spcPts val="0"/>
              </a:spcAft>
              <a:buClrTx/>
              <a:buSzTx/>
              <a:buFontTx/>
              <a:buAutoNum type="arabicParenBoth"/>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6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All project funding resources are readily available for actual use.</a:t>
            </a:r>
          </a:p>
        </p:txBody>
      </p:sp>
    </p:spTree>
    <p:extLst>
      <p:ext uri="{BB962C8B-B14F-4D97-AF65-F5344CB8AC3E}">
        <p14:creationId xmlns:p14="http://schemas.microsoft.com/office/powerpoint/2010/main" val="12382289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269041" y="487482"/>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8" name="Content Placeholder 7">
            <a:extLst>
              <a:ext uri="{FF2B5EF4-FFF2-40B4-BE49-F238E27FC236}">
                <a16:creationId xmlns:a16="http://schemas.microsoft.com/office/drawing/2014/main" id="{9F7AA1FD-8EE3-C7CA-2F99-3C9EAB8F2503}"/>
              </a:ext>
            </a:extLst>
          </p:cNvPr>
          <p:cNvSpPr txBox="1">
            <a:spLocks/>
          </p:cNvSpPr>
          <p:nvPr/>
        </p:nvSpPr>
        <p:spPr>
          <a:xfrm>
            <a:off x="269041" y="1722766"/>
            <a:ext cx="11827164" cy="10508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Can participants attend the precon conference via webex or phone?</a:t>
            </a: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pic>
        <p:nvPicPr>
          <p:cNvPr id="2" name="Picture 2" descr="clipart word no 20 free Cliparts | Download images on Clipground 2021">
            <a:extLst>
              <a:ext uri="{FF2B5EF4-FFF2-40B4-BE49-F238E27FC236}">
                <a16:creationId xmlns:a16="http://schemas.microsoft.com/office/drawing/2014/main" id="{18F434FB-E0EE-853A-0F9B-C2A50B3C0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25" b="13305"/>
          <a:stretch/>
        </p:blipFill>
        <p:spPr bwMode="auto">
          <a:xfrm>
            <a:off x="3108960" y="3807422"/>
            <a:ext cx="4903333" cy="305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269040" y="604919"/>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2" name="Content Placeholder 7">
            <a:extLst>
              <a:ext uri="{FF2B5EF4-FFF2-40B4-BE49-F238E27FC236}">
                <a16:creationId xmlns:a16="http://schemas.microsoft.com/office/drawing/2014/main" id="{5D2BB68D-2037-9284-72FF-CE2F028D4518}"/>
              </a:ext>
            </a:extLst>
          </p:cNvPr>
          <p:cNvSpPr txBox="1">
            <a:spLocks/>
          </p:cNvSpPr>
          <p:nvPr/>
        </p:nvSpPr>
        <p:spPr>
          <a:xfrm>
            <a:off x="269041" y="1722766"/>
            <a:ext cx="11563927" cy="17062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HUD requires all parties register to verify their attendance at the preconstruction conference.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All public meetings must be held in person – no exceptions.</a:t>
            </a: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23094423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71475" y="561887"/>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8" name="Content Placeholder 7">
            <a:extLst>
              <a:ext uri="{FF2B5EF4-FFF2-40B4-BE49-F238E27FC236}">
                <a16:creationId xmlns:a16="http://schemas.microsoft.com/office/drawing/2014/main" id="{9F7AA1FD-8EE3-C7CA-2F99-3C9EAB8F2503}"/>
              </a:ext>
            </a:extLst>
          </p:cNvPr>
          <p:cNvSpPr txBox="1">
            <a:spLocks/>
          </p:cNvSpPr>
          <p:nvPr/>
        </p:nvSpPr>
        <p:spPr>
          <a:xfrm>
            <a:off x="314036" y="1775294"/>
            <a:ext cx="11563927" cy="11931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Can the necessary reference materials be distributed by email for the contractors to review and/or complete?</a:t>
            </a: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pic>
        <p:nvPicPr>
          <p:cNvPr id="2" name="Picture 2" descr="clipart word no 20 free Cliparts | Download images on Clipground 2021">
            <a:extLst>
              <a:ext uri="{FF2B5EF4-FFF2-40B4-BE49-F238E27FC236}">
                <a16:creationId xmlns:a16="http://schemas.microsoft.com/office/drawing/2014/main" id="{EF2EA91A-C917-55D4-2F78-F4E3B30D0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25" b="13305"/>
          <a:stretch/>
        </p:blipFill>
        <p:spPr bwMode="auto">
          <a:xfrm>
            <a:off x="2149310" y="3210382"/>
            <a:ext cx="5862983" cy="364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41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8" y="247111"/>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2" name="Content Placeholder 7">
            <a:extLst>
              <a:ext uri="{FF2B5EF4-FFF2-40B4-BE49-F238E27FC236}">
                <a16:creationId xmlns:a16="http://schemas.microsoft.com/office/drawing/2014/main" id="{ECF743AC-9515-8419-9150-3D36D0184DF8}"/>
              </a:ext>
            </a:extLst>
          </p:cNvPr>
          <p:cNvSpPr txBox="1">
            <a:spLocks/>
          </p:cNvSpPr>
          <p:nvPr/>
        </p:nvSpPr>
        <p:spPr>
          <a:xfrm>
            <a:off x="314036" y="1234813"/>
            <a:ext cx="11434619" cy="503535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588" defTabSz="914400" rtl="0" eaLnBrk="1" fontAlgn="auto" latinLnBrk="0" hangingPunct="0">
              <a:lnSpc>
                <a:spcPct val="90000"/>
              </a:lnSpc>
              <a:spcBef>
                <a:spcPts val="0"/>
              </a:spcBef>
              <a:spcAft>
                <a:spcPts val="0"/>
              </a:spcAft>
              <a:buClrTx/>
              <a:buSzTx/>
              <a:buFont typeface="Arial" panose="020B0604020202020204" pitchFamily="34"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Before the preconstruction conference, the Labor Standards Officer must:</a:t>
            </a:r>
          </a:p>
          <a:p>
            <a:pPr marL="461963" marR="0" lvl="0" indent="-234950" defTabSz="914400" rtl="0" eaLnBrk="1" fontAlgn="auto" latinLnBrk="0" hangingPunct="0">
              <a:lnSpc>
                <a:spcPct val="90000"/>
              </a:lnSpc>
              <a:spcBef>
                <a:spcPts val="600"/>
              </a:spcBef>
              <a:spcAft>
                <a:spcPts val="0"/>
              </a:spcAft>
              <a:buClrTx/>
              <a:buSzTx/>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Obtain from DCEO the applicable federal prevailing wage determination to distribute to the Prime and subcontractors for posting at the job site; </a:t>
            </a:r>
          </a:p>
          <a:p>
            <a:pPr marL="461963" marR="0" lvl="0" indent="-234950" defTabSz="914400" rtl="0" eaLnBrk="1" fontAlgn="auto" latinLnBrk="0" hangingPunct="0">
              <a:lnSpc>
                <a:spcPct val="90000"/>
              </a:lnSpc>
              <a:spcBef>
                <a:spcPts val="0"/>
              </a:spcBef>
              <a:spcAft>
                <a:spcPts val="0"/>
              </a:spcAft>
              <a:buClrTx/>
              <a:buSzTx/>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Secure blank copies of payroll certification forms for use by the Prime  and subcontractors when reporting the wages actually  paid  and  number  and  classifications  of  employees  working  on  the </a:t>
            </a: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project;  </a:t>
            </a:r>
          </a:p>
          <a:p>
            <a:pPr marL="461963" marR="0" lvl="0" indent="-234950" defTabSz="914400" rtl="0" eaLnBrk="1" fontAlgn="auto" latinLnBrk="0" hangingPunct="0">
              <a:lnSpc>
                <a:spcPct val="90000"/>
              </a:lnSpc>
              <a:spcBef>
                <a:spcPts val="0"/>
              </a:spcBef>
              <a:spcAft>
                <a:spcPts val="0"/>
              </a:spcAft>
              <a:buClrTx/>
              <a:buSzTx/>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Secure a sufficient number of EEO and Labor Standards posters for the contractor and subcontractors to post at all job sites; and </a:t>
            </a:r>
          </a:p>
          <a:p>
            <a:pPr marL="461963" marR="0" lvl="0" indent="-234950" defTabSz="914400" rtl="0" eaLnBrk="1" fontAlgn="auto" latinLnBrk="0" hangingPunct="0">
              <a:lnSpc>
                <a:spcPct val="90000"/>
              </a:lnSpc>
              <a:spcBef>
                <a:spcPts val="0"/>
              </a:spcBef>
              <a:spcAft>
                <a:spcPts val="0"/>
              </a:spcAft>
              <a:buClrTx/>
              <a:buSzTx/>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Carefully inspect the successful contractor’s bid documents to make sure all the appropriate certifications have been completed not only by the general contractor but by subcontractors as well.</a:t>
            </a:r>
            <a:endParaRPr kumimoji="0" lang="en-US" sz="3000" b="0" i="1"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23863655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44972" y="564486"/>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8" name="Content Placeholder 7">
            <a:extLst>
              <a:ext uri="{FF2B5EF4-FFF2-40B4-BE49-F238E27FC236}">
                <a16:creationId xmlns:a16="http://schemas.microsoft.com/office/drawing/2014/main" id="{9F7AA1FD-8EE3-C7CA-2F99-3C9EAB8F2503}"/>
              </a:ext>
            </a:extLst>
          </p:cNvPr>
          <p:cNvSpPr txBox="1">
            <a:spLocks/>
          </p:cNvSpPr>
          <p:nvPr/>
        </p:nvSpPr>
        <p:spPr>
          <a:xfrm>
            <a:off x="314036" y="1669278"/>
            <a:ext cx="11563927" cy="7183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Does each item in the Checklist have to be discussed?</a:t>
            </a: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pic>
        <p:nvPicPr>
          <p:cNvPr id="2" name="Picture 1">
            <a:extLst>
              <a:ext uri="{FF2B5EF4-FFF2-40B4-BE49-F238E27FC236}">
                <a16:creationId xmlns:a16="http://schemas.microsoft.com/office/drawing/2014/main" id="{ECDA5325-7B72-6BF3-48BD-D40C69279787}"/>
              </a:ext>
            </a:extLst>
          </p:cNvPr>
          <p:cNvPicPr>
            <a:picLocks noChangeAspect="1"/>
          </p:cNvPicPr>
          <p:nvPr/>
        </p:nvPicPr>
        <p:blipFill>
          <a:blip r:embed="rId2"/>
          <a:stretch>
            <a:fillRect/>
          </a:stretch>
        </p:blipFill>
        <p:spPr>
          <a:xfrm>
            <a:off x="2313229" y="2774071"/>
            <a:ext cx="5962405" cy="3615241"/>
          </a:xfrm>
          <a:prstGeom prst="rect">
            <a:avLst/>
          </a:prstGeom>
        </p:spPr>
      </p:pic>
    </p:spTree>
    <p:extLst>
      <p:ext uri="{BB962C8B-B14F-4D97-AF65-F5344CB8AC3E}">
        <p14:creationId xmlns:p14="http://schemas.microsoft.com/office/powerpoint/2010/main" val="228114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6" y="644677"/>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5" name="TextBox 4">
            <a:extLst>
              <a:ext uri="{FF2B5EF4-FFF2-40B4-BE49-F238E27FC236}">
                <a16:creationId xmlns:a16="http://schemas.microsoft.com/office/drawing/2014/main" id="{82CC2026-40B7-47D6-58D5-550C54BEE69C}"/>
              </a:ext>
            </a:extLst>
          </p:cNvPr>
          <p:cNvSpPr txBox="1"/>
          <p:nvPr/>
        </p:nvSpPr>
        <p:spPr>
          <a:xfrm>
            <a:off x="393205" y="2212355"/>
            <a:ext cx="11146971" cy="2554545"/>
          </a:xfrm>
          <a:prstGeom prst="rect">
            <a:avLst/>
          </a:prstGeom>
          <a:noFill/>
        </p:spPr>
        <p:txBody>
          <a:bodyPr wrap="square">
            <a:spAutoFit/>
          </a:bodyPr>
          <a:lstStyle/>
          <a:p>
            <a:pPr marL="457200" marR="0" lvl="0" indent="0" defTabSz="9144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Labor Standards is one of the most common problem areas in maintaining compliance within the CDBG grant-funded projects. The prime and subcontractors should be </a:t>
            </a:r>
            <a:r>
              <a:rPr kumimoji="0" lang="en-US" sz="3200" b="0" i="0" u="sng"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thoroughly instructed</a:t>
            </a: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 as to their specific duties and responsibilities for adhering to such federal standards. </a:t>
            </a:r>
          </a:p>
        </p:txBody>
      </p:sp>
    </p:spTree>
    <p:extLst>
      <p:ext uri="{BB962C8B-B14F-4D97-AF65-F5344CB8AC3E}">
        <p14:creationId xmlns:p14="http://schemas.microsoft.com/office/powerpoint/2010/main" val="8678008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8" y="633589"/>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8" name="Content Placeholder 7">
            <a:extLst>
              <a:ext uri="{FF2B5EF4-FFF2-40B4-BE49-F238E27FC236}">
                <a16:creationId xmlns:a16="http://schemas.microsoft.com/office/drawing/2014/main" id="{9F7AA1FD-8EE3-C7CA-2F99-3C9EAB8F2503}"/>
              </a:ext>
            </a:extLst>
          </p:cNvPr>
          <p:cNvSpPr txBox="1">
            <a:spLocks/>
          </p:cNvSpPr>
          <p:nvPr/>
        </p:nvSpPr>
        <p:spPr>
          <a:xfrm>
            <a:off x="184728" y="1950602"/>
            <a:ext cx="11563927" cy="7808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Can the Notice to Proceed predate the Contract Execution date?</a:t>
            </a: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pic>
        <p:nvPicPr>
          <p:cNvPr id="2" name="Picture 2" descr="clipart word no 20 free Cliparts | Download images on Clipground 2021">
            <a:extLst>
              <a:ext uri="{FF2B5EF4-FFF2-40B4-BE49-F238E27FC236}">
                <a16:creationId xmlns:a16="http://schemas.microsoft.com/office/drawing/2014/main" id="{5B0BF54C-09FD-7E3B-3FA2-018AE1C2D7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25" b="13305"/>
          <a:stretch/>
        </p:blipFill>
        <p:spPr bwMode="auto">
          <a:xfrm>
            <a:off x="2149310" y="3210382"/>
            <a:ext cx="5862983" cy="364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94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latin typeface="+mn-lt"/>
                <a:cs typeface="Arial" panose="020B0604020202020204" pitchFamily="34" charset="0"/>
              </a:rPr>
              <a:t>NEPA Assumption Authority under Part 58 [§58.4]</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Assumed by execution of grant agreement (as HUD subrecipient) and/or by certification of the RROF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Responsibility cannot be delegated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Responsibility to ensure mitigation is incorporated into project plans and contracts, and implemented</a:t>
            </a:r>
          </a:p>
        </p:txBody>
      </p:sp>
    </p:spTree>
    <p:extLst>
      <p:ext uri="{BB962C8B-B14F-4D97-AF65-F5344CB8AC3E}">
        <p14:creationId xmlns:p14="http://schemas.microsoft.com/office/powerpoint/2010/main" val="12590600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71476" y="618171"/>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4" name="TextBox 3">
            <a:extLst>
              <a:ext uri="{FF2B5EF4-FFF2-40B4-BE49-F238E27FC236}">
                <a16:creationId xmlns:a16="http://schemas.microsoft.com/office/drawing/2014/main" id="{41EFB1D4-CFED-0092-ED53-337F5805298A}"/>
              </a:ext>
            </a:extLst>
          </p:cNvPr>
          <p:cNvSpPr txBox="1"/>
          <p:nvPr/>
        </p:nvSpPr>
        <p:spPr>
          <a:xfrm>
            <a:off x="400595" y="1724298"/>
            <a:ext cx="10781211" cy="3477875"/>
          </a:xfrm>
          <a:prstGeom prst="rect">
            <a:avLst/>
          </a:prstGeom>
          <a:noFill/>
        </p:spPr>
        <p:txBody>
          <a:bodyPr wrap="square">
            <a:spAutoFit/>
          </a:bodyPr>
          <a:lstStyle/>
          <a:p>
            <a:pPr marL="457200" marR="0" lvl="0" indent="-457200" defTabSz="914400" rtl="0" eaLnBrk="1" fontAlgn="auto" latinLnBrk="0" hangingPunct="0">
              <a:lnSpc>
                <a:spcPct val="100000"/>
              </a:lnSpc>
              <a:spcBef>
                <a:spcPts val="0"/>
              </a:spcBef>
              <a:spcAft>
                <a:spcPts val="0"/>
              </a:spcAft>
              <a:buClrTx/>
              <a:buSzTx/>
              <a:buFont typeface="Arial" panose="020B0604020202020204" pitchFamily="34"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The grantee’s scheduling of the preconstruction conference should only take place after all contract documents have been fully executed by the grantee and contractor.</a:t>
            </a:r>
          </a:p>
          <a:p>
            <a:pPr marL="457200" marR="0" lvl="0" indent="-457200" defTabSz="914400" rtl="0" eaLnBrk="1" fontAlgn="auto" latinLnBrk="0" hangingPunct="0">
              <a:lnSpc>
                <a:spcPct val="100000"/>
              </a:lnSpc>
              <a:spcBef>
                <a:spcPts val="0"/>
              </a:spcBef>
              <a:spcAft>
                <a:spcPts val="0"/>
              </a:spcAft>
              <a:buClrTx/>
              <a:buSzTx/>
              <a:buFont typeface="Arial" panose="020B0604020202020204" pitchFamily="34"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r>
              <a:rPr kumimoji="0" lang="en-US" sz="32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Times New Roman" panose="02020603050405020304" pitchFamily="18" charset="0"/>
              </a:rPr>
              <a:t>The preconstruction conference can conclude with the issuance of the Notice to Proceed. </a:t>
            </a:r>
          </a:p>
          <a:p>
            <a:pPr marL="0" marR="0" lvl="0" indent="0" algn="just" defTabSz="914400" rtl="0" eaLnBrk="1" fontAlgn="auto" latinLnBrk="0" hangingPunct="0">
              <a:lnSpc>
                <a:spcPct val="100000"/>
              </a:lnSpc>
              <a:spcBef>
                <a:spcPts val="0"/>
              </a:spcBef>
              <a:spcAft>
                <a:spcPts val="0"/>
              </a:spcAft>
              <a:buClrTx/>
              <a:buSzTx/>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pPr>
            <a:endParaRPr kumimoji="0" lang="en-US" sz="28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228633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8" y="534548"/>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8" name="Content Placeholder 7">
            <a:extLst>
              <a:ext uri="{FF2B5EF4-FFF2-40B4-BE49-F238E27FC236}">
                <a16:creationId xmlns:a16="http://schemas.microsoft.com/office/drawing/2014/main" id="{9F7AA1FD-8EE3-C7CA-2F99-3C9EAB8F2503}"/>
              </a:ext>
            </a:extLst>
          </p:cNvPr>
          <p:cNvSpPr txBox="1">
            <a:spLocks/>
          </p:cNvSpPr>
          <p:nvPr/>
        </p:nvSpPr>
        <p:spPr>
          <a:xfrm>
            <a:off x="314036" y="1653985"/>
            <a:ext cx="11563927" cy="11553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Can construction start prior to the date indicated on the Notice to Proceed? </a:t>
            </a: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pic>
        <p:nvPicPr>
          <p:cNvPr id="2" name="Picture 2" descr="clipart word no 20 free Cliparts | Download images on Clipground 2021">
            <a:extLst>
              <a:ext uri="{FF2B5EF4-FFF2-40B4-BE49-F238E27FC236}">
                <a16:creationId xmlns:a16="http://schemas.microsoft.com/office/drawing/2014/main" id="{B7143EB4-C5EA-0D71-C97C-7125BB5EA5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25" b="13305"/>
          <a:stretch/>
        </p:blipFill>
        <p:spPr bwMode="auto">
          <a:xfrm>
            <a:off x="2136058" y="2932086"/>
            <a:ext cx="5862983" cy="364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2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8" y="472397"/>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a:t>
            </a:r>
          </a:p>
        </p:txBody>
      </p:sp>
      <p:sp>
        <p:nvSpPr>
          <p:cNvPr id="4" name="TextBox 3">
            <a:extLst>
              <a:ext uri="{FF2B5EF4-FFF2-40B4-BE49-F238E27FC236}">
                <a16:creationId xmlns:a16="http://schemas.microsoft.com/office/drawing/2014/main" id="{7063613A-7A63-1E4E-764D-D11D89D61364}"/>
              </a:ext>
            </a:extLst>
          </p:cNvPr>
          <p:cNvSpPr txBox="1"/>
          <p:nvPr/>
        </p:nvSpPr>
        <p:spPr>
          <a:xfrm>
            <a:off x="184728" y="1405369"/>
            <a:ext cx="11922034" cy="47859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Only when the general contractor receives a Notice to Proceed is he/she authorized by the grantee to begin performing the previously agreed upon scope of work.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The Notice to Proceed (part of the DCEO Contract Documents) must establish: </a:t>
            </a:r>
          </a:p>
          <a:p>
            <a:pPr marL="627063"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The construction start date; </a:t>
            </a:r>
          </a:p>
          <a:p>
            <a:pPr marL="627063"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The scheduled project completion date; and </a:t>
            </a:r>
          </a:p>
          <a:p>
            <a:pPr marL="627063" marR="0" lvl="0" indent="-2873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Describe the basis for assessing liquidated damages in the event of unsatisfactory performance by the general contractor or its subcontractors, etc. </a:t>
            </a:r>
            <a:endParaRPr kumimoji="0" lang="en-US" sz="3000" b="0"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25588388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FA19-B502-B03D-80F7-4AB60C8C54DF}"/>
              </a:ext>
            </a:extLst>
          </p:cNvPr>
          <p:cNvSpPr>
            <a:spLocks noGrp="1"/>
          </p:cNvSpPr>
          <p:nvPr>
            <p:ph type="title"/>
          </p:nvPr>
        </p:nvSpPr>
        <p:spPr>
          <a:xfrm>
            <a:off x="184728" y="247111"/>
            <a:ext cx="11563927" cy="718369"/>
          </a:xfrm>
        </p:spPr>
        <p:txBody>
          <a:bodyPr>
            <a:noAutofit/>
          </a:bodyPr>
          <a:lstStyle/>
          <a:p>
            <a:pPr algn="l"/>
            <a:r>
              <a:rPr lang="en-US" b="1" dirty="0">
                <a:solidFill>
                  <a:schemeClr val="accent1"/>
                </a:solidFill>
                <a:latin typeface="+mn-lt"/>
                <a:cs typeface="Arial" panose="020B0604020202020204" pitchFamily="34" charset="0"/>
              </a:rPr>
              <a:t>Construction Management </a:t>
            </a:r>
            <a:br>
              <a:rPr lang="en-US" b="1" dirty="0">
                <a:solidFill>
                  <a:schemeClr val="accent1"/>
                </a:solidFill>
                <a:latin typeface="+mn-lt"/>
                <a:cs typeface="Arial" panose="020B0604020202020204" pitchFamily="34" charset="0"/>
              </a:rPr>
            </a:br>
            <a:r>
              <a:rPr lang="en-US" b="1" dirty="0">
                <a:solidFill>
                  <a:schemeClr val="accent1"/>
                </a:solidFill>
                <a:latin typeface="+mn-lt"/>
                <a:cs typeface="Arial" panose="020B0604020202020204" pitchFamily="34" charset="0"/>
              </a:rPr>
              <a:t>Preconstruction Conference Checklist</a:t>
            </a:r>
          </a:p>
        </p:txBody>
      </p:sp>
      <p:pic>
        <p:nvPicPr>
          <p:cNvPr id="4" name="Picture 3">
            <a:extLst>
              <a:ext uri="{FF2B5EF4-FFF2-40B4-BE49-F238E27FC236}">
                <a16:creationId xmlns:a16="http://schemas.microsoft.com/office/drawing/2014/main" id="{F5A9014D-AC46-BE06-4EFB-EDAA155B5C6E}"/>
              </a:ext>
            </a:extLst>
          </p:cNvPr>
          <p:cNvPicPr>
            <a:picLocks noChangeAspect="1"/>
          </p:cNvPicPr>
          <p:nvPr/>
        </p:nvPicPr>
        <p:blipFill rotWithShape="1">
          <a:blip r:embed="rId2"/>
          <a:srcRect l="79330" t="18149" r="6475" b="14969"/>
          <a:stretch/>
        </p:blipFill>
        <p:spPr>
          <a:xfrm>
            <a:off x="9264947" y="1492010"/>
            <a:ext cx="2813842" cy="3728574"/>
          </a:xfrm>
          <a:prstGeom prst="rect">
            <a:avLst/>
          </a:prstGeom>
        </p:spPr>
      </p:pic>
      <p:sp>
        <p:nvSpPr>
          <p:cNvPr id="5" name="Content Placeholder 7">
            <a:extLst>
              <a:ext uri="{FF2B5EF4-FFF2-40B4-BE49-F238E27FC236}">
                <a16:creationId xmlns:a16="http://schemas.microsoft.com/office/drawing/2014/main" id="{B1391D83-9437-4AAA-7FF1-448067BEF2C3}"/>
              </a:ext>
            </a:extLst>
          </p:cNvPr>
          <p:cNvSpPr txBox="1">
            <a:spLocks/>
          </p:cNvSpPr>
          <p:nvPr/>
        </p:nvSpPr>
        <p:spPr>
          <a:xfrm>
            <a:off x="184727" y="5568645"/>
            <a:ext cx="11894062" cy="86263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rPr>
              <a:t>ONLY FORM ACCEPTABLE FOR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300" b="1" i="1" u="none" strike="noStrike" kern="1200" cap="none" spc="0" normalizeH="0" baseline="0" noProof="0" dirty="0">
                <a:ln>
                  <a:noFill/>
                </a:ln>
                <a:solidFill>
                  <a:srgbClr val="FF0000"/>
                </a:solidFill>
                <a:effectLst/>
                <a:uLnTx/>
                <a:uFillTx/>
                <a:latin typeface="+mj-lt"/>
                <a:ea typeface="+mn-ea"/>
                <a:cs typeface="Arial" panose="020B0604020202020204" pitchFamily="34" charset="0"/>
              </a:rPr>
              <a:t>Check DCEO’s website for most current version or call Compliance staff</a:t>
            </a:r>
            <a:endParaRPr kumimoji="0" lang="en-US" sz="3300" b="0" i="1" u="none" strike="noStrike" kern="1200" cap="none" spc="0" normalizeH="0" baseline="0" noProof="0" dirty="0">
              <a:ln>
                <a:noFill/>
              </a:ln>
              <a:solidFill>
                <a:srgbClr val="FF0000"/>
              </a:solidFill>
              <a:effectLst/>
              <a:uLnTx/>
              <a:uFillTx/>
              <a:latin typeface="+mj-lt"/>
              <a:ea typeface="+mn-ea"/>
              <a:cs typeface="Arial" panose="020B0604020202020204" pitchFamily="34" charset="0"/>
            </a:endParaRP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pic>
        <p:nvPicPr>
          <p:cNvPr id="6" name="Picture 5">
            <a:extLst>
              <a:ext uri="{FF2B5EF4-FFF2-40B4-BE49-F238E27FC236}">
                <a16:creationId xmlns:a16="http://schemas.microsoft.com/office/drawing/2014/main" id="{4AE30E8A-D623-5E59-C36C-CF19F6282DE7}"/>
              </a:ext>
            </a:extLst>
          </p:cNvPr>
          <p:cNvPicPr>
            <a:picLocks noChangeAspect="1"/>
          </p:cNvPicPr>
          <p:nvPr/>
        </p:nvPicPr>
        <p:blipFill>
          <a:blip r:embed="rId3"/>
          <a:stretch>
            <a:fillRect/>
          </a:stretch>
        </p:blipFill>
        <p:spPr>
          <a:xfrm>
            <a:off x="29561" y="1274340"/>
            <a:ext cx="3088108" cy="4147754"/>
          </a:xfrm>
          <a:prstGeom prst="rect">
            <a:avLst/>
          </a:prstGeom>
        </p:spPr>
      </p:pic>
      <p:pic>
        <p:nvPicPr>
          <p:cNvPr id="8" name="Picture 7">
            <a:extLst>
              <a:ext uri="{FF2B5EF4-FFF2-40B4-BE49-F238E27FC236}">
                <a16:creationId xmlns:a16="http://schemas.microsoft.com/office/drawing/2014/main" id="{0EDB79BB-EE63-0556-EB64-CAB639ACF34E}"/>
              </a:ext>
            </a:extLst>
          </p:cNvPr>
          <p:cNvPicPr>
            <a:picLocks noChangeAspect="1"/>
          </p:cNvPicPr>
          <p:nvPr/>
        </p:nvPicPr>
        <p:blipFill>
          <a:blip r:embed="rId4"/>
          <a:stretch>
            <a:fillRect/>
          </a:stretch>
        </p:blipFill>
        <p:spPr>
          <a:xfrm>
            <a:off x="3069630" y="1492011"/>
            <a:ext cx="2904449" cy="3883857"/>
          </a:xfrm>
          <a:prstGeom prst="rect">
            <a:avLst/>
          </a:prstGeom>
        </p:spPr>
      </p:pic>
      <p:pic>
        <p:nvPicPr>
          <p:cNvPr id="10" name="Picture 9">
            <a:extLst>
              <a:ext uri="{FF2B5EF4-FFF2-40B4-BE49-F238E27FC236}">
                <a16:creationId xmlns:a16="http://schemas.microsoft.com/office/drawing/2014/main" id="{569D8A77-D1A8-3A2D-8888-A5FFCE90E211}"/>
              </a:ext>
            </a:extLst>
          </p:cNvPr>
          <p:cNvPicPr>
            <a:picLocks noChangeAspect="1"/>
          </p:cNvPicPr>
          <p:nvPr/>
        </p:nvPicPr>
        <p:blipFill>
          <a:blip r:embed="rId5"/>
          <a:stretch>
            <a:fillRect/>
          </a:stretch>
        </p:blipFill>
        <p:spPr>
          <a:xfrm>
            <a:off x="5966691" y="1492010"/>
            <a:ext cx="3268098" cy="3728573"/>
          </a:xfrm>
          <a:prstGeom prst="rect">
            <a:avLst/>
          </a:prstGeom>
        </p:spPr>
      </p:pic>
    </p:spTree>
    <p:extLst>
      <p:ext uri="{BB962C8B-B14F-4D97-AF65-F5344CB8AC3E}">
        <p14:creationId xmlns:p14="http://schemas.microsoft.com/office/powerpoint/2010/main" val="9683885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301986" y="0"/>
            <a:ext cx="10515600" cy="1325563"/>
          </a:xfrm>
        </p:spPr>
        <p:txBody>
          <a:bodyPr/>
          <a:lstStyle/>
          <a:p>
            <a:r>
              <a:rPr lang="en-US" dirty="0"/>
              <a:t>Construction Management</a:t>
            </a:r>
            <a:br>
              <a:rPr lang="en-US" dirty="0"/>
            </a:br>
            <a:r>
              <a:rPr lang="en-US" dirty="0"/>
              <a:t>Contractor Profile Form</a:t>
            </a:r>
          </a:p>
        </p:txBody>
      </p:sp>
      <p:pic>
        <p:nvPicPr>
          <p:cNvPr id="4" name="Picture 3">
            <a:extLst>
              <a:ext uri="{FF2B5EF4-FFF2-40B4-BE49-F238E27FC236}">
                <a16:creationId xmlns:a16="http://schemas.microsoft.com/office/drawing/2014/main" id="{BC4389D1-C652-2A66-3817-436F52F1D446}"/>
              </a:ext>
            </a:extLst>
          </p:cNvPr>
          <p:cNvPicPr>
            <a:picLocks noChangeAspect="1"/>
          </p:cNvPicPr>
          <p:nvPr/>
        </p:nvPicPr>
        <p:blipFill>
          <a:blip r:embed="rId2"/>
          <a:stretch>
            <a:fillRect/>
          </a:stretch>
        </p:blipFill>
        <p:spPr>
          <a:xfrm>
            <a:off x="182880" y="1238477"/>
            <a:ext cx="3706881" cy="5428786"/>
          </a:xfrm>
          <a:prstGeom prst="rect">
            <a:avLst/>
          </a:prstGeom>
        </p:spPr>
      </p:pic>
      <p:pic>
        <p:nvPicPr>
          <p:cNvPr id="6" name="Picture 5">
            <a:extLst>
              <a:ext uri="{FF2B5EF4-FFF2-40B4-BE49-F238E27FC236}">
                <a16:creationId xmlns:a16="http://schemas.microsoft.com/office/drawing/2014/main" id="{E72BB443-B084-39A0-DEBF-EAC69162F759}"/>
              </a:ext>
            </a:extLst>
          </p:cNvPr>
          <p:cNvPicPr>
            <a:picLocks noChangeAspect="1"/>
          </p:cNvPicPr>
          <p:nvPr/>
        </p:nvPicPr>
        <p:blipFill>
          <a:blip r:embed="rId3"/>
          <a:stretch>
            <a:fillRect/>
          </a:stretch>
        </p:blipFill>
        <p:spPr>
          <a:xfrm>
            <a:off x="3889761" y="1238476"/>
            <a:ext cx="3963919" cy="5533307"/>
          </a:xfrm>
          <a:prstGeom prst="rect">
            <a:avLst/>
          </a:prstGeom>
        </p:spPr>
      </p:pic>
      <p:sp>
        <p:nvSpPr>
          <p:cNvPr id="10" name="TextBox 9">
            <a:extLst>
              <a:ext uri="{FF2B5EF4-FFF2-40B4-BE49-F238E27FC236}">
                <a16:creationId xmlns:a16="http://schemas.microsoft.com/office/drawing/2014/main" id="{76F3477D-D67C-A98F-28FC-E9F1A5BBB5D0}"/>
              </a:ext>
            </a:extLst>
          </p:cNvPr>
          <p:cNvSpPr txBox="1"/>
          <p:nvPr/>
        </p:nvSpPr>
        <p:spPr>
          <a:xfrm>
            <a:off x="7576546" y="1137921"/>
            <a:ext cx="4381774" cy="3365112"/>
          </a:xfrm>
          <a:prstGeom prst="rect">
            <a:avLst/>
          </a:prstGeom>
          <a:noFill/>
        </p:spPr>
        <p:txBody>
          <a:bodyPr wrap="square">
            <a:spAutoFit/>
          </a:bodyP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044B6F"/>
                </a:solidFill>
                <a:effectLst/>
                <a:uLnTx/>
                <a:uFillTx/>
                <a:ea typeface="+mn-ea"/>
                <a:cs typeface="Arial" panose="020B0604020202020204" pitchFamily="34" charset="0"/>
              </a:rPr>
              <a:t>Replaces the need for:</a:t>
            </a:r>
          </a:p>
          <a:p>
            <a:pPr marL="461963"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srgbClr val="044B6F"/>
                </a:solidFill>
                <a:effectLst/>
                <a:uLnTx/>
                <a:uFillTx/>
                <a:ea typeface="+mn-ea"/>
                <a:cs typeface="Arial" panose="020B0604020202020204" pitchFamily="34" charset="0"/>
              </a:rPr>
              <a:t>Certification from Contractor Appointing Officer or Employee to Supervise Payment of Employees</a:t>
            </a:r>
          </a:p>
          <a:p>
            <a:pPr marL="461963"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srgbClr val="044B6F"/>
                </a:solidFill>
                <a:effectLst/>
                <a:uLnTx/>
                <a:uFillTx/>
                <a:ea typeface="+mn-ea"/>
                <a:cs typeface="Arial" panose="020B0604020202020204" pitchFamily="34" charset="0"/>
              </a:rPr>
              <a:t>Contractor Fringe Benefit Statement</a:t>
            </a:r>
          </a:p>
        </p:txBody>
      </p:sp>
    </p:spTree>
    <p:extLst>
      <p:ext uri="{BB962C8B-B14F-4D97-AF65-F5344CB8AC3E}">
        <p14:creationId xmlns:p14="http://schemas.microsoft.com/office/powerpoint/2010/main" val="419701906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301986" y="158373"/>
            <a:ext cx="10515600" cy="1239520"/>
          </a:xfrm>
        </p:spPr>
        <p:txBody>
          <a:bodyPr/>
          <a:lstStyle/>
          <a:p>
            <a:r>
              <a:rPr lang="en-US" dirty="0"/>
              <a:t>Construction Management</a:t>
            </a:r>
            <a:br>
              <a:rPr lang="en-US" dirty="0"/>
            </a:br>
            <a:r>
              <a:rPr lang="en-US" dirty="0"/>
              <a:t>Contractor Profile Form</a:t>
            </a:r>
          </a:p>
        </p:txBody>
      </p:sp>
      <p:sp>
        <p:nvSpPr>
          <p:cNvPr id="10" name="TextBox 9">
            <a:extLst>
              <a:ext uri="{FF2B5EF4-FFF2-40B4-BE49-F238E27FC236}">
                <a16:creationId xmlns:a16="http://schemas.microsoft.com/office/drawing/2014/main" id="{76F3477D-D67C-A98F-28FC-E9F1A5BBB5D0}"/>
              </a:ext>
            </a:extLst>
          </p:cNvPr>
          <p:cNvSpPr txBox="1"/>
          <p:nvPr/>
        </p:nvSpPr>
        <p:spPr>
          <a:xfrm>
            <a:off x="301986" y="1467802"/>
            <a:ext cx="11493774" cy="4970591"/>
          </a:xfrm>
          <a:prstGeom prst="rect">
            <a:avLst/>
          </a:prstGeom>
          <a:noFill/>
        </p:spPr>
        <p:txBody>
          <a:bodyPr wrap="square">
            <a:spAutoFit/>
          </a:bodyPr>
          <a:lstStyle/>
          <a:p>
            <a:pPr marL="341313" marR="0" lvl="1" indent="-28575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Grant administrator MUST complete with the Prime Contractor</a:t>
            </a:r>
          </a:p>
          <a:p>
            <a:pPr marL="341313" marR="0" lvl="2" indent="-28575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All areas </a:t>
            </a:r>
            <a:r>
              <a:rPr kumimoji="0" lang="en-US" sz="3200" b="1" i="0" u="sng" strike="noStrike" kern="1200" cap="none" spc="0" normalizeH="0" baseline="0" noProof="0" dirty="0">
                <a:ln>
                  <a:noFill/>
                </a:ln>
                <a:solidFill>
                  <a:srgbClr val="044B6F"/>
                </a:solidFill>
                <a:effectLst/>
                <a:uLnTx/>
                <a:uFillTx/>
                <a:ea typeface="+mn-ea"/>
                <a:cs typeface="Arial" panose="020B0604020202020204" pitchFamily="34" charset="0"/>
              </a:rPr>
              <a:t>must be </a:t>
            </a: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completed</a:t>
            </a:r>
          </a:p>
          <a:p>
            <a:pPr marL="627062" marR="0" lvl="3"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Persons authorized to sign payroll reports</a:t>
            </a:r>
          </a:p>
          <a:p>
            <a:pPr marL="627062"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Wage Rate Determination (Copy to be given to Contractor)</a:t>
            </a:r>
          </a:p>
          <a:p>
            <a:pPr marL="627062"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Work Classifications from the WRD to be written in the chart with the appropriate wage to be paid</a:t>
            </a:r>
          </a:p>
          <a:p>
            <a:pPr marL="627062"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Must identify classifications to work on the project that are not included in the WRD (for Conformance)</a:t>
            </a:r>
          </a:p>
          <a:p>
            <a:pPr marL="627062"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Fringe Benefit payment information </a:t>
            </a:r>
          </a:p>
          <a:p>
            <a:pPr marL="461963"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srgbClr val="044B6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20451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301986" y="278296"/>
            <a:ext cx="10515600" cy="1239520"/>
          </a:xfrm>
        </p:spPr>
        <p:txBody>
          <a:bodyPr/>
          <a:lstStyle/>
          <a:p>
            <a:r>
              <a:rPr lang="en-US" dirty="0"/>
              <a:t>Construction Management</a:t>
            </a:r>
            <a:br>
              <a:rPr lang="en-US" dirty="0"/>
            </a:br>
            <a:r>
              <a:rPr lang="en-US" dirty="0"/>
              <a:t>Contractor Profile Form</a:t>
            </a:r>
          </a:p>
        </p:txBody>
      </p:sp>
      <p:sp>
        <p:nvSpPr>
          <p:cNvPr id="10" name="TextBox 9">
            <a:extLst>
              <a:ext uri="{FF2B5EF4-FFF2-40B4-BE49-F238E27FC236}">
                <a16:creationId xmlns:a16="http://schemas.microsoft.com/office/drawing/2014/main" id="{76F3477D-D67C-A98F-28FC-E9F1A5BBB5D0}"/>
              </a:ext>
            </a:extLst>
          </p:cNvPr>
          <p:cNvSpPr txBox="1"/>
          <p:nvPr/>
        </p:nvSpPr>
        <p:spPr>
          <a:xfrm>
            <a:off x="301986" y="1789390"/>
            <a:ext cx="11239774" cy="3985706"/>
          </a:xfrm>
          <a:prstGeom prst="rect">
            <a:avLst/>
          </a:prstGeom>
          <a:noFill/>
        </p:spPr>
        <p:txBody>
          <a:bodyPr wrap="square">
            <a:spAutoFit/>
          </a:bodyPr>
          <a:lstStyle/>
          <a:p>
            <a:pPr marL="112713" marR="0" lvl="3" indent="-1588" algn="l" defTabSz="914400" rtl="0" eaLnBrk="1" fontAlgn="auto" latinLnBrk="0" hangingPunct="1">
              <a:lnSpc>
                <a:spcPct val="100000"/>
              </a:lnSpc>
              <a:spcBef>
                <a:spcPts val="600"/>
              </a:spcBef>
              <a:spcAft>
                <a:spcPts val="0"/>
              </a:spcAft>
              <a:buClrTx/>
              <a:buSzTx/>
              <a:buFontTx/>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Contractor must certify receipt of: </a:t>
            </a:r>
          </a:p>
          <a:p>
            <a:pPr marL="627063" marR="0" lvl="4"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Wage Rate Determination</a:t>
            </a:r>
          </a:p>
          <a:p>
            <a:pPr marL="627063"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DBLS Contractor’s Guide and Addendum (or Making Davis Bacon Work)</a:t>
            </a:r>
          </a:p>
          <a:p>
            <a:pPr marL="627063"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Section 3 Plan and Reporting Forms</a:t>
            </a:r>
          </a:p>
          <a:p>
            <a:pPr marL="627063"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Payroll Form</a:t>
            </a:r>
          </a:p>
          <a:p>
            <a:pPr marL="627063"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Federal Labor Standards Provisions (HUD 4010)</a:t>
            </a:r>
          </a:p>
          <a:p>
            <a:pPr marL="461963"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srgbClr val="044B6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106489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301986" y="-100936"/>
            <a:ext cx="10515600" cy="1325563"/>
          </a:xfrm>
        </p:spPr>
        <p:txBody>
          <a:bodyPr/>
          <a:lstStyle/>
          <a:p>
            <a:r>
              <a:rPr lang="en-US" dirty="0"/>
              <a:t>Construction Management</a:t>
            </a:r>
            <a:br>
              <a:rPr lang="en-US" dirty="0"/>
            </a:br>
            <a:r>
              <a:rPr lang="en-US" dirty="0"/>
              <a:t>Construction Management Checklist</a:t>
            </a:r>
          </a:p>
        </p:txBody>
      </p:sp>
      <p:sp>
        <p:nvSpPr>
          <p:cNvPr id="10" name="TextBox 9">
            <a:extLst>
              <a:ext uri="{FF2B5EF4-FFF2-40B4-BE49-F238E27FC236}">
                <a16:creationId xmlns:a16="http://schemas.microsoft.com/office/drawing/2014/main" id="{76F3477D-D67C-A98F-28FC-E9F1A5BBB5D0}"/>
              </a:ext>
            </a:extLst>
          </p:cNvPr>
          <p:cNvSpPr txBox="1"/>
          <p:nvPr/>
        </p:nvSpPr>
        <p:spPr>
          <a:xfrm>
            <a:off x="301986" y="1256180"/>
            <a:ext cx="11672300" cy="4478149"/>
          </a:xfrm>
          <a:prstGeom prst="rect">
            <a:avLst/>
          </a:prstGeom>
          <a:noFill/>
        </p:spPr>
        <p:txBody>
          <a:bodyPr wrap="square">
            <a:spAutoFit/>
          </a:bodyPr>
          <a:lstStyle/>
          <a:p>
            <a:pPr marL="60325" marR="0" lvl="1" indent="-476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ea typeface="+mn-ea"/>
                <a:cs typeface="Arial" panose="020B0604020202020204" pitchFamily="34" charset="0"/>
              </a:rPr>
              <a:t>The CDBG Construction Management Checklist must be maintained as part of the Construction Contract File of the CDBG Grant Documents. </a:t>
            </a:r>
          </a:p>
          <a:p>
            <a:pPr marL="1027113" marR="0" lvl="1" indent="-396875" algn="l" defTabSz="914400" rtl="0" eaLnBrk="1" fontAlgn="auto" latinLnBrk="0" hangingPunct="1">
              <a:lnSpc>
                <a:spcPct val="100000"/>
              </a:lnSpc>
              <a:spcBef>
                <a:spcPts val="600"/>
              </a:spcBef>
              <a:spcAft>
                <a:spcPts val="0"/>
              </a:spcAft>
              <a:buClrTx/>
              <a:buSzTx/>
              <a:buFontTx/>
              <a:buNone/>
              <a:tabLst/>
              <a:defRPr/>
            </a:pPr>
            <a:r>
              <a:rPr kumimoji="0" lang="en-US" sz="2800" b="1" i="1" u="none" strike="noStrike" kern="1200" cap="none" spc="0" normalizeH="0" baseline="0" noProof="0" dirty="0">
                <a:ln>
                  <a:noFill/>
                </a:ln>
                <a:solidFill>
                  <a:srgbClr val="044B6F"/>
                </a:solidFill>
                <a:effectLst/>
                <a:uLnTx/>
                <a:uFillTx/>
                <a:ea typeface="+mn-ea"/>
                <a:cs typeface="Arial" panose="020B0604020202020204" pitchFamily="34" charset="0"/>
              </a:rPr>
              <a:t>File Sections:</a:t>
            </a:r>
          </a:p>
          <a:p>
            <a:pPr marL="1027113" marR="0" lvl="1" indent="-396875"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srgbClr val="044B6F"/>
                </a:solidFill>
                <a:effectLst/>
                <a:uLnTx/>
                <a:uFillTx/>
                <a:ea typeface="+mn-ea"/>
                <a:cs typeface="+mn-cs"/>
              </a:rPr>
              <a:t>Checklist</a:t>
            </a:r>
          </a:p>
          <a:p>
            <a:pPr marL="1027113" marR="0" lvl="1" indent="-396875"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srgbClr val="044B6F"/>
                </a:solidFill>
                <a:effectLst/>
                <a:uLnTx/>
                <a:uFillTx/>
                <a:ea typeface="+mn-ea"/>
                <a:cs typeface="+mn-cs"/>
              </a:rPr>
              <a:t>Bid Specs &amp; Documents</a:t>
            </a:r>
          </a:p>
          <a:p>
            <a:pPr marL="1027113" marR="0" lvl="1" indent="-396875"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srgbClr val="044B6F"/>
                </a:solidFill>
                <a:effectLst/>
                <a:uLnTx/>
                <a:uFillTx/>
                <a:ea typeface="+mn-ea"/>
                <a:cs typeface="+mn-cs"/>
              </a:rPr>
              <a:t>Contract</a:t>
            </a:r>
          </a:p>
          <a:p>
            <a:pPr marL="1376363" marR="0" lvl="2"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mn-ea"/>
                <a:cs typeface="+mn-cs"/>
              </a:rPr>
              <a:t>WRDs</a:t>
            </a:r>
          </a:p>
          <a:p>
            <a:pPr marL="1376363" marR="0" lvl="2"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mn-ea"/>
                <a:cs typeface="+mn-cs"/>
              </a:rPr>
              <a:t>Provisions, Certifications, Bonding</a:t>
            </a:r>
          </a:p>
          <a:p>
            <a:pPr marL="1376363" marR="0" lvl="2"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mn-ea"/>
                <a:cs typeface="+mn-cs"/>
              </a:rPr>
              <a:t>Contractor Profile Form</a:t>
            </a:r>
          </a:p>
          <a:p>
            <a:pPr marL="1376363" marR="0" lvl="2"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mn-ea"/>
                <a:cs typeface="+mn-cs"/>
              </a:rPr>
              <a:t>Preconstruction Conference Minutes</a:t>
            </a:r>
          </a:p>
        </p:txBody>
      </p:sp>
      <p:pic>
        <p:nvPicPr>
          <p:cNvPr id="4" name="Picture 3" descr="Icon&#10;&#10;Description automatically generated">
            <a:extLst>
              <a:ext uri="{FF2B5EF4-FFF2-40B4-BE49-F238E27FC236}">
                <a16:creationId xmlns:a16="http://schemas.microsoft.com/office/drawing/2014/main" id="{992BBCAE-316C-F71F-ED32-20A5E452029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44507" y="2220955"/>
            <a:ext cx="5073025" cy="3711969"/>
          </a:xfrm>
          <a:prstGeom prst="rect">
            <a:avLst/>
          </a:prstGeom>
        </p:spPr>
      </p:pic>
    </p:spTree>
    <p:extLst>
      <p:ext uri="{BB962C8B-B14F-4D97-AF65-F5344CB8AC3E}">
        <p14:creationId xmlns:p14="http://schemas.microsoft.com/office/powerpoint/2010/main" val="36338001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301986" y="211251"/>
            <a:ext cx="10515600" cy="1325563"/>
          </a:xfrm>
        </p:spPr>
        <p:txBody>
          <a:bodyPr/>
          <a:lstStyle/>
          <a:p>
            <a:r>
              <a:rPr lang="en-US" dirty="0"/>
              <a:t>Construction Management</a:t>
            </a:r>
            <a:br>
              <a:rPr lang="en-US" dirty="0"/>
            </a:br>
            <a:r>
              <a:rPr lang="en-US" dirty="0"/>
              <a:t>Construction Management Checklist</a:t>
            </a:r>
          </a:p>
        </p:txBody>
      </p:sp>
      <p:sp>
        <p:nvSpPr>
          <p:cNvPr id="10" name="TextBox 9">
            <a:extLst>
              <a:ext uri="{FF2B5EF4-FFF2-40B4-BE49-F238E27FC236}">
                <a16:creationId xmlns:a16="http://schemas.microsoft.com/office/drawing/2014/main" id="{76F3477D-D67C-A98F-28FC-E9F1A5BBB5D0}"/>
              </a:ext>
            </a:extLst>
          </p:cNvPr>
          <p:cNvSpPr txBox="1"/>
          <p:nvPr/>
        </p:nvSpPr>
        <p:spPr>
          <a:xfrm>
            <a:off x="301986" y="2297351"/>
            <a:ext cx="11672300" cy="2754600"/>
          </a:xfrm>
          <a:prstGeom prst="rect">
            <a:avLst/>
          </a:prstGeom>
          <a:noFill/>
        </p:spPr>
        <p:txBody>
          <a:bodyPr wrap="square">
            <a:spAutoFit/>
          </a:bodyPr>
          <a:lstStyle/>
          <a:p>
            <a:pPr marL="60325" marR="0" lvl="1" indent="-476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ea typeface="+mn-ea"/>
                <a:cs typeface="Arial" panose="020B0604020202020204" pitchFamily="34" charset="0"/>
              </a:rPr>
              <a:t>Construction Management Checklist... </a:t>
            </a:r>
          </a:p>
          <a:p>
            <a:pPr marL="1027113" marR="0" lvl="1" indent="-396875" algn="l" defTabSz="914400" rtl="0" eaLnBrk="1" fontAlgn="auto" latinLnBrk="0" hangingPunct="1">
              <a:lnSpc>
                <a:spcPct val="100000"/>
              </a:lnSpc>
              <a:spcBef>
                <a:spcPts val="600"/>
              </a:spcBef>
              <a:spcAft>
                <a:spcPts val="0"/>
              </a:spcAft>
              <a:buClrTx/>
              <a:buSzTx/>
              <a:buFontTx/>
              <a:buNone/>
              <a:tabLst/>
              <a:defRPr/>
            </a:pPr>
            <a:r>
              <a:rPr kumimoji="0" lang="en-US" sz="2800" b="1" i="1" u="none" strike="noStrike" kern="1200" cap="none" spc="0" normalizeH="0" baseline="0" noProof="0" dirty="0">
                <a:ln>
                  <a:noFill/>
                </a:ln>
                <a:solidFill>
                  <a:srgbClr val="044B6F"/>
                </a:solidFill>
                <a:effectLst/>
                <a:uLnTx/>
                <a:uFillTx/>
                <a:ea typeface="+mn-ea"/>
                <a:cs typeface="Arial" panose="020B0604020202020204" pitchFamily="34" charset="0"/>
              </a:rPr>
              <a:t>File Sections:</a:t>
            </a:r>
          </a:p>
          <a:p>
            <a:pPr marL="1144588" marR="0" lvl="1" indent="-51435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800" b="1" i="0" u="none" strike="noStrike" kern="1200" cap="none" spc="0" normalizeH="0" baseline="0" noProof="0" dirty="0">
                <a:ln>
                  <a:noFill/>
                </a:ln>
                <a:solidFill>
                  <a:srgbClr val="044B6F"/>
                </a:solidFill>
                <a:effectLst/>
                <a:uLnTx/>
                <a:uFillTx/>
                <a:ea typeface="+mn-ea"/>
                <a:cs typeface="+mn-cs"/>
              </a:rPr>
              <a:t>Payrolls</a:t>
            </a:r>
          </a:p>
          <a:p>
            <a:pPr marL="1144588" marR="0" lvl="1" indent="-51435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800" b="1" i="0" u="none" strike="noStrike" kern="1200" cap="none" spc="0" normalizeH="0" baseline="0" noProof="0" dirty="0">
                <a:ln>
                  <a:noFill/>
                </a:ln>
                <a:solidFill>
                  <a:srgbClr val="044B6F"/>
                </a:solidFill>
                <a:effectLst/>
                <a:uLnTx/>
                <a:uFillTx/>
                <a:ea typeface="+mn-ea"/>
                <a:cs typeface="+mn-cs"/>
              </a:rPr>
              <a:t>Section 3 Reporting</a:t>
            </a:r>
          </a:p>
          <a:p>
            <a:pPr marL="1376363" marR="0" lvl="2"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mn-ea"/>
                <a:cs typeface="+mn-cs"/>
              </a:rPr>
              <a:t>Contractor’s Report</a:t>
            </a:r>
          </a:p>
          <a:p>
            <a:pPr marL="1376363" marR="0" lvl="2"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mn-ea"/>
                <a:cs typeface="+mn-cs"/>
              </a:rPr>
              <a:t>Safe Harbor Compliance – Grantee &amp; Contractor(s)</a:t>
            </a:r>
          </a:p>
        </p:txBody>
      </p:sp>
      <p:pic>
        <p:nvPicPr>
          <p:cNvPr id="4" name="Picture 3" descr="Icon&#10;&#10;Description automatically generated">
            <a:extLst>
              <a:ext uri="{FF2B5EF4-FFF2-40B4-BE49-F238E27FC236}">
                <a16:creationId xmlns:a16="http://schemas.microsoft.com/office/drawing/2014/main" id="{992BBCAE-316C-F71F-ED32-20A5E452029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01261" y="776277"/>
            <a:ext cx="5073025" cy="3711969"/>
          </a:xfrm>
          <a:prstGeom prst="rect">
            <a:avLst/>
          </a:prstGeom>
        </p:spPr>
      </p:pic>
    </p:spTree>
    <p:extLst>
      <p:ext uri="{BB962C8B-B14F-4D97-AF65-F5344CB8AC3E}">
        <p14:creationId xmlns:p14="http://schemas.microsoft.com/office/powerpoint/2010/main" val="314221520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301986" y="0"/>
            <a:ext cx="10515600" cy="1325563"/>
          </a:xfrm>
        </p:spPr>
        <p:txBody>
          <a:bodyPr/>
          <a:lstStyle/>
          <a:p>
            <a:r>
              <a:rPr lang="en-US" dirty="0"/>
              <a:t>Construction Management</a:t>
            </a:r>
            <a:br>
              <a:rPr lang="en-US" dirty="0"/>
            </a:br>
            <a:r>
              <a:rPr lang="en-US" dirty="0"/>
              <a:t>Project Process Guide</a:t>
            </a:r>
          </a:p>
        </p:txBody>
      </p:sp>
      <p:graphicFrame>
        <p:nvGraphicFramePr>
          <p:cNvPr id="3" name="Table 2">
            <a:extLst>
              <a:ext uri="{FF2B5EF4-FFF2-40B4-BE49-F238E27FC236}">
                <a16:creationId xmlns:a16="http://schemas.microsoft.com/office/drawing/2014/main" id="{04B0BDA0-8A54-9526-4508-2B5D9E8BE893}"/>
              </a:ext>
            </a:extLst>
          </p:cNvPr>
          <p:cNvGraphicFramePr>
            <a:graphicFrameLocks noGrp="1"/>
          </p:cNvGraphicFramePr>
          <p:nvPr/>
        </p:nvGraphicFramePr>
        <p:xfrm>
          <a:off x="301986" y="2220631"/>
          <a:ext cx="5367294" cy="3988354"/>
        </p:xfrm>
        <a:graphic>
          <a:graphicData uri="http://schemas.openxmlformats.org/drawingml/2006/table">
            <a:tbl>
              <a:tblPr>
                <a:tableStyleId>{5C22544A-7EE6-4342-B048-85BDC9FD1C3A}</a:tableStyleId>
              </a:tblPr>
              <a:tblGrid>
                <a:gridCol w="4734129">
                  <a:extLst>
                    <a:ext uri="{9D8B030D-6E8A-4147-A177-3AD203B41FA5}">
                      <a16:colId xmlns:a16="http://schemas.microsoft.com/office/drawing/2014/main" val="3945468223"/>
                    </a:ext>
                  </a:extLst>
                </a:gridCol>
                <a:gridCol w="633165">
                  <a:extLst>
                    <a:ext uri="{9D8B030D-6E8A-4147-A177-3AD203B41FA5}">
                      <a16:colId xmlns:a16="http://schemas.microsoft.com/office/drawing/2014/main" val="4071218248"/>
                    </a:ext>
                  </a:extLst>
                </a:gridCol>
              </a:tblGrid>
              <a:tr h="113352">
                <a:tc>
                  <a:txBody>
                    <a:bodyPr/>
                    <a:lstStyle/>
                    <a:p>
                      <a:pPr algn="ctr" fontAlgn="b"/>
                      <a:r>
                        <a:rPr lang="en-US" sz="600" u="sng" strike="noStrike" dirty="0">
                          <a:solidFill>
                            <a:schemeClr val="accent4">
                              <a:lumMod val="10000"/>
                            </a:schemeClr>
                          </a:solidFill>
                          <a:effectLst/>
                        </a:rPr>
                        <a:t>Project Activity</a:t>
                      </a:r>
                      <a:endParaRPr lang="en-US" sz="600" b="0" i="0" u="sng" strike="noStrike" dirty="0">
                        <a:solidFill>
                          <a:schemeClr val="accent4">
                            <a:lumMod val="10000"/>
                          </a:schemeClr>
                        </a:solidFill>
                        <a:effectLst/>
                        <a:latin typeface="Calibri" panose="020F0502020204030204" pitchFamily="34" charset="0"/>
                      </a:endParaRPr>
                    </a:p>
                  </a:txBody>
                  <a:tcPr marL="4117" marR="4117" marT="4117" marB="0" anchor="b"/>
                </a:tc>
                <a:tc>
                  <a:txBody>
                    <a:bodyPr/>
                    <a:lstStyle/>
                    <a:p>
                      <a:pPr algn="ctr" fontAlgn="b"/>
                      <a:r>
                        <a:rPr lang="en-US" sz="600" u="sng" strike="noStrike">
                          <a:solidFill>
                            <a:schemeClr val="accent4">
                              <a:lumMod val="10000"/>
                            </a:schemeClr>
                          </a:solidFill>
                          <a:effectLst/>
                        </a:rPr>
                        <a:t>Date Complete</a:t>
                      </a:r>
                      <a:endParaRPr lang="en-US" sz="600" b="0" i="0" u="sng"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744863559"/>
                  </a:ext>
                </a:extLst>
              </a:tr>
              <a:tr h="113352">
                <a:tc>
                  <a:txBody>
                    <a:bodyPr/>
                    <a:lstStyle/>
                    <a:p>
                      <a:pPr algn="l" fontAlgn="t"/>
                      <a:r>
                        <a:rPr lang="en-US" sz="600" u="none" strike="noStrike" dirty="0">
                          <a:solidFill>
                            <a:schemeClr val="accent4">
                              <a:lumMod val="10000"/>
                            </a:schemeClr>
                          </a:solidFill>
                          <a:effectLst/>
                        </a:rPr>
                        <a:t>Notice of State Award Finalist (NOSAF)</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405880429"/>
                  </a:ext>
                </a:extLst>
              </a:tr>
              <a:tr h="203251">
                <a:tc>
                  <a:txBody>
                    <a:bodyPr/>
                    <a:lstStyle/>
                    <a:p>
                      <a:pPr algn="l" fontAlgn="t"/>
                      <a:r>
                        <a:rPr lang="en-US" sz="600" u="none" strike="noStrike" dirty="0">
                          <a:solidFill>
                            <a:schemeClr val="accent4">
                              <a:lumMod val="10000"/>
                            </a:schemeClr>
                          </a:solidFill>
                          <a:effectLst/>
                        </a:rPr>
                        <a:t>If Activity Delivery is awarded in grant funds: Procure Activity Delivery if not done by an IGA or IEI such as a Regional Planning Commission or an Economic Development Corporation</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3539568892"/>
                  </a:ext>
                </a:extLst>
              </a:tr>
              <a:tr h="217251">
                <a:tc>
                  <a:txBody>
                    <a:bodyPr/>
                    <a:lstStyle/>
                    <a:p>
                      <a:pPr algn="l" fontAlgn="t"/>
                      <a:r>
                        <a:rPr lang="en-US" sz="600" u="none" strike="noStrike" dirty="0">
                          <a:solidFill>
                            <a:schemeClr val="accent4">
                              <a:lumMod val="10000"/>
                            </a:schemeClr>
                          </a:solidFill>
                          <a:effectLst/>
                        </a:rPr>
                        <a:t>If Activity Delivery is awarded in grant funds:  Environmental Review for Activity/Project that is Exempt or Categorically Excluded Not Subject to Section 58.5.</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731354293"/>
                  </a:ext>
                </a:extLst>
              </a:tr>
              <a:tr h="113352">
                <a:tc>
                  <a:txBody>
                    <a:bodyPr/>
                    <a:lstStyle/>
                    <a:p>
                      <a:pPr algn="l" fontAlgn="t"/>
                      <a:r>
                        <a:rPr lang="en-US" sz="600" u="none" strike="noStrike" dirty="0">
                          <a:solidFill>
                            <a:schemeClr val="accent4">
                              <a:lumMod val="10000"/>
                            </a:schemeClr>
                          </a:solidFill>
                          <a:effectLst/>
                        </a:rPr>
                        <a:t>If Activity Delivery is awarded in grant funds:  Activity Delivery Contract</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620180704"/>
                  </a:ext>
                </a:extLst>
              </a:tr>
              <a:tr h="113352">
                <a:tc>
                  <a:txBody>
                    <a:bodyPr/>
                    <a:lstStyle/>
                    <a:p>
                      <a:pPr algn="l" fontAlgn="t"/>
                      <a:r>
                        <a:rPr lang="en-US" sz="600" u="none" strike="noStrike" dirty="0">
                          <a:solidFill>
                            <a:schemeClr val="accent4">
                              <a:lumMod val="10000"/>
                            </a:schemeClr>
                          </a:solidFill>
                          <a:effectLst/>
                        </a:rPr>
                        <a:t>Special Grant Conditions - (Other than the Environmental) Cleared</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3544035308"/>
                  </a:ext>
                </a:extLst>
              </a:tr>
              <a:tr h="113352">
                <a:tc>
                  <a:txBody>
                    <a:bodyPr/>
                    <a:lstStyle/>
                    <a:p>
                      <a:pPr algn="l" fontAlgn="t"/>
                      <a:r>
                        <a:rPr lang="en-US" sz="600" u="none" strike="noStrike">
                          <a:solidFill>
                            <a:schemeClr val="accent4">
                              <a:lumMod val="10000"/>
                            </a:schemeClr>
                          </a:solidFill>
                          <a:effectLst/>
                        </a:rPr>
                        <a:t>Special Grant Condition - Environmental Review Cleared</a:t>
                      </a:r>
                      <a:endParaRPr lang="en-US" sz="600" b="0" i="0" u="none" strike="noStrike">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1055291153"/>
                  </a:ext>
                </a:extLst>
              </a:tr>
              <a:tr h="113352">
                <a:tc>
                  <a:txBody>
                    <a:bodyPr/>
                    <a:lstStyle/>
                    <a:p>
                      <a:pPr algn="l" fontAlgn="t"/>
                      <a:r>
                        <a:rPr lang="en-US" sz="600" u="none" strike="noStrike" dirty="0">
                          <a:solidFill>
                            <a:schemeClr val="accent4">
                              <a:lumMod val="10000"/>
                            </a:schemeClr>
                          </a:solidFill>
                          <a:effectLst/>
                        </a:rPr>
                        <a:t>Notice of State Award (NOSA) emailed by GATA to Grantee; Grantee read and accept</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46815943"/>
                  </a:ext>
                </a:extLst>
              </a:tr>
              <a:tr h="113352">
                <a:tc>
                  <a:txBody>
                    <a:bodyPr/>
                    <a:lstStyle/>
                    <a:p>
                      <a:pPr algn="l" fontAlgn="t"/>
                      <a:r>
                        <a:rPr lang="en-US" sz="600" u="none" strike="noStrike" dirty="0">
                          <a:solidFill>
                            <a:schemeClr val="accent4">
                              <a:lumMod val="10000"/>
                            </a:schemeClr>
                          </a:solidFill>
                          <a:effectLst/>
                        </a:rPr>
                        <a:t>Notice of Grant Agreement to sign (NOGA) - Signed and Returned to DCEO</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1865853798"/>
                  </a:ext>
                </a:extLst>
              </a:tr>
              <a:tr h="113352">
                <a:tc>
                  <a:txBody>
                    <a:bodyPr/>
                    <a:lstStyle/>
                    <a:p>
                      <a:pPr algn="l" fontAlgn="t"/>
                      <a:r>
                        <a:rPr lang="en-US" sz="600" u="none" strike="noStrike" dirty="0">
                          <a:solidFill>
                            <a:schemeClr val="accent4">
                              <a:lumMod val="10000"/>
                            </a:schemeClr>
                          </a:solidFill>
                          <a:effectLst/>
                        </a:rPr>
                        <a:t>Executed Grant Agreement (GA) - Paper Copy Filed</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363755211"/>
                  </a:ext>
                </a:extLst>
              </a:tr>
              <a:tr h="113352">
                <a:tc>
                  <a:txBody>
                    <a:bodyPr/>
                    <a:lstStyle/>
                    <a:p>
                      <a:pPr algn="l" fontAlgn="t"/>
                      <a:r>
                        <a:rPr lang="en-US" sz="600" u="none" strike="noStrike">
                          <a:solidFill>
                            <a:schemeClr val="accent4">
                              <a:lumMod val="10000"/>
                            </a:schemeClr>
                          </a:solidFill>
                          <a:effectLst/>
                        </a:rPr>
                        <a:t>Fair Housing Poster Displayed - at Grantee community's location</a:t>
                      </a:r>
                      <a:endParaRPr lang="en-US" sz="600" b="0" i="0" u="none" strike="noStrike">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00772335"/>
                  </a:ext>
                </a:extLst>
              </a:tr>
              <a:tr h="113352">
                <a:tc>
                  <a:txBody>
                    <a:bodyPr/>
                    <a:lstStyle/>
                    <a:p>
                      <a:pPr algn="l" fontAlgn="t"/>
                      <a:r>
                        <a:rPr lang="en-US" sz="600" u="none" strike="noStrike" dirty="0">
                          <a:solidFill>
                            <a:schemeClr val="accent4">
                              <a:lumMod val="10000"/>
                            </a:schemeClr>
                          </a:solidFill>
                          <a:effectLst/>
                        </a:rPr>
                        <a:t>Fair Housing Complaint Forms Available - at Grantee community's location</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856655266"/>
                  </a:ext>
                </a:extLst>
              </a:tr>
              <a:tr h="113352">
                <a:tc>
                  <a:txBody>
                    <a:bodyPr/>
                    <a:lstStyle/>
                    <a:p>
                      <a:pPr algn="l" fontAlgn="t"/>
                      <a:r>
                        <a:rPr lang="en-US" sz="600" u="none" strike="noStrike">
                          <a:solidFill>
                            <a:schemeClr val="accent4">
                              <a:lumMod val="10000"/>
                            </a:schemeClr>
                          </a:solidFill>
                          <a:effectLst/>
                        </a:rPr>
                        <a:t>Section 504 Compliance Review - completed by Grantee</a:t>
                      </a:r>
                      <a:endParaRPr lang="en-US" sz="600" b="0" i="0" u="none" strike="noStrike">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11877279"/>
                  </a:ext>
                </a:extLst>
              </a:tr>
              <a:tr h="113352">
                <a:tc>
                  <a:txBody>
                    <a:bodyPr/>
                    <a:lstStyle/>
                    <a:p>
                      <a:pPr algn="l" fontAlgn="t"/>
                      <a:r>
                        <a:rPr lang="en-US" sz="600" u="none" strike="noStrike" dirty="0">
                          <a:solidFill>
                            <a:schemeClr val="accent4">
                              <a:lumMod val="10000"/>
                            </a:schemeClr>
                          </a:solidFill>
                          <a:effectLst/>
                        </a:rPr>
                        <a:t>CDBG Grant-specific Checking Account Opened</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008660414"/>
                  </a:ext>
                </a:extLst>
              </a:tr>
              <a:tr h="113352">
                <a:tc>
                  <a:txBody>
                    <a:bodyPr/>
                    <a:lstStyle/>
                    <a:p>
                      <a:pPr algn="l" fontAlgn="t"/>
                      <a:r>
                        <a:rPr lang="en-US" sz="600" u="none" strike="noStrike">
                          <a:solidFill>
                            <a:schemeClr val="accent4">
                              <a:lumMod val="10000"/>
                            </a:schemeClr>
                          </a:solidFill>
                          <a:effectLst/>
                        </a:rPr>
                        <a:t>Remind Grantee - Only CDBG grant funds in account (no comingling of funds) / non-interest bearing</a:t>
                      </a:r>
                      <a:endParaRPr lang="en-US" sz="600" b="0" i="0" u="none" strike="noStrike">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3856802457"/>
                  </a:ext>
                </a:extLst>
              </a:tr>
              <a:tr h="113352">
                <a:tc>
                  <a:txBody>
                    <a:bodyPr/>
                    <a:lstStyle/>
                    <a:p>
                      <a:pPr algn="l" fontAlgn="t"/>
                      <a:r>
                        <a:rPr lang="en-US" sz="600" u="none" strike="noStrike">
                          <a:solidFill>
                            <a:schemeClr val="accent4">
                              <a:lumMod val="10000"/>
                            </a:schemeClr>
                          </a:solidFill>
                          <a:effectLst/>
                        </a:rPr>
                        <a:t>Remind Grantee - 2 signatures on all CDBG grant fund checks</a:t>
                      </a:r>
                      <a:endParaRPr lang="en-US" sz="600" b="0" i="0" u="none" strike="noStrike">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3738406340"/>
                  </a:ext>
                </a:extLst>
              </a:tr>
              <a:tr h="113352">
                <a:tc>
                  <a:txBody>
                    <a:bodyPr/>
                    <a:lstStyle/>
                    <a:p>
                      <a:pPr algn="l" fontAlgn="t"/>
                      <a:r>
                        <a:rPr lang="en-US" sz="600" u="none" strike="noStrike" dirty="0">
                          <a:solidFill>
                            <a:schemeClr val="accent4">
                              <a:lumMod val="10000"/>
                            </a:schemeClr>
                          </a:solidFill>
                          <a:effectLst/>
                        </a:rPr>
                        <a:t>Remind Grantee - CDBG funds disbursed within 20 days after receipt from State Comptroller</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1841859914"/>
                  </a:ext>
                </a:extLst>
              </a:tr>
              <a:tr h="113352">
                <a:tc>
                  <a:txBody>
                    <a:bodyPr/>
                    <a:lstStyle/>
                    <a:p>
                      <a:pPr algn="l" fontAlgn="t"/>
                      <a:r>
                        <a:rPr lang="en-US" sz="600" u="none" strike="noStrike">
                          <a:solidFill>
                            <a:schemeClr val="accent4">
                              <a:lumMod val="10000"/>
                            </a:schemeClr>
                          </a:solidFill>
                          <a:effectLst/>
                        </a:rPr>
                        <a:t>Remind Grantee - Audits due to External Audit Unit each fiscal year grant is open via GATA system</a:t>
                      </a:r>
                      <a:endParaRPr lang="en-US" sz="600" b="0" i="0" u="none" strike="noStrike">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4019443116"/>
                  </a:ext>
                </a:extLst>
              </a:tr>
              <a:tr h="113352">
                <a:tc>
                  <a:txBody>
                    <a:bodyPr/>
                    <a:lstStyle/>
                    <a:p>
                      <a:pPr algn="l" fontAlgn="t"/>
                      <a:r>
                        <a:rPr lang="en-US" sz="600" u="none" strike="noStrike" dirty="0">
                          <a:solidFill>
                            <a:schemeClr val="accent4">
                              <a:lumMod val="10000"/>
                            </a:schemeClr>
                          </a:solidFill>
                          <a:effectLst/>
                        </a:rPr>
                        <a:t>Remind Grantee - to maintain SAM.gov registration and GATA fiscal year Internal Control Questionnaire (ICQ)</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4178511338"/>
                  </a:ext>
                </a:extLst>
              </a:tr>
              <a:tr h="113352">
                <a:tc>
                  <a:txBody>
                    <a:bodyPr/>
                    <a:lstStyle/>
                    <a:p>
                      <a:pPr algn="l" fontAlgn="t"/>
                      <a:r>
                        <a:rPr lang="en-US" sz="600" u="none" strike="noStrike" dirty="0">
                          <a:solidFill>
                            <a:schemeClr val="accent4">
                              <a:lumMod val="10000"/>
                            </a:schemeClr>
                          </a:solidFill>
                          <a:effectLst/>
                        </a:rPr>
                        <a:t>Journal/Ledger established for CDBG and Other Funds listed in GA only</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903767290"/>
                  </a:ext>
                </a:extLst>
              </a:tr>
              <a:tr h="113352">
                <a:tc>
                  <a:txBody>
                    <a:bodyPr/>
                    <a:lstStyle/>
                    <a:p>
                      <a:pPr algn="l" fontAlgn="t"/>
                      <a:r>
                        <a:rPr lang="en-US" sz="600" u="none" strike="noStrike">
                          <a:solidFill>
                            <a:schemeClr val="accent4">
                              <a:lumMod val="10000"/>
                            </a:schemeClr>
                          </a:solidFill>
                          <a:effectLst/>
                        </a:rPr>
                        <a:t>Calendar set up for quarterly Periodic Financial and Performance Reports for DCEO</a:t>
                      </a:r>
                      <a:endParaRPr lang="en-US" sz="600" b="0" i="0" u="none" strike="noStrike">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140896294"/>
                  </a:ext>
                </a:extLst>
              </a:tr>
              <a:tr h="113352">
                <a:tc>
                  <a:txBody>
                    <a:bodyPr/>
                    <a:lstStyle/>
                    <a:p>
                      <a:pPr algn="l" fontAlgn="t"/>
                      <a:r>
                        <a:rPr lang="en-US" sz="600" u="none" strike="noStrike" dirty="0">
                          <a:solidFill>
                            <a:schemeClr val="accent4">
                              <a:lumMod val="10000"/>
                            </a:schemeClr>
                          </a:solidFill>
                          <a:effectLst/>
                        </a:rPr>
                        <a:t>Review Grantee Fidelity Bonds that they are sufficient to cover CDBG funds</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3040635142"/>
                  </a:ext>
                </a:extLst>
              </a:tr>
              <a:tr h="136955">
                <a:tc>
                  <a:txBody>
                    <a:bodyPr/>
                    <a:lstStyle/>
                    <a:p>
                      <a:pPr algn="l" fontAlgn="t"/>
                      <a:r>
                        <a:rPr lang="en-US" sz="600" u="none" strike="noStrike" dirty="0">
                          <a:solidFill>
                            <a:schemeClr val="accent4">
                              <a:lumMod val="10000"/>
                            </a:schemeClr>
                          </a:solidFill>
                          <a:effectLst/>
                        </a:rPr>
                        <a:t>Submit Advertisement for Bid and Bid Packet to CEO.LSO@illinois.gov for review and approval - minimum 14 days prior to bid advertisement</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4262791406"/>
                  </a:ext>
                </a:extLst>
              </a:tr>
              <a:tr h="113352">
                <a:tc>
                  <a:txBody>
                    <a:bodyPr/>
                    <a:lstStyle/>
                    <a:p>
                      <a:pPr algn="l" fontAlgn="t"/>
                      <a:r>
                        <a:rPr lang="en-US" sz="600" u="none" strike="noStrike" dirty="0">
                          <a:solidFill>
                            <a:schemeClr val="accent4">
                              <a:lumMod val="10000"/>
                            </a:schemeClr>
                          </a:solidFill>
                          <a:effectLst/>
                        </a:rPr>
                        <a:t>Request Prevailing Wage Rate - minimum of 14 days prior to advertisement</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4224576385"/>
                  </a:ext>
                </a:extLst>
              </a:tr>
              <a:tr h="113352">
                <a:tc>
                  <a:txBody>
                    <a:bodyPr/>
                    <a:lstStyle/>
                    <a:p>
                      <a:pPr algn="l" fontAlgn="t"/>
                      <a:r>
                        <a:rPr lang="en-US" sz="600" u="none" strike="noStrike" dirty="0">
                          <a:solidFill>
                            <a:schemeClr val="accent4">
                              <a:lumMod val="10000"/>
                            </a:schemeClr>
                          </a:solidFill>
                          <a:effectLst/>
                        </a:rPr>
                        <a:t>Start "Construction Management Checklist"  </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774080608"/>
                  </a:ext>
                </a:extLst>
              </a:tr>
              <a:tr h="113352">
                <a:tc>
                  <a:txBody>
                    <a:bodyPr/>
                    <a:lstStyle/>
                    <a:p>
                      <a:pPr algn="l" fontAlgn="t"/>
                      <a:r>
                        <a:rPr lang="en-US" sz="600" u="none" strike="noStrike" dirty="0">
                          <a:solidFill>
                            <a:schemeClr val="accent4">
                              <a:lumMod val="10000"/>
                            </a:schemeClr>
                          </a:solidFill>
                          <a:effectLst/>
                        </a:rPr>
                        <a:t>Review Bid Packet (Correct Prevailing Wage Rates)</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715780892"/>
                  </a:ext>
                </a:extLst>
              </a:tr>
              <a:tr h="113352">
                <a:tc>
                  <a:txBody>
                    <a:bodyPr/>
                    <a:lstStyle/>
                    <a:p>
                      <a:pPr algn="l" fontAlgn="t"/>
                      <a:r>
                        <a:rPr lang="en-US" sz="600" u="none" strike="noStrike" dirty="0">
                          <a:solidFill>
                            <a:schemeClr val="accent4">
                              <a:lumMod val="10000"/>
                            </a:schemeClr>
                          </a:solidFill>
                          <a:effectLst/>
                        </a:rPr>
                        <a:t>Review Bid Packet (EEO, Davis Bacon, and Section 3 Contractors Requirements and Intent to Comply included)</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952097367"/>
                  </a:ext>
                </a:extLst>
              </a:tr>
              <a:tr h="113352">
                <a:tc>
                  <a:txBody>
                    <a:bodyPr/>
                    <a:lstStyle/>
                    <a:p>
                      <a:pPr algn="l" fontAlgn="t"/>
                      <a:r>
                        <a:rPr lang="en-US" sz="600" u="none" strike="noStrike" dirty="0">
                          <a:solidFill>
                            <a:schemeClr val="accent4">
                              <a:lumMod val="10000"/>
                            </a:schemeClr>
                          </a:solidFill>
                          <a:effectLst/>
                        </a:rPr>
                        <a:t>Section 3 Efforts</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1234894568"/>
                  </a:ext>
                </a:extLst>
              </a:tr>
              <a:tr h="121217">
                <a:tc>
                  <a:txBody>
                    <a:bodyPr/>
                    <a:lstStyle/>
                    <a:p>
                      <a:pPr algn="l" fontAlgn="t"/>
                      <a:r>
                        <a:rPr lang="en-US" sz="600" u="none" strike="noStrike" dirty="0">
                          <a:solidFill>
                            <a:schemeClr val="accent4">
                              <a:lumMod val="10000"/>
                            </a:schemeClr>
                          </a:solidFill>
                          <a:effectLst/>
                        </a:rPr>
                        <a:t>MBE Bid Notification to Grantee for posting, local PTAC, and Darryl Thomas (Copy DCEO Grant Manager) before or the day of the bid advertisement</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2577615539"/>
                  </a:ext>
                </a:extLst>
              </a:tr>
              <a:tr h="113352">
                <a:tc>
                  <a:txBody>
                    <a:bodyPr/>
                    <a:lstStyle/>
                    <a:p>
                      <a:pPr algn="l" fontAlgn="t"/>
                      <a:r>
                        <a:rPr lang="en-US" sz="600" u="none" strike="noStrike" dirty="0">
                          <a:solidFill>
                            <a:schemeClr val="accent4">
                              <a:lumMod val="10000"/>
                            </a:schemeClr>
                          </a:solidFill>
                          <a:effectLst/>
                        </a:rPr>
                        <a:t>Advertise for Bids / Copy of Bid Advertisement and publisher certification in file</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3198448202"/>
                  </a:ext>
                </a:extLst>
              </a:tr>
              <a:tr h="135824">
                <a:tc>
                  <a:txBody>
                    <a:bodyPr/>
                    <a:lstStyle/>
                    <a:p>
                      <a:pPr algn="l" fontAlgn="t"/>
                      <a:r>
                        <a:rPr lang="en-US" sz="600" u="none" strike="noStrike" dirty="0">
                          <a:solidFill>
                            <a:schemeClr val="accent4">
                              <a:lumMod val="10000"/>
                            </a:schemeClr>
                          </a:solidFill>
                          <a:effectLst/>
                        </a:rPr>
                        <a:t>Pre-Bid Conference Held - if applicable</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dirty="0">
                          <a:solidFill>
                            <a:schemeClr val="accent4">
                              <a:lumMod val="10000"/>
                            </a:schemeClr>
                          </a:solidFill>
                          <a:effectLst/>
                        </a:rPr>
                        <a:t> </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1982678396"/>
                  </a:ext>
                </a:extLst>
              </a:tr>
              <a:tr h="113352">
                <a:tc>
                  <a:txBody>
                    <a:bodyPr/>
                    <a:lstStyle/>
                    <a:p>
                      <a:pPr algn="l" fontAlgn="t"/>
                      <a:r>
                        <a:rPr lang="en-US" sz="600" u="none" strike="noStrike" dirty="0">
                          <a:solidFill>
                            <a:schemeClr val="accent4">
                              <a:lumMod val="10000"/>
                            </a:schemeClr>
                          </a:solidFill>
                          <a:effectLst/>
                        </a:rPr>
                        <a:t>Prevailing Wage Rates - Confirm 10 days prior to bid opening</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dirty="0">
                          <a:solidFill>
                            <a:schemeClr val="accent4">
                              <a:lumMod val="10000"/>
                            </a:schemeClr>
                          </a:solidFill>
                          <a:effectLst/>
                        </a:rPr>
                        <a:t> </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3932920873"/>
                  </a:ext>
                </a:extLst>
              </a:tr>
              <a:tr h="113352">
                <a:tc>
                  <a:txBody>
                    <a:bodyPr/>
                    <a:lstStyle/>
                    <a:p>
                      <a:pPr algn="l" fontAlgn="t"/>
                      <a:r>
                        <a:rPr lang="en-US" sz="600" u="none" strike="noStrike" dirty="0">
                          <a:solidFill>
                            <a:schemeClr val="accent4">
                              <a:lumMod val="10000"/>
                            </a:schemeClr>
                          </a:solidFill>
                          <a:effectLst/>
                        </a:rPr>
                        <a:t>Send notice to all bid holders if PWRs changed</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tc>
                <a:tc>
                  <a:txBody>
                    <a:bodyPr/>
                    <a:lstStyle/>
                    <a:p>
                      <a:pPr algn="l" fontAlgn="b"/>
                      <a:r>
                        <a:rPr lang="en-US" sz="600" u="none" strike="noStrike" dirty="0">
                          <a:solidFill>
                            <a:schemeClr val="accent4">
                              <a:lumMod val="10000"/>
                            </a:schemeClr>
                          </a:solidFill>
                          <a:effectLst/>
                        </a:rPr>
                        <a:t> </a:t>
                      </a:r>
                      <a:endParaRPr lang="en-US" sz="600" b="0" i="0" u="none" strike="noStrike" dirty="0">
                        <a:solidFill>
                          <a:schemeClr val="accent4">
                            <a:lumMod val="10000"/>
                          </a:schemeClr>
                        </a:solidFill>
                        <a:effectLst/>
                        <a:latin typeface="Calibri" panose="020F0502020204030204" pitchFamily="34" charset="0"/>
                      </a:endParaRPr>
                    </a:p>
                  </a:txBody>
                  <a:tcPr marL="4117" marR="4117" marT="4117" marB="0" anchor="b"/>
                </a:tc>
                <a:extLst>
                  <a:ext uri="{0D108BD9-81ED-4DB2-BD59-A6C34878D82A}">
                    <a16:rowId xmlns:a16="http://schemas.microsoft.com/office/drawing/2014/main" val="1418782039"/>
                  </a:ext>
                </a:extLst>
              </a:tr>
            </a:tbl>
          </a:graphicData>
        </a:graphic>
      </p:graphicFrame>
      <p:graphicFrame>
        <p:nvGraphicFramePr>
          <p:cNvPr id="6" name="Table 5">
            <a:extLst>
              <a:ext uri="{FF2B5EF4-FFF2-40B4-BE49-F238E27FC236}">
                <a16:creationId xmlns:a16="http://schemas.microsoft.com/office/drawing/2014/main" id="{D0B2081F-090A-1FF8-D1A1-8EAE292896D8}"/>
              </a:ext>
            </a:extLst>
          </p:cNvPr>
          <p:cNvGraphicFramePr>
            <a:graphicFrameLocks noGrp="1"/>
          </p:cNvGraphicFramePr>
          <p:nvPr/>
        </p:nvGraphicFramePr>
        <p:xfrm>
          <a:off x="6096000" y="2168145"/>
          <a:ext cx="5367294" cy="4093327"/>
        </p:xfrm>
        <a:graphic>
          <a:graphicData uri="http://schemas.openxmlformats.org/drawingml/2006/table">
            <a:tbl>
              <a:tblPr>
                <a:tableStyleId>{5C22544A-7EE6-4342-B048-85BDC9FD1C3A}</a:tableStyleId>
              </a:tblPr>
              <a:tblGrid>
                <a:gridCol w="4734129">
                  <a:extLst>
                    <a:ext uri="{9D8B030D-6E8A-4147-A177-3AD203B41FA5}">
                      <a16:colId xmlns:a16="http://schemas.microsoft.com/office/drawing/2014/main" val="4108160558"/>
                    </a:ext>
                  </a:extLst>
                </a:gridCol>
                <a:gridCol w="633165">
                  <a:extLst>
                    <a:ext uri="{9D8B030D-6E8A-4147-A177-3AD203B41FA5}">
                      <a16:colId xmlns:a16="http://schemas.microsoft.com/office/drawing/2014/main" val="3584863972"/>
                    </a:ext>
                  </a:extLst>
                </a:gridCol>
              </a:tblGrid>
              <a:tr h="115827">
                <a:tc>
                  <a:txBody>
                    <a:bodyPr/>
                    <a:lstStyle/>
                    <a:p>
                      <a:pPr algn="l" fontAlgn="t"/>
                      <a:r>
                        <a:rPr lang="en-US" sz="600" u="none" strike="noStrike" dirty="0">
                          <a:solidFill>
                            <a:schemeClr val="accent4">
                              <a:lumMod val="10000"/>
                            </a:schemeClr>
                          </a:solidFill>
                          <a:effectLst/>
                        </a:rPr>
                        <a:t>Bid Opening - Bid Tab sheet in file</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946451730"/>
                  </a:ext>
                </a:extLst>
              </a:tr>
              <a:tr h="115827">
                <a:tc>
                  <a:txBody>
                    <a:bodyPr/>
                    <a:lstStyle/>
                    <a:p>
                      <a:pPr algn="l" fontAlgn="t"/>
                      <a:r>
                        <a:rPr lang="en-US" sz="600" u="none" strike="noStrike" dirty="0">
                          <a:solidFill>
                            <a:schemeClr val="accent4">
                              <a:lumMod val="10000"/>
                            </a:schemeClr>
                          </a:solidFill>
                          <a:effectLst/>
                        </a:rPr>
                        <a:t>Contractor eligibility verified in sam.gov (No exclusions)</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694726054"/>
                  </a:ext>
                </a:extLst>
              </a:tr>
              <a:tr h="115827">
                <a:tc>
                  <a:txBody>
                    <a:bodyPr/>
                    <a:lstStyle/>
                    <a:p>
                      <a:pPr algn="l" fontAlgn="t"/>
                      <a:r>
                        <a:rPr lang="en-US" sz="600" u="none" strike="noStrike" dirty="0">
                          <a:solidFill>
                            <a:schemeClr val="accent4">
                              <a:lumMod val="10000"/>
                            </a:schemeClr>
                          </a:solidFill>
                          <a:effectLst/>
                        </a:rPr>
                        <a:t>Sub-contractor eligibility verified in sam.gov (No exclusions)</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300094835"/>
                  </a:ext>
                </a:extLst>
              </a:tr>
              <a:tr h="115827">
                <a:tc>
                  <a:txBody>
                    <a:bodyPr/>
                    <a:lstStyle/>
                    <a:p>
                      <a:pPr algn="l" fontAlgn="t"/>
                      <a:r>
                        <a:rPr lang="en-US" sz="600" u="none" strike="noStrike" dirty="0">
                          <a:solidFill>
                            <a:schemeClr val="accent4">
                              <a:lumMod val="10000"/>
                            </a:schemeClr>
                          </a:solidFill>
                          <a:effectLst/>
                        </a:rPr>
                        <a:t>Section 3 Intent to Comply submitted with bid?  Must be obtained and submitted to CEO.LSO@illinois.gov</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2958128661"/>
                  </a:ext>
                </a:extLst>
              </a:tr>
              <a:tr h="115827">
                <a:tc>
                  <a:txBody>
                    <a:bodyPr/>
                    <a:lstStyle/>
                    <a:p>
                      <a:pPr algn="l" fontAlgn="t"/>
                      <a:r>
                        <a:rPr lang="en-US" sz="600" u="none" strike="noStrike">
                          <a:solidFill>
                            <a:schemeClr val="accent4">
                              <a:lumMod val="10000"/>
                            </a:schemeClr>
                          </a:solidFill>
                          <a:effectLst/>
                        </a:rPr>
                        <a:t>Contract documents must be submitted to CEO.LSO @illinois.gov prior to award.</a:t>
                      </a:r>
                      <a:endParaRPr lang="en-US" sz="600" b="0" i="0" u="none" strike="noStrike">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900617265"/>
                  </a:ext>
                </a:extLst>
              </a:tr>
              <a:tr h="115827">
                <a:tc>
                  <a:txBody>
                    <a:bodyPr/>
                    <a:lstStyle/>
                    <a:p>
                      <a:pPr algn="l" fontAlgn="t"/>
                      <a:r>
                        <a:rPr lang="en-US" sz="600" u="none" strike="noStrike" dirty="0">
                          <a:solidFill>
                            <a:schemeClr val="accent4">
                              <a:lumMod val="10000"/>
                            </a:schemeClr>
                          </a:solidFill>
                          <a:effectLst/>
                        </a:rPr>
                        <a:t>Contract Executed (Within 90 days of bid opening). If not executed w/in 90 days, must request new WRD.</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5105148"/>
                  </a:ext>
                </a:extLst>
              </a:tr>
              <a:tr h="115827">
                <a:tc>
                  <a:txBody>
                    <a:bodyPr/>
                    <a:lstStyle/>
                    <a:p>
                      <a:pPr algn="l" fontAlgn="t"/>
                      <a:r>
                        <a:rPr lang="en-US" sz="600" u="none" strike="noStrike" dirty="0">
                          <a:solidFill>
                            <a:schemeClr val="accent4">
                              <a:lumMod val="10000"/>
                            </a:schemeClr>
                          </a:solidFill>
                          <a:effectLst/>
                        </a:rPr>
                        <a:t>Contract Agreement (All agreements must include the PWR and DB provisions, including subcontracts)</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388933408"/>
                  </a:ext>
                </a:extLst>
              </a:tr>
              <a:tr h="115827">
                <a:tc>
                  <a:txBody>
                    <a:bodyPr/>
                    <a:lstStyle/>
                    <a:p>
                      <a:pPr algn="l" fontAlgn="t"/>
                      <a:r>
                        <a:rPr lang="en-US" sz="600" u="none" strike="noStrike">
                          <a:solidFill>
                            <a:schemeClr val="accent4">
                              <a:lumMod val="10000"/>
                            </a:schemeClr>
                          </a:solidFill>
                          <a:effectLst/>
                        </a:rPr>
                        <a:t>Bid Guarantee, Performance Bond, Payment Bond, Certificate of Insurance</a:t>
                      </a:r>
                      <a:endParaRPr lang="en-US" sz="600" b="0" i="0" u="none" strike="noStrike">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879382345"/>
                  </a:ext>
                </a:extLst>
              </a:tr>
              <a:tr h="115827">
                <a:tc>
                  <a:txBody>
                    <a:bodyPr/>
                    <a:lstStyle/>
                    <a:p>
                      <a:pPr algn="l" fontAlgn="t"/>
                      <a:r>
                        <a:rPr lang="en-US" sz="600" u="none" strike="noStrike" dirty="0">
                          <a:solidFill>
                            <a:schemeClr val="accent4">
                              <a:lumMod val="10000"/>
                            </a:schemeClr>
                          </a:solidFill>
                          <a:effectLst/>
                        </a:rPr>
                        <a:t>Meet with Contractor.  Complete Contractor Profile Form. Disseminate Documents.</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298994074"/>
                  </a:ext>
                </a:extLst>
              </a:tr>
              <a:tr h="115827">
                <a:tc>
                  <a:txBody>
                    <a:bodyPr/>
                    <a:lstStyle/>
                    <a:p>
                      <a:pPr algn="l" fontAlgn="t"/>
                      <a:r>
                        <a:rPr lang="en-US" sz="600" u="none" strike="noStrike" dirty="0">
                          <a:solidFill>
                            <a:schemeClr val="accent4">
                              <a:lumMod val="10000"/>
                            </a:schemeClr>
                          </a:solidFill>
                          <a:effectLst/>
                        </a:rPr>
                        <a:t>Create Notice of Contract Award - remember to include sub-contractors</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2567386749"/>
                  </a:ext>
                </a:extLst>
              </a:tr>
              <a:tr h="150302">
                <a:tc>
                  <a:txBody>
                    <a:bodyPr/>
                    <a:lstStyle/>
                    <a:p>
                      <a:pPr algn="l" fontAlgn="t"/>
                      <a:r>
                        <a:rPr lang="en-US" sz="600" u="sng" strike="noStrike" dirty="0">
                          <a:solidFill>
                            <a:schemeClr val="accent4">
                              <a:lumMod val="10000"/>
                            </a:schemeClr>
                          </a:solidFill>
                          <a:effectLst/>
                        </a:rPr>
                        <a:t>Submit</a:t>
                      </a:r>
                      <a:r>
                        <a:rPr lang="en-US" sz="600" u="none" strike="noStrike" dirty="0">
                          <a:solidFill>
                            <a:schemeClr val="accent4">
                              <a:lumMod val="10000"/>
                            </a:schemeClr>
                          </a:solidFill>
                          <a:effectLst/>
                        </a:rPr>
                        <a:t> Notice of Contract Award to DCEO Labor Standards Officer and a copy to Grant Manager - Within 10 days of Award - Must Include:</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105421050"/>
                  </a:ext>
                </a:extLst>
              </a:tr>
              <a:tr h="115827">
                <a:tc>
                  <a:txBody>
                    <a:bodyPr/>
                    <a:lstStyle/>
                    <a:p>
                      <a:pPr algn="l" fontAlgn="t"/>
                      <a:r>
                        <a:rPr lang="en-US" sz="600" u="none" strike="noStrike" dirty="0">
                          <a:solidFill>
                            <a:schemeClr val="accent4">
                              <a:lumMod val="10000"/>
                            </a:schemeClr>
                          </a:solidFill>
                          <a:effectLst/>
                        </a:rPr>
                        <a:t>Sam.gov "No Exclusions" Printout</a:t>
                      </a:r>
                      <a:endParaRPr lang="en-US" sz="600" b="1" i="1" u="none" strike="noStrike" dirty="0">
                        <a:solidFill>
                          <a:schemeClr val="accent4">
                            <a:lumMod val="10000"/>
                          </a:schemeClr>
                        </a:solidFill>
                        <a:effectLst/>
                        <a:latin typeface="Calibri" panose="020F0502020204030204" pitchFamily="34" charset="0"/>
                      </a:endParaRPr>
                    </a:p>
                  </a:txBody>
                  <a:tcPr marL="121286"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917933052"/>
                  </a:ext>
                </a:extLst>
              </a:tr>
              <a:tr h="115827">
                <a:tc>
                  <a:txBody>
                    <a:bodyPr/>
                    <a:lstStyle/>
                    <a:p>
                      <a:pPr algn="l" fontAlgn="t"/>
                      <a:r>
                        <a:rPr lang="en-US" sz="600" u="none" strike="noStrike">
                          <a:solidFill>
                            <a:schemeClr val="accent4">
                              <a:lumMod val="10000"/>
                            </a:schemeClr>
                          </a:solidFill>
                          <a:effectLst/>
                        </a:rPr>
                        <a:t>Bid Tabulation</a:t>
                      </a:r>
                      <a:endParaRPr lang="en-US" sz="600" b="1" i="1" u="none" strike="noStrike">
                        <a:solidFill>
                          <a:schemeClr val="accent4">
                            <a:lumMod val="10000"/>
                          </a:schemeClr>
                        </a:solidFill>
                        <a:effectLst/>
                        <a:latin typeface="Calibri" panose="020F0502020204030204" pitchFamily="34" charset="0"/>
                      </a:endParaRPr>
                    </a:p>
                  </a:txBody>
                  <a:tcPr marL="121286"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733806544"/>
                  </a:ext>
                </a:extLst>
              </a:tr>
              <a:tr h="115827">
                <a:tc>
                  <a:txBody>
                    <a:bodyPr/>
                    <a:lstStyle/>
                    <a:p>
                      <a:pPr algn="l" fontAlgn="t"/>
                      <a:r>
                        <a:rPr lang="en-US" sz="600" u="none" strike="noStrike" dirty="0">
                          <a:solidFill>
                            <a:schemeClr val="accent4">
                              <a:lumMod val="10000"/>
                            </a:schemeClr>
                          </a:solidFill>
                          <a:effectLst/>
                        </a:rPr>
                        <a:t>Contractor Profile Form</a:t>
                      </a:r>
                      <a:endParaRPr lang="en-US" sz="600" b="1" i="1" u="none" strike="noStrike" dirty="0">
                        <a:solidFill>
                          <a:schemeClr val="accent4">
                            <a:lumMod val="10000"/>
                          </a:schemeClr>
                        </a:solidFill>
                        <a:effectLst/>
                        <a:latin typeface="Calibri" panose="020F0502020204030204" pitchFamily="34" charset="0"/>
                      </a:endParaRPr>
                    </a:p>
                  </a:txBody>
                  <a:tcPr marL="121286"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11398316"/>
                  </a:ext>
                </a:extLst>
              </a:tr>
              <a:tr h="115827">
                <a:tc>
                  <a:txBody>
                    <a:bodyPr/>
                    <a:lstStyle/>
                    <a:p>
                      <a:pPr algn="l" fontAlgn="t"/>
                      <a:r>
                        <a:rPr lang="en-US" sz="600" u="none" strike="noStrike" dirty="0">
                          <a:solidFill>
                            <a:schemeClr val="accent4">
                              <a:lumMod val="10000"/>
                            </a:schemeClr>
                          </a:solidFill>
                          <a:effectLst/>
                        </a:rPr>
                        <a:t>First few pages of construction contract</a:t>
                      </a:r>
                      <a:endParaRPr lang="en-US" sz="600" b="1" i="1" u="none" strike="noStrike" dirty="0">
                        <a:solidFill>
                          <a:schemeClr val="accent4">
                            <a:lumMod val="10000"/>
                          </a:schemeClr>
                        </a:solidFill>
                        <a:effectLst/>
                        <a:latin typeface="Calibri" panose="020F0502020204030204" pitchFamily="34" charset="0"/>
                      </a:endParaRPr>
                    </a:p>
                  </a:txBody>
                  <a:tcPr marL="121286"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4253606544"/>
                  </a:ext>
                </a:extLst>
              </a:tr>
              <a:tr h="115827">
                <a:tc>
                  <a:txBody>
                    <a:bodyPr/>
                    <a:lstStyle/>
                    <a:p>
                      <a:pPr algn="l" fontAlgn="t"/>
                      <a:r>
                        <a:rPr lang="en-US" sz="600" u="sng" strike="noStrike">
                          <a:solidFill>
                            <a:schemeClr val="accent4">
                              <a:lumMod val="10000"/>
                            </a:schemeClr>
                          </a:solidFill>
                          <a:effectLst/>
                        </a:rPr>
                        <a:t>Submit</a:t>
                      </a:r>
                      <a:r>
                        <a:rPr lang="en-US" sz="600" u="none" strike="noStrike">
                          <a:solidFill>
                            <a:schemeClr val="accent4">
                              <a:lumMod val="10000"/>
                            </a:schemeClr>
                          </a:solidFill>
                          <a:effectLst/>
                        </a:rPr>
                        <a:t> Notice of Award to DOL - Within 10 days of Award (Send copy and proof of submission to grant manager)</a:t>
                      </a:r>
                      <a:endParaRPr lang="en-US" sz="600" b="0" i="0" u="none" strike="noStrike">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248848598"/>
                  </a:ext>
                </a:extLst>
              </a:tr>
              <a:tr h="115827">
                <a:tc>
                  <a:txBody>
                    <a:bodyPr/>
                    <a:lstStyle/>
                    <a:p>
                      <a:pPr algn="l" fontAlgn="t"/>
                      <a:r>
                        <a:rPr lang="en-US" sz="600" u="none" strike="noStrike" dirty="0">
                          <a:solidFill>
                            <a:schemeClr val="accent4">
                              <a:lumMod val="10000"/>
                            </a:schemeClr>
                          </a:solidFill>
                          <a:effectLst/>
                        </a:rPr>
                        <a:t>Pre-Construction Conference - identify all parties attending, minutes, certification</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927025908"/>
                  </a:ext>
                </a:extLst>
              </a:tr>
              <a:tr h="115827">
                <a:tc>
                  <a:txBody>
                    <a:bodyPr/>
                    <a:lstStyle/>
                    <a:p>
                      <a:pPr algn="l" fontAlgn="t"/>
                      <a:r>
                        <a:rPr lang="en-US" sz="600" u="sng" strike="noStrike" dirty="0">
                          <a:solidFill>
                            <a:schemeClr val="accent4">
                              <a:lumMod val="10000"/>
                            </a:schemeClr>
                          </a:solidFill>
                          <a:effectLst/>
                        </a:rPr>
                        <a:t>Submit</a:t>
                      </a:r>
                      <a:r>
                        <a:rPr lang="en-US" sz="600" u="none" strike="noStrike" dirty="0">
                          <a:solidFill>
                            <a:schemeClr val="accent4">
                              <a:lumMod val="10000"/>
                            </a:schemeClr>
                          </a:solidFill>
                          <a:effectLst/>
                        </a:rPr>
                        <a:t> Pre-Con Conference Checklist (copy) to DCEO Labor Standards Officer and Grant Manager</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2512008765"/>
                  </a:ext>
                </a:extLst>
              </a:tr>
              <a:tr h="115827">
                <a:tc>
                  <a:txBody>
                    <a:bodyPr/>
                    <a:lstStyle/>
                    <a:p>
                      <a:pPr algn="l" fontAlgn="t"/>
                      <a:r>
                        <a:rPr lang="en-US" sz="600" u="sng" strike="noStrike">
                          <a:solidFill>
                            <a:schemeClr val="accent4">
                              <a:lumMod val="10000"/>
                            </a:schemeClr>
                          </a:solidFill>
                          <a:effectLst/>
                        </a:rPr>
                        <a:t>Submit</a:t>
                      </a:r>
                      <a:r>
                        <a:rPr lang="en-US" sz="600" u="none" strike="noStrike">
                          <a:solidFill>
                            <a:schemeClr val="accent4">
                              <a:lumMod val="10000"/>
                            </a:schemeClr>
                          </a:solidFill>
                          <a:effectLst/>
                        </a:rPr>
                        <a:t> Notice to Proceed (copy) to DCEO Labor Standards Officer and Grant Manager</a:t>
                      </a:r>
                      <a:endParaRPr lang="en-US" sz="600" b="0" i="0" u="none" strike="noStrike">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751476486"/>
                  </a:ext>
                </a:extLst>
              </a:tr>
              <a:tr h="115827">
                <a:tc>
                  <a:txBody>
                    <a:bodyPr/>
                    <a:lstStyle/>
                    <a:p>
                      <a:pPr algn="l" fontAlgn="t"/>
                      <a:r>
                        <a:rPr lang="en-US" sz="600" u="none" strike="noStrike" dirty="0">
                          <a:solidFill>
                            <a:schemeClr val="accent4">
                              <a:lumMod val="10000"/>
                            </a:schemeClr>
                          </a:solidFill>
                          <a:effectLst/>
                        </a:rPr>
                        <a:t>Missing Classifications in WRD? Conformance Request (letter &amp; SF1444) to Labor Standards Officer</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515109973"/>
                  </a:ext>
                </a:extLst>
              </a:tr>
              <a:tr h="139514">
                <a:tc>
                  <a:txBody>
                    <a:bodyPr/>
                    <a:lstStyle/>
                    <a:p>
                      <a:pPr algn="l" fontAlgn="t"/>
                      <a:r>
                        <a:rPr lang="en-US" sz="600" u="sng" strike="noStrike">
                          <a:solidFill>
                            <a:schemeClr val="accent4">
                              <a:lumMod val="10000"/>
                            </a:schemeClr>
                          </a:solidFill>
                          <a:effectLst/>
                        </a:rPr>
                        <a:t>Submit</a:t>
                      </a:r>
                      <a:r>
                        <a:rPr lang="en-US" sz="600" u="none" strike="noStrike">
                          <a:solidFill>
                            <a:schemeClr val="accent4">
                              <a:lumMod val="10000"/>
                            </a:schemeClr>
                          </a:solidFill>
                          <a:effectLst/>
                        </a:rPr>
                        <a:t> First Payroll Reviewed (copy) to DCEO Labor Standards Officer and Grant Manager with relevant documentation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243832050"/>
                  </a:ext>
                </a:extLst>
              </a:tr>
              <a:tr h="115827">
                <a:tc>
                  <a:txBody>
                    <a:bodyPr/>
                    <a:lstStyle/>
                    <a:p>
                      <a:pPr algn="l" fontAlgn="t"/>
                      <a:r>
                        <a:rPr lang="en-US" sz="600" u="none" strike="noStrike" dirty="0">
                          <a:solidFill>
                            <a:schemeClr val="accent4">
                              <a:lumMod val="10000"/>
                            </a:schemeClr>
                          </a:solidFill>
                          <a:effectLst/>
                        </a:rPr>
                        <a:t>Section 3 Contractor's Report Submitted with Payrolls?</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781843008"/>
                  </a:ext>
                </a:extLst>
              </a:tr>
              <a:tr h="161638">
                <a:tc>
                  <a:txBody>
                    <a:bodyPr/>
                    <a:lstStyle/>
                    <a:p>
                      <a:pPr algn="l" fontAlgn="t"/>
                      <a:r>
                        <a:rPr lang="en-US" sz="600" u="none" strike="noStrike">
                          <a:solidFill>
                            <a:schemeClr val="accent4">
                              <a:lumMod val="10000"/>
                            </a:schemeClr>
                          </a:solidFill>
                          <a:effectLst/>
                        </a:rPr>
                        <a:t>Employee Interviews Conducted - verify against payroll</a:t>
                      </a:r>
                      <a:endParaRPr lang="en-US" sz="600" b="0" i="0" u="none" strike="noStrike">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2090704159"/>
                  </a:ext>
                </a:extLst>
              </a:tr>
              <a:tr h="115827">
                <a:tc>
                  <a:txBody>
                    <a:bodyPr/>
                    <a:lstStyle/>
                    <a:p>
                      <a:pPr algn="l" fontAlgn="t"/>
                      <a:r>
                        <a:rPr lang="en-US" sz="600" u="none" strike="noStrike" dirty="0">
                          <a:solidFill>
                            <a:schemeClr val="accent4">
                              <a:lumMod val="10000"/>
                            </a:schemeClr>
                          </a:solidFill>
                          <a:effectLst/>
                        </a:rPr>
                        <a:t>Wage Restitution? - </a:t>
                      </a:r>
                      <a:r>
                        <a:rPr lang="en-US" sz="600" u="sng" strike="noStrike" dirty="0">
                          <a:solidFill>
                            <a:schemeClr val="accent4">
                              <a:lumMod val="10000"/>
                            </a:schemeClr>
                          </a:solidFill>
                          <a:effectLst/>
                        </a:rPr>
                        <a:t>Submit</a:t>
                      </a:r>
                      <a:r>
                        <a:rPr lang="en-US" sz="600" u="none" strike="noStrike" dirty="0">
                          <a:solidFill>
                            <a:schemeClr val="accent4">
                              <a:lumMod val="10000"/>
                            </a:schemeClr>
                          </a:solidFill>
                          <a:effectLst/>
                        </a:rPr>
                        <a:t> original and corrected payroll, and proof of restitution to DCEO Labor Standards Officer</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942036675"/>
                  </a:ext>
                </a:extLst>
              </a:tr>
              <a:tr h="115827">
                <a:tc>
                  <a:txBody>
                    <a:bodyPr/>
                    <a:lstStyle/>
                    <a:p>
                      <a:pPr algn="l" fontAlgn="t"/>
                      <a:r>
                        <a:rPr lang="en-US" sz="600" u="none" strike="noStrike" dirty="0">
                          <a:solidFill>
                            <a:schemeClr val="accent4">
                              <a:lumMod val="10000"/>
                            </a:schemeClr>
                          </a:solidFill>
                          <a:effectLst/>
                        </a:rPr>
                        <a:t>Apprentice - Certificate of Enrollment from DOL; Agreement showing approved Apprentice to Journeyman ratio</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362747239"/>
                  </a:ext>
                </a:extLst>
              </a:tr>
              <a:tr h="150282">
                <a:tc>
                  <a:txBody>
                    <a:bodyPr/>
                    <a:lstStyle/>
                    <a:p>
                      <a:pPr algn="l" fontAlgn="t"/>
                      <a:r>
                        <a:rPr lang="en-US" sz="600" u="sng" strike="noStrike" dirty="0">
                          <a:solidFill>
                            <a:schemeClr val="accent4">
                              <a:lumMod val="10000"/>
                            </a:schemeClr>
                          </a:solidFill>
                          <a:effectLst/>
                        </a:rPr>
                        <a:t>Submit</a:t>
                      </a:r>
                      <a:r>
                        <a:rPr lang="en-US" sz="600" u="none" strike="noStrike" dirty="0">
                          <a:solidFill>
                            <a:schemeClr val="accent4">
                              <a:lumMod val="10000"/>
                            </a:schemeClr>
                          </a:solidFill>
                          <a:effectLst/>
                        </a:rPr>
                        <a:t> Final Payroll Reviewed (copy) to DCEO Labor Standards Officer and Grant Manager with relevant documentation  </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4240527382"/>
                  </a:ext>
                </a:extLst>
              </a:tr>
              <a:tr h="115827">
                <a:tc>
                  <a:txBody>
                    <a:bodyPr/>
                    <a:lstStyle/>
                    <a:p>
                      <a:pPr algn="l" fontAlgn="t"/>
                      <a:r>
                        <a:rPr lang="en-US" sz="600" u="none" strike="noStrike" dirty="0">
                          <a:solidFill>
                            <a:schemeClr val="accent4">
                              <a:lumMod val="10000"/>
                            </a:schemeClr>
                          </a:solidFill>
                          <a:effectLst/>
                        </a:rPr>
                        <a:t>Section 3 - Cumulative Contractor's Report, Safe Harbor Compliance Forms and Documentation </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312759037"/>
                  </a:ext>
                </a:extLst>
              </a:tr>
              <a:tr h="115827">
                <a:tc>
                  <a:txBody>
                    <a:bodyPr/>
                    <a:lstStyle/>
                    <a:p>
                      <a:pPr algn="l" fontAlgn="t"/>
                      <a:r>
                        <a:rPr lang="en-US" sz="600" u="none" strike="noStrike">
                          <a:solidFill>
                            <a:schemeClr val="accent4">
                              <a:lumMod val="10000"/>
                            </a:schemeClr>
                          </a:solidFill>
                          <a:effectLst/>
                        </a:rPr>
                        <a:t>Finish "Construction Management Checklist"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608153927"/>
                  </a:ext>
                </a:extLst>
              </a:tr>
              <a:tr h="115827">
                <a:tc>
                  <a:txBody>
                    <a:bodyPr/>
                    <a:lstStyle/>
                    <a:p>
                      <a:pPr algn="l" fontAlgn="t"/>
                      <a:r>
                        <a:rPr lang="en-US" sz="600" u="none" strike="noStrike" dirty="0">
                          <a:solidFill>
                            <a:schemeClr val="accent4">
                              <a:lumMod val="10000"/>
                            </a:schemeClr>
                          </a:solidFill>
                          <a:effectLst/>
                        </a:rPr>
                        <a:t>Close Out Public Hearing Advertised</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959734705"/>
                  </a:ext>
                </a:extLst>
              </a:tr>
              <a:tr h="115827">
                <a:tc>
                  <a:txBody>
                    <a:bodyPr/>
                    <a:lstStyle/>
                    <a:p>
                      <a:pPr algn="l" fontAlgn="t"/>
                      <a:r>
                        <a:rPr lang="en-US" sz="600" u="none" strike="noStrike" dirty="0">
                          <a:solidFill>
                            <a:schemeClr val="accent4">
                              <a:lumMod val="10000"/>
                            </a:schemeClr>
                          </a:solidFill>
                          <a:effectLst/>
                        </a:rPr>
                        <a:t>Close Out Public Hearing</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2843788023"/>
                  </a:ext>
                </a:extLst>
              </a:tr>
              <a:tr h="115827">
                <a:tc>
                  <a:txBody>
                    <a:bodyPr/>
                    <a:lstStyle/>
                    <a:p>
                      <a:pPr algn="l" fontAlgn="t"/>
                      <a:r>
                        <a:rPr lang="en-US" sz="600" u="sng" strike="noStrike" dirty="0">
                          <a:solidFill>
                            <a:schemeClr val="accent4">
                              <a:lumMod val="10000"/>
                            </a:schemeClr>
                          </a:solidFill>
                          <a:effectLst/>
                        </a:rPr>
                        <a:t>Submit</a:t>
                      </a:r>
                      <a:r>
                        <a:rPr lang="en-US" sz="600" u="none" strike="noStrike" dirty="0">
                          <a:solidFill>
                            <a:schemeClr val="accent4">
                              <a:lumMod val="10000"/>
                            </a:schemeClr>
                          </a:solidFill>
                          <a:effectLst/>
                        </a:rPr>
                        <a:t> Final Periodic Financial Report and Periodic Performance Report to Grant Manager</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1082605219"/>
                  </a:ext>
                </a:extLst>
              </a:tr>
              <a:tr h="139398">
                <a:tc>
                  <a:txBody>
                    <a:bodyPr/>
                    <a:lstStyle/>
                    <a:p>
                      <a:pPr algn="l" fontAlgn="t"/>
                      <a:r>
                        <a:rPr lang="en-US" sz="600" u="sng" strike="noStrike" dirty="0">
                          <a:solidFill>
                            <a:schemeClr val="accent4">
                              <a:lumMod val="10000"/>
                            </a:schemeClr>
                          </a:solidFill>
                          <a:effectLst/>
                        </a:rPr>
                        <a:t>Submit</a:t>
                      </a:r>
                      <a:r>
                        <a:rPr lang="en-US" sz="600" u="none" strike="noStrike" dirty="0">
                          <a:solidFill>
                            <a:schemeClr val="accent4">
                              <a:lumMod val="10000"/>
                            </a:schemeClr>
                          </a:solidFill>
                          <a:effectLst/>
                        </a:rPr>
                        <a:t> Grantee Evaluation Report (GER) and As-Built to DCEO Grant Manager (60 days after grant end or after all grant funds spent)</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tc>
                <a:tc>
                  <a:txBody>
                    <a:bodyPr/>
                    <a:lstStyle/>
                    <a:p>
                      <a:pPr algn="l" fontAlgn="b"/>
                      <a:r>
                        <a:rPr lang="en-US" sz="600" u="none" strike="noStrike">
                          <a:solidFill>
                            <a:schemeClr val="accent4">
                              <a:lumMod val="10000"/>
                            </a:schemeClr>
                          </a:solidFill>
                          <a:effectLst/>
                        </a:rPr>
                        <a:t> </a:t>
                      </a:r>
                      <a:endParaRPr lang="en-US" sz="600" b="0" i="0" u="none" strike="noStrike">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3519755522"/>
                  </a:ext>
                </a:extLst>
              </a:tr>
              <a:tr h="224864">
                <a:tc>
                  <a:txBody>
                    <a:bodyPr/>
                    <a:lstStyle/>
                    <a:p>
                      <a:pPr algn="l" fontAlgn="b"/>
                      <a:r>
                        <a:rPr lang="en-US" sz="600" u="sng" strike="noStrike" dirty="0">
                          <a:solidFill>
                            <a:schemeClr val="accent4">
                              <a:lumMod val="10000"/>
                            </a:schemeClr>
                          </a:solidFill>
                          <a:effectLst/>
                        </a:rPr>
                        <a:t>F6</a:t>
                      </a:r>
                      <a:r>
                        <a:rPr lang="en-US" sz="600" u="none" strike="noStrike" dirty="0">
                          <a:solidFill>
                            <a:schemeClr val="accent4">
                              <a:lumMod val="10000"/>
                            </a:schemeClr>
                          </a:solidFill>
                          <a:effectLst/>
                        </a:rPr>
                        <a:t> Final </a:t>
                      </a:r>
                      <a:r>
                        <a:rPr lang="en-US" sz="600" u="sng" strike="noStrike" dirty="0">
                          <a:solidFill>
                            <a:schemeClr val="accent4">
                              <a:lumMod val="10000"/>
                            </a:schemeClr>
                          </a:solidFill>
                          <a:effectLst/>
                        </a:rPr>
                        <a:t>Certify</a:t>
                      </a:r>
                      <a:r>
                        <a:rPr lang="en-US" sz="600" u="none" strike="noStrike" dirty="0">
                          <a:solidFill>
                            <a:schemeClr val="accent4">
                              <a:lumMod val="10000"/>
                            </a:schemeClr>
                          </a:solidFill>
                          <a:effectLst/>
                        </a:rPr>
                        <a:t> CDBG Costs on GRS 352.  (</a:t>
                      </a:r>
                      <a:r>
                        <a:rPr lang="en-US" sz="600" u="sng" strike="noStrike" dirty="0">
                          <a:solidFill>
                            <a:schemeClr val="accent4">
                              <a:lumMod val="10000"/>
                            </a:schemeClr>
                          </a:solidFill>
                          <a:effectLst/>
                        </a:rPr>
                        <a:t>If closing early, e-mail</a:t>
                      </a:r>
                      <a:r>
                        <a:rPr lang="en-US" sz="600" u="none" strike="noStrike" dirty="0">
                          <a:solidFill>
                            <a:schemeClr val="accent4">
                              <a:lumMod val="10000"/>
                            </a:schemeClr>
                          </a:solidFill>
                          <a:effectLst/>
                        </a:rPr>
                        <a:t> Grant Manager to request early Close Out set-up in Accounting system. Once notified set-up is complete, proceed with final certifying of costs on GRS 352.)</a:t>
                      </a:r>
                      <a:endParaRPr lang="en-US" sz="600" b="1" i="0" u="sng" strike="noStrike" dirty="0">
                        <a:solidFill>
                          <a:schemeClr val="accent4">
                            <a:lumMod val="10000"/>
                          </a:schemeClr>
                        </a:solidFill>
                        <a:effectLst/>
                        <a:latin typeface="Calibri" panose="020F0502020204030204" pitchFamily="34" charset="0"/>
                      </a:endParaRPr>
                    </a:p>
                  </a:txBody>
                  <a:tcPr marL="4043" marR="4043" marT="4043" marB="0" anchor="b"/>
                </a:tc>
                <a:tc>
                  <a:txBody>
                    <a:bodyPr/>
                    <a:lstStyle/>
                    <a:p>
                      <a:pPr algn="l" fontAlgn="b"/>
                      <a:r>
                        <a:rPr lang="en-US" sz="600" u="none" strike="noStrike" dirty="0">
                          <a:solidFill>
                            <a:schemeClr val="accent4">
                              <a:lumMod val="10000"/>
                            </a:schemeClr>
                          </a:solidFill>
                          <a:effectLst/>
                        </a:rPr>
                        <a:t> </a:t>
                      </a:r>
                      <a:endParaRPr lang="en-US" sz="600" b="0" i="0" u="none" strike="noStrike" dirty="0">
                        <a:solidFill>
                          <a:schemeClr val="accent4">
                            <a:lumMod val="10000"/>
                          </a:schemeClr>
                        </a:solidFill>
                        <a:effectLst/>
                        <a:latin typeface="Calibri" panose="020F0502020204030204" pitchFamily="34" charset="0"/>
                      </a:endParaRPr>
                    </a:p>
                  </a:txBody>
                  <a:tcPr marL="4043" marR="4043" marT="4043" marB="0" anchor="b"/>
                </a:tc>
                <a:extLst>
                  <a:ext uri="{0D108BD9-81ED-4DB2-BD59-A6C34878D82A}">
                    <a16:rowId xmlns:a16="http://schemas.microsoft.com/office/drawing/2014/main" val="645903290"/>
                  </a:ext>
                </a:extLst>
              </a:tr>
            </a:tbl>
          </a:graphicData>
        </a:graphic>
      </p:graphicFrame>
      <p:sp>
        <p:nvSpPr>
          <p:cNvPr id="7" name="Content Placeholder 7">
            <a:extLst>
              <a:ext uri="{FF2B5EF4-FFF2-40B4-BE49-F238E27FC236}">
                <a16:creationId xmlns:a16="http://schemas.microsoft.com/office/drawing/2014/main" id="{DB7AFA1B-FE65-46E9-A023-BF8187042492}"/>
              </a:ext>
            </a:extLst>
          </p:cNvPr>
          <p:cNvSpPr txBox="1">
            <a:spLocks/>
          </p:cNvSpPr>
          <p:nvPr/>
        </p:nvSpPr>
        <p:spPr>
          <a:xfrm>
            <a:off x="301986" y="1325563"/>
            <a:ext cx="11097534" cy="92898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rPr>
              <a:t>Helpful Resource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300" b="1" i="1" u="none" strike="noStrike" kern="1200" cap="none" spc="0" normalizeH="0" baseline="0" noProof="0" dirty="0">
                <a:ln>
                  <a:noFill/>
                </a:ln>
                <a:solidFill>
                  <a:srgbClr val="FF0000"/>
                </a:solidFill>
                <a:effectLst/>
                <a:uLnTx/>
                <a:uFillTx/>
                <a:latin typeface="+mj-lt"/>
                <a:ea typeface="+mn-ea"/>
                <a:cs typeface="Arial" panose="020B0604020202020204" pitchFamily="34" charset="0"/>
              </a:rPr>
              <a:t>From NOSAF to Closeout</a:t>
            </a:r>
            <a:endParaRPr kumimoji="0" lang="en-US" sz="3300" b="0" i="1" u="none" strike="noStrike" kern="1200" cap="none" spc="0" normalizeH="0" baseline="0" noProof="0" dirty="0">
              <a:ln>
                <a:noFill/>
              </a:ln>
              <a:solidFill>
                <a:srgbClr val="FF0000"/>
              </a:solidFill>
              <a:effectLst/>
              <a:uLnTx/>
              <a:uFillTx/>
              <a:latin typeface="+mj-lt"/>
              <a:ea typeface="+mn-ea"/>
              <a:cs typeface="Arial" panose="020B0604020202020204" pitchFamily="34" charset="0"/>
            </a:endParaRPr>
          </a:p>
          <a:p>
            <a:pPr marL="5556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C629">
                  <a:lumMod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126437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Certifying Officer</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Responsible Federal Official</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under Section 102 of NEPA and related statutes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Chief </a:t>
            </a:r>
            <a:r>
              <a:rPr kumimoji="0" lang="en-US" sz="3200" b="1" i="0"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Elected</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Official of CDBG Grantee Community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Authorized to execute the RROF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Accepts jurisdiction of Federal Courts for 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Has the authority to enter into binding commitment in response to court judgements</a:t>
            </a:r>
          </a:p>
        </p:txBody>
      </p:sp>
    </p:spTree>
    <p:extLst>
      <p:ext uri="{BB962C8B-B14F-4D97-AF65-F5344CB8AC3E}">
        <p14:creationId xmlns:p14="http://schemas.microsoft.com/office/powerpoint/2010/main" val="31213245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Compliance</a:t>
            </a:r>
            <a:br>
              <a:rPr lang="en-US" sz="4000" dirty="0">
                <a:solidFill>
                  <a:srgbClr val="0A4B6F"/>
                </a:solidFill>
                <a:latin typeface="Franklin Gothic Medium" panose="020B0603020102020204" pitchFamily="34" charset="0"/>
                <a:cs typeface="Aharoni" panose="020B0604020202020204" pitchFamily="2" charset="-79"/>
              </a:rPr>
            </a:br>
            <a:r>
              <a:rPr lang="en-US" sz="4000" dirty="0">
                <a:solidFill>
                  <a:srgbClr val="0A4B6F"/>
                </a:solidFill>
                <a:latin typeface="Franklin Gothic Medium" panose="020B0603020102020204" pitchFamily="34" charset="0"/>
                <a:cs typeface="Aharoni" panose="020B0604020202020204" pitchFamily="2" charset="-79"/>
              </a:rPr>
              <a:t>Web Pages for Forms and Resources</a:t>
            </a:r>
            <a:endParaRPr lang="en-US" sz="4000"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490467" y="2542187"/>
            <a:ext cx="6670766" cy="4058913"/>
          </a:xfrm>
        </p:spPr>
        <p:txBody>
          <a:bodyPr>
            <a:normAutofit/>
          </a:bodyPr>
          <a:lstStyle/>
          <a:p>
            <a:pPr marL="0" indent="0">
              <a:buNone/>
            </a:pPr>
            <a:r>
              <a:rPr lang="en-US" sz="2800" dirty="0">
                <a:solidFill>
                  <a:srgbClr val="0A4B6F"/>
                </a:solidFill>
                <a:latin typeface="Franklin Gothic Book" panose="020B0503020102020204" pitchFamily="34" charset="0"/>
              </a:rPr>
              <a:t>Click on </a:t>
            </a:r>
            <a:r>
              <a:rPr lang="en-US" sz="2800" b="1" dirty="0">
                <a:solidFill>
                  <a:srgbClr val="0A4B6F"/>
                </a:solidFill>
                <a:latin typeface="Franklin Gothic Book" panose="020B0503020102020204" pitchFamily="34" charset="0"/>
              </a:rPr>
              <a:t>Labor Standards Materials </a:t>
            </a:r>
            <a:r>
              <a:rPr lang="en-US" sz="2800" dirty="0">
                <a:solidFill>
                  <a:srgbClr val="0A4B6F"/>
                </a:solidFill>
                <a:latin typeface="Franklin Gothic Book" panose="020B0503020102020204" pitchFamily="34" charset="0"/>
              </a:rPr>
              <a:t>for:</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Wage Rates</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Conformance Informaiton</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Bid Specifications &amp; Contract Documents</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Required Postings &amp; Documents</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Preconstruction Conference Forms</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Payroll</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HUD 11 Interview Forms</a:t>
            </a:r>
          </a:p>
          <a:p>
            <a:pPr marL="687388" lvl="1" indent="-457200">
              <a:buFont typeface="Arial" panose="020B0604020202020204" pitchFamily="34" charset="0"/>
              <a:buChar char="•"/>
            </a:pPr>
            <a:r>
              <a:rPr lang="en-US" sz="2600" dirty="0">
                <a:solidFill>
                  <a:srgbClr val="0A4B6F"/>
                </a:solidFill>
                <a:latin typeface="Franklin Gothic Book" panose="020B0503020102020204" pitchFamily="34" charset="0"/>
              </a:rPr>
              <a:t>Compliance Checklist</a:t>
            </a: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490467" y="1342984"/>
            <a:ext cx="9065623" cy="1242742"/>
          </a:xfrm>
        </p:spPr>
        <p:txBody>
          <a:bodyPr>
            <a:normAutofit fontScale="92500" lnSpcReduction="20000"/>
          </a:bodyPr>
          <a:lstStyle/>
          <a:p>
            <a:r>
              <a:rPr lang="en-US" dirty="0">
                <a:solidFill>
                  <a:schemeClr val="accent1"/>
                </a:solidFill>
                <a:latin typeface="Franklin Gothic Book" panose="020B0503020102020204" pitchFamily="34" charset="0"/>
                <a:hlinkClick r:id="rId2">
                  <a:extLst>
                    <a:ext uri="{A12FA001-AC4F-418D-AE19-62706E023703}">
                      <ahyp:hlinkClr xmlns:ahyp="http://schemas.microsoft.com/office/drawing/2018/hyperlinkcolor" val="tx"/>
                    </a:ext>
                  </a:extLst>
                </a:hlinkClick>
              </a:rPr>
              <a:t>https://dceo.illinois.gov/communitydevelopment.html</a:t>
            </a:r>
            <a:endParaRPr lang="en-US" dirty="0">
              <a:solidFill>
                <a:schemeClr val="accent1"/>
              </a:solidFill>
              <a:latin typeface="Franklin Gothic Book" panose="020B0503020102020204" pitchFamily="34" charset="0"/>
            </a:endParaRPr>
          </a:p>
          <a:p>
            <a:endParaRPr lang="en-US" dirty="0">
              <a:solidFill>
                <a:schemeClr val="accent1"/>
              </a:solidFill>
              <a:latin typeface="Franklin Gothic Book" panose="020B0503020102020204" pitchFamily="34" charset="0"/>
            </a:endParaRPr>
          </a:p>
          <a:p>
            <a:r>
              <a:rPr lang="en-US" dirty="0">
                <a:solidFill>
                  <a:schemeClr val="accent1"/>
                </a:solidFill>
                <a:latin typeface="Franklin Gothic Book" panose="020B0503020102020204" pitchFamily="34" charset="0"/>
              </a:rPr>
              <a:t>Under “LIBRARY” on the left-hand side of the screen…</a:t>
            </a:r>
          </a:p>
          <a:p>
            <a:pPr marL="457200" indent="-457200">
              <a:buFont typeface="Arial" panose="020B0604020202020204" pitchFamily="34" charset="0"/>
              <a:buChar char="•"/>
            </a:pPr>
            <a:endParaRPr lang="en-US" sz="2800" dirty="0">
              <a:solidFill>
                <a:srgbClr val="0A4B6F"/>
              </a:solidFill>
              <a:latin typeface="Franklin Gothic Book" panose="020B0503020102020204" pitchFamily="34" charset="0"/>
            </a:endParaRPr>
          </a:p>
        </p:txBody>
      </p:sp>
      <p:sp>
        <p:nvSpPr>
          <p:cNvPr id="5" name="Content Placeholder 2">
            <a:extLst>
              <a:ext uri="{FF2B5EF4-FFF2-40B4-BE49-F238E27FC236}">
                <a16:creationId xmlns:a16="http://schemas.microsoft.com/office/drawing/2014/main" id="{60BF52C3-C010-E550-8C13-BEFEEE4571B4}"/>
              </a:ext>
            </a:extLst>
          </p:cNvPr>
          <p:cNvSpPr txBox="1">
            <a:spLocks/>
          </p:cNvSpPr>
          <p:nvPr/>
        </p:nvSpPr>
        <p:spPr>
          <a:xfrm>
            <a:off x="7350034" y="2550896"/>
            <a:ext cx="4585064" cy="3168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Click on </a:t>
            </a:r>
            <a:r>
              <a:rPr kumimoji="0" lang="en-US" sz="28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Reporting </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for:</a:t>
            </a:r>
          </a:p>
          <a:p>
            <a:pPr marL="687388"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MBE Form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Click on </a:t>
            </a:r>
            <a:r>
              <a:rPr kumimoji="0" lang="en-US" sz="28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 Support </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for:</a:t>
            </a:r>
          </a:p>
          <a:p>
            <a:pPr marL="687388"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Project Process Guide</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8217103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4180115" y="495159"/>
            <a:ext cx="7825272" cy="2471976"/>
          </a:xfrm>
        </p:spPr>
        <p:txBody>
          <a:bodyPr>
            <a:normAutofit/>
          </a:bodyPr>
          <a:lstStyle/>
          <a:p>
            <a:pPr marL="0" indent="0" algn="r">
              <a:buFont typeface="Arial" panose="020B0604020202020204" pitchFamily="34" charset="0"/>
              <a:buNone/>
            </a:pPr>
            <a:r>
              <a:rPr lang="en-US" sz="3200" dirty="0">
                <a:solidFill>
                  <a:srgbClr val="0A4B6F"/>
                </a:solidFill>
                <a:latin typeface="Franklin Gothic Book" panose="020B0503020102020204" pitchFamily="34" charset="0"/>
              </a:rPr>
              <a:t>Compliance – Construction Management</a:t>
            </a:r>
          </a:p>
          <a:p>
            <a:pPr marL="0" indent="0" algn="r">
              <a:buFont typeface="Arial" panose="020B0604020202020204" pitchFamily="34" charset="0"/>
              <a:buNone/>
            </a:pPr>
            <a:r>
              <a:rPr lang="en-US" dirty="0">
                <a:solidFill>
                  <a:srgbClr val="0A4B6F"/>
                </a:solidFill>
                <a:latin typeface="Franklin Gothic Book" panose="020B0503020102020204" pitchFamily="34" charset="0"/>
              </a:rPr>
              <a:t>JoLaine Miner</a:t>
            </a:r>
          </a:p>
          <a:p>
            <a:pPr marL="0" indent="0" algn="r">
              <a:buFont typeface="Arial" panose="020B0604020202020204" pitchFamily="34" charset="0"/>
              <a:buNone/>
            </a:pPr>
            <a:endParaRPr lang="en-US" sz="3200" dirty="0">
              <a:solidFill>
                <a:srgbClr val="0A4B6F"/>
              </a:solidFill>
              <a:latin typeface="Franklin Gothic Book" panose="020B0503020102020204" pitchFamily="34" charset="0"/>
            </a:endParaRPr>
          </a:p>
          <a:p>
            <a:pPr marL="0" indent="0" algn="r">
              <a:buFont typeface="Arial" panose="020B0604020202020204" pitchFamily="34" charset="0"/>
              <a:buNone/>
            </a:pPr>
            <a:r>
              <a:rPr lang="en-US" dirty="0">
                <a:solidFill>
                  <a:srgbClr val="0A4B6F"/>
                </a:solidFill>
                <a:latin typeface="Franklin Gothic Book" panose="020B0503020102020204" pitchFamily="34" charset="0"/>
              </a:rPr>
              <a:t>Please contact me if you have any questions</a:t>
            </a:r>
          </a:p>
        </p:txBody>
      </p:sp>
      <p:sp>
        <p:nvSpPr>
          <p:cNvPr id="2" name="TextBox 1">
            <a:extLst>
              <a:ext uri="{FF2B5EF4-FFF2-40B4-BE49-F238E27FC236}">
                <a16:creationId xmlns:a16="http://schemas.microsoft.com/office/drawing/2014/main" id="{1B552B91-3310-8448-3553-89157D6D60E5}"/>
              </a:ext>
            </a:extLst>
          </p:cNvPr>
          <p:cNvSpPr txBox="1"/>
          <p:nvPr/>
        </p:nvSpPr>
        <p:spPr>
          <a:xfrm>
            <a:off x="6599651" y="2820965"/>
            <a:ext cx="5287548"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IL Dept of Commerce &amp; Economic Opportunity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607 E. Adams, 3</a:t>
            </a:r>
            <a:r>
              <a:rPr kumimoji="0" lang="en-US" sz="1800" b="0" i="0" u="none" strike="noStrike" kern="1200" cap="none" spc="0" normalizeH="0" baseline="30000" noProof="0" dirty="0">
                <a:ln>
                  <a:noFill/>
                </a:ln>
                <a:solidFill>
                  <a:srgbClr val="044B6F"/>
                </a:solidFill>
                <a:effectLst/>
                <a:uLnTx/>
                <a:uFillTx/>
                <a:latin typeface="Franklin Gothic Book"/>
                <a:ea typeface="+mn-ea"/>
                <a:cs typeface="Arial" panose="020B0604020202020204" pitchFamily="34" charset="0"/>
              </a:rPr>
              <a:t>rd</a:t>
            </a: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Floor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Springfield, IL  62701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Phone: 217.558.4222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Email: ceo.lso@Illinois.gov</a:t>
            </a:r>
          </a:p>
        </p:txBody>
      </p:sp>
      <p:sp>
        <p:nvSpPr>
          <p:cNvPr id="5" name="Rectangle 4">
            <a:extLst>
              <a:ext uri="{FF2B5EF4-FFF2-40B4-BE49-F238E27FC236}">
                <a16:creationId xmlns:a16="http://schemas.microsoft.com/office/drawing/2014/main" id="{822D84A1-475F-8C29-1FE2-107D6D26A295}"/>
              </a:ext>
            </a:extLst>
          </p:cNvPr>
          <p:cNvSpPr/>
          <p:nvPr/>
        </p:nvSpPr>
        <p:spPr>
          <a:xfrm>
            <a:off x="9243425" y="4298293"/>
            <a:ext cx="2412274"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044B6F"/>
                  </a:solidFill>
                  <a:prstDash val="solid"/>
                </a:ln>
                <a:pattFill prst="pct50">
                  <a:fgClr>
                    <a:srgbClr val="044B6F"/>
                  </a:fgClr>
                  <a:bgClr>
                    <a:srgbClr val="044B6F">
                      <a:lumMod val="20000"/>
                      <a:lumOff val="80000"/>
                    </a:srgbClr>
                  </a:bgClr>
                </a:pattFill>
                <a:effectLst>
                  <a:outerShdw dist="38100" dir="2640000" algn="bl" rotWithShape="0">
                    <a:srgbClr val="044B6F"/>
                  </a:outerShdw>
                </a:effectLst>
                <a:uLnTx/>
                <a:uFillTx/>
                <a:latin typeface="Kunstler Script" panose="030304020206070D0D06" pitchFamily="66" charset="0"/>
                <a:ea typeface="+mn-ea"/>
                <a:cs typeface="Dreaming Outloud Script Pro" panose="03050502040304050704" pitchFamily="66" charset="0"/>
              </a:rPr>
              <a:t>Thank You!</a:t>
            </a:r>
          </a:p>
        </p:txBody>
      </p:sp>
      <p:pic>
        <p:nvPicPr>
          <p:cNvPr id="4" name="Picture 3" descr="Logo&#10;&#10;Description automatically generated">
            <a:extLst>
              <a:ext uri="{FF2B5EF4-FFF2-40B4-BE49-F238E27FC236}">
                <a16:creationId xmlns:a16="http://schemas.microsoft.com/office/drawing/2014/main" id="{6B2F3D46-F8CB-C7E2-E711-F84C93B26C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2" t="15398" r="52273" b="4745"/>
          <a:stretch/>
        </p:blipFill>
        <p:spPr>
          <a:xfrm rot="558761">
            <a:off x="719131" y="210635"/>
            <a:ext cx="2927096" cy="3975686"/>
          </a:xfrm>
          <a:prstGeom prst="rect">
            <a:avLst/>
          </a:prstGeom>
        </p:spPr>
      </p:pic>
    </p:spTree>
    <p:extLst>
      <p:ext uri="{BB962C8B-B14F-4D97-AF65-F5344CB8AC3E}">
        <p14:creationId xmlns:p14="http://schemas.microsoft.com/office/powerpoint/2010/main" val="1464761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887897" y="516835"/>
            <a:ext cx="10482468" cy="3511826"/>
          </a:xfrm>
        </p:spPr>
        <p:txBody>
          <a:bodyPr/>
          <a:lstStyle/>
          <a:p>
            <a:r>
              <a:rPr lang="en-US" sz="4800" b="1" dirty="0">
                <a:solidFill>
                  <a:srgbClr val="FF0000"/>
                </a:solidFill>
                <a:latin typeface="Franklin Gothic Medium" panose="020B0603020102020204" pitchFamily="34" charset="0"/>
                <a:cs typeface="Aharoni" panose="020B0604020202020204" pitchFamily="2" charset="-79"/>
              </a:rPr>
              <a:t>SIGN OUT at the </a:t>
            </a:r>
            <a:r>
              <a:rPr lang="en-US" sz="4800" dirty="0">
                <a:solidFill>
                  <a:srgbClr val="FF0000"/>
                </a:solidFill>
                <a:latin typeface="Franklin Gothic Medium" panose="020B0603020102020204" pitchFamily="34" charset="0"/>
                <a:cs typeface="Aharoni" panose="020B0604020202020204" pitchFamily="2" charset="-79"/>
              </a:rPr>
              <a:t>BACK OF THE ROOM if YOU ARE LEAVING THE WORKSHOP!!!!</a:t>
            </a:r>
            <a:br>
              <a:rPr lang="en-US" sz="4800" dirty="0">
                <a:solidFill>
                  <a:srgbClr val="FF0000"/>
                </a:solidFill>
                <a:latin typeface="Franklin Gothic Medium" panose="020B0603020102020204" pitchFamily="34" charset="0"/>
                <a:cs typeface="Aharoni" panose="020B0604020202020204" pitchFamily="2" charset="-79"/>
              </a:rPr>
            </a:br>
            <a:br>
              <a:rPr lang="en-US" sz="4800" dirty="0">
                <a:solidFill>
                  <a:srgbClr val="FF0000"/>
                </a:solidFill>
                <a:latin typeface="Franklin Gothic Medium" panose="020B0603020102020204" pitchFamily="34" charset="0"/>
                <a:cs typeface="Aharoni" panose="020B0604020202020204" pitchFamily="2" charset="-79"/>
              </a:rPr>
            </a:br>
            <a:r>
              <a:rPr lang="en-US" sz="4800" dirty="0">
                <a:solidFill>
                  <a:srgbClr val="0A4B6F"/>
                </a:solidFill>
                <a:latin typeface="Franklin Gothic Medium" panose="020B0603020102020204" pitchFamily="34" charset="0"/>
                <a:cs typeface="Aharoni" panose="020B0604020202020204" pitchFamily="2" charset="-79"/>
              </a:rPr>
              <a:t>You will not receive credit for attendance if you do not sign out.  </a:t>
            </a:r>
            <a:endParaRPr lang="en-US" sz="4800" b="1" dirty="0">
              <a:solidFill>
                <a:srgbClr val="FF0000"/>
              </a:solidFill>
              <a:latin typeface="Franklin Gothic Medium" panose="020B0603020102020204" pitchFamily="34" charset="0"/>
              <a:cs typeface="Aharoni" panose="020B0604020202020204" pitchFamily="2" charset="-79"/>
            </a:endParaRPr>
          </a:p>
        </p:txBody>
      </p:sp>
    </p:spTree>
    <p:extLst>
      <p:ext uri="{BB962C8B-B14F-4D97-AF65-F5344CB8AC3E}">
        <p14:creationId xmlns:p14="http://schemas.microsoft.com/office/powerpoint/2010/main" val="3034865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rger and fries on a plate&#10;&#10;Description automatically generated with medium confidence">
            <a:extLst>
              <a:ext uri="{FF2B5EF4-FFF2-40B4-BE49-F238E27FC236}">
                <a16:creationId xmlns:a16="http://schemas.microsoft.com/office/drawing/2014/main" id="{4D9F1C64-6022-877B-22B2-48E20FB1CD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78547" y="681412"/>
            <a:ext cx="6100689" cy="3431638"/>
          </a:xfrm>
          <a:prstGeom prst="rect">
            <a:avLst/>
          </a:prstGeom>
        </p:spPr>
      </p:pic>
      <p:sp>
        <p:nvSpPr>
          <p:cNvPr id="5" name="Title 1">
            <a:extLst>
              <a:ext uri="{FF2B5EF4-FFF2-40B4-BE49-F238E27FC236}">
                <a16:creationId xmlns:a16="http://schemas.microsoft.com/office/drawing/2014/main" id="{B46EFE89-323B-0D17-16A8-8C570EF8D461}"/>
              </a:ext>
            </a:extLst>
          </p:cNvPr>
          <p:cNvSpPr>
            <a:spLocks noGrp="1"/>
          </p:cNvSpPr>
          <p:nvPr>
            <p:ph type="ctrTitle"/>
          </p:nvPr>
        </p:nvSpPr>
        <p:spPr>
          <a:xfrm>
            <a:off x="387364" y="681412"/>
            <a:ext cx="4240908" cy="1049365"/>
          </a:xfrm>
        </p:spPr>
        <p:txBody>
          <a:bodyPr/>
          <a:lstStyle/>
          <a:p>
            <a:pPr algn="r"/>
            <a:r>
              <a:rPr lang="en-US" i="1" dirty="0">
                <a:solidFill>
                  <a:srgbClr val="0A4B6F"/>
                </a:solidFill>
                <a:latin typeface="Franklin Gothic Medium" panose="020B0603020102020204" pitchFamily="34" charset="0"/>
                <a:cs typeface="Aharoni" panose="020B0604020202020204" pitchFamily="2" charset="-79"/>
              </a:rPr>
              <a:t>Let there be lunch!</a:t>
            </a:r>
          </a:p>
        </p:txBody>
      </p:sp>
    </p:spTree>
    <p:extLst>
      <p:ext uri="{BB962C8B-B14F-4D97-AF65-F5344CB8AC3E}">
        <p14:creationId xmlns:p14="http://schemas.microsoft.com/office/powerpoint/2010/main" val="16758585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252870"/>
            <a:ext cx="9144000" cy="1795255"/>
          </a:xfrm>
        </p:spPr>
        <p:txBody>
          <a:bodyPr>
            <a:normAutofit fontScale="92500" lnSpcReduction="10000"/>
          </a:bodyPr>
          <a:lstStyle/>
          <a:p>
            <a:pPr marL="0" indent="0" algn="r">
              <a:buNone/>
            </a:pPr>
            <a:endParaRPr lang="en-US" sz="2800" dirty="0">
              <a:solidFill>
                <a:srgbClr val="0A4B6F"/>
              </a:solidFill>
              <a:latin typeface="Franklin Gothic Book" panose="020B0503020102020204" pitchFamily="34" charset="0"/>
            </a:endParaRPr>
          </a:p>
          <a:p>
            <a:pPr marL="0" indent="0" algn="r">
              <a:buNone/>
            </a:pPr>
            <a:r>
              <a:rPr lang="en-US" sz="3200" dirty="0">
                <a:solidFill>
                  <a:srgbClr val="0A4B6F"/>
                </a:solidFill>
                <a:latin typeface="Franklin Gothic Medium" panose="020B0603020102020204" pitchFamily="34" charset="0"/>
                <a:cs typeface="Aharoni" panose="020B0604020202020204" pitchFamily="2" charset="-79"/>
              </a:rPr>
              <a:t>Grantee Reporting System (GRS)</a:t>
            </a:r>
          </a:p>
          <a:p>
            <a:pPr marL="0" indent="0" algn="r">
              <a:buNone/>
            </a:pPr>
            <a:r>
              <a:rPr lang="en-US" sz="2800" dirty="0">
                <a:solidFill>
                  <a:srgbClr val="0A4B6F"/>
                </a:solidFill>
                <a:latin typeface="Franklin Gothic Book" panose="020B0503020102020204" pitchFamily="34" charset="0"/>
              </a:rPr>
              <a:t>GRS Brief Refresher &amp; Updates</a:t>
            </a:r>
          </a:p>
          <a:p>
            <a:pPr marL="0" indent="0" algn="r">
              <a:buNone/>
            </a:pPr>
            <a:r>
              <a:rPr lang="en-US" sz="2800" dirty="0">
                <a:solidFill>
                  <a:srgbClr val="0A4B6F"/>
                </a:solidFill>
                <a:latin typeface="Franklin Gothic Book" panose="020B0503020102020204" pitchFamily="34" charset="0"/>
              </a:rPr>
              <a:t>Kirk Kumerow</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21303626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Reporting System (GRS)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Is DCEO’s system for reporting costs and drawing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Was created in mid to late 1980’s; Hewlett Packard based;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DCEO’s connection to State Comptroller’s (IOC) financial system;</a:t>
            </a:r>
          </a:p>
        </p:txBody>
      </p:sp>
    </p:spTree>
    <p:extLst>
      <p:ext uri="{BB962C8B-B14F-4D97-AF65-F5344CB8AC3E}">
        <p14:creationId xmlns:p14="http://schemas.microsoft.com/office/powerpoint/2010/main" val="820552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Reporting System (GRS)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61610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Connection to IOC updated via SAP software in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CDBG</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Grant Administrators can access through their “MHD #” (i.e., RACF ID); Rebuild Illinois administrators cannot.</a:t>
            </a:r>
          </a:p>
        </p:txBody>
      </p:sp>
    </p:spTree>
    <p:extLst>
      <p:ext uri="{BB962C8B-B14F-4D97-AF65-F5344CB8AC3E}">
        <p14:creationId xmlns:p14="http://schemas.microsoft.com/office/powerpoint/2010/main" val="6931317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Reporting System (GRS)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Normal Grant Administrator training and contact for GRS is Program Accountant/Acct Super in DCEO OFM;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DCEO OFM temp short-staffed and learning SAP. Bring GRS concerns to Grants Manager for now;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Request RACF ID password re-set to: </a:t>
            </a: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ceo.racfsecurity@illinois.gov</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t>
            </a: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provide RACF ID (i.e., MHD #) &amp; organization name. No need to contact GM for re-set.</a:t>
            </a:r>
            <a:endPar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9740071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NEW All CDBG GRS Thresholds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New Grant Agreement. All Special Grant Conditions (SGC’s) set to “No” on GRS;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SGC’s for Activity Delivery or Admin-Inspection will only be turned to “Yes” on GRS by assigned GM after receipt of respective AD or Admin-Inspection Contract(s) and 1</a:t>
            </a:r>
            <a:r>
              <a:rPr kumimoji="0" lang="en-US" sz="3200" b="0" i="0" u="none" strike="noStrike" kern="1200" cap="none" spc="0" normalizeH="0" baseline="30000" noProof="0" dirty="0">
                <a:ln>
                  <a:noFill/>
                </a:ln>
                <a:solidFill>
                  <a:srgbClr val="0A4B6F"/>
                </a:solidFill>
                <a:effectLst/>
                <a:uLnTx/>
                <a:uFillTx/>
                <a:latin typeface="Franklin Gothic Book" panose="020B0503020102020204" pitchFamily="34" charset="0"/>
                <a:ea typeface="+mn-ea"/>
                <a:cs typeface="+mn-cs"/>
              </a:rPr>
              <a:t>st</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detailed invoice.</a:t>
            </a:r>
          </a:p>
        </p:txBody>
      </p:sp>
    </p:spTree>
    <p:extLst>
      <p:ext uri="{BB962C8B-B14F-4D97-AF65-F5344CB8AC3E}">
        <p14:creationId xmlns:p14="http://schemas.microsoft.com/office/powerpoint/2010/main" val="237756928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NEW CDBG PI &amp; ED-PI GRS Thresholds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66254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SGC’s for Construction activities only turned to “Yes”  by either Labor Standards Officer or PI Program Manager after proper labor standards docs submitted and approved for PI or ED-PI. If in doubt on new Labor Standards document processes, please ask LSO.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097445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58.22 Limitation of Action</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Prior to environmental approval/clearance, the RE may </a:t>
            </a:r>
            <a:r>
              <a:rPr kumimoji="0" lang="en-US" sz="3200" b="0" i="0"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not</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t>
            </a:r>
          </a:p>
          <a:p>
            <a:pPr marL="85724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Commit HUD funds</a:t>
            </a:r>
          </a:p>
          <a:p>
            <a:pPr marL="85724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Begin bid process, or</a:t>
            </a:r>
          </a:p>
          <a:p>
            <a:pPr marL="85724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Commit non-HUD funds where the activity would</a:t>
            </a:r>
          </a:p>
          <a:p>
            <a:pPr marL="1257269" marR="0" lvl="2" indent="-457189"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Have an adverse environmental impact or</a:t>
            </a:r>
          </a:p>
          <a:p>
            <a:pPr marL="1257269" marR="0" lvl="2" indent="-457189"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Limit the choice of reasonable alternatives</a:t>
            </a:r>
          </a:p>
          <a:p>
            <a:pPr marL="1257269" marR="0" lvl="2" indent="-457189"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1257269" marR="0" lvl="2" indent="-457189"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Franklin Gothic Book"/>
                <a:ea typeface="+mn-ea"/>
                <a:cs typeface="Arial" panose="020B0604020202020204" pitchFamily="34" charset="0"/>
              </a:rPr>
              <a:t>Do </a:t>
            </a:r>
            <a:r>
              <a:rPr kumimoji="0" lang="en-US" sz="36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Franklin Gothic Book"/>
                <a:ea typeface="+mn-ea"/>
                <a:cs typeface="Arial" panose="020B0604020202020204" pitchFamily="34" charset="0"/>
              </a:rPr>
              <a:t>not</a:t>
            </a:r>
            <a:r>
              <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Franklin Gothic Book"/>
                <a:ea typeface="+mn-ea"/>
                <a:cs typeface="Arial" panose="020B0604020202020204" pitchFamily="34" charset="0"/>
              </a:rPr>
              <a:t> take action before environmental clearance!!</a:t>
            </a:r>
          </a:p>
          <a:p>
            <a:pPr marL="1257269" marR="0" lvl="2" indent="-457189"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69453153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4" y="559065"/>
            <a:ext cx="11226747"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NEW CDBG Draw Rates – AD or Admin-Inspection</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Since June 2023, all AD and/or HR Admin-Inspection to be billed on actual hours worked basis;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Must include DCEO OCD-provided </a:t>
            </a:r>
            <a:r>
              <a:rPr kumimoji="0" lang="en-US" sz="3200" b="1"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hours worked</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Excel;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May also include your firm’s invoice sheet;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May report and draw on GRS as hours are earned, or report and draw proportionally during grant term, based on hours worked;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Draw proportionate with underlying construction costs.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8599013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570368" y="333778"/>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NEW CDBG PI &amp; ED-PI Construction Draw Rates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8" y="983293"/>
            <a:ext cx="11343335" cy="790985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Starting Fall 2023, for any CDBG PI or ED-PI grant with budgeted “Other Funds” for construction, those other funds must be spent and reported on a 1:1 ratio with CDBG construction funds until the Other construction funds are exhausted;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Exhausted to lesser of 1:1 with CDBG funds </a:t>
            </a:r>
            <a:r>
              <a:rPr kumimoji="0" lang="en-US" sz="3200" b="1"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or</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the (less than CDBG) Other construction funds stated in grant application/Grant Agreement are fully spent;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All funders want timely expenditure of their funds,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including DCEO for CDBG!!!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616208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GRS Entries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63231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Once an SGC has been turned to “Yes”, Grant Administrator may report and draw that line-item on GRS Screens 351-353.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If unable to process a transaction, contact assigned CDBG Grants Manager.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To reduce a reported cost, place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after amount to be reduced.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6481217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GRS Entries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07831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“GRS Grantee Handbook” available at </a:t>
            </a: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https://dceo.illinois.gov/communitydevelopment/commgranteesupport.html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Your detailed reference for GRS use;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Last updated January 2016. Administrators won’t see any internal SAP connection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using GRS.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702062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252870"/>
            <a:ext cx="9144000" cy="1795255"/>
          </a:xfrm>
        </p:spPr>
        <p:txBody>
          <a:bodyPr>
            <a:normAutofit/>
          </a:bodyPr>
          <a:lstStyle/>
          <a:p>
            <a:pPr marL="0" indent="0" algn="r">
              <a:buNone/>
            </a:pPr>
            <a:endParaRPr lang="en-US" sz="2800" dirty="0">
              <a:solidFill>
                <a:srgbClr val="0A4B6F"/>
              </a:solidFill>
              <a:latin typeface="Franklin Gothic Book" panose="020B0503020102020204" pitchFamily="34" charset="0"/>
            </a:endParaRPr>
          </a:p>
          <a:p>
            <a:pPr marL="0" indent="0" algn="r">
              <a:buNone/>
            </a:pPr>
            <a:r>
              <a:rPr lang="en-US" sz="3200" dirty="0">
                <a:solidFill>
                  <a:srgbClr val="0A4B6F"/>
                </a:solidFill>
                <a:latin typeface="Franklin Gothic Medium" panose="020B0603020102020204" pitchFamily="34" charset="0"/>
                <a:cs typeface="Aharoni" panose="020B0604020202020204" pitchFamily="2" charset="-79"/>
              </a:rPr>
              <a:t>Modifications and Waivers</a:t>
            </a:r>
          </a:p>
          <a:p>
            <a:pPr marL="0" indent="0" algn="r">
              <a:buNone/>
            </a:pPr>
            <a:r>
              <a:rPr lang="en-US" sz="2800" dirty="0">
                <a:solidFill>
                  <a:srgbClr val="0A4B6F"/>
                </a:solidFill>
                <a:latin typeface="Franklin Gothic Book" panose="020B0503020102020204" pitchFamily="34" charset="0"/>
              </a:rPr>
              <a:t>Kirk Kumerow</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1554630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Modifications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40736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Consult well ahead of time with your CDBG Grants Manager regarding proposed changes: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Project Location(s)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Project Beneficiaries (incl. Project area)</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Environmental Impact (i.e., changes from completed ERR)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Scope of Work</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Budget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Project End Date</a:t>
            </a:r>
          </a:p>
        </p:txBody>
      </p:sp>
    </p:spTree>
    <p:extLst>
      <p:ext uri="{BB962C8B-B14F-4D97-AF65-F5344CB8AC3E}">
        <p14:creationId xmlns:p14="http://schemas.microsoft.com/office/powerpoint/2010/main" val="37267886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Modifications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7076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Modifications Not Allowed For: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Requests for activities outside the original project area</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Requests to decrease or increase Scope of Work/Budget due to greater or less than estimated project costs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In addition: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If proposal alters LMI benefit, the resulting LMI benefit must still be 51% or greater (a HUD and application threshold)</a:t>
            </a:r>
          </a:p>
        </p:txBody>
      </p:sp>
    </p:spTree>
    <p:extLst>
      <p:ext uri="{BB962C8B-B14F-4D97-AF65-F5344CB8AC3E}">
        <p14:creationId xmlns:p14="http://schemas.microsoft.com/office/powerpoint/2010/main" val="9969018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570369" y="227761"/>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Waivers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877276"/>
            <a:ext cx="11051262" cy="446583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Cover modifications to an expired Grant Agreement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Avoid if at all possible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Causes extra work for Grantee, DCEO Grants Manager, Legal &amp; Accounting (i.e., adds Notarized Contract Renewal Affidavits &amp; other possible “paper” forms)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Reminder that if a potential Modification arises, discuss it with your Grants Manager about 1 to 2 months prior to expiration; earlier if grant will expire in period from June 30</a:t>
            </a:r>
            <a:r>
              <a:rPr kumimoji="0" lang="en-US" sz="3200" b="0" i="0" u="none" strike="noStrike" kern="1200" cap="none" spc="0" normalizeH="0" baseline="30000" noProof="0" dirty="0">
                <a:ln>
                  <a:noFill/>
                </a:ln>
                <a:solidFill>
                  <a:srgbClr val="0A4B6F"/>
                </a:solidFill>
                <a:effectLst/>
                <a:uLnTx/>
                <a:uFillTx/>
                <a:latin typeface="Franklin Gothic Book"/>
                <a:ea typeface="+mn-ea"/>
                <a:cs typeface="Arial" panose="020B0604020202020204" pitchFamily="34" charset="0"/>
              </a:rPr>
              <a:t>th</a:t>
            </a: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to August 31</a:t>
            </a:r>
            <a:r>
              <a:rPr kumimoji="0" lang="en-US" sz="3200" b="0" i="0" u="none" strike="noStrike" kern="1200" cap="none" spc="0" normalizeH="0" baseline="30000" noProof="0" dirty="0">
                <a:ln>
                  <a:noFill/>
                </a:ln>
                <a:solidFill>
                  <a:srgbClr val="0A4B6F"/>
                </a:solidFill>
                <a:effectLst/>
                <a:uLnTx/>
                <a:uFillTx/>
                <a:latin typeface="Franklin Gothic Book"/>
                <a:ea typeface="+mn-ea"/>
                <a:cs typeface="Arial" panose="020B0604020202020204" pitchFamily="34" charset="0"/>
              </a:rPr>
              <a:t>st</a:t>
            </a: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(i.e., State Fiscal Year “rollover period”).</a:t>
            </a:r>
          </a:p>
        </p:txBody>
      </p:sp>
    </p:spTree>
    <p:extLst>
      <p:ext uri="{BB962C8B-B14F-4D97-AF65-F5344CB8AC3E}">
        <p14:creationId xmlns:p14="http://schemas.microsoft.com/office/powerpoint/2010/main" val="38172795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Potential Pitfalls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136243"/>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Unapproved changes can result in repayment of Grant funds;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Modifications of an expired grant may not be allowed at DCEO discretion;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Always contact your Grant Manager prior to changing a CDBG grant project in any way.</a:t>
            </a:r>
          </a:p>
        </p:txBody>
      </p:sp>
    </p:spTree>
    <p:extLst>
      <p:ext uri="{BB962C8B-B14F-4D97-AF65-F5344CB8AC3E}">
        <p14:creationId xmlns:p14="http://schemas.microsoft.com/office/powerpoint/2010/main" val="31404056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Modification/Waiver Request Process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32296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After an initial phone or e-mail consultation initiated by Grantee’s grant administrator, the CDBG Grant Manager will determine if a written Modification or Waiver request is required and potentially acceptable;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Grant Manager will consult internally with Program Manager and potentially Deputy Director regarding appropriateness of request;</a:t>
            </a:r>
          </a:p>
        </p:txBody>
      </p:sp>
    </p:spTree>
    <p:extLst>
      <p:ext uri="{BB962C8B-B14F-4D97-AF65-F5344CB8AC3E}">
        <p14:creationId xmlns:p14="http://schemas.microsoft.com/office/powerpoint/2010/main" val="238707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CDBG Grant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Book" panose="020B0503020102020204" pitchFamily="34" charset="0"/>
              </a:rPr>
              <a:t>Award to Grant Agreement</a:t>
            </a:r>
          </a:p>
          <a:p>
            <a:pPr marL="0" indent="0" algn="r">
              <a:buNone/>
            </a:pPr>
            <a:r>
              <a:rPr lang="en-US" sz="2800" dirty="0">
                <a:solidFill>
                  <a:srgbClr val="0A4B6F"/>
                </a:solidFill>
                <a:latin typeface="Franklin Gothic Book" panose="020B0503020102020204" pitchFamily="34" charset="0"/>
              </a:rPr>
              <a:t>Wendy Bell</a:t>
            </a:r>
          </a:p>
        </p:txBody>
      </p:sp>
    </p:spTree>
    <p:extLst>
      <p:ext uri="{BB962C8B-B14F-4D97-AF65-F5344CB8AC3E}">
        <p14:creationId xmlns:p14="http://schemas.microsoft.com/office/powerpoint/2010/main" val="2662019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mj-lt"/>
                <a:ea typeface="+mn-ea"/>
                <a:cs typeface="Arial" panose="020B0604020202020204" pitchFamily="34" charset="0"/>
              </a:rPr>
              <a:t>Levels of Environmental Record Review</a:t>
            </a:r>
            <a:endPar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Arial" panose="020B0604020202020204" pitchFamily="34" charset="0"/>
            </a:endParaRPr>
          </a:p>
          <a:p>
            <a:pPr marL="1257269" marR="0" lvl="2" indent="-457189"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19968904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Modification/Waiver Request Process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879763"/>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If a request is deemed appropriate, Grant Manager will advise grant administrator to submit Modification or Waiver request forms via e-mailed PDFs;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After receipt, Grant Manager will initiate Modification or Waiver request on DCEO eGrants &amp; GRS &amp; HUD IDIS (if applicable);</a:t>
            </a:r>
          </a:p>
        </p:txBody>
      </p:sp>
    </p:spTree>
    <p:extLst>
      <p:ext uri="{BB962C8B-B14F-4D97-AF65-F5344CB8AC3E}">
        <p14:creationId xmlns:p14="http://schemas.microsoft.com/office/powerpoint/2010/main" val="374542478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Modification/Waiver Request Process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32296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Once DCEO Legal Counsel has approved Mod request, Grants Manager will send grant administrator the new GATA-required Grant Modification Agreement for dated signature by Authorized Designee or Authorized Signatory listed in Grant Agreement;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Signed and dated Grant Modification Agreement is returned to GM by Grant Administrator via e-mailed PDF;</a:t>
            </a:r>
          </a:p>
        </p:txBody>
      </p:sp>
    </p:spTree>
    <p:extLst>
      <p:ext uri="{BB962C8B-B14F-4D97-AF65-F5344CB8AC3E}">
        <p14:creationId xmlns:p14="http://schemas.microsoft.com/office/powerpoint/2010/main" val="257126066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Modification/Waiver Request Process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199336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Once Modification/Waiver is executed, Grant Manager will e-mail a PDF copy to Grant Administrator for filing and copying to Grantee;</a:t>
            </a:r>
          </a:p>
        </p:txBody>
      </p:sp>
    </p:spTree>
    <p:extLst>
      <p:ext uri="{BB962C8B-B14F-4D97-AF65-F5344CB8AC3E}">
        <p14:creationId xmlns:p14="http://schemas.microsoft.com/office/powerpoint/2010/main" val="21207597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4" y="559065"/>
            <a:ext cx="11051261"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Modification/Waiver Request – Required Forms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8359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Letter signed by the Grantee’s Chief Elected Official on Grantee letterhead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Detail why change(s) are necessary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What exactly needs to be changed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I</a:t>
            </a:r>
            <a:r>
              <a:rPr kumimoji="0" lang="en-US" sz="3200" b="0" i="0" u="none" strike="noStrike" kern="1200" cap="none" spc="0" normalizeH="0" baseline="0" noProof="0" dirty="0" err="1">
                <a:ln>
                  <a:noFill/>
                </a:ln>
                <a:solidFill>
                  <a:srgbClr val="0A4B6F"/>
                </a:solidFill>
                <a:effectLst/>
                <a:uLnTx/>
                <a:uFillTx/>
                <a:latin typeface="Franklin Gothic Book"/>
                <a:ea typeface="+mn-ea"/>
                <a:cs typeface="Arial" panose="020B0604020202020204" pitchFamily="34" charset="0"/>
              </a:rPr>
              <a:t>nclude</a:t>
            </a: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Grant #   </a:t>
            </a:r>
          </a:p>
        </p:txBody>
      </p:sp>
    </p:spTree>
    <p:extLst>
      <p:ext uri="{BB962C8B-B14F-4D97-AF65-F5344CB8AC3E}">
        <p14:creationId xmlns:p14="http://schemas.microsoft.com/office/powerpoint/2010/main" val="421456401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1505042"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Modification/Waiver Request – Required Forms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62307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DCEO CDBG Modification/Waiver Information Sheet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Fill-in header information fields;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Check applicable “Purpose” boxes;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Fill-in proposed new end date, if applicable;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Fill-in DCEO Grants Manager’s name at bottom;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sng"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Signature neither required nor desired</a:t>
            </a: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200" b="0" i="0" u="sng"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DO NOT use</a:t>
            </a: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former DCEO CDBG</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Modification/Waiver Request Form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141806035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1133456"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Modification/Waiver Request – Required Forms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605637"/>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Budget Modification Requests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Completed GATA Uniform Grant Budget Modification Template  - CDBG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Grantee’s Chief Elected Official </a:t>
            </a:r>
            <a:r>
              <a:rPr kumimoji="0" lang="en-US" sz="2800" b="1" i="0" u="sng"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and</a:t>
            </a:r>
            <a:r>
              <a:rPr kumimoji="0" lang="en-US" sz="28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Treasurer or Clerk must sign and date on Certification page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Member of Grantee’s legislative body may co-sign if both Clerk and Treasurer are vacant and/or on LOA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DO NOT use</a:t>
            </a:r>
            <a:r>
              <a:rPr kumimoji="0" lang="en-US" sz="28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 revision of original GATA Budget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5715430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1133456"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Modification/Waiver Request – Required Forms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479513"/>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Scope of Work Modification Requests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Grant Manager will determine if proposed change(s), including to “Project Activities” line-items in Grant Agreement Exhibit B, require a Scope Modification;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If so, GM will prepare a revised Scope of Work to include in Mod packet; e-mail copy to Grant Administrator; and check Scope box on Mod/Waiver Info Sheet if not already checked by Administrator.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133273580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4" y="559065"/>
            <a:ext cx="11051261"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Modification/Waiver Request – Required Forms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721357"/>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rPr>
              <a:t>Revised Project Location Map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rPr>
              <a:t>Required for changes of site location(s) within the approved project area;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rPr>
              <a:t>Must clearly indicate proposed location(s) to be added and proposed location(s) to be deleted.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0073121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1133456"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Modification/Waiver Request – Required Forms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238357"/>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For Unused CDBG PI LMI Connection Funds, include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Form (Appendix 1-4-D) from the Grant Management Handbook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Required when trying to move unused LMI Connection funds to the Construction line-item, because a documented insufficient number of LMI households did not income qualify;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a:ea typeface="+mn-ea"/>
                <a:cs typeface="Arial" panose="020B0604020202020204" pitchFamily="34" charset="0"/>
              </a:rPr>
              <a:t>Rarely approved by DCEO, so budget initial LMI Connection funds carefully in grant application.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54767497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252870"/>
            <a:ext cx="9144000" cy="1795255"/>
          </a:xfrm>
        </p:spPr>
        <p:txBody>
          <a:bodyPr>
            <a:normAutofit/>
          </a:bodyPr>
          <a:lstStyle/>
          <a:p>
            <a:pPr marL="0" indent="0" algn="r">
              <a:buNone/>
            </a:pPr>
            <a:endParaRPr lang="en-US" sz="2800" dirty="0">
              <a:solidFill>
                <a:srgbClr val="0A4B6F"/>
              </a:solidFill>
              <a:latin typeface="Franklin Gothic Book" panose="020B0503020102020204" pitchFamily="34" charset="0"/>
            </a:endParaRPr>
          </a:p>
          <a:p>
            <a:pPr marL="0" indent="0" algn="r">
              <a:buNone/>
            </a:pPr>
            <a:r>
              <a:rPr lang="en-US" sz="3200" dirty="0">
                <a:solidFill>
                  <a:srgbClr val="0A4B6F"/>
                </a:solidFill>
                <a:latin typeface="Franklin Gothic Medium" panose="020B0603020102020204" pitchFamily="34" charset="0"/>
                <a:cs typeface="Aharoni" panose="020B0604020202020204" pitchFamily="2" charset="-79"/>
              </a:rPr>
              <a:t>Quarterly Reporting and Financial Monitoring</a:t>
            </a:r>
          </a:p>
          <a:p>
            <a:pPr marL="0" indent="0" algn="r">
              <a:buNone/>
            </a:pPr>
            <a:r>
              <a:rPr lang="en-US" sz="2800" dirty="0">
                <a:solidFill>
                  <a:srgbClr val="0A4B6F"/>
                </a:solidFill>
                <a:latin typeface="Franklin Gothic Book" panose="020B0503020102020204" pitchFamily="34" charset="0"/>
              </a:rPr>
              <a:t>Jeff Davis, Cietta Gower</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1006340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a:extLst>
              <a:ext uri="{FF2B5EF4-FFF2-40B4-BE49-F238E27FC236}">
                <a16:creationId xmlns:a16="http://schemas.microsoft.com/office/drawing/2014/main" id="{78A4F28F-5D3F-BBB2-0EDF-5DB26A5DBD4C}"/>
              </a:ext>
            </a:extLst>
          </p:cNvPr>
          <p:cNvGraphicFramePr>
            <a:graphicFrameLocks/>
          </p:cNvGraphicFramePr>
          <p:nvPr/>
        </p:nvGraphicFramePr>
        <p:xfrm>
          <a:off x="383177" y="1166283"/>
          <a:ext cx="10972800" cy="452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837686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918269"/>
          </a:xfrm>
          <a:prstGeom prst="rect">
            <a:avLst/>
          </a:prstGeom>
          <a:noFill/>
        </p:spPr>
        <p:txBody>
          <a:bodyPr wrap="square" rtlCol="0">
            <a:spAutoFit/>
          </a:bodyPr>
          <a:lstStyle/>
          <a:p>
            <a:pPr algn="ctr"/>
            <a:r>
              <a:rPr lang="en-US" sz="2800" b="1" u="sng" dirty="0">
                <a:solidFill>
                  <a:srgbClr val="0A4B6F"/>
                </a:solidFill>
                <a:latin typeface="Franklin Gothic Book" panose="020B0503020102020204" pitchFamily="34" charset="0"/>
              </a:rPr>
              <a:t>2 CFR 200.302 – 200.332 / 24 CFR 570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F497D"/>
                </a:solidFill>
                <a:effectLst/>
                <a:uLnTx/>
                <a:uFillTx/>
                <a:latin typeface="Franklin Gothic Book" panose="020B0503020102020204" pitchFamily="34" charset="0"/>
                <a:cs typeface="Arial" panose="020B0604020202020204" pitchFamily="34" charset="0"/>
              </a:rPr>
              <a:t>State CDBG Programs are required to establish record keeping methods to review and monitor CDBG Federal funds and confirm that Grantees: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Franklin Gothic Book" panose="020B0503020102020204" pitchFamily="34" charset="0"/>
                <a:cs typeface="Arial" panose="020B0604020202020204" pitchFamily="34" charset="0"/>
              </a:rPr>
              <a:t>Carry out community development program requirements and activities described in the Application and Grant Agreement;</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Franklin Gothic Book" panose="020B0503020102020204" pitchFamily="34" charset="0"/>
                <a:cs typeface="Arial" panose="020B0604020202020204" pitchFamily="34" charset="0"/>
              </a:rPr>
              <a:t>Carry out activities in a timely manner;</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Franklin Gothic Book" panose="020B0503020102020204" pitchFamily="34" charset="0"/>
                <a:cs typeface="Arial" panose="020B0604020202020204" pitchFamily="34" charset="0"/>
              </a:rPr>
              <a:t>Charge eligible costs to the project;</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dirty="0">
                <a:solidFill>
                  <a:srgbClr val="1F497D"/>
                </a:solidFill>
                <a:latin typeface="Franklin Gothic Book" panose="020B0503020102020204" pitchFamily="34" charset="0"/>
                <a:cs typeface="Arial" panose="020B0604020202020204" pitchFamily="34" charset="0"/>
              </a:rPr>
              <a:t>Conduct</a:t>
            </a:r>
            <a:r>
              <a:rPr kumimoji="0" lang="en-US" sz="2800" b="0" i="0" u="none" strike="noStrike" kern="1200" cap="none" spc="0" normalizeH="0" baseline="0" noProof="0" dirty="0">
                <a:ln>
                  <a:noFill/>
                </a:ln>
                <a:solidFill>
                  <a:srgbClr val="1F497D"/>
                </a:solidFill>
                <a:effectLst/>
                <a:uLnTx/>
                <a:uFillTx/>
                <a:latin typeface="Franklin Gothic Book" panose="020B0503020102020204" pitchFamily="34" charset="0"/>
                <a:cs typeface="Arial" panose="020B0604020202020204" pitchFamily="34" charset="0"/>
              </a:rPr>
              <a:t> program and financial responsibilities to minimize opportunities for waste, mismanagement, fraud </a:t>
            </a:r>
          </a:p>
          <a:p>
            <a:pPr marR="0" lvl="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solidFill>
                  <a:srgbClr val="1F497D"/>
                </a:solidFill>
                <a:effectLst/>
                <a:uLnTx/>
                <a:uFillTx/>
                <a:latin typeface="Franklin Gothic Book" panose="020B0503020102020204" pitchFamily="34" charset="0"/>
                <a:cs typeface="Arial" panose="020B0604020202020204" pitchFamily="34" charset="0"/>
              </a:rPr>
              <a:t>     and abuse.</a:t>
            </a:r>
          </a:p>
        </p:txBody>
      </p:sp>
    </p:spTree>
    <p:extLst>
      <p:ext uri="{BB962C8B-B14F-4D97-AF65-F5344CB8AC3E}">
        <p14:creationId xmlns:p14="http://schemas.microsoft.com/office/powerpoint/2010/main" val="191561127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208580"/>
            <a:ext cx="11051262" cy="5293757"/>
          </a:xfrm>
          <a:prstGeom prst="rect">
            <a:avLst/>
          </a:prstGeom>
          <a:noFill/>
        </p:spPr>
        <p:txBody>
          <a:bodyPr wrap="square" rtlCol="0">
            <a:spAutoFit/>
          </a:bodyPr>
          <a:lstStyle/>
          <a:p>
            <a:r>
              <a:rPr lang="en-US" sz="2800" dirty="0">
                <a:solidFill>
                  <a:srgbClr val="0A4B6F"/>
                </a:solidFill>
                <a:latin typeface="Franklin Gothic Book" panose="020B0503020102020204" pitchFamily="34" charset="0"/>
              </a:rPr>
              <a:t>The Department’s Office of Community Development (OCD) requires that Grantees submit financial and performance reports quarterly to confirm their compliance with program regulations and performance goals. </a:t>
            </a:r>
          </a:p>
          <a:p>
            <a:endParaRPr lang="en-US" sz="1000" dirty="0">
              <a:solidFill>
                <a:srgbClr val="0A4B6F"/>
              </a:solidFill>
              <a:latin typeface="Franklin Gothic Book" panose="020B0503020102020204" pitchFamily="34" charset="0"/>
            </a:endParaRPr>
          </a:p>
          <a:p>
            <a:r>
              <a:rPr lang="en-US" sz="2800" b="1" dirty="0">
                <a:solidFill>
                  <a:srgbClr val="0A4B6F"/>
                </a:solidFill>
                <a:latin typeface="Franklin Gothic Book" panose="020B0503020102020204" pitchFamily="34" charset="0"/>
              </a:rPr>
              <a:t>Quarterly</a:t>
            </a:r>
            <a:r>
              <a:rPr lang="en-US" sz="2800" dirty="0">
                <a:solidFill>
                  <a:srgbClr val="0A4B6F"/>
                </a:solidFill>
                <a:latin typeface="Franklin Gothic Book" panose="020B0503020102020204" pitchFamily="34" charset="0"/>
              </a:rPr>
              <a:t>, Grantees will submit - </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“Periodic Financial Report” (PFR).</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“Periodic Performance Report” (PPR).</a:t>
            </a:r>
          </a:p>
          <a:p>
            <a:endParaRPr lang="en-US" sz="1000" dirty="0">
              <a:solidFill>
                <a:srgbClr val="0A4B6F"/>
              </a:solidFill>
              <a:latin typeface="Franklin Gothic Book" panose="020B0503020102020204" pitchFamily="34" charset="0"/>
            </a:endParaRPr>
          </a:p>
          <a:p>
            <a:r>
              <a:rPr lang="en-US" sz="2800" dirty="0">
                <a:solidFill>
                  <a:srgbClr val="0A4B6F"/>
                </a:solidFill>
                <a:latin typeface="Franklin Gothic Book" panose="020B0503020102020204" pitchFamily="34" charset="0"/>
              </a:rPr>
              <a:t>Two forms scanned for one combined quarterly report - PFPR.</a:t>
            </a:r>
          </a:p>
          <a:p>
            <a:r>
              <a:rPr lang="en-US" sz="2800" dirty="0">
                <a:solidFill>
                  <a:srgbClr val="0A4B6F"/>
                </a:solidFill>
                <a:latin typeface="Franklin Gothic Book" panose="020B0503020102020204" pitchFamily="34" charset="0"/>
              </a:rPr>
              <a:t>Email to the Grant Manager:  *</a:t>
            </a:r>
            <a:r>
              <a:rPr lang="en-US" sz="2800" b="1" dirty="0">
                <a:solidFill>
                  <a:srgbClr val="0A4B6F"/>
                </a:solidFill>
                <a:latin typeface="Franklin Gothic Book" panose="020B0503020102020204" pitchFamily="34" charset="0"/>
              </a:rPr>
              <a:t>22-242999 Grantee PFPR 06-30-24</a:t>
            </a:r>
            <a:r>
              <a:rPr lang="en-US" sz="2800" dirty="0">
                <a:solidFill>
                  <a:srgbClr val="0A4B6F"/>
                </a:solidFill>
                <a:latin typeface="Franklin Gothic Book" panose="020B0503020102020204" pitchFamily="34" charset="0"/>
              </a:rPr>
              <a:t>.</a:t>
            </a:r>
          </a:p>
          <a:p>
            <a:endParaRPr lang="en-US" sz="1000" dirty="0">
              <a:solidFill>
                <a:srgbClr val="0A4B6F"/>
              </a:solidFill>
              <a:latin typeface="Franklin Gothic Book" panose="020B0503020102020204" pitchFamily="34" charset="0"/>
            </a:endParaRPr>
          </a:p>
          <a:p>
            <a:r>
              <a:rPr lang="en-US" sz="2800" dirty="0">
                <a:solidFill>
                  <a:srgbClr val="0A4B6F"/>
                </a:solidFill>
                <a:latin typeface="Franklin Gothic Book" panose="020B0503020102020204" pitchFamily="34" charset="0"/>
              </a:rPr>
              <a:t>*Grant #, Grantee Name, PFPR, End Date of the</a:t>
            </a:r>
          </a:p>
          <a:p>
            <a:r>
              <a:rPr lang="en-US" sz="2800" dirty="0">
                <a:solidFill>
                  <a:srgbClr val="0A4B6F"/>
                </a:solidFill>
                <a:latin typeface="Franklin Gothic Book" panose="020B0503020102020204" pitchFamily="34" charset="0"/>
              </a:rPr>
              <a:t>Reporting Quarter</a:t>
            </a:r>
          </a:p>
        </p:txBody>
      </p:sp>
    </p:spTree>
    <p:extLst>
      <p:ext uri="{BB962C8B-B14F-4D97-AF65-F5344CB8AC3E}">
        <p14:creationId xmlns:p14="http://schemas.microsoft.com/office/powerpoint/2010/main" val="291527357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grpSp>
        <p:nvGrpSpPr>
          <p:cNvPr id="3" name="Group 4">
            <a:extLst>
              <a:ext uri="{FF2B5EF4-FFF2-40B4-BE49-F238E27FC236}">
                <a16:creationId xmlns:a16="http://schemas.microsoft.com/office/drawing/2014/main" id="{D889E103-E8DA-C07F-5699-C228B49B9868}"/>
              </a:ext>
            </a:extLst>
          </p:cNvPr>
          <p:cNvGrpSpPr>
            <a:grpSpLocks noChangeAspect="1"/>
          </p:cNvGrpSpPr>
          <p:nvPr/>
        </p:nvGrpSpPr>
        <p:grpSpPr bwMode="auto">
          <a:xfrm>
            <a:off x="681038" y="1208088"/>
            <a:ext cx="8783637" cy="5200650"/>
            <a:chOff x="429" y="761"/>
            <a:chExt cx="5533" cy="3276"/>
          </a:xfrm>
        </p:grpSpPr>
        <p:sp>
          <p:nvSpPr>
            <p:cNvPr id="4" name="AutoShape 3">
              <a:extLst>
                <a:ext uri="{FF2B5EF4-FFF2-40B4-BE49-F238E27FC236}">
                  <a16:creationId xmlns:a16="http://schemas.microsoft.com/office/drawing/2014/main" id="{B4274F23-581E-49B9-4E0F-AF0DC56C34B8}"/>
                </a:ext>
              </a:extLst>
            </p:cNvPr>
            <p:cNvSpPr>
              <a:spLocks noChangeAspect="1" noChangeArrowheads="1" noTextEdit="1"/>
            </p:cNvSpPr>
            <p:nvPr/>
          </p:nvSpPr>
          <p:spPr bwMode="auto">
            <a:xfrm>
              <a:off x="429" y="761"/>
              <a:ext cx="5533" cy="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EE4CDB73-CD1A-FC1F-7518-77F139B364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9" y="761"/>
              <a:ext cx="5538"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3944455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466786"/>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11061" y="1040800"/>
            <a:ext cx="11417416" cy="5237139"/>
          </a:xfrm>
          <a:prstGeom prst="rect">
            <a:avLst/>
          </a:prstGeom>
          <a:noFill/>
        </p:spPr>
        <p:txBody>
          <a:bodyPr wrap="square" rtlCol="0">
            <a:spAutoFit/>
          </a:bodyPr>
          <a:lstStyle/>
          <a:p>
            <a:pPr algn="ctr"/>
            <a:r>
              <a:rPr lang="en-US" sz="2400" b="1" u="sng" dirty="0">
                <a:solidFill>
                  <a:srgbClr val="0A4B6F"/>
                </a:solidFill>
                <a:latin typeface="Franklin Gothic Book" panose="020B0503020102020204" pitchFamily="34" charset="0"/>
              </a:rPr>
              <a:t>Periodic Financial Report</a:t>
            </a:r>
          </a:p>
          <a:p>
            <a:pPr algn="ctr"/>
            <a:endParaRPr lang="en-US" sz="1400" u="sng" dirty="0">
              <a:solidFill>
                <a:srgbClr val="0A4B6F"/>
              </a:solidFill>
              <a:latin typeface="Franklin Gothic Book" panose="020B05030201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(a)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Grantee Name</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(b)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Grant Number</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(c)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CSFA</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(d)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CFDA</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(f)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FEIN</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(g)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DUNS</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or the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UEI</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(h)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Program Name and/or Code</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(i)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Date Prepared,</a:t>
            </a:r>
            <a:r>
              <a:rPr kumimoji="0" lang="en-US"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(j)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Agreement Period</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and (k) </a:t>
            </a:r>
            <a:r>
              <a:rPr lang="en-US" u="sng"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Report Period</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can be found in the </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Grant Agreement.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F</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or CDBG, there is no (n)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Indirect Cost Rate</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and no (p)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Program Restrictions</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the project has Other funds committed to complete the project, listed in Exhibit B of the Grant Agreement,  select Yes for </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Mandatory Match</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t</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hen in cell (s)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Specify Match</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list the source of the Other funds.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(t)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Program Income</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and</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v)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Interest Earned</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cells should be left blank.</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T</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he (x)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Category/Program Expenses</a:t>
            </a:r>
            <a:r>
              <a:rPr kumimoji="0" lang="en-US"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and </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(y)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Current Approved Budget</a:t>
            </a:r>
            <a:r>
              <a:rPr kumimoji="0" lang="en-US" b="0" i="0" strike="noStrike" kern="1200" cap="none" spc="0" normalizeH="0" baseline="0" noProof="0" dirty="0">
                <a:ln>
                  <a:noFill/>
                </a:ln>
                <a:solidFill>
                  <a:srgbClr val="1F497D"/>
                </a:solidFill>
                <a:uLnTx/>
                <a:uFillTx/>
                <a:latin typeface="Franklin Gothic Book" panose="020B0503020102020204" pitchFamily="34" charset="0"/>
                <a:ea typeface="Calibri" panose="020F0502020204030204" pitchFamily="34" charset="0"/>
                <a:cs typeface="Times New Roman" panose="02020603050405020304" pitchFamily="18" charset="0"/>
              </a:rPr>
              <a:t> are filled in using the “Cost Category”, “Activity”, and “CDBG” grant funds listed in Exhibit B </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(e.g., 03JW Construction, 03JD Activity Delivery, 14A Rehab-Single Unit Residential, 14H Activity Delivery).  Add lines if necessary.</a:t>
            </a:r>
            <a:endPar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Cell (z)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Grant Expenditures</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is to report the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Current Period Grant Expenses</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and the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Prior Approved Grant Expenses.</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Cell (aa) </a:t>
            </a:r>
            <a:r>
              <a:rPr kumimoji="0" lang="en-US"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Current Period Match</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should contain Other funds </a:t>
            </a:r>
            <a:r>
              <a:rPr kumimoji="0" lang="en-US"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spent,</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as part of a </a:t>
            </a:r>
          </a:p>
          <a:p>
            <a:pPr marR="0" lvl="0" algn="l" defTabSz="914400" rtl="0" eaLnBrk="1" fontAlgn="auto" latinLnBrk="0" hangingPunct="1">
              <a:lnSpc>
                <a:spcPct val="107000"/>
              </a:lnSpc>
              <a:spcBef>
                <a:spcPts val="0"/>
              </a:spcBef>
              <a:spcAft>
                <a:spcPts val="0"/>
              </a:spcAft>
              <a:buClrTx/>
              <a:buSzTx/>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t>
            </a:r>
            <a:r>
              <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complete transaction, by the Grantee in the reporting period.</a:t>
            </a:r>
            <a:endPar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Cell (bb) </a:t>
            </a:r>
            <a:r>
              <a:rPr lang="en-US" u="sng"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Total Match </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enter the Other funds spent to date.</a:t>
            </a:r>
            <a:endParaRPr kumimoji="0" lang="en-US"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Tx/>
              <a:buSzTx/>
              <a:tabLst/>
              <a:defRPr/>
            </a:pPr>
            <a:endParaRPr kumimoji="0" lang="en-US" sz="12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*To “Add” or “Delete” lines use the Add/Delete tab on the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right</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end of page</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39622734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pic>
        <p:nvPicPr>
          <p:cNvPr id="4" name="Picture 3">
            <a:extLst>
              <a:ext uri="{FF2B5EF4-FFF2-40B4-BE49-F238E27FC236}">
                <a16:creationId xmlns:a16="http://schemas.microsoft.com/office/drawing/2014/main" id="{E631E922-11D4-0DF0-25C2-D1358CF99500}"/>
              </a:ext>
            </a:extLst>
          </p:cNvPr>
          <p:cNvPicPr>
            <a:picLocks noChangeAspect="1"/>
          </p:cNvPicPr>
          <p:nvPr/>
        </p:nvPicPr>
        <p:blipFill>
          <a:blip r:embed="rId2"/>
          <a:stretch>
            <a:fillRect/>
          </a:stretch>
        </p:blipFill>
        <p:spPr>
          <a:xfrm>
            <a:off x="922062" y="1361431"/>
            <a:ext cx="8423274" cy="4937504"/>
          </a:xfrm>
          <a:prstGeom prst="rect">
            <a:avLst/>
          </a:prstGeom>
        </p:spPr>
      </p:pic>
    </p:spTree>
    <p:extLst>
      <p:ext uri="{BB962C8B-B14F-4D97-AF65-F5344CB8AC3E}">
        <p14:creationId xmlns:p14="http://schemas.microsoft.com/office/powerpoint/2010/main" val="79147625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omment Important with solid fill">
            <a:extLst>
              <a:ext uri="{FF2B5EF4-FFF2-40B4-BE49-F238E27FC236}">
                <a16:creationId xmlns:a16="http://schemas.microsoft.com/office/drawing/2014/main" id="{0EA980E8-2FBC-78C8-5469-B841DC6BAC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295" y="2668869"/>
            <a:ext cx="649515" cy="649515"/>
          </a:xfrm>
          <a:prstGeom prst="rect">
            <a:avLst/>
          </a:prstGeom>
        </p:spPr>
      </p:pic>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29939" y="1326300"/>
            <a:ext cx="11276765" cy="4188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Periodic Financial Report – page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The Authorized Signatory (listed in the Grant Agreement) or the Authorized Designee from Exhibit D, of the Grant Agreement, must sign the form.  Please include the signature, typed name, title, phone number and date.</a:t>
            </a:r>
          </a:p>
          <a:p>
            <a:pPr marR="0" lvl="0" algn="l" defTabSz="914400" rtl="0" eaLnBrk="1" fontAlgn="auto" latinLnBrk="0" hangingPunct="1">
              <a:lnSpc>
                <a:spcPct val="107000"/>
              </a:lnSpc>
              <a:spcBef>
                <a:spcPts val="0"/>
              </a:spcBef>
              <a:spcAft>
                <a:spcPts val="0"/>
              </a:spcAft>
              <a:buClrTx/>
              <a:buSzTx/>
              <a:tabLst/>
              <a:defRPr/>
            </a:pPr>
            <a:endParaRPr lang="en-US" dirty="0">
              <a:solidFill>
                <a:srgbClr val="1F497D"/>
              </a:solidFill>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Tx/>
              <a:buSzTx/>
              <a:tabLst/>
              <a:defRPr/>
            </a:pPr>
            <a:r>
              <a:rPr lang="en-US" b="1" dirty="0">
                <a:solidFill>
                  <a:srgbClr val="1F497D"/>
                </a:solidFill>
                <a:ea typeface="Calibri" panose="020F0502020204030204" pitchFamily="34" charset="0"/>
                <a:cs typeface="Times New Roman" panose="02020603050405020304" pitchFamily="18" charset="0"/>
              </a:rPr>
              <a:t>            </a:t>
            </a:r>
            <a:r>
              <a:rPr kumimoji="0" lang="en-US" b="1" i="0" u="sng"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Reminder</a:t>
            </a:r>
            <a:r>
              <a:rPr kumimoji="0" lang="en-US" b="1" i="0"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 - </a:t>
            </a:r>
            <a:r>
              <a:rPr kumimoji="0" lang="en-US" b="0" i="0"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 </a:t>
            </a: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When reporting data in cell (z) </a:t>
            </a:r>
            <a:r>
              <a:rPr kumimoji="0" lang="en-US" b="0" i="0" u="sng"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Current Period Grant Expenses</a:t>
            </a: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 supporting documentation must be attached that </a:t>
            </a:r>
            <a:r>
              <a:rPr kumimoji="0" lang="en-US" b="1" i="0" u="sng"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exactly matches the expenses </a:t>
            </a: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being reported.  Current Period Grant Expenses are reported in the quarter the Grantee has a complete transaction that demonstrates the </a:t>
            </a:r>
            <a:r>
              <a:rPr kumimoji="0" lang="en-US" b="1" i="0" u="sng"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expense</a:t>
            </a: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 the </a:t>
            </a:r>
            <a:r>
              <a:rPr kumimoji="0" lang="en-US" b="1" i="0" u="sng"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payment</a:t>
            </a: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 verification of the expense, and the </a:t>
            </a:r>
            <a:r>
              <a:rPr kumimoji="0" lang="en-US" b="1" i="0" u="sng"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Grantee’s deposit </a:t>
            </a: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of grant funds covering the expense.  Examples of supporting documentation may include contractor’s pay estimates, invoices, cancelled checks, and bank statements.  Supporting documentation for Activity Delivery </a:t>
            </a:r>
            <a:r>
              <a:rPr lang="en-US" dirty="0">
                <a:solidFill>
                  <a:srgbClr val="1F497D"/>
                </a:solidFill>
                <a:ea typeface="Calibri" panose="020F0502020204030204" pitchFamily="34" charset="0"/>
                <a:cs typeface="Times New Roman" panose="02020603050405020304" pitchFamily="18" charset="0"/>
              </a:rPr>
              <a:t>expenses being reported </a:t>
            </a:r>
            <a:r>
              <a:rPr lang="en-US" b="1" u="sng" dirty="0">
                <a:solidFill>
                  <a:srgbClr val="1F497D"/>
                </a:solidFill>
                <a:ea typeface="Calibri" panose="020F0502020204030204" pitchFamily="34" charset="0"/>
                <a:cs typeface="Times New Roman" panose="02020603050405020304" pitchFamily="18" charset="0"/>
              </a:rPr>
              <a:t>must include </a:t>
            </a:r>
            <a:r>
              <a:rPr lang="en-US" dirty="0">
                <a:solidFill>
                  <a:srgbClr val="1F497D"/>
                </a:solidFill>
                <a:ea typeface="Calibri" panose="020F0502020204030204" pitchFamily="34" charset="0"/>
                <a:cs typeface="Times New Roman" panose="02020603050405020304" pitchFamily="18" charset="0"/>
              </a:rPr>
              <a:t>the completed </a:t>
            </a:r>
            <a:r>
              <a:rPr lang="en-US" b="1" dirty="0">
                <a:solidFill>
                  <a:srgbClr val="1F497D"/>
                </a:solidFill>
                <a:ea typeface="Calibri" panose="020F0502020204030204" pitchFamily="34" charset="0"/>
                <a:cs typeface="Times New Roman" panose="02020603050405020304" pitchFamily="18" charset="0"/>
              </a:rPr>
              <a:t>Activity Delivery Invoice </a:t>
            </a:r>
            <a:r>
              <a:rPr lang="en-US" dirty="0">
                <a:solidFill>
                  <a:srgbClr val="1F497D"/>
                </a:solidFill>
                <a:ea typeface="Calibri" panose="020F0502020204030204" pitchFamily="34" charset="0"/>
                <a:cs typeface="Times New Roman" panose="02020603050405020304" pitchFamily="18" charset="0"/>
              </a:rPr>
              <a:t>(template) that details the work completed and the amount of time spent on the project.  A financial </a:t>
            </a:r>
            <a:r>
              <a:rPr kumimoji="0" lang="en-US"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ledger showing the receipts </a:t>
            </a:r>
            <a:r>
              <a:rPr kumimoji="0" lang="en-US" b="0" i="0" u="none" strike="noStrike" kern="1200" cap="none" spc="0" normalizeH="0" baseline="0" noProof="0" dirty="0">
                <a:ln>
                  <a:noFill/>
                </a:ln>
                <a:solidFill>
                  <a:srgbClr val="1F497D"/>
                </a:solidFill>
                <a:effectLst/>
                <a:uLnTx/>
                <a:uFillTx/>
                <a:ea typeface="Calibri" panose="020F0502020204030204" pitchFamily="34" charset="0"/>
                <a:cs typeface="Times New Roman" panose="02020603050405020304" pitchFamily="18" charset="0"/>
              </a:rPr>
              <a:t>and payouts of grant and Other project funds is helpful.</a:t>
            </a:r>
          </a:p>
          <a:p>
            <a:pPr marR="0" lvl="0" algn="l" defTabSz="914400" rtl="0" eaLnBrk="1" fontAlgn="auto" latinLnBrk="0" hangingPunct="1">
              <a:lnSpc>
                <a:spcPct val="107000"/>
              </a:lnSpc>
              <a:spcBef>
                <a:spcPts val="0"/>
              </a:spcBef>
              <a:spcAft>
                <a:spcPts val="0"/>
              </a:spcAft>
              <a:buClrTx/>
              <a:buSzTx/>
              <a:tabLst/>
              <a:defRPr/>
            </a:pPr>
            <a:endPar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0449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23220"/>
          </a:xfrm>
          <a:prstGeom prst="rect">
            <a:avLst/>
          </a:prstGeom>
          <a:noFill/>
        </p:spPr>
        <p:txBody>
          <a:bodyPr wrap="square" rtlCol="0">
            <a:spAutoFit/>
          </a:bodyPr>
          <a:lstStyle/>
          <a:p>
            <a:r>
              <a:rPr lang="en-US" sz="2800" dirty="0">
                <a:solidFill>
                  <a:srgbClr val="0A4B6F"/>
                </a:solidFill>
                <a:latin typeface="Franklin Gothic Book" panose="020B0503020102020204" pitchFamily="34" charset="0"/>
              </a:rPr>
              <a:t>Sample Text-Franklin Gothic Book – 28 pt</a:t>
            </a:r>
          </a:p>
        </p:txBody>
      </p:sp>
      <p:grpSp>
        <p:nvGrpSpPr>
          <p:cNvPr id="3" name="Group 4">
            <a:extLst>
              <a:ext uri="{FF2B5EF4-FFF2-40B4-BE49-F238E27FC236}">
                <a16:creationId xmlns:a16="http://schemas.microsoft.com/office/drawing/2014/main" id="{19C42CC3-8D9C-54A9-AE13-6B75687DB051}"/>
              </a:ext>
            </a:extLst>
          </p:cNvPr>
          <p:cNvGrpSpPr>
            <a:grpSpLocks noChangeAspect="1"/>
          </p:cNvGrpSpPr>
          <p:nvPr/>
        </p:nvGrpSpPr>
        <p:grpSpPr bwMode="auto">
          <a:xfrm>
            <a:off x="311150" y="1127125"/>
            <a:ext cx="9099550" cy="5372100"/>
            <a:chOff x="196" y="710"/>
            <a:chExt cx="5732" cy="3384"/>
          </a:xfrm>
        </p:grpSpPr>
        <p:sp>
          <p:nvSpPr>
            <p:cNvPr id="4" name="AutoShape 3">
              <a:extLst>
                <a:ext uri="{FF2B5EF4-FFF2-40B4-BE49-F238E27FC236}">
                  <a16:creationId xmlns:a16="http://schemas.microsoft.com/office/drawing/2014/main" id="{51AA3942-CB9E-31DF-3719-27608263FA60}"/>
                </a:ext>
              </a:extLst>
            </p:cNvPr>
            <p:cNvSpPr>
              <a:spLocks noChangeAspect="1" noChangeArrowheads="1" noTextEdit="1"/>
            </p:cNvSpPr>
            <p:nvPr/>
          </p:nvSpPr>
          <p:spPr bwMode="auto">
            <a:xfrm>
              <a:off x="196" y="710"/>
              <a:ext cx="5732" cy="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2053" name="Picture 5">
              <a:extLst>
                <a:ext uri="{FF2B5EF4-FFF2-40B4-BE49-F238E27FC236}">
                  <a16:creationId xmlns:a16="http://schemas.microsoft.com/office/drawing/2014/main" id="{8CDD2271-F4DC-94F1-7812-5174B94BDDC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6" y="710"/>
              <a:ext cx="5737" cy="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04855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091134"/>
            <a:ext cx="11363650" cy="54775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Periodic Performance Report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Cell</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(1)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Grantee Name</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(2)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Grant Number</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(3)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DUNS </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or the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UEI,</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(4)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CSFA</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(5)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FEIN</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(6)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Program Name</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(7)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CFDA,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(8)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State Agency</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and (9)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Agreement Period</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can be </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found in the Grant Agreement.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Cell (10)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Report Period End Date</a:t>
            </a:r>
            <a:r>
              <a:rPr lang="en-US" sz="1600" u="sng"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end of a reporting quarter</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(11)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Final Report,</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(12)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Report Frequency</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and (13)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Prepared Date</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Cell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(14</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Deliverable</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include one line for each </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Cost Category/Activity listed in Exhibit B of the Grant Agreement (e.g., 03JW Construction, 03JD Activity Delivery, Other Funds – “Grantee Commits $50,000 in Other funds”, 14A Rehab-Single Unit Residential, 14H Activity Delivery). Add lines if necessary.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ell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(15</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Due Date</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enter the date the Deliverable (cell 14) is due to be completed</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 </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Grant Agreement end date.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ell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(16</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Date Completed</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enter the date the Deliverable (cell 14) is completed, should be blank until the final report when reporting that the project is complete.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ell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(17</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Deliverable Explanation</a:t>
            </a:r>
            <a:r>
              <a:rPr kumimoji="0" lang="en-US" sz="16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blank until the final report.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Cell (18) </a:t>
            </a:r>
            <a:r>
              <a:rPr lang="en-US" sz="1600" u="sng"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Performance Measures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enter Performance Measures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from Exhibit E of the Grant Agreement (e.g., Total persons served 500; Total LMI persons served 300 /60% LMI).</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ell (19)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Performance Standard Frequency</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enter Performance Standard </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from Exhibit F and when its due (e.g., Benefit 51% LMI/End of Project.</a:t>
            </a:r>
            <a:endPar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Cell (20) </a:t>
            </a:r>
            <a:r>
              <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Results – Accomplishments in Reporting Period</a:t>
            </a: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cell must be completed each</a:t>
            </a:r>
          </a:p>
          <a:p>
            <a:pPr marR="0" lvl="0" algn="l" defTabSz="914400" rtl="0" eaLnBrk="1" fontAlgn="auto" latinLnBrk="0" hangingPunct="1">
              <a:lnSpc>
                <a:spcPct val="107000"/>
              </a:lnSpc>
              <a:spcBef>
                <a:spcPts val="0"/>
              </a:spcBef>
              <a:spcAft>
                <a:spcPts val="0"/>
              </a:spcAft>
              <a:buClrTx/>
              <a:buSzTx/>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quarter, </a:t>
            </a:r>
            <a:r>
              <a:rPr kumimoji="0" lang="en-US" sz="1600" b="1"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 not it leave blank</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Enter actual results (details about the progress)</a:t>
            </a:r>
          </a:p>
          <a:p>
            <a:pPr marR="0" lvl="0" algn="l" defTabSz="914400" rtl="0" eaLnBrk="1" fontAlgn="auto" latinLnBrk="0" hangingPunct="1">
              <a:lnSpc>
                <a:spcPct val="107000"/>
              </a:lnSpc>
              <a:spcBef>
                <a:spcPts val="0"/>
              </a:spcBef>
              <a:spcAft>
                <a:spcPts val="0"/>
              </a:spcAft>
              <a:buClrTx/>
              <a:buSzTx/>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for each Deliverable (cell 14) and Performance Measure (cell 18) for the specific</a:t>
            </a:r>
          </a:p>
          <a:p>
            <a:pPr marR="0" lvl="0" algn="l" defTabSz="914400" rtl="0" eaLnBrk="1" fontAlgn="auto" latinLnBrk="0" hangingPunct="1">
              <a:lnSpc>
                <a:spcPct val="107000"/>
              </a:lnSpc>
              <a:spcBef>
                <a:spcPts val="0"/>
              </a:spcBef>
              <a:spcAft>
                <a:spcPts val="0"/>
              </a:spcAft>
              <a:buClrTx/>
              <a:buSzTx/>
              <a:tabLst/>
              <a:defRPr/>
            </a:pPr>
            <a:r>
              <a:rPr lang="en-US" sz="16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t>
            </a:r>
            <a:r>
              <a:rPr kumimoji="0" lang="en-US" sz="16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reporting period.  Leaving this blank may cause the report to be rejected.</a:t>
            </a:r>
            <a:endParaRPr kumimoji="0" lang="en-US" sz="16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124438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23220"/>
          </a:xfrm>
          <a:prstGeom prst="rect">
            <a:avLst/>
          </a:prstGeom>
          <a:noFill/>
        </p:spPr>
        <p:txBody>
          <a:bodyPr wrap="square" rtlCol="0">
            <a:spAutoFit/>
          </a:bodyPr>
          <a:lstStyle/>
          <a:p>
            <a:r>
              <a:rPr lang="en-US" sz="2800" dirty="0">
                <a:solidFill>
                  <a:srgbClr val="0A4B6F"/>
                </a:solidFill>
                <a:latin typeface="Franklin Gothic Book" panose="020B0503020102020204" pitchFamily="34" charset="0"/>
              </a:rPr>
              <a:t>Sample Text-Franklin Gothic Book – 28 pt</a:t>
            </a:r>
          </a:p>
        </p:txBody>
      </p:sp>
      <p:pic>
        <p:nvPicPr>
          <p:cNvPr id="4" name="Picture 3">
            <a:extLst>
              <a:ext uri="{FF2B5EF4-FFF2-40B4-BE49-F238E27FC236}">
                <a16:creationId xmlns:a16="http://schemas.microsoft.com/office/drawing/2014/main" id="{89B2AFCE-67CD-F3D2-D699-E3E2395852D0}"/>
              </a:ext>
            </a:extLst>
          </p:cNvPr>
          <p:cNvPicPr>
            <a:picLocks noChangeAspect="1"/>
          </p:cNvPicPr>
          <p:nvPr/>
        </p:nvPicPr>
        <p:blipFill>
          <a:blip r:embed="rId2"/>
          <a:stretch>
            <a:fillRect/>
          </a:stretch>
        </p:blipFill>
        <p:spPr>
          <a:xfrm>
            <a:off x="570369" y="1208580"/>
            <a:ext cx="8887667" cy="5352473"/>
          </a:xfrm>
          <a:prstGeom prst="rect">
            <a:avLst/>
          </a:prstGeom>
        </p:spPr>
      </p:pic>
    </p:spTree>
    <p:extLst>
      <p:ext uri="{BB962C8B-B14F-4D97-AF65-F5344CB8AC3E}">
        <p14:creationId xmlns:p14="http://schemas.microsoft.com/office/powerpoint/2010/main" val="33718804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1512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Periodic Performance Report – Page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4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C</a:t>
            </a:r>
            <a:r>
              <a:rPr kumimoji="0" lang="en-US" sz="24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ell (22) </a:t>
            </a:r>
            <a:r>
              <a:rPr kumimoji="0" lang="en-US" sz="24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Performance Explanation – Award to Date </a:t>
            </a:r>
            <a:r>
              <a:rPr kumimoji="0" lang="en-US" sz="24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and cell (23) </a:t>
            </a:r>
            <a:r>
              <a:rPr kumimoji="0" lang="en-US" sz="24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Performance Accomplishments Correlated to Reported Expenses</a:t>
            </a:r>
            <a:r>
              <a:rPr lang="en-US" sz="2400" u="sng"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t>
            </a:r>
            <a:r>
              <a:rPr lang="en-US" sz="2400"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answer </a:t>
            </a:r>
            <a:r>
              <a:rPr kumimoji="0" lang="en-US" sz="24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both questions.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400" b="0" i="0"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PPR must be signed by the Authorized Signatory (from the Grant Agreement) or the Authorized Designee from Exhibit D of the Grant Agreement.  There must be a signature, a typed name, title, phone number and date.</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To “Add” or “Delete” lines use the Add/Delete tab on the right end of the page.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36578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519701" y="771917"/>
            <a:ext cx="10515600" cy="1325563"/>
          </a:xfrm>
        </p:spPr>
        <p:txBody>
          <a:bodyPr>
            <a:normAutofit/>
          </a:bodyPr>
          <a:lstStyle/>
          <a:p>
            <a:r>
              <a:rPr lang="en-US" sz="3600" dirty="0"/>
              <a:t>Typical ERR Preparation and Approval Timelines</a:t>
            </a:r>
          </a:p>
        </p:txBody>
      </p:sp>
      <p:graphicFrame>
        <p:nvGraphicFramePr>
          <p:cNvPr id="3" name="Content Placeholder 4">
            <a:extLst>
              <a:ext uri="{FF2B5EF4-FFF2-40B4-BE49-F238E27FC236}">
                <a16:creationId xmlns:a16="http://schemas.microsoft.com/office/drawing/2014/main" id="{9CA1A165-244D-02C9-0182-217850C37129}"/>
              </a:ext>
            </a:extLst>
          </p:cNvPr>
          <p:cNvGraphicFramePr>
            <a:graphicFrameLocks/>
          </p:cNvGraphicFramePr>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717733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A puzzle">
            <a:extLst>
              <a:ext uri="{FF2B5EF4-FFF2-40B4-BE49-F238E27FC236}">
                <a16:creationId xmlns:a16="http://schemas.microsoft.com/office/drawing/2014/main" id="{FAB664CE-304B-BA2C-D831-51496E134B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010896">
            <a:off x="9810435" y="105996"/>
            <a:ext cx="1994206" cy="1994206"/>
          </a:xfrm>
          <a:prstGeom prst="rect">
            <a:avLst/>
          </a:prstGeom>
        </p:spPr>
      </p:pic>
      <p:sp>
        <p:nvSpPr>
          <p:cNvPr id="6" name="TextBox 5">
            <a:extLst>
              <a:ext uri="{FF2B5EF4-FFF2-40B4-BE49-F238E27FC236}">
                <a16:creationId xmlns:a16="http://schemas.microsoft.com/office/drawing/2014/main" id="{3CE96F30-8CC4-419D-8F6E-B1C5D7435D43}"/>
              </a:ext>
            </a:extLst>
          </p:cNvPr>
          <p:cNvSpPr txBox="1"/>
          <p:nvPr/>
        </p:nvSpPr>
        <p:spPr>
          <a:xfrm>
            <a:off x="570369" y="1121326"/>
            <a:ext cx="11051262" cy="4755020"/>
          </a:xfrm>
          <a:prstGeom prst="rect">
            <a:avLst/>
          </a:prstGeom>
          <a:noFill/>
        </p:spPr>
        <p:txBody>
          <a:bodyPr wrap="square" rtlCol="0">
            <a:spAutoFit/>
          </a:bodyPr>
          <a:lstStyle/>
          <a:p>
            <a:pPr algn="ctr"/>
            <a:r>
              <a:rPr lang="en-US" sz="2800" dirty="0">
                <a:solidFill>
                  <a:srgbClr val="0A4B6F"/>
                </a:solidFill>
                <a:latin typeface="Franklin Gothic Book" panose="020B0503020102020204" pitchFamily="34" charset="0"/>
              </a:rPr>
              <a:t>Things to Remember</a:t>
            </a:r>
          </a:p>
          <a:p>
            <a:pPr marR="0" lvl="0" algn="l" defTabSz="914400" rtl="0" eaLnBrk="1" fontAlgn="auto" latinLnBrk="0" hangingPunct="1">
              <a:lnSpc>
                <a:spcPct val="107000"/>
              </a:lnSpc>
              <a:spcBef>
                <a:spcPts val="0"/>
              </a:spcBef>
              <a:spcAft>
                <a:spcPts val="0"/>
              </a:spcAft>
              <a:buClrTx/>
              <a:buSzTx/>
              <a:tabLst/>
              <a:defRPr/>
            </a:pPr>
            <a:endParaRPr kumimoji="0" lang="en-US" sz="11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When reporting data in cell (z) </a:t>
            </a:r>
            <a:r>
              <a:rPr kumimoji="0" lang="en-US" sz="1800" b="0"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Current Period Grant Expenses</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there must be supporting documentation that exactly matches the expenses being reported.  Current Period Grant Expenses are reported in the quarter the Grantee has a complete transaction that demonstrates the </a:t>
            </a:r>
            <a:r>
              <a:rPr kumimoji="0" lang="en-US" sz="1800" b="1"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expense</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 </a:t>
            </a:r>
            <a:r>
              <a:rPr kumimoji="0" lang="en-US" sz="1800" b="1"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payment</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verification of the expense, and the </a:t>
            </a:r>
            <a:r>
              <a:rPr kumimoji="0" lang="en-US" sz="1800" b="1"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Grantee’s deposit </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of grant funds covering the expense.  Examples of supporting documentation may include pay estimates, invoices, cancelled checks, and bank statements. A complete </a:t>
            </a:r>
            <a:r>
              <a:rPr kumimoji="0" lang="en-US" sz="1800" b="1"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Activity Delivery Invoice </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must be included to document Activity Delivery expenses.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Other funds committed to a project must be drawn</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/spent at a ratio of no less than 1:1 until all Other funds are drawn or CDBG funds are exhausted.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Both, CDBG and Other, funds being reported must be supported by source documentation.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Two forms (PFR and PPR), with supporting documents, are scanned as one combined quarterly report - PFPR.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Email to the Grant Manager:  *</a:t>
            </a:r>
            <a:r>
              <a:rPr kumimoji="0" lang="en-US" sz="18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22-242999 Grantee PFPR 06-30-24.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Use the </a:t>
            </a:r>
            <a:r>
              <a:rPr kumimoji="0" lang="en-US" sz="1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Number</a:t>
            </a:r>
            <a:r>
              <a:rPr kumimoji="0" lang="en-US" sz="1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r>
              <a:rPr kumimoji="0" lang="en-US" sz="1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 Name</a:t>
            </a:r>
            <a:r>
              <a:rPr kumimoji="0" lang="en-US" sz="1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r>
              <a:rPr kumimoji="0" lang="en-US" sz="1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End date of the Reporting Period </a:t>
            </a:r>
            <a:r>
              <a:rPr kumimoji="0" lang="en-US" sz="1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to name the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A4B6F"/>
                </a:solidFill>
                <a:latin typeface="Franklin Gothic Book" panose="020B0503020102020204" pitchFamily="34" charset="0"/>
              </a:rPr>
              <a:t>The PFR and the PPR forms are also the forms you will use at Closeout.</a:t>
            </a:r>
            <a:endParaRPr kumimoji="0" lang="en-US" sz="1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Report Schedule is in the Grant Agreement.  </a:t>
            </a:r>
          </a:p>
        </p:txBody>
      </p:sp>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693231" y="471811"/>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Tree>
    <p:extLst>
      <p:ext uri="{BB962C8B-B14F-4D97-AF65-F5344CB8AC3E}">
        <p14:creationId xmlns:p14="http://schemas.microsoft.com/office/powerpoint/2010/main" val="392568005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A puzzle">
            <a:extLst>
              <a:ext uri="{FF2B5EF4-FFF2-40B4-BE49-F238E27FC236}">
                <a16:creationId xmlns:a16="http://schemas.microsoft.com/office/drawing/2014/main" id="{FAB664CE-304B-BA2C-D831-51496E134B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010896">
            <a:off x="9810435" y="105996"/>
            <a:ext cx="1994206" cy="1994206"/>
          </a:xfrm>
          <a:prstGeom prst="rect">
            <a:avLst/>
          </a:prstGeom>
        </p:spPr>
      </p:pic>
      <p:sp>
        <p:nvSpPr>
          <p:cNvPr id="6" name="TextBox 5">
            <a:extLst>
              <a:ext uri="{FF2B5EF4-FFF2-40B4-BE49-F238E27FC236}">
                <a16:creationId xmlns:a16="http://schemas.microsoft.com/office/drawing/2014/main" id="{3CE96F30-8CC4-419D-8F6E-B1C5D7435D43}"/>
              </a:ext>
            </a:extLst>
          </p:cNvPr>
          <p:cNvSpPr txBox="1"/>
          <p:nvPr/>
        </p:nvSpPr>
        <p:spPr>
          <a:xfrm>
            <a:off x="501805" y="1121326"/>
            <a:ext cx="11251580" cy="5425203"/>
          </a:xfrm>
          <a:prstGeom prst="rect">
            <a:avLst/>
          </a:prstGeom>
          <a:noFill/>
        </p:spPr>
        <p:txBody>
          <a:bodyPr wrap="square" rtlCol="0">
            <a:spAutoFit/>
          </a:bodyPr>
          <a:lstStyle/>
          <a:p>
            <a:pPr algn="ctr"/>
            <a:r>
              <a:rPr lang="en-US" sz="2800" dirty="0">
                <a:solidFill>
                  <a:srgbClr val="0A4B6F"/>
                </a:solidFill>
                <a:latin typeface="Franklin Gothic Book" panose="020B0503020102020204" pitchFamily="34" charset="0"/>
              </a:rPr>
              <a:t>More Things to Remember</a:t>
            </a:r>
          </a:p>
          <a:p>
            <a:pPr marR="0" lvl="0" algn="l" defTabSz="914400" rtl="0" eaLnBrk="1" fontAlgn="auto" latinLnBrk="0" hangingPunct="1">
              <a:lnSpc>
                <a:spcPct val="107000"/>
              </a:lnSpc>
              <a:spcBef>
                <a:spcPts val="0"/>
              </a:spcBef>
              <a:spcAft>
                <a:spcPts val="0"/>
              </a:spcAft>
              <a:buClrTx/>
              <a:buSzTx/>
              <a:tabLst/>
              <a:defRPr/>
            </a:pPr>
            <a:endParaRPr kumimoji="0" lang="en-US" sz="11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 </a:t>
            </a:r>
            <a:r>
              <a:rPr kumimoji="0" lang="en-US" sz="1800" b="1" i="0" u="sng"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NOT</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reuse report forms. Start a new form for each grant each quarter.</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Activity Delivery invoices must include the Activity Delivery Invoice (template) or they will be returned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 “Scheduled Report Item Due” notice will be sent out by </a:t>
            </a:r>
            <a:r>
              <a:rPr lang="en-US" dirty="0" err="1">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eGrants</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one week before the report is due.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 “Notification of Reporting Non-Compliance” will be sent out by </a:t>
            </a:r>
            <a:r>
              <a:rPr kumimoji="0" lang="en-US" sz="1800" b="0" i="0" u="none" strike="noStrike" kern="1200" cap="none" spc="0" normalizeH="0" baseline="0" noProof="0" dirty="0" err="1">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eGrants</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when a required report is not received.</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Delinquent/late reports are subject to FEIN locks and the Illinois Stop Pay List.</a:t>
            </a:r>
            <a:endPar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Reports initially submitted that are not correct or contain errors will be sent back to the grant administrator with notes on how to correct.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Reports re-submitted that are still not correct will be rejected.  An email notification of the rejection will be sent to the grant administrator </a:t>
            </a:r>
            <a:r>
              <a:rPr lang="en-US" b="1" u="sng"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and the Grantee </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indicating why the report is not correct.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If correct reports are not received within 30 days of the notification of errors, then a FEIN lock will be placed on the grant/Grantee.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If a correct report is not received within 30 days after a </a:t>
            </a: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FEIN lock has been placed,</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then the Grantee may be placed on the Illinois Stop Pay List.</a:t>
            </a:r>
          </a:p>
          <a:p>
            <a:pPr marR="0" lvl="0" algn="l" defTabSz="914400" rtl="0" eaLnBrk="1" fontAlgn="auto" latinLnBrk="0" hangingPunct="1">
              <a:lnSpc>
                <a:spcPct val="107000"/>
              </a:lnSpc>
              <a:spcBef>
                <a:spcPts val="0"/>
              </a:spcBef>
              <a:spcAft>
                <a:spcPts val="0"/>
              </a:spcAft>
              <a:buClrTx/>
              <a:buSzTx/>
              <a:tabLst/>
              <a:defRPr/>
            </a:pPr>
            <a:endPar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PFR and the PPR</a:t>
            </a: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 are on the website at:</a:t>
            </a:r>
          </a:p>
          <a:p>
            <a:pPr marR="0" lvl="0" algn="l" defTabSz="914400" rtl="0" eaLnBrk="1" fontAlgn="auto" latinLnBrk="0" hangingPunct="1">
              <a:lnSpc>
                <a:spcPct val="107000"/>
              </a:lnSpc>
              <a:spcBef>
                <a:spcPts val="0"/>
              </a:spcBef>
              <a:spcAft>
                <a:spcPts val="0"/>
              </a:spcAft>
              <a:buClrTx/>
              <a:buSzTx/>
              <a:tabLst/>
              <a:defRPr/>
            </a:pPr>
            <a:r>
              <a:rPr lang="en-US" dirty="0">
                <a:solidFill>
                  <a:srgbClr val="1F497D"/>
                </a:solidFill>
                <a:latin typeface="Franklin Gothic Book" panose="020B0503020102020204" pitchFamily="34" charset="0"/>
                <a:ea typeface="Calibri" panose="020F0502020204030204" pitchFamily="34" charset="0"/>
                <a:cs typeface="Times New Roman" panose="02020603050405020304" pitchFamily="18" charset="0"/>
              </a:rPr>
              <a:t>https://dceo.illinois.gov/communitydevelopment/commgranteereport.html 	</a:t>
            </a:r>
          </a:p>
        </p:txBody>
      </p:sp>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693231" y="471811"/>
            <a:ext cx="10515600" cy="649515"/>
          </a:xfrm>
        </p:spPr>
        <p:txBody>
          <a:bodyPr>
            <a:noAutofit/>
          </a:bodyPr>
          <a:lstStyle/>
          <a:p>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endParaRPr lang="en-US" dirty="0"/>
          </a:p>
        </p:txBody>
      </p:sp>
    </p:spTree>
    <p:extLst>
      <p:ext uri="{BB962C8B-B14F-4D97-AF65-F5344CB8AC3E}">
        <p14:creationId xmlns:p14="http://schemas.microsoft.com/office/powerpoint/2010/main" val="32434287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king Notes Chicken">
            <a:extLst>
              <a:ext uri="{FF2B5EF4-FFF2-40B4-BE49-F238E27FC236}">
                <a16:creationId xmlns:a16="http://schemas.microsoft.com/office/drawing/2014/main" id="{0F911F95-A117-8232-2F67-749A34CF4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8192" y="100667"/>
            <a:ext cx="2073439" cy="2013359"/>
          </a:xfrm>
          <a:prstGeom prst="rect">
            <a:avLst/>
          </a:prstGeom>
        </p:spPr>
      </p:pic>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Quarterly Reporting / Financial Monitoring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284356"/>
            <a:ext cx="11051262" cy="4678204"/>
          </a:xfrm>
          <a:prstGeom prst="rect">
            <a:avLst/>
          </a:prstGeom>
          <a:noFill/>
        </p:spPr>
        <p:txBody>
          <a:bodyPr wrap="square" rtlCol="0">
            <a:spAutoFit/>
          </a:bodyPr>
          <a:lstStyle/>
          <a:p>
            <a:pPr algn="ctr"/>
            <a:r>
              <a:rPr lang="en-US" sz="2800" b="1" i="1" dirty="0">
                <a:solidFill>
                  <a:srgbClr val="0A4B6F"/>
                </a:solidFill>
                <a:latin typeface="Franklin Gothic Book" panose="020B0503020102020204" pitchFamily="34" charset="0"/>
              </a:rPr>
              <a:t>“A Few Notes for Financial Monitoring“</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The Grant project file should include supporting documents with the names and titles of the Grantee’s representatives that have fiscal responsibility (signature authority/those who handle book entries, check preparation, bank reconciliations) for CDBG funds.</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The Grant project file should include a copy of the Grantee fidelity bond that covers the Grantee’s representatives, who have fiscal responsibility for CDBG funds.  The bond amount should be at least equal to the amount of CDBG grant funds the Grantee may have custody of at one time.</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Information submitted must be accurate and include expenses for which there is a complete transaction.</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The Grant project file must include a financial ledger showing CDBG funds, and any Other funds, </a:t>
            </a:r>
            <a:r>
              <a:rPr kumimoji="0" lang="en-US" sz="1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received and disbursed to complete the project.</a:t>
            </a:r>
            <a:endParaRPr lang="en-US" dirty="0">
              <a:solidFill>
                <a:srgbClr val="0A4B6F"/>
              </a:solidFill>
              <a:latin typeface="Franklin Gothic Book" panose="020B0503020102020204" pitchFamily="34" charset="0"/>
            </a:endParaRPr>
          </a:p>
          <a:p>
            <a:r>
              <a:rPr lang="en-US" dirty="0">
                <a:solidFill>
                  <a:srgbClr val="0A4B6F"/>
                </a:solidFill>
                <a:latin typeface="Franklin Gothic Book" panose="020B0503020102020204" pitchFamily="34" charset="0"/>
              </a:rPr>
              <a:t>CDBG Grant Funds:</a:t>
            </a:r>
          </a:p>
          <a:p>
            <a:pPr marL="285750" indent="-285750">
              <a:buFont typeface="Arial" panose="020B0604020202020204" pitchFamily="34" charset="0"/>
              <a:buChar char="•"/>
            </a:pPr>
            <a:r>
              <a:rPr lang="en-US" dirty="0">
                <a:solidFill>
                  <a:srgbClr val="0A4B6F"/>
                </a:solidFill>
                <a:latin typeface="Franklin Gothic Book" panose="020B0503020102020204" pitchFamily="34" charset="0"/>
              </a:rPr>
              <a:t>Must be spent on allowable items and be approved by the responsible Grantee official;</a:t>
            </a:r>
          </a:p>
          <a:p>
            <a:pPr marL="285750" indent="-285750">
              <a:buFont typeface="Arial" panose="020B0604020202020204" pitchFamily="34" charset="0"/>
              <a:buChar char="•"/>
            </a:pPr>
            <a:r>
              <a:rPr lang="en-US" dirty="0">
                <a:solidFill>
                  <a:srgbClr val="0A4B6F"/>
                </a:solidFill>
                <a:latin typeface="Franklin Gothic Book" panose="020B0503020102020204" pitchFamily="34" charset="0"/>
              </a:rPr>
              <a:t>Are for eligible expenses actually incurred and are not to exceed actual cash requirements;</a:t>
            </a:r>
          </a:p>
          <a:p>
            <a:pPr marL="285750" indent="-285750">
              <a:buFont typeface="Arial" panose="020B0604020202020204" pitchFamily="34" charset="0"/>
              <a:buChar char="•"/>
            </a:pPr>
            <a:r>
              <a:rPr lang="en-US" dirty="0">
                <a:solidFill>
                  <a:srgbClr val="0A4B6F"/>
                </a:solidFill>
                <a:latin typeface="Franklin Gothic Book" panose="020B0503020102020204" pitchFamily="34" charset="0"/>
              </a:rPr>
              <a:t>Should be deposited into a separate (their own) non-interest-bearing bank account;</a:t>
            </a:r>
          </a:p>
          <a:p>
            <a:pPr marL="285750" indent="-285750">
              <a:buFont typeface="Arial" panose="020B0604020202020204" pitchFamily="34" charset="0"/>
              <a:buChar char="•"/>
            </a:pPr>
            <a:r>
              <a:rPr lang="en-US" dirty="0">
                <a:solidFill>
                  <a:srgbClr val="0A4B6F"/>
                </a:solidFill>
                <a:latin typeface="Franklin Gothic Book" panose="020B0503020102020204" pitchFamily="34" charset="0"/>
              </a:rPr>
              <a:t>Require two signatures for disbursement to a contractor; and</a:t>
            </a:r>
          </a:p>
          <a:p>
            <a:pPr marL="285750" indent="-285750">
              <a:buFont typeface="Arial" panose="020B0604020202020204" pitchFamily="34" charset="0"/>
              <a:buChar char="•"/>
            </a:pPr>
            <a:r>
              <a:rPr lang="en-US" dirty="0">
                <a:solidFill>
                  <a:srgbClr val="0A4B6F"/>
                </a:solidFill>
                <a:latin typeface="Franklin Gothic Book" panose="020B0503020102020204" pitchFamily="34" charset="0"/>
              </a:rPr>
              <a:t>Must be disbursed within 20 days of receipt by the Grantee.</a:t>
            </a:r>
          </a:p>
        </p:txBody>
      </p:sp>
    </p:spTree>
    <p:extLst>
      <p:ext uri="{BB962C8B-B14F-4D97-AF65-F5344CB8AC3E}">
        <p14:creationId xmlns:p14="http://schemas.microsoft.com/office/powerpoint/2010/main" val="121910070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252870"/>
            <a:ext cx="9144000" cy="1795255"/>
          </a:xfrm>
        </p:spPr>
        <p:txBody>
          <a:bodyPr>
            <a:normAutofit/>
          </a:bodyPr>
          <a:lstStyle/>
          <a:p>
            <a:pPr marL="0" indent="0" algn="r">
              <a:buNone/>
            </a:pPr>
            <a:endParaRPr lang="en-US" sz="2800" dirty="0">
              <a:solidFill>
                <a:srgbClr val="0A4B6F"/>
              </a:solidFill>
              <a:latin typeface="Franklin Gothic Book" panose="020B0503020102020204" pitchFamily="34" charset="0"/>
            </a:endParaRPr>
          </a:p>
          <a:p>
            <a:pPr marL="0" indent="0" algn="r">
              <a:buNone/>
            </a:pPr>
            <a:r>
              <a:rPr lang="en-US" sz="3200" dirty="0">
                <a:solidFill>
                  <a:srgbClr val="0A4B6F"/>
                </a:solidFill>
                <a:latin typeface="Franklin Gothic Medium" panose="020B0603020102020204" pitchFamily="34" charset="0"/>
                <a:cs typeface="Aharoni" panose="020B0604020202020204" pitchFamily="2" charset="-79"/>
              </a:rPr>
              <a:t>Other Required Reporting</a:t>
            </a:r>
          </a:p>
          <a:p>
            <a:pPr marL="0" indent="0" algn="r">
              <a:buNone/>
            </a:pPr>
            <a:r>
              <a:rPr lang="en-US" sz="2800" dirty="0">
                <a:solidFill>
                  <a:srgbClr val="0A4B6F"/>
                </a:solidFill>
                <a:latin typeface="Franklin Gothic Book" panose="020B0503020102020204" pitchFamily="34" charset="0"/>
              </a:rPr>
              <a:t>Jeff Davis, Cietta Gower</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37155211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Required Reporting</a:t>
            </a:r>
            <a:endParaRPr lang="en-US" sz="4000"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5687737" y="457201"/>
            <a:ext cx="5669848" cy="5923047"/>
          </a:xfrm>
        </p:spPr>
        <p:txBody>
          <a:bodyPr>
            <a:no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Reminder - </a:t>
            </a:r>
            <a:r>
              <a:rPr kumimoji="0" lang="en-US" sz="1600" b="0" i="0" u="sng"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Construction (PI) Documents to be submitted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Bid Advertisement/Packet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Publisher Certification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Minority Business Enterprise (MBE) Bid Notification with submission and posting verification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Section 3 Contractor Intent to Comply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solidFill>
                  <a:schemeClr val="accent1">
                    <a:lumMod val="75000"/>
                  </a:schemeClr>
                </a:solidFill>
                <a:latin typeface="Franklin Gothic Book" panose="020B0503020102020204" pitchFamily="34" charset="0"/>
                <a:cs typeface="Arial" panose="020B0604020202020204" pitchFamily="34" charset="0"/>
              </a:rPr>
              <a:t>Bid Tab</a:t>
            </a:r>
            <a:endPar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Notice of (Bid) Award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solidFill>
                  <a:schemeClr val="accent1">
                    <a:lumMod val="75000"/>
                  </a:schemeClr>
                </a:solidFill>
                <a:latin typeface="Franklin Gothic Book" panose="020B0503020102020204" pitchFamily="34" charset="0"/>
                <a:cs typeface="Arial" panose="020B0604020202020204" pitchFamily="34" charset="0"/>
              </a:rPr>
              <a:t>Contractor Profile Form</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Construction Contract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Notice of Contract Award – HUD 2516 with contractor</a:t>
            </a:r>
            <a:r>
              <a:rPr lang="en-US" sz="1600" dirty="0">
                <a:solidFill>
                  <a:schemeClr val="accent1">
                    <a:lumMod val="75000"/>
                  </a:schemeClr>
                </a:solidFill>
                <a:latin typeface="Franklin Gothic Book" panose="020B0503020102020204" pitchFamily="34" charset="0"/>
                <a:cs typeface="Arial" panose="020B0604020202020204" pitchFamily="34" charset="0"/>
              </a:rPr>
              <a:t>r/sub eligibility verified</a:t>
            </a:r>
            <a:endPar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Notice of Contract Award – DOL </a:t>
            </a:r>
            <a:r>
              <a:rPr lang="en-US" sz="1600" dirty="0">
                <a:solidFill>
                  <a:schemeClr val="accent1">
                    <a:lumMod val="75000"/>
                  </a:schemeClr>
                </a:solidFill>
                <a:latin typeface="Franklin Gothic Book" panose="020B0503020102020204" pitchFamily="34" charset="0"/>
                <a:cs typeface="Arial" panose="020B0604020202020204" pitchFamily="34" charset="0"/>
              </a:rPr>
              <a:t>with submission verification</a:t>
            </a:r>
            <a:endPar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Preconstruction Minutes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solidFill>
                  <a:schemeClr val="accent1">
                    <a:lumMod val="75000"/>
                  </a:schemeClr>
                </a:solidFill>
                <a:latin typeface="Franklin Gothic Book" panose="020B0503020102020204" pitchFamily="34" charset="0"/>
                <a:cs typeface="Arial" panose="020B0604020202020204" pitchFamily="34" charset="0"/>
              </a:rPr>
              <a:t>Notice to Proceed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solidFill>
                  <a:schemeClr val="accent1">
                    <a:lumMod val="75000"/>
                  </a:schemeClr>
                </a:solidFill>
                <a:latin typeface="Franklin Gothic Book" panose="020B0503020102020204" pitchFamily="34" charset="0"/>
                <a:cs typeface="Arial" panose="020B0604020202020204" pitchFamily="34" charset="0"/>
              </a:rPr>
              <a:t>Job Site EEO Documents/Wage Rates – Posting Verification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solidFill>
                  <a:schemeClr val="accent1">
                    <a:lumMod val="75000"/>
                  </a:schemeClr>
                </a:solidFill>
                <a:latin typeface="Franklin Gothic Book" panose="020B0503020102020204" pitchFamily="34" charset="0"/>
                <a:cs typeface="Arial" panose="020B0604020202020204" pitchFamily="34" charset="0"/>
              </a:rPr>
              <a:t>Payroll – First/Last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600" dirty="0">
                <a:solidFill>
                  <a:schemeClr val="accent1">
                    <a:lumMod val="75000"/>
                  </a:schemeClr>
                </a:solidFill>
                <a:latin typeface="Franklin Gothic Book" panose="020B0503020102020204" pitchFamily="34" charset="0"/>
                <a:cs typeface="Arial" panose="020B0604020202020204" pitchFamily="34" charset="0"/>
              </a:rPr>
              <a:t>Section 3 Contractor’s Report</a:t>
            </a:r>
          </a:p>
          <a:p>
            <a:pPr marL="0" marR="0" lvl="0" indent="0" algn="l" defTabSz="914400" rtl="0" eaLnBrk="1" fontAlgn="auto" latinLnBrk="0" hangingPunct="1">
              <a:lnSpc>
                <a:spcPct val="100000"/>
              </a:lnSpc>
              <a:spcBef>
                <a:spcPct val="20000"/>
              </a:spcBef>
              <a:spcAft>
                <a:spcPts val="0"/>
              </a:spcAft>
              <a:buClrTx/>
              <a:buSzTx/>
              <a:buNone/>
              <a:tabLst/>
              <a:defRPr/>
            </a:pPr>
            <a:r>
              <a:rPr lang="en-US" sz="1600" dirty="0">
                <a:solidFill>
                  <a:schemeClr val="accent1">
                    <a:lumMod val="75000"/>
                  </a:schemeClr>
                </a:solidFill>
                <a:latin typeface="Franklin Gothic Book" panose="020B0503020102020204" pitchFamily="34" charset="0"/>
                <a:cs typeface="Arial" panose="020B0604020202020204" pitchFamily="34" charset="0"/>
              </a:rPr>
              <a:t>       and Safe Harbor Form</a:t>
            </a:r>
          </a:p>
          <a:p>
            <a:pPr marL="0" marR="0" lvl="0" indent="0" algn="l" defTabSz="914400" rtl="0" eaLnBrk="1" fontAlgn="auto" latinLnBrk="0" hangingPunct="1">
              <a:lnSpc>
                <a:spcPct val="100000"/>
              </a:lnSpc>
              <a:spcBef>
                <a:spcPct val="20000"/>
              </a:spcBef>
              <a:spcAft>
                <a:spcPts val="0"/>
              </a:spcAft>
              <a:buClrTx/>
              <a:buSzTx/>
              <a:buNone/>
              <a:tabLst/>
              <a:defRPr/>
            </a:pPr>
            <a:endParaRPr lang="en-US" sz="1600" dirty="0">
              <a:solidFill>
                <a:schemeClr val="accent1">
                  <a:lumMod val="75000"/>
                </a:schemeClr>
              </a:solidFill>
              <a:latin typeface="Franklin Gothic Book" panose="020B05030201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696286" y="1203647"/>
            <a:ext cx="4689446" cy="4450534"/>
          </a:xfr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The following are Grantee requirements in addition to the quarterly reporting: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Fair Housing Poster/Complaint Form</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Section 504 Grantee Self-Evaluation for Persons with Disabilities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Grant Agreement Exhibit 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chemeClr val="accent1">
                    <a:lumMod val="75000"/>
                  </a:schemeClr>
                </a:solidFill>
                <a:latin typeface="Franklin Gothic Book" panose="020B0503020102020204" pitchFamily="34" charset="0"/>
                <a:cs typeface="Arial" panose="020B0604020202020204" pitchFamily="34" charset="0"/>
              </a:rPr>
              <a:t>Compliance Monitoring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External Audit Reporting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rPr>
              <a:t>Grantee Evaluation Report (GER)</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chemeClr val="accent1">
                    <a:lumMod val="75000"/>
                  </a:schemeClr>
                </a:solidFill>
                <a:latin typeface="Franklin Gothic Book" panose="020B0503020102020204" pitchFamily="34" charset="0"/>
                <a:cs typeface="Arial" panose="020B0604020202020204" pitchFamily="34" charset="0"/>
              </a:rPr>
              <a:t>As Built Map/Drawing (PI)</a:t>
            </a:r>
            <a:endParaRPr kumimoji="0" lang="en-US" sz="2000" b="0" i="0" u="none" strike="noStrike" kern="1200" cap="none" spc="0" normalizeH="0" baseline="0" noProof="0" dirty="0">
              <a:ln>
                <a:noFill/>
              </a:ln>
              <a:solidFill>
                <a:schemeClr val="accent1">
                  <a:lumMod val="75000"/>
                </a:schemeClr>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249341054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Required Reporting – Fair Housing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292469"/>
            <a:ext cx="1019270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0" i="0" u="sng"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Grant Agreement - ARTICLE XXXVII, Grant Specific Terms and Conditions </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Title VIII of the Civil Rights Act of 1968 (P.L. 90-283), as amended, administering all programs and activities relating to housing and community development in a manner to affirmatively further fair housing; and will take action to affirmatively further fair housing in the sale or rental of housing, the financing of housing, and the provision of brokerage services.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Grantees must post a Fair Housing Poster, where public notices are posted.</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Grantees must make Fair Housing Complaint forms available to the public.</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Verification of these postings are to be in your grant file.</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Fair Housing Poster:  </a:t>
            </a:r>
            <a:r>
              <a:rPr kumimoji="0" lang="en-US" sz="2000" b="0" i="0" u="sng"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https://www.hud.gov/sites/documents/FAIR_HOUSING_POSTER_ENG.PDF</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Fair Housing Complaint form: </a:t>
            </a:r>
            <a:r>
              <a:rPr kumimoji="0" lang="en-US" sz="2000" b="0" i="0" u="sng"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https://www.hud.gov/sites/documents/DOC_12150.PDF</a:t>
            </a:r>
          </a:p>
        </p:txBody>
      </p:sp>
      <p:pic>
        <p:nvPicPr>
          <p:cNvPr id="4" name="Graphic 3" descr="House with solid fill">
            <a:extLst>
              <a:ext uri="{FF2B5EF4-FFF2-40B4-BE49-F238E27FC236}">
                <a16:creationId xmlns:a16="http://schemas.microsoft.com/office/drawing/2014/main" id="{EC94BC22-D7C7-F46A-F6B9-A6AE9CFEB2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0546" y="177578"/>
            <a:ext cx="1726452" cy="1673524"/>
          </a:xfrm>
          <a:prstGeom prst="rect">
            <a:avLst/>
          </a:prstGeom>
        </p:spPr>
      </p:pic>
    </p:spTree>
    <p:extLst>
      <p:ext uri="{BB962C8B-B14F-4D97-AF65-F5344CB8AC3E}">
        <p14:creationId xmlns:p14="http://schemas.microsoft.com/office/powerpoint/2010/main" val="215035854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Required Reporting – Section 504/Exhibit 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026"/>
            <a:ext cx="11051262"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Grant Agreement Section 3.5 Specific Certifications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Anti-Discrimination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Grantee shall comply with applicable provisions of State and Federal laws and regulations.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(p) Section 504 of the Rehabilitation Act of 1973 (29 USC 794)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A copy of a completed Section 504 Self-Evaluation Review Form must be in place and available for public review.  A copy of the completed Section 504 Self-Evaluation form must be in the grant 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Grant Agreement Exhibit G – Fiscal and Administrative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rPr>
              <a:t>Additional documents may be requested based on the Grantees answers to the GATA Internal Control Questionnaire (ICQ).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4B6F">
                  <a:lumMod val="75000"/>
                </a:srgbClr>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392659684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Required Reporting – Audit / Monitoring</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2804"/>
            <a:ext cx="11051262"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Agreement Exhibit G – Programmatic On-Site Monitoring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Grantees are initially selected for On-site Compliance Monitoring based on answers provided in the GATA Internal Control Questionnaire (ICQ).  Grant Managers may conduct an on-site monitoring visit for other reasons.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Agreement Article XII – Audit Requirements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Grantees must adhere to applicable Audit Requirements. Deficient audit reports lead to Grantee FEIN locks and placement on the Illinois Stop Pay List.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Audit Unit: ceo.externalauditunit@illinois.gov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12031116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high angle view of a drawing compass and a ruler on a diagram">
            <a:extLst>
              <a:ext uri="{FF2B5EF4-FFF2-40B4-BE49-F238E27FC236}">
                <a16:creationId xmlns:a16="http://schemas.microsoft.com/office/drawing/2014/main" id="{D3C5F776-173E-7D10-C809-73457541F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6346" y="2690297"/>
            <a:ext cx="3508241" cy="2510877"/>
          </a:xfrm>
          <a:prstGeom prst="rect">
            <a:avLst/>
          </a:prstGeom>
          <a:effectLst>
            <a:outerShdw blurRad="50800" dist="38100" dir="10800000" algn="r" rotWithShape="0">
              <a:prstClr val="black">
                <a:alpha val="40000"/>
              </a:prstClr>
            </a:outerShdw>
          </a:effectLst>
        </p:spPr>
      </p:pic>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Required Reporting – GER / As-built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 Evaluation Report (GER) </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is the Grant Agreement programmatic closeout document.  The GER is due to the Grant Manager either 60 days after the end date of the Grant Agreement or 60 days after all grant funds are spent.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As-built Map/Drawing (PI)</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is to describe/illustrate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the project that was actually built.  The As-built is due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to the Grant Manager with the GER and other closeout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documents.</a:t>
            </a:r>
          </a:p>
        </p:txBody>
      </p:sp>
    </p:spTree>
    <p:extLst>
      <p:ext uri="{BB962C8B-B14F-4D97-AF65-F5344CB8AC3E}">
        <p14:creationId xmlns:p14="http://schemas.microsoft.com/office/powerpoint/2010/main" val="237198915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252870"/>
            <a:ext cx="9144000" cy="1795255"/>
          </a:xfrm>
        </p:spPr>
        <p:txBody>
          <a:bodyPr>
            <a:normAutofit/>
          </a:bodyPr>
          <a:lstStyle/>
          <a:p>
            <a:pPr marL="0" indent="0" algn="r">
              <a:buNone/>
            </a:pPr>
            <a:endParaRPr lang="en-US" sz="2800" dirty="0">
              <a:solidFill>
                <a:srgbClr val="0A4B6F"/>
              </a:solidFill>
              <a:latin typeface="Franklin Gothic Book" panose="020B0503020102020204" pitchFamily="34" charset="0"/>
            </a:endParaRPr>
          </a:p>
          <a:p>
            <a:pPr marL="0" indent="0" algn="r">
              <a:buNone/>
            </a:pPr>
            <a:r>
              <a:rPr lang="en-US" sz="3200" dirty="0">
                <a:solidFill>
                  <a:srgbClr val="0A4B6F"/>
                </a:solidFill>
                <a:latin typeface="Franklin Gothic Medium" panose="020B0603020102020204" pitchFamily="34" charset="0"/>
                <a:cs typeface="Aharoni" panose="020B0604020202020204" pitchFamily="2" charset="-79"/>
              </a:rPr>
              <a:t>Grant Closeout</a:t>
            </a:r>
          </a:p>
          <a:p>
            <a:pPr marL="0" indent="0" algn="r">
              <a:buNone/>
            </a:pPr>
            <a:r>
              <a:rPr lang="en-US" sz="2800" dirty="0">
                <a:solidFill>
                  <a:srgbClr val="0A4B6F"/>
                </a:solidFill>
                <a:latin typeface="Franklin Gothic Book" panose="020B0503020102020204" pitchFamily="34" charset="0"/>
              </a:rPr>
              <a:t>Jeff Davis, Cietta Gower</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370209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703448"/>
            <a:ext cx="11051262" cy="5775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Cat Ex SUBJECT to 58.5 [§58.35(a)]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Most Common For DCEO CDBG: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Acquisition, repair, improvement, reconstruction or rehabilitation of public facilities and improvements when the facilities and improvements are:</a:t>
            </a:r>
          </a:p>
          <a:p>
            <a:pPr marL="971526" marR="0" lvl="1" indent="-51433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Already in place</a:t>
            </a: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a:t>
            </a:r>
          </a:p>
          <a:p>
            <a:pPr marL="971526" marR="0" lvl="1" indent="-51433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Retained for the same use</a:t>
            </a:r>
          </a:p>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3. Without change in size or capacity by more than 20%</a:t>
            </a:r>
          </a:p>
          <a:p>
            <a:pPr marL="511162"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(e.g., HR; Replacement of water or sewer lines or lift or pump stations in place; Sewer re-lining)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412791756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ea typeface="+mn-ea"/>
                <a:cs typeface="+mn-cs"/>
              </a:rPr>
              <a:t>The Grantee should begin the closeout process when: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ea typeface="+mn-ea"/>
                <a:cs typeface="+mn-cs"/>
              </a:rPr>
              <a:t>The project in Exhibit A of the Grant Agreement is complete.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ea typeface="+mn-ea"/>
                <a:cs typeface="+mn-cs"/>
              </a:rPr>
              <a:t>All costs have been incurred.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ea typeface="+mn-ea"/>
                <a:cs typeface="+mn-cs"/>
              </a:rPr>
              <a:t>All contracts have been paid in full.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ea typeface="+mn-ea"/>
                <a:cs typeface="+mn-cs"/>
              </a:rPr>
              <a:t>Grant closeout documents are due sixty (60) days after the end date of the Grant Agreement or sixty (60) days after all grant funds have been spent; whichever is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ea typeface="+mn-ea"/>
                <a:cs typeface="+mn-cs"/>
              </a:rPr>
              <a:t>Grantees have up to 45 days after the end date of the Grant Agreement to request grant funds.</a:t>
            </a:r>
          </a:p>
        </p:txBody>
      </p:sp>
    </p:spTree>
    <p:extLst>
      <p:ext uri="{BB962C8B-B14F-4D97-AF65-F5344CB8AC3E}">
        <p14:creationId xmlns:p14="http://schemas.microsoft.com/office/powerpoint/2010/main" val="328661499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8" y="1326301"/>
            <a:ext cx="1111549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Closeout Reports /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Final Periodic Financial and Performance Report (Final PFPR)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Evaluation Report (GER)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As-built Map/Plan (PI)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Section 3 Contractor’s Report / Safe Harbor Report – (PI)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**Confirm that all quarterly reports, other reports and construction documents have been submitted to the Department and that the Grantee’s grant file is complete.</a:t>
            </a:r>
          </a:p>
        </p:txBody>
      </p:sp>
    </p:spTree>
    <p:extLst>
      <p:ext uri="{BB962C8B-B14F-4D97-AF65-F5344CB8AC3E}">
        <p14:creationId xmlns:p14="http://schemas.microsoft.com/office/powerpoint/2010/main" val="23355986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19367" y="1267578"/>
            <a:ext cx="11051262"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a:t>
            </a: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Final Periodic Financial and Performance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Periodic Financial Report (PFR), same form used for quarterly reporting.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Cell (l) </a:t>
            </a: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Final Report for Award Period,</a:t>
            </a: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marked Yes.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Submit any final source documents (pay estimates/invoices/change orders/cancelled checks/bank statements, etc.)</a:t>
            </a:r>
          </a:p>
        </p:txBody>
      </p:sp>
    </p:spTree>
    <p:extLst>
      <p:ext uri="{BB962C8B-B14F-4D97-AF65-F5344CB8AC3E}">
        <p14:creationId xmlns:p14="http://schemas.microsoft.com/office/powerpoint/2010/main" val="237023431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141743"/>
            <a:ext cx="1140741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Periodic Performance Report (PPR) same form used for quarterly reporting.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Cell (11) </a:t>
            </a: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Final Report</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marked Yes.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Cell (16) </a:t>
            </a: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Date Completed</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end date of Grant Agreement or project completion date.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Cell (17) </a:t>
            </a: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Deliverable Explanation</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enter a brief description of the completed activity. Enter any Other funds listed in Exhibit B of the Grant Agreement that were spent to complete the project.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Cell (20) </a:t>
            </a: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Results – Accomplishments in Reporting Period </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include any activities completed in the reporting period.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Remember two forms (PFR) (PPR) one report (PFPR)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22-242999 Grantee Final PFPR 6-30-2024</a:t>
            </a:r>
          </a:p>
        </p:txBody>
      </p:sp>
    </p:spTree>
    <p:extLst>
      <p:ext uri="{BB962C8B-B14F-4D97-AF65-F5344CB8AC3E}">
        <p14:creationId xmlns:p14="http://schemas.microsoft.com/office/powerpoint/2010/main" val="375438431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 Evaluation Report </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GER document requires that the Grantee hold, and facilitate, a closeout public hearing to review program performance and obtain citizens reviews regarding program activities and performance under the grant.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 Notice of Public Hearing must be published in a newspaper of general circulation in the Grantee’s community, at least seven days (excluding the date of publication and the date of the hearing) prior to the hearing; and the notice must state the purpose of the hearing.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 public comment period must coincide with the time period between the Notice and the hearing, which will conclude after the hearing has been completed. The address to submit written comments must be in the public notice.</a:t>
            </a:r>
          </a:p>
        </p:txBody>
      </p:sp>
    </p:spTree>
    <p:extLst>
      <p:ext uri="{BB962C8B-B14F-4D97-AF65-F5344CB8AC3E}">
        <p14:creationId xmlns:p14="http://schemas.microsoft.com/office/powerpoint/2010/main" val="180199074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116575"/>
            <a:ext cx="11051262"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 Evaluation Report </a:t>
            </a: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first page of the GER must be signed by the Grantee’s authorized official.  It must be signed and dated </a:t>
            </a:r>
            <a:r>
              <a:rPr kumimoji="0" lang="en-US" sz="2200" b="1"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after</a:t>
            </a: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the closeout public hearing.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Submit with the Completed GER form: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Newspaper Certification of Publication, with clipping of the Notice of Public Hearing.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Certified minutes from the Public Hearing.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Public Hearing sign-in sheet.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Copy of any citizen’s written comment regarding the Grantee’s performance under the grant since the grant award date, along with the Grantee’s written assessment of any citizen’s comments and any action taken in response to the comments.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As-built map or drawing (PI).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Section 3 Contractor’s Report and the Safe Harbor Compliance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Form (PI)</a:t>
            </a:r>
          </a:p>
        </p:txBody>
      </p:sp>
    </p:spTree>
    <p:extLst>
      <p:ext uri="{BB962C8B-B14F-4D97-AF65-F5344CB8AC3E}">
        <p14:creationId xmlns:p14="http://schemas.microsoft.com/office/powerpoint/2010/main" val="356833601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208580"/>
            <a:ext cx="11051262"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Section 3 Contractor’s Report and Safe Harbor Report</a:t>
            </a: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Each contractor working on the project must complete the Contractor’s Report to report all hours worked, all Section 3 hours worked, and all Target Section 3 hours worked.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 Administrator is responsible for maintaining a cumulative report for all contractors working on the CDBG funded project.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and each contractor working on the project must complete the Safe Harbor Compliance Form to document its efforts to train and employ Section 3 workers, and to contract with Section 3 businesses.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Contractor’s Reports and the Safe Harbor Compliance Forms must be maintained in the project file and submitted with the grant closeout documents.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Qualitative efforts will be reported to HUD at the closeout of the grant-funded project.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6007085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Closeout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81719"/>
            <a:ext cx="11051262"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Final Reminders –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Final PFPR and GER are subject to FEIN locks and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Illinois Stop Payment Lists the same as regular quarterly reporting.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Department retains the right to disallow costs and/or recover funds on the basis of a later audit or other review.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continues an obligation to return funds to the Department from subsequent refunds, corrections, or other transactions.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continues responsibilities for records retention.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continues Audit requirement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obligations.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GRS – Screen 352 (F6) to approve the certified costs</a:t>
            </a:r>
          </a:p>
        </p:txBody>
      </p:sp>
      <p:pic>
        <p:nvPicPr>
          <p:cNvPr id="9" name="Picture 8" descr="Files on shelves">
            <a:extLst>
              <a:ext uri="{FF2B5EF4-FFF2-40B4-BE49-F238E27FC236}">
                <a16:creationId xmlns:a16="http://schemas.microsoft.com/office/drawing/2014/main" id="{4FD44F69-352F-8D62-D451-9246FADC6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7078" y="149841"/>
            <a:ext cx="3205840" cy="213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77241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033670" y="2252870"/>
            <a:ext cx="10298358" cy="1795255"/>
          </a:xfrm>
        </p:spPr>
        <p:txBody>
          <a:bodyPr>
            <a:normAutofit/>
          </a:bodyPr>
          <a:lstStyle/>
          <a:p>
            <a:pPr marL="0" indent="0" algn="r">
              <a:buNone/>
            </a:pPr>
            <a:endParaRPr lang="en-US" sz="2800" dirty="0">
              <a:solidFill>
                <a:srgbClr val="0A4B6F"/>
              </a:solidFill>
              <a:latin typeface="Franklin Gothic Book" panose="020B0503020102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 Files, Record Retention &amp; Audit Requirements</a:t>
            </a:r>
          </a:p>
          <a:p>
            <a:pPr marL="0" indent="0" algn="r">
              <a:buNone/>
            </a:pPr>
            <a:r>
              <a:rPr lang="en-US" sz="2800" dirty="0">
                <a:solidFill>
                  <a:srgbClr val="0A4B6F"/>
                </a:solidFill>
                <a:latin typeface="Franklin Gothic Book" panose="020B0503020102020204" pitchFamily="34" charset="0"/>
              </a:rPr>
              <a:t>Kristy Jones</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36003326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339635"/>
            <a:ext cx="10515600" cy="1341120"/>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Establish a Filing System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Use the CDBG Grantee Records Retention Checklist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Know your Record Retention Requirements (2 CFR 200.333)</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Comply with Audit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93065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438406"/>
            <a:ext cx="11051262" cy="46470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CEST converts to EXEMPT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Complete Statutory Worksheet with all supporting documentation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“All No’s” for 16 bodies of law</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No circumstances requiring formal compliance/mitigation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Document the file and proceed with project once DCEO approves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212828392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253863"/>
            <a:ext cx="10515600" cy="954717"/>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pic>
        <p:nvPicPr>
          <p:cNvPr id="9" name="Picture 8">
            <a:extLst>
              <a:ext uri="{FF2B5EF4-FFF2-40B4-BE49-F238E27FC236}">
                <a16:creationId xmlns:a16="http://schemas.microsoft.com/office/drawing/2014/main" id="{4FA2965F-4155-30F7-57AB-0649802BC2B4}"/>
              </a:ext>
            </a:extLst>
          </p:cNvPr>
          <p:cNvPicPr>
            <a:picLocks noChangeAspect="1"/>
          </p:cNvPicPr>
          <p:nvPr/>
        </p:nvPicPr>
        <p:blipFill>
          <a:blip r:embed="rId3"/>
          <a:stretch>
            <a:fillRect/>
          </a:stretch>
        </p:blipFill>
        <p:spPr>
          <a:xfrm>
            <a:off x="1976581" y="1382752"/>
            <a:ext cx="5449455" cy="4043951"/>
          </a:xfrm>
          <a:prstGeom prst="rect">
            <a:avLst/>
          </a:prstGeom>
        </p:spPr>
      </p:pic>
      <p:pic>
        <p:nvPicPr>
          <p:cNvPr id="11" name="Picture 10">
            <a:extLst>
              <a:ext uri="{FF2B5EF4-FFF2-40B4-BE49-F238E27FC236}">
                <a16:creationId xmlns:a16="http://schemas.microsoft.com/office/drawing/2014/main" id="{3CD391C4-EE73-F0B2-614E-D29A9C340E3D}"/>
              </a:ext>
            </a:extLst>
          </p:cNvPr>
          <p:cNvPicPr>
            <a:picLocks noChangeAspect="1"/>
          </p:cNvPicPr>
          <p:nvPr/>
        </p:nvPicPr>
        <p:blipFill>
          <a:blip r:embed="rId4"/>
          <a:stretch>
            <a:fillRect/>
          </a:stretch>
        </p:blipFill>
        <p:spPr>
          <a:xfrm>
            <a:off x="2008908" y="5426703"/>
            <a:ext cx="5417128" cy="954717"/>
          </a:xfrm>
          <a:prstGeom prst="rect">
            <a:avLst/>
          </a:prstGeom>
        </p:spPr>
      </p:pic>
    </p:spTree>
    <p:extLst>
      <p:ext uri="{BB962C8B-B14F-4D97-AF65-F5344CB8AC3E}">
        <p14:creationId xmlns:p14="http://schemas.microsoft.com/office/powerpoint/2010/main" val="162520103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374469"/>
            <a:ext cx="10515600" cy="1105988"/>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 complete file includes </a:t>
            </a:r>
            <a:r>
              <a:rPr kumimoji="0" lang="en-US" sz="2800" b="1"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all</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records that must be maintained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Application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Environmental Review / Special Grant Conditions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Award/Agreement/Modifications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Procurement of Construction Contracts (N/A for Housing)</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Construction Labor Standards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Financial Management Records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Financial Expenditure Records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Equal Opportunity</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Direct Benefit Connections (PI only)</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Close Out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Monitoring</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Miscellaneous</a:t>
            </a:r>
          </a:p>
        </p:txBody>
      </p:sp>
    </p:spTree>
    <p:extLst>
      <p:ext uri="{BB962C8B-B14F-4D97-AF65-F5344CB8AC3E}">
        <p14:creationId xmlns:p14="http://schemas.microsoft.com/office/powerpoint/2010/main" val="20840503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295861"/>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854926"/>
            <a:ext cx="11051262"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Application</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Complete Grant Application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GATA Registration Documentation/Verification</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p>
        </p:txBody>
      </p:sp>
    </p:spTree>
    <p:extLst>
      <p:ext uri="{BB962C8B-B14F-4D97-AF65-F5344CB8AC3E}">
        <p14:creationId xmlns:p14="http://schemas.microsoft.com/office/powerpoint/2010/main" val="338850237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391886"/>
            <a:ext cx="10484625" cy="1088571"/>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Environmental Review / Special Grant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Entire Environmental Review Record</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Notice of State Award Finalist Letter (NOSAF) with Special Grant Conditions (SGC)</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NOSAF / SGC clearance documentation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Notice of State Award (NOSA)</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03230121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400595"/>
            <a:ext cx="10515600" cy="1219200"/>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Award / Agreement / Modifications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Fully executed Grant Agreement and Welcome Package</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All Modification Requests and Approvals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Fully Executed Modification Agreements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85566249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104503"/>
            <a:ext cx="10515600" cy="1104077"/>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17593"/>
            <a:ext cx="1105126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Procurement of Construction Contracts </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(N/A for Housing)</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MBE Form</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Advertisement for Bids / Bid Solicitation Documents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Bid Packet </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Bid Tabulation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Notice of Award</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Contract/Sub-Contract DOL Reporting Forms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Construction Contract with all signed certifications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Notice of Contract Award (NOCA)</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Notice to Proceed</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Prevailing Wage Rates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Contractor Review for Disbarment</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Contractor Bonding, Insurance</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Change Orders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25357466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330926"/>
            <a:ext cx="10515600" cy="1445623"/>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Construction Labor Standards</a:t>
            </a: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Pre-Con Conference Checklist/Minutes/Sign-in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Payroll Signature Authorization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Employee Interviews </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Construction Payrolls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Apprentice Certifications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Documentation of Underpayment/Wage Restitution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Fringe Documentation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6421196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08685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Financial Management Records</a:t>
            </a: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Bank Account Documentation </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Bonding Information </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Signature Authority/Fiscal Responsibility Documentation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Authorized Signatory Change Forms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Authorized Designee Signature Forms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29813029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191589"/>
            <a:ext cx="10515600" cy="155012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3718"/>
            <a:ext cx="11051262"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Financial Expenditure Records</a:t>
            </a: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General Ledgers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Checks and Corresponding invoices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Bank Statements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Print outs of GRS screens requesting CDBG funds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Copies of Expenditure Summaries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Copies of Signed Quarterly Grantee Reports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62970561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173941"/>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3718"/>
            <a:ext cx="1105126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Equal Opportunity</a:t>
            </a: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Fair Housing Ordinance or Resolution </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Section 3 Reports and Documentation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Section 504 Grantee Self Evaluation for Persons with Disabilities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04810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597431"/>
            <a:ext cx="11051262"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CEST cannot convert to EXEMPT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Complete Statutory Worksheet with all supporting documentation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a:t>
            </a: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Requires one or more formal mitigation(s) or further compliance action(s)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Proceed with approval process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a:t>
            </a: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NOI/RROF publication/posting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RROF (HUD Form 7015.15)</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DCEO Env. Release Letter</a:t>
            </a:r>
          </a:p>
        </p:txBody>
      </p:sp>
    </p:spTree>
    <p:extLst>
      <p:ext uri="{BB962C8B-B14F-4D97-AF65-F5344CB8AC3E}">
        <p14:creationId xmlns:p14="http://schemas.microsoft.com/office/powerpoint/2010/main" val="173416386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08685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3718"/>
            <a:ext cx="11051262"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Direct Benefit Connections  (PI)</a:t>
            </a: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Advertising of Availability of Financial Assistance</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Posting of Availability of Financial Assistance</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Application/Income Documentation of all eligible applicants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Copies of 3 required bids per household or hook-up contract </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Invoices and checks paid per household</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Application/Income Documentation of all ineligible applicants</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089005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295861"/>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3718"/>
            <a:ext cx="11051262"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Closeout</a:t>
            </a: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Final Quarterly Grantee Reports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 Evaluation Report (GER)</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Correspondence related to Closeout</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DCEO Financial Closeout Letter</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As Built Project Map</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Proposed Project Map</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28819760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182649"/>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3718"/>
            <a:ext cx="11051262"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Monitoring</a:t>
            </a: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CDBG Monitoring Letter</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Response Documentation</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81672744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417781"/>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3718"/>
            <a:ext cx="1105126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Miscellaneous</a:t>
            </a: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General Correspondence</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Income Surveys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Public Comments</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Audits</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75138365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417781"/>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365760" y="1343718"/>
            <a:ext cx="7323909"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Audit Requirements</a:t>
            </a: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pic>
        <p:nvPicPr>
          <p:cNvPr id="3" name="Picture 2">
            <a:extLst>
              <a:ext uri="{FF2B5EF4-FFF2-40B4-BE49-F238E27FC236}">
                <a16:creationId xmlns:a16="http://schemas.microsoft.com/office/drawing/2014/main" id="{76B2F151-C6D8-446E-9D96-ADD3A3A0C0E4}"/>
              </a:ext>
            </a:extLst>
          </p:cNvPr>
          <p:cNvPicPr>
            <a:picLocks noChangeAspect="1"/>
          </p:cNvPicPr>
          <p:nvPr/>
        </p:nvPicPr>
        <p:blipFill rotWithShape="1">
          <a:blip r:embed="rId3">
            <a:extLst>
              <a:ext uri="{28A0092B-C50C-407E-A947-70E740481C1C}">
                <a14:useLocalDpi xmlns:a14="http://schemas.microsoft.com/office/drawing/2010/main" val="0"/>
              </a:ext>
            </a:extLst>
          </a:blip>
          <a:srcRect l="5398" t="16521" r="1840" b="2103"/>
          <a:stretch/>
        </p:blipFill>
        <p:spPr bwMode="auto">
          <a:xfrm>
            <a:off x="1092618" y="2668737"/>
            <a:ext cx="6174589" cy="3785513"/>
          </a:xfrm>
          <a:prstGeom prst="rect">
            <a:avLst/>
          </a:prstGeom>
          <a:noFill/>
          <a:ln>
            <a:noFill/>
          </a:ln>
        </p:spPr>
      </p:pic>
    </p:spTree>
    <p:extLst>
      <p:ext uri="{BB962C8B-B14F-4D97-AF65-F5344CB8AC3E}">
        <p14:creationId xmlns:p14="http://schemas.microsoft.com/office/powerpoint/2010/main" val="35829281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417781"/>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43718"/>
            <a:ext cx="11051262" cy="68941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Audit Requirements</a:t>
            </a:r>
            <a:endParaRPr kumimoji="0" lang="en-US" sz="1400" b="0" i="0" u="none" strike="noStrike" kern="1200" cap="none" spc="0" normalizeH="0" baseline="0" noProof="0" dirty="0">
              <a:ln>
                <a:noFill/>
              </a:ln>
              <a:solidFill>
                <a:srgbClr val="0A4B6F"/>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A4B6F"/>
              </a:solidFill>
              <a:effectLst/>
              <a:uLnTx/>
              <a:uFillTx/>
              <a:latin typeface="Franklin Gothic Book"/>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The State of Illinois is required to obtain and review the audit of all entities that had any State or Federally participating funds pass through it.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The appropriate audit reporting package must be submitted through the Grantee Portal at </a:t>
            </a:r>
            <a:r>
              <a:rPr kumimoji="0" lang="en-US" sz="2400" b="0" i="0" u="sng" strike="noStrike" kern="1200" cap="none" spc="0" normalizeH="0" baseline="0" noProof="0" dirty="0">
                <a:ln>
                  <a:noFill/>
                </a:ln>
                <a:solidFill>
                  <a:srgbClr val="044B6F"/>
                </a:solidFill>
                <a:effectLst/>
                <a:uLnTx/>
                <a:uFillTx/>
                <a:latin typeface="Franklin Gothic Book"/>
                <a:ea typeface="+mn-ea"/>
                <a:cs typeface="+mn-cs"/>
              </a:rPr>
              <a:t>grants.illinois.gov/portal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latin typeface="Franklin Gothic Book"/>
                <a:ea typeface="+mn-ea"/>
                <a:cs typeface="+mn-cs"/>
              </a:rPr>
              <a:t>Non-compliance with audit requirements could result in implementation of the Grantee Compliance Enforcement System (GCES) and may result in the inability to receive grant funds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Helpful Resources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sng" strike="noStrike" kern="1200" cap="none" spc="0" normalizeH="0" baseline="0" noProof="0" dirty="0">
                <a:ln>
                  <a:noFill/>
                </a:ln>
                <a:solidFill>
                  <a:srgbClr val="044B6F"/>
                </a:solidFill>
                <a:effectLst/>
                <a:uLnTx/>
                <a:uFillTx/>
                <a:latin typeface="Franklin Gothic Book"/>
                <a:ea typeface="Calibri" panose="020F0502020204030204" pitchFamily="34" charset="0"/>
                <a:cs typeface="+mn-cs"/>
                <a:hlinkClick r:id="rId3">
                  <a:extLst>
                    <a:ext uri="{A12FA001-AC4F-418D-AE19-62706E023703}">
                      <ahyp:hlinkClr xmlns:ahyp="http://schemas.microsoft.com/office/drawing/2018/hyperlinkcolor" val="tx"/>
                    </a:ext>
                  </a:extLst>
                </a:hlinkClick>
              </a:rPr>
              <a:t>https://dceo.illinois.gov/aboutdceo/grantopportunities.html</a:t>
            </a:r>
            <a:r>
              <a:rPr kumimoji="0" lang="en-US" sz="2100" b="0" i="0" u="none" strike="noStrike" kern="1200" cap="none" spc="0" normalizeH="0" baseline="0" noProof="0" dirty="0">
                <a:ln>
                  <a:noFill/>
                </a:ln>
                <a:solidFill>
                  <a:srgbClr val="044B6F"/>
                </a:solidFill>
                <a:effectLst/>
                <a:uLnTx/>
                <a:uFillTx/>
                <a:latin typeface="Franklin Gothic Book"/>
                <a:ea typeface="Calibri" panose="020F0502020204030204" pitchFamily="34" charset="0"/>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DCEO Office of Accountability-</a:t>
            </a:r>
            <a:r>
              <a:rPr kumimoji="0" lang="en-US" sz="2100" b="0" i="0" u="sng" strike="noStrike" kern="1200" cap="none" spc="0" normalizeH="0" baseline="0" noProof="0" dirty="0">
                <a:ln>
                  <a:noFill/>
                </a:ln>
                <a:solidFill>
                  <a:srgbClr val="044B6F"/>
                </a:solidFill>
                <a:effectLst/>
                <a:uLnTx/>
                <a:uFillTx/>
                <a:latin typeface="Franklin Gothic Book"/>
                <a:ea typeface="Calibri" panose="020F0502020204030204" pitchFamily="34" charset="0"/>
                <a:cs typeface="+mn-cs"/>
                <a:hlinkClick r:id="rId4">
                  <a:extLst>
                    <a:ext uri="{A12FA001-AC4F-418D-AE19-62706E023703}">
                      <ahyp:hlinkClr xmlns:ahyp="http://schemas.microsoft.com/office/drawing/2018/hyperlinkcolor" val="tx"/>
                    </a:ext>
                  </a:extLst>
                </a:hlinkClick>
              </a:rPr>
              <a:t>ceo.GrantHelp@illinois.gov</a:t>
            </a:r>
            <a:endParaRPr kumimoji="0" lang="en-US" sz="21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99402890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1182649"/>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Files, Record Retention &amp; Audit Requirements</a:t>
            </a:r>
            <a:br>
              <a:rPr lang="en-US" dirty="0">
                <a:solidFill>
                  <a:srgbClr val="0A4B6F"/>
                </a:solidFill>
                <a:latin typeface="Franklin Gothic Medium" panose="020B0603020102020204" pitchFamily="34" charset="0"/>
                <a:cs typeface="Aharoni" panose="020B0604020202020204" pitchFamily="2" charset="-79"/>
              </a:rPr>
            </a:b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RECAP</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92183" y="1314995"/>
            <a:ext cx="11029448" cy="56938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CDBG Grantee Records Retention Checklist is a </a:t>
            </a:r>
            <a:r>
              <a:rPr kumimoji="0" lang="en-US" sz="3200" b="0"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Useful Tool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Be Knowledgeable of Specific CDBG Program Requirements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When in Doubt….Don’t Toss it Out!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35525346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252870"/>
            <a:ext cx="9144000" cy="1795255"/>
          </a:xfrm>
        </p:spPr>
        <p:txBody>
          <a:bodyPr>
            <a:normAutofit/>
          </a:bodyPr>
          <a:lstStyle/>
          <a:p>
            <a:pPr marL="0" indent="0" algn="r">
              <a:buNone/>
            </a:pPr>
            <a:endParaRPr lang="en-US" sz="2800" dirty="0">
              <a:solidFill>
                <a:srgbClr val="0A4B6F"/>
              </a:solidFill>
              <a:latin typeface="Franklin Gothic Book" panose="020B0503020102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Monitoring</a:t>
            </a:r>
          </a:p>
          <a:p>
            <a:pPr marL="0" indent="0" algn="r">
              <a:buNone/>
            </a:pPr>
            <a:r>
              <a:rPr lang="en-US" sz="2800" dirty="0">
                <a:solidFill>
                  <a:srgbClr val="0A4B6F"/>
                </a:solidFill>
                <a:latin typeface="Franklin Gothic Book" panose="020B0503020102020204" pitchFamily="34" charset="0"/>
              </a:rPr>
              <a:t>Lisa Thomas Swaine</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240347813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lvl="0"/>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cs typeface="Arial" panose="020B0604020202020204" pitchFamily="34" charset="0"/>
              </a:rPr>
              <a:t>Monitoring  </a:t>
            </a:r>
            <a:br>
              <a:rPr lang="en-US" sz="3600" b="1" dirty="0">
                <a:solidFill>
                  <a:srgbClr val="1F497D"/>
                </a:solidFill>
                <a:cs typeface="Arial" panose="020B0604020202020204" pitchFamily="34" charset="0"/>
              </a:rPr>
            </a:br>
            <a:r>
              <a:rPr lang="en-US" sz="3600" b="1" dirty="0">
                <a:solidFill>
                  <a:srgbClr val="1F497D"/>
                </a:solidFill>
                <a:cs typeface="Arial" panose="020B0604020202020204" pitchFamily="34" charset="0"/>
              </a:rPr>
              <a:t>2 CFR 570.501(b); 2 CFR 200.328 and 200.331</a:t>
            </a:r>
            <a:br>
              <a:rPr lang="en-US" sz="4000" b="1" dirty="0">
                <a:solidFill>
                  <a:srgbClr val="1F497D"/>
                </a:solidFill>
                <a:latin typeface="Arial" panose="020B0604020202020204" pitchFamily="34" charset="0"/>
                <a:cs typeface="Arial" panose="020B06040202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431983"/>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DCEO is responsible for ensuring that CDBG funds are used in accordance with all program requirements and for determining the adequacy of performance under the Grant Agreement.  </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56176084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3B85-554D-34E4-668B-AF30DA2DFC4F}"/>
              </a:ext>
            </a:extLst>
          </p:cNvPr>
          <p:cNvSpPr>
            <a:spLocks noGrp="1"/>
          </p:cNvSpPr>
          <p:nvPr>
            <p:ph type="title"/>
          </p:nvPr>
        </p:nvSpPr>
        <p:spPr/>
        <p:txBody>
          <a:bodyPr>
            <a:normAutofit/>
          </a:bodyPr>
          <a:lstStyle/>
          <a:p>
            <a:r>
              <a:rPr lang="en-US" sz="4000" b="1" dirty="0">
                <a:solidFill>
                  <a:srgbClr val="1F497D"/>
                </a:solidFill>
                <a:cs typeface="Arial" panose="020B0604020202020204" pitchFamily="34" charset="0"/>
              </a:rPr>
              <a:t>Monitoring  </a:t>
            </a:r>
            <a:br>
              <a:rPr lang="en-US" sz="4000" b="1" dirty="0">
                <a:solidFill>
                  <a:srgbClr val="1F497D"/>
                </a:solidFill>
                <a:cs typeface="Arial" panose="020B0604020202020204" pitchFamily="34" charset="0"/>
              </a:rPr>
            </a:br>
            <a:r>
              <a:rPr lang="en-US" sz="4000" b="1" dirty="0">
                <a:solidFill>
                  <a:srgbClr val="1F497D"/>
                </a:solidFill>
                <a:cs typeface="Arial" panose="020B0604020202020204" pitchFamily="34" charset="0"/>
              </a:rPr>
              <a:t>2 CFR 570.501(b); 2 CFR 200.328 and 200.33</a:t>
            </a:r>
            <a:endParaRPr lang="en-US" dirty="0"/>
          </a:p>
        </p:txBody>
      </p:sp>
      <p:sp>
        <p:nvSpPr>
          <p:cNvPr id="3" name="Content Placeholder 2">
            <a:extLst>
              <a:ext uri="{FF2B5EF4-FFF2-40B4-BE49-F238E27FC236}">
                <a16:creationId xmlns:a16="http://schemas.microsoft.com/office/drawing/2014/main" id="{0FF36001-3C61-1828-5F92-1097DC5F76FC}"/>
              </a:ext>
            </a:extLst>
          </p:cNvPr>
          <p:cNvSpPr>
            <a:spLocks noGrp="1"/>
          </p:cNvSpPr>
          <p:nvPr>
            <p:ph idx="1"/>
          </p:nvPr>
        </p:nvSpPr>
        <p:spPr>
          <a:xfrm>
            <a:off x="838200" y="1690688"/>
            <a:ext cx="10515600" cy="4351338"/>
          </a:xfrm>
        </p:spPr>
        <p:txBody>
          <a:bodyPr>
            <a:normAutofit/>
          </a:bodyPr>
          <a:lstStyle/>
          <a:p>
            <a:pPr marL="461963" marR="0" lvl="0" indent="0" algn="l" defTabSz="914400" rtl="0" eaLnBrk="1" fontAlgn="auto" latinLnBrk="0" hangingPunct="1">
              <a:lnSpc>
                <a:spcPct val="100000"/>
              </a:lnSpc>
              <a:spcBef>
                <a:spcPct val="20000"/>
              </a:spcBef>
              <a:spcAft>
                <a:spcPts val="0"/>
              </a:spcAft>
              <a:buClrTx/>
              <a:buSzTx/>
              <a:buNone/>
              <a:tabLst>
                <a:tab pos="461963" algn="l"/>
              </a:tabLst>
              <a:defRPr/>
            </a:pPr>
            <a:r>
              <a:rPr kumimoji="0" lang="en-US" sz="3600" b="0" i="0" u="sng" strike="noStrike" kern="1200" cap="none" spc="0" normalizeH="0" baseline="0" noProof="0" dirty="0">
                <a:ln>
                  <a:noFill/>
                </a:ln>
                <a:solidFill>
                  <a:srgbClr val="1F497D"/>
                </a:solidFill>
                <a:effectLst/>
                <a:uLnTx/>
                <a:uFillTx/>
                <a:ea typeface="+mn-ea"/>
                <a:cs typeface="Arial" panose="020B0604020202020204" pitchFamily="34" charset="0"/>
              </a:rPr>
              <a:t>Monitoring identifies:</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lvl="1">
              <a:lnSpc>
                <a:spcPct val="100000"/>
              </a:lnSpc>
              <a:spcBef>
                <a:spcPct val="20000"/>
              </a:spcBef>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If Grantees are proceeding with the project in a timely manner.</a:t>
            </a:r>
          </a:p>
          <a:p>
            <a:pPr lvl="1">
              <a:lnSpc>
                <a:spcPct val="100000"/>
              </a:lnSpc>
              <a:spcBef>
                <a:spcPct val="20000"/>
              </a:spcBef>
              <a:defRPr/>
            </a:pPr>
            <a:r>
              <a:rPr lang="en-US" sz="2800" dirty="0">
                <a:solidFill>
                  <a:srgbClr val="1F497D"/>
                </a:solidFill>
                <a:cs typeface="Arial" panose="020B0604020202020204" pitchFamily="34" charset="0"/>
              </a:rPr>
              <a:t>If Grantees are carrying out activities identified in the Grant Agreement</a:t>
            </a:r>
          </a:p>
          <a:p>
            <a:pPr lvl="1">
              <a:lnSpc>
                <a:spcPct val="100000"/>
              </a:lnSpc>
              <a:spcBef>
                <a:spcPct val="20000"/>
              </a:spcBef>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Potential problem areas that Grantees may be experiencing</a:t>
            </a:r>
          </a:p>
          <a:p>
            <a:pPr lvl="1">
              <a:lnSpc>
                <a:spcPct val="100000"/>
              </a:lnSpc>
              <a:spcBef>
                <a:spcPct val="20000"/>
              </a:spcBef>
              <a:defRPr/>
            </a:pPr>
            <a:r>
              <a:rPr lang="en-US" sz="2800" dirty="0">
                <a:solidFill>
                  <a:srgbClr val="1F497D"/>
                </a:solidFill>
                <a:cs typeface="Arial" panose="020B0604020202020204" pitchFamily="34" charset="0"/>
              </a:rPr>
              <a:t>Potential concerns and/or findings that require correction</a:t>
            </a:r>
          </a:p>
          <a:p>
            <a:pPr lvl="1">
              <a:lnSpc>
                <a:spcPct val="100000"/>
              </a:lnSpc>
              <a:spcBef>
                <a:spcPct val="20000"/>
              </a:spcBef>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Opport</a:t>
            </a:r>
            <a:r>
              <a:rPr lang="en-US" sz="2800" dirty="0">
                <a:solidFill>
                  <a:srgbClr val="1F497D"/>
                </a:solidFill>
                <a:cs typeface="Arial" panose="020B0604020202020204" pitchFamily="34" charset="0"/>
              </a:rPr>
              <a:t>unities for hands-on assistance</a:t>
            </a:r>
            <a:endPar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endParaRPr>
          </a:p>
          <a:p>
            <a:endParaRPr lang="en-US" dirty="0"/>
          </a:p>
        </p:txBody>
      </p:sp>
    </p:spTree>
    <p:extLst>
      <p:ext uri="{BB962C8B-B14F-4D97-AF65-F5344CB8AC3E}">
        <p14:creationId xmlns:p14="http://schemas.microsoft.com/office/powerpoint/2010/main" val="3269565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451658"/>
            <a:ext cx="11051262"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Environmental Assessment [§58.36]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anose="020B0604020202020204" pitchFamily="34" charset="0"/>
              </a:rPr>
              <a:t>Any project not Exempt or Categorically Excluded, and does not meet EIS thresholds. Some IL CDBG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anose="020B0604020202020204" pitchFamily="34" charset="0"/>
              </a:rPr>
              <a:t>Extension of water or sewer lines to an unserved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anose="020B0604020202020204" pitchFamily="34" charset="0"/>
              </a:rPr>
              <a:t>Water tower – additional or replacement</a:t>
            </a:r>
          </a:p>
        </p:txBody>
      </p:sp>
    </p:spTree>
    <p:extLst>
      <p:ext uri="{BB962C8B-B14F-4D97-AF65-F5344CB8AC3E}">
        <p14:creationId xmlns:p14="http://schemas.microsoft.com/office/powerpoint/2010/main" val="255804975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lvl="0"/>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cs typeface="Arial" panose="020B0604020202020204" pitchFamily="34" charset="0"/>
              </a:rPr>
              <a:t>Monitoring</a:t>
            </a:r>
            <a:r>
              <a:rPr lang="en-US" sz="3600" b="1" dirty="0">
                <a:solidFill>
                  <a:srgbClr val="1F497D"/>
                </a:solidFill>
                <a:highlight>
                  <a:srgbClr val="FFFF00"/>
                </a:highlight>
                <a:cs typeface="Arial" panose="020B0604020202020204" pitchFamily="34" charset="0"/>
              </a:rPr>
              <a:t> </a:t>
            </a:r>
            <a:r>
              <a:rPr lang="en-US" sz="3600" b="1" dirty="0">
                <a:solidFill>
                  <a:srgbClr val="1F497D"/>
                </a:solidFill>
                <a:cs typeface="Arial" panose="020B0604020202020204" pitchFamily="34" charset="0"/>
              </a:rPr>
              <a:t> </a:t>
            </a:r>
            <a:br>
              <a:rPr lang="en-US" sz="3600" b="1" dirty="0">
                <a:solidFill>
                  <a:srgbClr val="1F497D"/>
                </a:solidFill>
                <a:cs typeface="Arial" panose="020B0604020202020204" pitchFamily="34" charset="0"/>
              </a:rPr>
            </a:br>
            <a:r>
              <a:rPr lang="en-US" sz="3600" b="1" dirty="0">
                <a:solidFill>
                  <a:srgbClr val="1F497D"/>
                </a:solidFill>
                <a:cs typeface="Arial" panose="020B0604020202020204" pitchFamily="34" charset="0"/>
              </a:rPr>
              <a:t>2 CFR 570.501(b); 2 CFR 200.328 and 200.331</a:t>
            </a:r>
            <a:br>
              <a:rPr lang="en-US" sz="4000" b="1" dirty="0">
                <a:solidFill>
                  <a:srgbClr val="1F497D"/>
                </a:solidFill>
                <a:latin typeface="Arial" panose="020B0604020202020204" pitchFamily="34" charset="0"/>
                <a:cs typeface="Arial" panose="020B06040202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456929"/>
            <a:ext cx="11007139" cy="3970318"/>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DCEO’s role is NOT to simply “catch” grantees making mistakes/errors. </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CDBG staff conduct oversight activities to ensure: </a:t>
            </a:r>
          </a:p>
          <a:p>
            <a:pPr marL="838190"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All funds are spent effectively and accomplish their intended purpose; and</a:t>
            </a:r>
          </a:p>
          <a:p>
            <a:pPr marL="838190"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Confirm compliance with Federal statutes, regulations and the terms of the Grant Agreement</a:t>
            </a:r>
          </a:p>
          <a:p>
            <a:pPr marL="1295390" marR="0" lvl="2"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This includes established timeframes and performance goals as they relate to the activities included in the Scope of Work. </a:t>
            </a:r>
            <a:endParaRPr kumimoji="0" lang="en-US" sz="2800" b="0" i="0" u="none" strike="noStrike" kern="1200" cap="none" spc="0" normalizeH="0" baseline="0" noProof="0" dirty="0">
              <a:ln>
                <a:noFill/>
              </a:ln>
              <a:solidFill>
                <a:srgbClr val="0A4B6F"/>
              </a:solidFill>
              <a:effectLst/>
              <a:uLnTx/>
              <a:uFillTx/>
              <a:ea typeface="+mn-ea"/>
              <a:cs typeface="+mn-cs"/>
            </a:endParaRPr>
          </a:p>
        </p:txBody>
      </p:sp>
    </p:spTree>
    <p:extLst>
      <p:ext uri="{BB962C8B-B14F-4D97-AF65-F5344CB8AC3E}">
        <p14:creationId xmlns:p14="http://schemas.microsoft.com/office/powerpoint/2010/main" val="370616370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91F7-4217-3F2A-0D6B-7C0C8D63F00F}"/>
              </a:ext>
            </a:extLst>
          </p:cNvPr>
          <p:cNvSpPr>
            <a:spLocks noGrp="1"/>
          </p:cNvSpPr>
          <p:nvPr>
            <p:ph type="title"/>
          </p:nvPr>
        </p:nvSpPr>
        <p:spPr/>
        <p:txBody>
          <a:bodyPr>
            <a:normAutofit fontScale="90000"/>
          </a:bodyPr>
          <a:lstStyle/>
          <a:p>
            <a:r>
              <a:rPr lang="en-US" sz="4000" b="1" dirty="0">
                <a:solidFill>
                  <a:srgbClr val="1F497D"/>
                </a:solidFill>
                <a:cs typeface="Arial" panose="020B0604020202020204" pitchFamily="34" charset="0"/>
              </a:rPr>
              <a:t>Monitoring</a:t>
            </a:r>
            <a:r>
              <a:rPr lang="en-US" sz="4000" b="1" dirty="0">
                <a:solidFill>
                  <a:srgbClr val="1F497D"/>
                </a:solidFill>
                <a:highlight>
                  <a:srgbClr val="FFFF00"/>
                </a:highlight>
                <a:cs typeface="Arial" panose="020B0604020202020204" pitchFamily="34" charset="0"/>
              </a:rPr>
              <a:t>  </a:t>
            </a:r>
            <a:br>
              <a:rPr lang="en-US" sz="4000" b="1" dirty="0">
                <a:solidFill>
                  <a:srgbClr val="1F497D"/>
                </a:solidFill>
                <a:cs typeface="Arial" panose="020B0604020202020204" pitchFamily="34" charset="0"/>
              </a:rPr>
            </a:br>
            <a:r>
              <a:rPr lang="en-US" sz="4000" b="1" dirty="0">
                <a:solidFill>
                  <a:srgbClr val="1F497D"/>
                </a:solidFill>
                <a:cs typeface="Arial" panose="020B0604020202020204" pitchFamily="34" charset="0"/>
              </a:rPr>
              <a:t>2 CFR 570.501(b); 2 CFR 200.328 and 200.331</a:t>
            </a:r>
            <a:endParaRPr lang="en-US" dirty="0"/>
          </a:p>
        </p:txBody>
      </p:sp>
      <p:sp>
        <p:nvSpPr>
          <p:cNvPr id="3" name="Content Placeholder 2">
            <a:extLst>
              <a:ext uri="{FF2B5EF4-FFF2-40B4-BE49-F238E27FC236}">
                <a16:creationId xmlns:a16="http://schemas.microsoft.com/office/drawing/2014/main" id="{48D32262-8A1C-443B-1405-20C15BF10A57}"/>
              </a:ext>
            </a:extLst>
          </p:cNvPr>
          <p:cNvSpPr>
            <a:spLocks noGrp="1"/>
          </p:cNvSpPr>
          <p:nvPr>
            <p:ph idx="1"/>
          </p:nvPr>
        </p:nvSpPr>
        <p:spPr>
          <a:xfrm>
            <a:off x="838200" y="1956253"/>
            <a:ext cx="11014166" cy="3173095"/>
          </a:xfrm>
        </p:spPr>
        <p:txBody>
          <a:bodyPr/>
          <a:lstStyle/>
          <a:p>
            <a:r>
              <a:rPr lang="en-US" sz="3600" dirty="0">
                <a:solidFill>
                  <a:srgbClr val="1F497D"/>
                </a:solidFill>
                <a:cs typeface="Arial" panose="020B0604020202020204" pitchFamily="34" charset="0"/>
              </a:rPr>
              <a:t>Required Grant Reporting and On-site Compliance Monitoring </a:t>
            </a:r>
          </a:p>
          <a:p>
            <a:pPr lvl="1"/>
            <a:r>
              <a:rPr lang="en-US" sz="3200" dirty="0">
                <a:solidFill>
                  <a:srgbClr val="1F497D"/>
                </a:solidFill>
                <a:cs typeface="Arial" panose="020B0604020202020204" pitchFamily="34" charset="0"/>
              </a:rPr>
              <a:t>Conducted to ensure compliance deficiencies are corrected. </a:t>
            </a:r>
          </a:p>
          <a:p>
            <a:pPr lvl="1"/>
            <a:r>
              <a:rPr lang="en-US" sz="3200" dirty="0">
                <a:solidFill>
                  <a:srgbClr val="1F497D"/>
                </a:solidFill>
                <a:cs typeface="Arial" panose="020B0604020202020204" pitchFamily="34" charset="0"/>
              </a:rPr>
              <a:t>Can also be utilized for the Grantee to obtain on-site technical assistance from their Grant Manager. </a:t>
            </a:r>
            <a:endParaRPr lang="en-US" sz="3200" dirty="0"/>
          </a:p>
        </p:txBody>
      </p:sp>
    </p:spTree>
    <p:extLst>
      <p:ext uri="{BB962C8B-B14F-4D97-AF65-F5344CB8AC3E}">
        <p14:creationId xmlns:p14="http://schemas.microsoft.com/office/powerpoint/2010/main" val="231345826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301D-A401-62D5-2B5E-1C724A17B6C6}"/>
              </a:ext>
            </a:extLst>
          </p:cNvPr>
          <p:cNvSpPr>
            <a:spLocks noGrp="1"/>
          </p:cNvSpPr>
          <p:nvPr>
            <p:ph type="title"/>
          </p:nvPr>
        </p:nvSpPr>
        <p:spPr/>
        <p:txBody>
          <a:bodyPr>
            <a:normAutofit/>
          </a:bodyPr>
          <a:lstStyle/>
          <a:p>
            <a:r>
              <a:rPr lang="en-US" sz="4000" b="1" dirty="0">
                <a:solidFill>
                  <a:srgbClr val="1F497D"/>
                </a:solidFill>
                <a:cs typeface="Arial" panose="020B0604020202020204" pitchFamily="34" charset="0"/>
              </a:rPr>
              <a:t>Monitoring: How Grantees are selected  </a:t>
            </a:r>
            <a:br>
              <a:rPr lang="en-US" sz="4000" b="1" dirty="0">
                <a:solidFill>
                  <a:srgbClr val="1F497D"/>
                </a:solidFill>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1D475910-3721-2B02-50D5-B8AEE01F0E84}"/>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F497D"/>
                </a:solidFill>
                <a:effectLst/>
                <a:uLnTx/>
                <a:uFillTx/>
                <a:ea typeface="+mn-ea"/>
                <a:cs typeface="Arial" panose="020B0604020202020204" pitchFamily="34" charset="0"/>
              </a:rPr>
              <a:t>Grantees are initially selected for On-site Compliance Monitoring based on answers provided in the GATA Internal Control Questionnaire (ICQ).  </a:t>
            </a:r>
          </a:p>
          <a:p>
            <a:pPr>
              <a:defRPr/>
            </a:pPr>
            <a:r>
              <a:rPr lang="en-US" sz="1800" dirty="0">
                <a:effectLst/>
                <a:ea typeface="Calibri" panose="020F0502020204030204" pitchFamily="34" charset="0"/>
                <a:cs typeface="Times New Roman" panose="02020603050405020304" pitchFamily="18" charset="0"/>
              </a:rPr>
              <a:t>Grant Managers may conduct an on-site monitoring visit for other reasons.</a:t>
            </a:r>
            <a:endParaRPr kumimoji="0" lang="en-US" sz="3600" b="0" i="0" u="none" strike="noStrike" kern="1200" cap="none" spc="0" normalizeH="0" baseline="0" noProof="0" dirty="0">
              <a:ln>
                <a:noFill/>
              </a:ln>
              <a:solidFill>
                <a:srgbClr val="1F497D"/>
              </a:solidFill>
              <a:effectLst/>
              <a:uLnTx/>
              <a:uFillTx/>
              <a:ea typeface="+mn-ea"/>
              <a:cs typeface="Arial" panose="020B0604020202020204" pitchFamily="34" charset="0"/>
            </a:endParaRPr>
          </a:p>
          <a:p>
            <a:r>
              <a:rPr kumimoji="0" lang="en-US" sz="3600" b="0" i="0" u="none" strike="noStrike" kern="1200" cap="none" spc="0" normalizeH="0" baseline="0" noProof="0" dirty="0">
                <a:ln>
                  <a:noFill/>
                </a:ln>
                <a:solidFill>
                  <a:srgbClr val="1F497D"/>
                </a:solidFill>
                <a:effectLst/>
                <a:uLnTx/>
                <a:uFillTx/>
                <a:ea typeface="+mn-ea"/>
                <a:cs typeface="Arial" panose="020B0604020202020204" pitchFamily="34" charset="0"/>
              </a:rPr>
              <a:t>Grant Managers may conduct an on-site monitoring visit for other reasons.</a:t>
            </a:r>
            <a:r>
              <a:rPr kumimoji="0" lang="en-US" sz="3600" b="0" i="0" u="none" strike="noStrike" kern="1200" cap="none" spc="0" normalizeH="0" baseline="0" noProof="0" dirty="0">
                <a:ln>
                  <a:noFill/>
                </a:ln>
                <a:solidFill>
                  <a:srgbClr val="FF0000"/>
                </a:solidFill>
                <a:effectLst/>
                <a:uLnTx/>
                <a:uFillTx/>
                <a:ea typeface="+mn-ea"/>
                <a:cs typeface="Arial" panose="020B0604020202020204" pitchFamily="34"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may conduct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 on-site monitoring visit for other reasons.</a:t>
            </a:r>
          </a:p>
          <a:p>
            <a:endParaRPr lang="en-US" dirty="0"/>
          </a:p>
        </p:txBody>
      </p:sp>
    </p:spTree>
    <p:extLst>
      <p:ext uri="{BB962C8B-B14F-4D97-AF65-F5344CB8AC3E}">
        <p14:creationId xmlns:p14="http://schemas.microsoft.com/office/powerpoint/2010/main" val="256298928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A7FD-D1D6-2A40-CDAA-3B5BFA532372}"/>
              </a:ext>
            </a:extLst>
          </p:cNvPr>
          <p:cNvSpPr>
            <a:spLocks noGrp="1"/>
          </p:cNvSpPr>
          <p:nvPr>
            <p:ph type="title"/>
          </p:nvPr>
        </p:nvSpPr>
        <p:spPr/>
        <p:txBody>
          <a:bodyPr>
            <a:normAutofit/>
          </a:bodyPr>
          <a:lstStyle/>
          <a:p>
            <a:r>
              <a:rPr lang="en-US" sz="4000" b="1" dirty="0">
                <a:solidFill>
                  <a:srgbClr val="1F497D"/>
                </a:solidFill>
                <a:cs typeface="Arial" panose="020B0604020202020204" pitchFamily="34" charset="0"/>
              </a:rPr>
              <a:t>Monitoring: What is Reviewed? </a:t>
            </a:r>
            <a:br>
              <a:rPr lang="en-US" sz="4000" b="1" dirty="0">
                <a:solidFill>
                  <a:srgbClr val="1F497D"/>
                </a:solidFill>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A08898B9-0386-27F3-6E9F-1FE8ED185253}"/>
              </a:ext>
            </a:extLst>
          </p:cNvPr>
          <p:cNvSpPr>
            <a:spLocks noGrp="1"/>
          </p:cNvSpPr>
          <p:nvPr>
            <p:ph idx="1"/>
          </p:nvPr>
        </p:nvSpPr>
        <p:spPr/>
        <p:txBody>
          <a:bodyPr/>
          <a:lstStyle/>
          <a:p>
            <a:r>
              <a:rPr lang="en-US" sz="2800" b="1" dirty="0">
                <a:solidFill>
                  <a:srgbClr val="1F497D"/>
                </a:solidFill>
                <a:cs typeface="Arial" panose="020B0604020202020204" pitchFamily="34" charset="0"/>
              </a:rPr>
              <a:t>On-site Compliance Monitoring of CDBG funded activities will review:  </a:t>
            </a:r>
          </a:p>
          <a:p>
            <a:pPr lvl="1">
              <a:spcBef>
                <a:spcPts val="1200"/>
              </a:spcBef>
            </a:pPr>
            <a:r>
              <a:rPr lang="en-US" sz="2800" dirty="0">
                <a:solidFill>
                  <a:srgbClr val="1F497D"/>
                </a:solidFill>
                <a:cs typeface="Arial" panose="020B0604020202020204" pitchFamily="34" charset="0"/>
              </a:rPr>
              <a:t>Timeliness </a:t>
            </a:r>
          </a:p>
          <a:p>
            <a:pPr lvl="1"/>
            <a:r>
              <a:rPr lang="en-US" sz="2800" dirty="0">
                <a:solidFill>
                  <a:srgbClr val="1F497D"/>
                </a:solidFill>
                <a:cs typeface="Arial" panose="020B0604020202020204" pitchFamily="34" charset="0"/>
              </a:rPr>
              <a:t>LMI Benefit </a:t>
            </a:r>
          </a:p>
          <a:p>
            <a:pPr lvl="1"/>
            <a:r>
              <a:rPr lang="en-US" sz="2800" dirty="0">
                <a:solidFill>
                  <a:srgbClr val="1F497D"/>
                </a:solidFill>
                <a:cs typeface="Arial" panose="020B0604020202020204" pitchFamily="34" charset="0"/>
              </a:rPr>
              <a:t>EEO/MBE </a:t>
            </a:r>
          </a:p>
          <a:p>
            <a:pPr lvl="1"/>
            <a:r>
              <a:rPr lang="en-US" sz="2800" dirty="0">
                <a:solidFill>
                  <a:srgbClr val="1F497D"/>
                </a:solidFill>
                <a:cs typeface="Arial" panose="020B0604020202020204" pitchFamily="34" charset="0"/>
              </a:rPr>
              <a:t>Fair Housing </a:t>
            </a:r>
          </a:p>
          <a:p>
            <a:pPr lvl="1"/>
            <a:r>
              <a:rPr lang="en-US" sz="2800" dirty="0">
                <a:solidFill>
                  <a:srgbClr val="1F497D"/>
                </a:solidFill>
                <a:cs typeface="Arial" panose="020B0604020202020204" pitchFamily="34" charset="0"/>
              </a:rPr>
              <a:t>Section 504 </a:t>
            </a:r>
          </a:p>
          <a:p>
            <a:pPr lvl="1"/>
            <a:r>
              <a:rPr lang="en-US" sz="2800" dirty="0">
                <a:solidFill>
                  <a:srgbClr val="1F497D"/>
                </a:solidFill>
                <a:cs typeface="Arial" panose="020B0604020202020204" pitchFamily="34" charset="0"/>
              </a:rPr>
              <a:t>Financial Management</a:t>
            </a:r>
          </a:p>
          <a:p>
            <a:pPr lvl="1"/>
            <a:r>
              <a:rPr lang="en-US" sz="2800" dirty="0">
                <a:solidFill>
                  <a:srgbClr val="1F497D"/>
                </a:solidFill>
                <a:cs typeface="Arial" panose="020B0604020202020204" pitchFamily="34" charset="0"/>
              </a:rPr>
              <a:t>Project Construction</a:t>
            </a:r>
          </a:p>
          <a:p>
            <a:endParaRPr lang="en-US" dirty="0"/>
          </a:p>
        </p:txBody>
      </p:sp>
    </p:spTree>
    <p:extLst>
      <p:ext uri="{BB962C8B-B14F-4D97-AF65-F5344CB8AC3E}">
        <p14:creationId xmlns:p14="http://schemas.microsoft.com/office/powerpoint/2010/main" val="98821833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3272-0EA4-DE0D-53AE-90E1C8A16D6C}"/>
              </a:ext>
            </a:extLst>
          </p:cNvPr>
          <p:cNvSpPr>
            <a:spLocks noGrp="1"/>
          </p:cNvSpPr>
          <p:nvPr>
            <p:ph type="title"/>
          </p:nvPr>
        </p:nvSpPr>
        <p:spPr/>
        <p:txBody>
          <a:bodyPr>
            <a:normAutofit/>
          </a:bodyPr>
          <a:lstStyle/>
          <a:p>
            <a:r>
              <a:rPr lang="en-US" sz="4000" b="1" dirty="0">
                <a:solidFill>
                  <a:srgbClr val="1F497D"/>
                </a:solidFill>
                <a:cs typeface="Arial" panose="020B0604020202020204" pitchFamily="34" charset="0"/>
              </a:rPr>
              <a:t>Monitoring: Preparation for Grantee  </a:t>
            </a:r>
            <a:br>
              <a:rPr lang="en-US" sz="4000" b="1" dirty="0">
                <a:solidFill>
                  <a:srgbClr val="1F497D"/>
                </a:solidFill>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72DA7334-699E-087E-561F-9778CC64D5DD}"/>
              </a:ext>
            </a:extLst>
          </p:cNvPr>
          <p:cNvSpPr>
            <a:spLocks noGrp="1"/>
          </p:cNvSpPr>
          <p:nvPr>
            <p:ph idx="1"/>
          </p:nvPr>
        </p:nvSpPr>
        <p:spPr/>
        <p:txBody>
          <a:bodyPr/>
          <a:lstStyle/>
          <a:p>
            <a:r>
              <a:rPr lang="en-US" sz="2800" dirty="0">
                <a:solidFill>
                  <a:srgbClr val="1F497D"/>
                </a:solidFill>
                <a:cs typeface="Arial" panose="020B0604020202020204" pitchFamily="34" charset="0"/>
              </a:rPr>
              <a:t>Prior to monitoring, your Grant Manager will reach out to you and select a mutually agreeable monitoring date.</a:t>
            </a:r>
          </a:p>
          <a:p>
            <a:r>
              <a:rPr lang="en-US" sz="2800" dirty="0">
                <a:solidFill>
                  <a:srgbClr val="1F497D"/>
                </a:solidFill>
                <a:cs typeface="Arial" panose="020B0604020202020204" pitchFamily="34" charset="0"/>
              </a:rPr>
              <a:t>Your Grant Manager will follow up with an email </a:t>
            </a:r>
            <a:r>
              <a:rPr lang="en-US" sz="2800" dirty="0">
                <a:solidFill>
                  <a:schemeClr val="accent1"/>
                </a:solidFill>
                <a:cs typeface="Arial" panose="020B0604020202020204" pitchFamily="34" charset="0"/>
              </a:rPr>
              <a:t>(typically 15-30 days prior to monitoring)</a:t>
            </a:r>
            <a:r>
              <a:rPr lang="en-US" sz="2800" dirty="0">
                <a:solidFill>
                  <a:srgbClr val="FF0000"/>
                </a:solidFill>
                <a:cs typeface="Arial" panose="020B0604020202020204" pitchFamily="34" charset="0"/>
              </a:rPr>
              <a:t> </a:t>
            </a:r>
            <a:r>
              <a:rPr lang="en-US" sz="2800" dirty="0">
                <a:solidFill>
                  <a:srgbClr val="1F497D"/>
                </a:solidFill>
                <a:cs typeface="Arial" panose="020B0604020202020204" pitchFamily="34" charset="0"/>
              </a:rPr>
              <a:t>confirming the Grantee being monitored, the date(s) of monitoring, the monitoring location(s), and the description of the project to be monitored. The email will also contain 4 important attachments: Grantee Records Retention Checklist ,CDBG Monitoring Review Checklist, CDBG Monitoring Reference sheet, and HUD/CDBG Requirements. </a:t>
            </a:r>
          </a:p>
          <a:p>
            <a:pPr marL="0" indent="0">
              <a:buNone/>
            </a:pPr>
            <a:endParaRPr lang="en-US" sz="2800" b="1" dirty="0">
              <a:solidFill>
                <a:srgbClr val="1F497D"/>
              </a:solidFill>
              <a:latin typeface="Arial" panose="020B0604020202020204" pitchFamily="34" charset="0"/>
              <a:cs typeface="Arial" panose="020B0604020202020204" pitchFamily="34" charset="0"/>
            </a:endParaRPr>
          </a:p>
          <a:p>
            <a:pPr marL="0" indent="0">
              <a:buNone/>
            </a:pPr>
            <a:endParaRPr lang="en-US" sz="2800" b="1" dirty="0">
              <a:solidFill>
                <a:srgbClr val="1F497D"/>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51773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A4F8D-1A95-E6BB-7376-4BD0C4DF0047}"/>
              </a:ext>
            </a:extLst>
          </p:cNvPr>
          <p:cNvSpPr>
            <a:spLocks noGrp="1"/>
          </p:cNvSpPr>
          <p:nvPr>
            <p:ph type="title"/>
          </p:nvPr>
        </p:nvSpPr>
        <p:spPr/>
        <p:txBody>
          <a:bodyPr>
            <a:noAutofit/>
          </a:bodyPr>
          <a:lstStyle/>
          <a:p>
            <a:r>
              <a:rPr kumimoji="0" lang="en-US" b="1" i="0" u="none" strike="noStrike" kern="1200" cap="none" spc="0" normalizeH="0" baseline="0" noProof="0" dirty="0">
                <a:ln>
                  <a:noFill/>
                </a:ln>
                <a:solidFill>
                  <a:srgbClr val="1F497D"/>
                </a:solidFill>
                <a:effectLst/>
                <a:uLnTx/>
                <a:uFillTx/>
                <a:ea typeface="+mj-ea"/>
                <a:cs typeface="Arial" panose="020B0604020202020204" pitchFamily="34" charset="0"/>
              </a:rPr>
              <a:t>Monitoring: Preparation for Grantee  </a:t>
            </a:r>
            <a:endParaRPr lang="en-US" dirty="0"/>
          </a:p>
        </p:txBody>
      </p:sp>
      <p:sp>
        <p:nvSpPr>
          <p:cNvPr id="3" name="Content Placeholder 2">
            <a:extLst>
              <a:ext uri="{FF2B5EF4-FFF2-40B4-BE49-F238E27FC236}">
                <a16:creationId xmlns:a16="http://schemas.microsoft.com/office/drawing/2014/main" id="{8EADF5FF-049D-3E7F-B7EF-E5231D89A5D1}"/>
              </a:ext>
            </a:extLst>
          </p:cNvPr>
          <p:cNvSpPr>
            <a:spLocks noGrp="1"/>
          </p:cNvSpPr>
          <p:nvPr>
            <p:ph idx="1"/>
          </p:nvPr>
        </p:nvSpPr>
        <p:spPr>
          <a:xfrm>
            <a:off x="5868617" y="1380853"/>
            <a:ext cx="5843821" cy="4279900"/>
          </a:xfrm>
        </p:spPr>
        <p:txBody>
          <a:bodyPr/>
          <a:lstStyle/>
          <a:p>
            <a:pPr marL="0" indent="0">
              <a:buNone/>
            </a:pPr>
            <a:r>
              <a:rPr lang="en-US" dirty="0"/>
              <a:t>       t</a:t>
            </a:r>
            <a:r>
              <a:rPr lang="en-US" sz="2800" b="1" dirty="0">
                <a:solidFill>
                  <a:srgbClr val="0A4B6F"/>
                </a:solidFill>
                <a:latin typeface="Franklin Gothic Book" panose="020B0503020102020204" pitchFamily="34" charset="0"/>
              </a:rPr>
              <a:t> The CDBG Grantee Records Retention Checklist is a document that is initially sent out with the Grant Agreement.  This document is the </a:t>
            </a:r>
            <a:r>
              <a:rPr lang="en-US" b="1" dirty="0">
                <a:solidFill>
                  <a:srgbClr val="0A4B6F"/>
                </a:solidFill>
                <a:latin typeface="Franklin Gothic Book" panose="020B0503020102020204" pitchFamily="34" charset="0"/>
              </a:rPr>
              <a:t>guideline</a:t>
            </a:r>
            <a:r>
              <a:rPr lang="en-US" sz="2800" b="1" dirty="0">
                <a:solidFill>
                  <a:srgbClr val="0A4B6F"/>
                </a:solidFill>
                <a:latin typeface="Franklin Gothic Book" panose="020B0503020102020204" pitchFamily="34" charset="0"/>
              </a:rPr>
              <a:t> for organizing your file.  It is re-sent with upcoming monitoring as a reminder to what documents are required for your files. </a:t>
            </a:r>
            <a:r>
              <a:rPr lang="en-US" sz="2800" dirty="0">
                <a:solidFill>
                  <a:srgbClr val="0A4B6F"/>
                </a:solidFill>
                <a:latin typeface="Franklin Gothic Book" panose="020B0503020102020204" pitchFamily="34" charset="0"/>
              </a:rPr>
              <a:t> </a:t>
            </a:r>
            <a:endParaRPr lang="en-US" dirty="0">
              <a:solidFill>
                <a:srgbClr val="0A4B6F"/>
              </a:solidFill>
              <a:latin typeface="Franklin Gothic Book" panose="020B0503020102020204" pitchFamily="34" charset="0"/>
            </a:endParaRPr>
          </a:p>
        </p:txBody>
      </p:sp>
      <p:sp>
        <p:nvSpPr>
          <p:cNvPr id="7" name="Arrow: Left 6">
            <a:extLst>
              <a:ext uri="{FF2B5EF4-FFF2-40B4-BE49-F238E27FC236}">
                <a16:creationId xmlns:a16="http://schemas.microsoft.com/office/drawing/2014/main" id="{85A42A53-9B3C-3571-F1C3-9ABEDE335264}"/>
              </a:ext>
            </a:extLst>
          </p:cNvPr>
          <p:cNvSpPr/>
          <p:nvPr/>
        </p:nvSpPr>
        <p:spPr>
          <a:xfrm>
            <a:off x="5763019" y="134068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5" name="Picture 4">
            <a:extLst>
              <a:ext uri="{FF2B5EF4-FFF2-40B4-BE49-F238E27FC236}">
                <a16:creationId xmlns:a16="http://schemas.microsoft.com/office/drawing/2014/main" id="{0345D698-9537-D09A-8CA9-5CF34C5E2D27}"/>
              </a:ext>
            </a:extLst>
          </p:cNvPr>
          <p:cNvPicPr>
            <a:picLocks noChangeAspect="1"/>
          </p:cNvPicPr>
          <p:nvPr/>
        </p:nvPicPr>
        <p:blipFill>
          <a:blip r:embed="rId2"/>
          <a:stretch>
            <a:fillRect/>
          </a:stretch>
        </p:blipFill>
        <p:spPr>
          <a:xfrm>
            <a:off x="352383" y="952773"/>
            <a:ext cx="5410636" cy="4707980"/>
          </a:xfrm>
          <a:prstGeom prst="rect">
            <a:avLst/>
          </a:prstGeom>
        </p:spPr>
      </p:pic>
    </p:spTree>
    <p:extLst>
      <p:ext uri="{BB962C8B-B14F-4D97-AF65-F5344CB8AC3E}">
        <p14:creationId xmlns:p14="http://schemas.microsoft.com/office/powerpoint/2010/main" val="303624614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kumimoji="0" lang="en-US" b="1" i="0" u="none" strike="noStrike" kern="1200" cap="none" spc="0" normalizeH="0" baseline="0" noProof="0" dirty="0">
                <a:ln>
                  <a:noFill/>
                </a:ln>
                <a:solidFill>
                  <a:srgbClr val="1F497D"/>
                </a:solidFill>
                <a:effectLst/>
                <a:uLnTx/>
                <a:uFillTx/>
                <a:ea typeface="+mj-ea"/>
                <a:cs typeface="Arial" panose="020B0604020202020204" pitchFamily="34" charset="0"/>
              </a:rPr>
              <a:t>Monitoring: Preparation for Grantee  </a:t>
            </a:r>
            <a:endParaRPr lang="en-US"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6441569" y="1704641"/>
            <a:ext cx="5512743" cy="3366980"/>
          </a:xfrm>
        </p:spPr>
        <p:txBody>
          <a:bodyPr>
            <a:normAutofit/>
          </a:bodyPr>
          <a:lstStyle/>
          <a:p>
            <a:pPr marL="0" indent="0">
              <a:buNone/>
            </a:pPr>
            <a:r>
              <a:rPr lang="en-US" sz="2800" b="1" dirty="0">
                <a:solidFill>
                  <a:srgbClr val="0A4B6F"/>
                </a:solidFill>
                <a:latin typeface="Franklin Gothic Book" panose="020B0503020102020204" pitchFamily="34" charset="0"/>
              </a:rPr>
              <a:t>The CDBG Review Monitoring Checklist </a:t>
            </a:r>
            <a:r>
              <a:rPr lang="en-US" sz="2800" dirty="0">
                <a:solidFill>
                  <a:srgbClr val="0A4B6F"/>
                </a:solidFill>
                <a:latin typeface="Franklin Gothic Book" panose="020B0503020102020204" pitchFamily="34" charset="0"/>
              </a:rPr>
              <a:t>is a 28-page document with questions specific to the type of CDBG Grant, and the project’s state of completion. Not all pages are applicable; however, your Grant Manager will identify areas to be addressed. </a:t>
            </a: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839788" y="1610368"/>
            <a:ext cx="3932237" cy="3811588"/>
          </a:xfrm>
        </p:spPr>
        <p:txBody>
          <a:bodyPr>
            <a:normAutofit/>
          </a:bodyPr>
          <a:lstStyle/>
          <a:p>
            <a:endParaRPr lang="en-US" sz="2800" dirty="0">
              <a:solidFill>
                <a:srgbClr val="0A4B6F"/>
              </a:solidFill>
              <a:latin typeface="Franklin Gothic Book" panose="020B0503020102020204" pitchFamily="34" charset="0"/>
            </a:endParaRPr>
          </a:p>
        </p:txBody>
      </p:sp>
      <p:pic>
        <p:nvPicPr>
          <p:cNvPr id="6" name="Picture 5">
            <a:extLst>
              <a:ext uri="{FF2B5EF4-FFF2-40B4-BE49-F238E27FC236}">
                <a16:creationId xmlns:a16="http://schemas.microsoft.com/office/drawing/2014/main" id="{55B5111A-DAF2-C69E-7D98-F5BFE26FA2E9}"/>
              </a:ext>
            </a:extLst>
          </p:cNvPr>
          <p:cNvPicPr>
            <a:picLocks noChangeAspect="1"/>
          </p:cNvPicPr>
          <p:nvPr/>
        </p:nvPicPr>
        <p:blipFill>
          <a:blip r:embed="rId2"/>
          <a:stretch>
            <a:fillRect/>
          </a:stretch>
        </p:blipFill>
        <p:spPr>
          <a:xfrm>
            <a:off x="358219" y="1212354"/>
            <a:ext cx="5329347" cy="5645646"/>
          </a:xfrm>
          <a:prstGeom prst="rect">
            <a:avLst/>
          </a:prstGeom>
        </p:spPr>
      </p:pic>
      <p:sp>
        <p:nvSpPr>
          <p:cNvPr id="7" name="Arrow: Left 6">
            <a:extLst>
              <a:ext uri="{FF2B5EF4-FFF2-40B4-BE49-F238E27FC236}">
                <a16:creationId xmlns:a16="http://schemas.microsoft.com/office/drawing/2014/main" id="{52A10634-E939-3EB1-AB1C-6E0330B53CE7}"/>
              </a:ext>
            </a:extLst>
          </p:cNvPr>
          <p:cNvSpPr/>
          <p:nvPr/>
        </p:nvSpPr>
        <p:spPr>
          <a:xfrm>
            <a:off x="5526028" y="170464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41701091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D98F-EB9F-44F5-9C77-C62345AA3E99}"/>
              </a:ext>
            </a:extLst>
          </p:cNvPr>
          <p:cNvSpPr>
            <a:spLocks noGrp="1"/>
          </p:cNvSpPr>
          <p:nvPr>
            <p:ph type="title"/>
          </p:nvPr>
        </p:nvSpPr>
        <p:spPr/>
        <p:txBody>
          <a:bodyPr>
            <a:noAutofit/>
          </a:bodyPr>
          <a:lstStyle/>
          <a:p>
            <a:r>
              <a:rPr kumimoji="0" lang="en-US" b="1" i="0" u="none" strike="noStrike" kern="1200" cap="none" spc="0" normalizeH="0" baseline="0" noProof="0" dirty="0">
                <a:ln>
                  <a:noFill/>
                </a:ln>
                <a:solidFill>
                  <a:srgbClr val="1F497D"/>
                </a:solidFill>
                <a:effectLst/>
                <a:uLnTx/>
                <a:uFillTx/>
                <a:ea typeface="+mj-ea"/>
                <a:cs typeface="Arial" panose="020B0604020202020204" pitchFamily="34" charset="0"/>
              </a:rPr>
              <a:t>Monitoring: Preparation for Grantee</a:t>
            </a:r>
            <a:endParaRPr lang="en-US" dirty="0"/>
          </a:p>
        </p:txBody>
      </p:sp>
      <p:sp>
        <p:nvSpPr>
          <p:cNvPr id="3" name="Content Placeholder 2">
            <a:extLst>
              <a:ext uri="{FF2B5EF4-FFF2-40B4-BE49-F238E27FC236}">
                <a16:creationId xmlns:a16="http://schemas.microsoft.com/office/drawing/2014/main" id="{64F5B050-1D6A-7B36-65F8-2A867E53F221}"/>
              </a:ext>
            </a:extLst>
          </p:cNvPr>
          <p:cNvSpPr>
            <a:spLocks noGrp="1"/>
          </p:cNvSpPr>
          <p:nvPr>
            <p:ph idx="1"/>
          </p:nvPr>
        </p:nvSpPr>
        <p:spPr/>
        <p:txBody>
          <a:bodyPr/>
          <a:lstStyle/>
          <a:p>
            <a:r>
              <a:rPr lang="en-US" sz="2800" b="1" dirty="0">
                <a:solidFill>
                  <a:srgbClr val="0A4B6F"/>
                </a:solidFill>
                <a:latin typeface="Franklin Gothic Book" panose="020B0503020102020204" pitchFamily="34" charset="0"/>
              </a:rPr>
              <a:t>The CDBG Monitoring Reference Documentation </a:t>
            </a:r>
            <a:r>
              <a:rPr lang="en-US" sz="2800" dirty="0">
                <a:solidFill>
                  <a:srgbClr val="0A4B6F"/>
                </a:solidFill>
                <a:latin typeface="Franklin Gothic Book" panose="020B0503020102020204" pitchFamily="34" charset="0"/>
              </a:rPr>
              <a:t>is a 3-page document which specifically outlines documentation that should be made available for the on-site monitoring review(s).</a:t>
            </a:r>
            <a:endParaRPr lang="en-US" dirty="0"/>
          </a:p>
        </p:txBody>
      </p:sp>
      <p:sp>
        <p:nvSpPr>
          <p:cNvPr id="4" name="Text Placeholder 3">
            <a:extLst>
              <a:ext uri="{FF2B5EF4-FFF2-40B4-BE49-F238E27FC236}">
                <a16:creationId xmlns:a16="http://schemas.microsoft.com/office/drawing/2014/main" id="{1658CEB5-5B2B-BC6C-FCD6-57FBFB55F019}"/>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4D8A4396-3D8D-A309-5A9A-B24AE7ED63A1}"/>
              </a:ext>
            </a:extLst>
          </p:cNvPr>
          <p:cNvPicPr>
            <a:picLocks noChangeAspect="1"/>
          </p:cNvPicPr>
          <p:nvPr/>
        </p:nvPicPr>
        <p:blipFill>
          <a:blip r:embed="rId2"/>
          <a:stretch>
            <a:fillRect/>
          </a:stretch>
        </p:blipFill>
        <p:spPr>
          <a:xfrm>
            <a:off x="486561" y="1342239"/>
            <a:ext cx="4588778" cy="5192786"/>
          </a:xfrm>
          <a:prstGeom prst="rect">
            <a:avLst/>
          </a:prstGeom>
        </p:spPr>
      </p:pic>
      <p:sp>
        <p:nvSpPr>
          <p:cNvPr id="7" name="Arrow: Left 6">
            <a:extLst>
              <a:ext uri="{FF2B5EF4-FFF2-40B4-BE49-F238E27FC236}">
                <a16:creationId xmlns:a16="http://schemas.microsoft.com/office/drawing/2014/main" id="{DE17B966-A733-5151-A336-DB8A93202B28}"/>
              </a:ext>
            </a:extLst>
          </p:cNvPr>
          <p:cNvSpPr/>
          <p:nvPr/>
        </p:nvSpPr>
        <p:spPr>
          <a:xfrm>
            <a:off x="4204780" y="157321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38704954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04C7-4824-CBEE-EBCD-61D2D968C0B6}"/>
              </a:ext>
            </a:extLst>
          </p:cNvPr>
          <p:cNvSpPr>
            <a:spLocks noGrp="1"/>
          </p:cNvSpPr>
          <p:nvPr>
            <p:ph type="title"/>
          </p:nvPr>
        </p:nvSpPr>
        <p:spPr>
          <a:xfrm>
            <a:off x="839787" y="457200"/>
            <a:ext cx="10602795" cy="692092"/>
          </a:xfrm>
        </p:spPr>
        <p:txBody>
          <a:bodyPr>
            <a:normAutofit/>
          </a:bodyPr>
          <a:lstStyle/>
          <a:p>
            <a:r>
              <a:rPr kumimoji="0" lang="en-US" sz="4000" b="1" i="0" u="none" strike="noStrike" kern="1200" cap="none" spc="0" normalizeH="0" baseline="0" noProof="0" dirty="0">
                <a:ln>
                  <a:noFill/>
                </a:ln>
                <a:solidFill>
                  <a:srgbClr val="1F497D"/>
                </a:solidFill>
                <a:effectLst/>
                <a:uLnTx/>
                <a:uFillTx/>
                <a:ea typeface="+mj-ea"/>
                <a:cs typeface="Arial" panose="020B0604020202020204" pitchFamily="34" charset="0"/>
              </a:rPr>
              <a:t>Monitoring: Preparation for Grantee</a:t>
            </a:r>
            <a:endParaRPr lang="en-US" dirty="0"/>
          </a:p>
        </p:txBody>
      </p:sp>
      <p:sp>
        <p:nvSpPr>
          <p:cNvPr id="3" name="Content Placeholder 2">
            <a:extLst>
              <a:ext uri="{FF2B5EF4-FFF2-40B4-BE49-F238E27FC236}">
                <a16:creationId xmlns:a16="http://schemas.microsoft.com/office/drawing/2014/main" id="{E4773B2C-1B07-B62C-628E-084BE7783BA5}"/>
              </a:ext>
            </a:extLst>
          </p:cNvPr>
          <p:cNvSpPr>
            <a:spLocks noGrp="1"/>
          </p:cNvSpPr>
          <p:nvPr>
            <p:ph idx="1"/>
          </p:nvPr>
        </p:nvSpPr>
        <p:spPr>
          <a:xfrm>
            <a:off x="5972960" y="1661020"/>
            <a:ext cx="5382427" cy="4200030"/>
          </a:xfrm>
        </p:spPr>
        <p:txBody>
          <a:bodyPr/>
          <a:lstStyle/>
          <a:p>
            <a:pPr marL="0" indent="0">
              <a:buNone/>
            </a:pPr>
            <a:r>
              <a:rPr lang="en-US" sz="2800" dirty="0">
                <a:solidFill>
                  <a:srgbClr val="0A4B6F"/>
                </a:solidFill>
                <a:latin typeface="Franklin Gothic Book" panose="020B0503020102020204" pitchFamily="34" charset="0"/>
              </a:rPr>
              <a:t>     </a:t>
            </a:r>
            <a:r>
              <a:rPr lang="en-US" sz="2800" b="1" dirty="0">
                <a:solidFill>
                  <a:srgbClr val="0A4B6F"/>
                </a:solidFill>
                <a:latin typeface="Franklin Gothic Book" panose="020B0503020102020204" pitchFamily="34" charset="0"/>
              </a:rPr>
              <a:t>The HUD/CDBG Requirements </a:t>
            </a:r>
            <a:r>
              <a:rPr lang="en-US" sz="2800" dirty="0">
                <a:solidFill>
                  <a:srgbClr val="0A4B6F"/>
                </a:solidFill>
                <a:latin typeface="Franklin Gothic Book" panose="020B0503020102020204" pitchFamily="34" charset="0"/>
              </a:rPr>
              <a:t>is a 3-page document that addresses administrative problems frequently encountered by CDBG grantees. This </a:t>
            </a:r>
            <a:r>
              <a:rPr lang="en-US" dirty="0">
                <a:solidFill>
                  <a:srgbClr val="0A4B6F"/>
                </a:solidFill>
                <a:latin typeface="Franklin Gothic Book" panose="020B0503020102020204" pitchFamily="34" charset="0"/>
              </a:rPr>
              <a:t>was initially sent out with the Executed Grant Agreement</a:t>
            </a:r>
            <a:r>
              <a:rPr lang="en-US" sz="2800" dirty="0">
                <a:solidFill>
                  <a:srgbClr val="0A4B6F"/>
                </a:solidFill>
                <a:latin typeface="Franklin Gothic Book" panose="020B0503020102020204" pitchFamily="34" charset="0"/>
              </a:rPr>
              <a:t>. </a:t>
            </a:r>
            <a:endParaRPr lang="en-US" dirty="0"/>
          </a:p>
        </p:txBody>
      </p:sp>
      <p:sp>
        <p:nvSpPr>
          <p:cNvPr id="4" name="Text Placeholder 3">
            <a:extLst>
              <a:ext uri="{FF2B5EF4-FFF2-40B4-BE49-F238E27FC236}">
                <a16:creationId xmlns:a16="http://schemas.microsoft.com/office/drawing/2014/main" id="{6CA37B24-C5FE-E750-CCBB-9A7136010B8B}"/>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BDEADF40-8252-E752-F4AA-A8F38084ED13}"/>
              </a:ext>
            </a:extLst>
          </p:cNvPr>
          <p:cNvPicPr>
            <a:picLocks noChangeAspect="1"/>
          </p:cNvPicPr>
          <p:nvPr/>
        </p:nvPicPr>
        <p:blipFill rotWithShape="1">
          <a:blip r:embed="rId2"/>
          <a:srcRect t="2095"/>
          <a:stretch/>
        </p:blipFill>
        <p:spPr>
          <a:xfrm>
            <a:off x="613743" y="1398270"/>
            <a:ext cx="5285620" cy="5214538"/>
          </a:xfrm>
          <a:prstGeom prst="rect">
            <a:avLst/>
          </a:prstGeom>
        </p:spPr>
      </p:pic>
      <p:sp>
        <p:nvSpPr>
          <p:cNvPr id="8" name="Arrow: Left 7">
            <a:extLst>
              <a:ext uri="{FF2B5EF4-FFF2-40B4-BE49-F238E27FC236}">
                <a16:creationId xmlns:a16="http://schemas.microsoft.com/office/drawing/2014/main" id="{EC8F7076-D037-3872-8ED0-2D0265A6CAC8}"/>
              </a:ext>
            </a:extLst>
          </p:cNvPr>
          <p:cNvSpPr/>
          <p:nvPr/>
        </p:nvSpPr>
        <p:spPr>
          <a:xfrm>
            <a:off x="5410159" y="166102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  </a:t>
            </a:r>
          </a:p>
        </p:txBody>
      </p:sp>
    </p:spTree>
    <p:extLst>
      <p:ext uri="{BB962C8B-B14F-4D97-AF65-F5344CB8AC3E}">
        <p14:creationId xmlns:p14="http://schemas.microsoft.com/office/powerpoint/2010/main" val="256443821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3B85-554D-34E4-668B-AF30DA2DFC4F}"/>
              </a:ext>
            </a:extLst>
          </p:cNvPr>
          <p:cNvSpPr>
            <a:spLocks noGrp="1"/>
          </p:cNvSpPr>
          <p:nvPr>
            <p:ph type="title"/>
          </p:nvPr>
        </p:nvSpPr>
        <p:spPr>
          <a:xfrm>
            <a:off x="432683" y="347072"/>
            <a:ext cx="10515600" cy="1325563"/>
          </a:xfrm>
        </p:spPr>
        <p:txBody>
          <a:bodyPr>
            <a:normAutofit/>
          </a:bodyPr>
          <a:lstStyle/>
          <a:p>
            <a:r>
              <a:rPr lang="en-US" sz="4000" b="1" dirty="0">
                <a:solidFill>
                  <a:srgbClr val="1F497D"/>
                </a:solidFill>
                <a:cs typeface="Arial" panose="020B0604020202020204" pitchFamily="34" charset="0"/>
              </a:rPr>
              <a:t>Post-Monitoring  </a:t>
            </a:r>
            <a:br>
              <a:rPr lang="en-US" sz="4000" b="1" dirty="0">
                <a:solidFill>
                  <a:srgbClr val="1F497D"/>
                </a:solidFill>
                <a:cs typeface="Arial" panose="020B0604020202020204" pitchFamily="34" charset="0"/>
              </a:rPr>
            </a:br>
            <a:r>
              <a:rPr lang="en-US" sz="4000" b="1" dirty="0">
                <a:solidFill>
                  <a:srgbClr val="1F497D"/>
                </a:solidFill>
                <a:cs typeface="Arial" panose="020B0604020202020204" pitchFamily="34" charset="0"/>
              </a:rPr>
              <a:t>2 CFR 570.501(b); 2 CFR 200.328 and 200.33</a:t>
            </a:r>
            <a:endParaRPr lang="en-US" dirty="0"/>
          </a:p>
        </p:txBody>
      </p:sp>
      <p:sp>
        <p:nvSpPr>
          <p:cNvPr id="3" name="Content Placeholder 2">
            <a:extLst>
              <a:ext uri="{FF2B5EF4-FFF2-40B4-BE49-F238E27FC236}">
                <a16:creationId xmlns:a16="http://schemas.microsoft.com/office/drawing/2014/main" id="{0FF36001-3C61-1828-5F92-1097DC5F76FC}"/>
              </a:ext>
            </a:extLst>
          </p:cNvPr>
          <p:cNvSpPr>
            <a:spLocks noGrp="1"/>
          </p:cNvSpPr>
          <p:nvPr>
            <p:ph idx="1"/>
          </p:nvPr>
        </p:nvSpPr>
        <p:spPr>
          <a:xfrm>
            <a:off x="429370" y="1672635"/>
            <a:ext cx="10924430" cy="3512729"/>
          </a:xfr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ea typeface="+mn-ea"/>
                <a:cs typeface="Arial" panose="020B0604020202020204" pitchFamily="34" charset="0"/>
              </a:rPr>
              <a:t>The results of the monitoring will be discussed with the Grantee/Grant Administrator at the end of the monitoring visit.  A Monitoring Report Letter </a:t>
            </a:r>
            <a:r>
              <a:rPr lang="en-US" dirty="0">
                <a:solidFill>
                  <a:srgbClr val="1F497D"/>
                </a:solidFill>
                <a:cs typeface="Arial" panose="020B0604020202020204" pitchFamily="34" charset="0"/>
              </a:rPr>
              <a:t>will then be </a:t>
            </a:r>
            <a:r>
              <a:rPr kumimoji="0" lang="en-US" b="0" i="0" u="none" strike="noStrike" kern="1200" cap="none" spc="0" normalizeH="0" baseline="0" noProof="0" dirty="0">
                <a:ln>
                  <a:noFill/>
                </a:ln>
                <a:solidFill>
                  <a:srgbClr val="1F497D"/>
                </a:solidFill>
                <a:effectLst/>
                <a:uLnTx/>
                <a:uFillTx/>
                <a:ea typeface="+mn-ea"/>
                <a:cs typeface="Arial" panose="020B0604020202020204" pitchFamily="34" charset="0"/>
              </a:rPr>
              <a:t>issued to the Grantee with the results of the on-site monitoring visit. Deficiencies not corrected at the on-site visit will be identified in the letter, and</a:t>
            </a:r>
            <a:r>
              <a:rPr lang="en-US" dirty="0">
                <a:solidFill>
                  <a:srgbClr val="1F497D"/>
                </a:solidFill>
                <a:cs typeface="Arial" panose="020B0604020202020204" pitchFamily="34" charset="0"/>
              </a:rPr>
              <a:t> </a:t>
            </a:r>
            <a:r>
              <a:rPr kumimoji="0" lang="en-US" b="0" i="0" u="none" strike="noStrike" kern="1200" cap="none" spc="0" normalizeH="0" baseline="0" noProof="0" dirty="0">
                <a:ln>
                  <a:noFill/>
                </a:ln>
                <a:solidFill>
                  <a:srgbClr val="1F497D"/>
                </a:solidFill>
                <a:effectLst/>
                <a:uLnTx/>
                <a:uFillTx/>
                <a:ea typeface="+mn-ea"/>
                <a:cs typeface="Arial" panose="020B0604020202020204" pitchFamily="34" charset="0"/>
              </a:rPr>
              <a:t>the Grantee will be required to address them within the timeframe provided. This means, if any of those Findings call for Corrective </a:t>
            </a:r>
            <a:r>
              <a:rPr lang="en-US" dirty="0">
                <a:solidFill>
                  <a:srgbClr val="1F497D"/>
                </a:solidFill>
                <a:cs typeface="Arial" panose="020B0604020202020204" pitchFamily="34" charset="0"/>
              </a:rPr>
              <a:t>A</a:t>
            </a:r>
            <a:r>
              <a:rPr kumimoji="0" lang="en-US" b="0" i="0" u="none" strike="noStrike" kern="1200" cap="none" spc="0" normalizeH="0" baseline="0" noProof="0" dirty="0">
                <a:ln>
                  <a:noFill/>
                </a:ln>
                <a:solidFill>
                  <a:srgbClr val="1F497D"/>
                </a:solidFill>
                <a:effectLst/>
                <a:uLnTx/>
                <a:uFillTx/>
                <a:ea typeface="+mn-ea"/>
                <a:cs typeface="Arial" panose="020B0604020202020204" pitchFamily="34" charset="0"/>
              </a:rPr>
              <a:t>ctions, </a:t>
            </a:r>
            <a:r>
              <a:rPr lang="en-US" dirty="0">
                <a:solidFill>
                  <a:srgbClr val="1F497D"/>
                </a:solidFill>
                <a:cs typeface="Arial" panose="020B0604020202020204" pitchFamily="34" charset="0"/>
              </a:rPr>
              <a:t>the Grantee</a:t>
            </a:r>
            <a:r>
              <a:rPr kumimoji="0" lang="en-US" b="0" i="0" u="none" strike="noStrike" kern="1200" cap="none" spc="0" normalizeH="0" baseline="0" noProof="0" dirty="0">
                <a:ln>
                  <a:noFill/>
                </a:ln>
                <a:solidFill>
                  <a:srgbClr val="1F497D"/>
                </a:solidFill>
                <a:effectLst/>
                <a:uLnTx/>
                <a:uFillTx/>
                <a:ea typeface="+mn-ea"/>
                <a:cs typeface="Arial" panose="020B0604020202020204" pitchFamily="34" charset="0"/>
              </a:rPr>
              <a:t> must put those in place, to resolve the issue and avoid any further measures taken by the Department.</a:t>
            </a:r>
            <a:endParaRPr lang="en-US" dirty="0"/>
          </a:p>
        </p:txBody>
      </p:sp>
    </p:spTree>
    <p:extLst>
      <p:ext uri="{BB962C8B-B14F-4D97-AF65-F5344CB8AC3E}">
        <p14:creationId xmlns:p14="http://schemas.microsoft.com/office/powerpoint/2010/main" val="4001566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477603" y="769710"/>
            <a:ext cx="11051262"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Environmental Assessment [§58.36]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The purpose is to </a:t>
            </a:r>
            <a:r>
              <a:rPr kumimoji="0" lang="en-US" sz="3200" b="1" i="1"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evaluate the project as a whole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Determine existing conditions and trends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Identify all impacts (direct, indirect, cumulative)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Examine and recommend feasible ways to eliminate or minimize adverse environmental impacts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Examine alternatives to project itself, if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endParaRPr>
          </a:p>
        </p:txBody>
      </p:sp>
    </p:spTree>
    <p:extLst>
      <p:ext uri="{BB962C8B-B14F-4D97-AF65-F5344CB8AC3E}">
        <p14:creationId xmlns:p14="http://schemas.microsoft.com/office/powerpoint/2010/main" val="278606197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04C7-4824-CBEE-EBCD-61D2D968C0B6}"/>
              </a:ext>
            </a:extLst>
          </p:cNvPr>
          <p:cNvSpPr>
            <a:spLocks noGrp="1"/>
          </p:cNvSpPr>
          <p:nvPr>
            <p:ph type="title"/>
          </p:nvPr>
        </p:nvSpPr>
        <p:spPr>
          <a:xfrm>
            <a:off x="839788" y="507534"/>
            <a:ext cx="10602795" cy="692092"/>
          </a:xfrm>
        </p:spPr>
        <p:txBody>
          <a:bodyPr>
            <a:noAutofit/>
          </a:bodyPr>
          <a:lstStyle/>
          <a:p>
            <a:r>
              <a:rPr kumimoji="0" lang="en-US" sz="3600" b="1" i="0" u="none" strike="noStrike" kern="1200" cap="none" spc="0" normalizeH="0" baseline="0" noProof="0" dirty="0">
                <a:ln>
                  <a:noFill/>
                </a:ln>
                <a:solidFill>
                  <a:srgbClr val="1F497D"/>
                </a:solidFill>
                <a:effectLst/>
                <a:uLnTx/>
                <a:uFillTx/>
                <a:ea typeface="+mj-ea"/>
                <a:cs typeface="Arial" panose="020B0604020202020204" pitchFamily="34" charset="0"/>
              </a:rPr>
              <a:t>Monitoring: Potential Outcomes  </a:t>
            </a:r>
            <a:br>
              <a:rPr kumimoji="0" lang="en-US" sz="3600" b="1" i="0" u="none" strike="noStrike" kern="1200" cap="none" spc="0" normalizeH="0" baseline="0" noProof="0" dirty="0">
                <a:ln>
                  <a:noFill/>
                </a:ln>
                <a:solidFill>
                  <a:srgbClr val="1F497D"/>
                </a:solidFill>
                <a:effectLst/>
                <a:uLnTx/>
                <a:uFillTx/>
                <a:ea typeface="+mj-ea"/>
                <a:cs typeface="Arial" panose="020B0604020202020204" pitchFamily="34" charset="0"/>
              </a:rPr>
            </a:br>
            <a:r>
              <a:rPr kumimoji="0" lang="en-US" sz="3600" b="1" i="0" u="none" strike="noStrike" kern="1200" cap="none" spc="0" normalizeH="0" baseline="0" noProof="0" dirty="0">
                <a:ln>
                  <a:noFill/>
                </a:ln>
                <a:solidFill>
                  <a:srgbClr val="1F497D"/>
                </a:solidFill>
                <a:effectLst/>
                <a:uLnTx/>
                <a:uFillTx/>
                <a:ea typeface="+mj-ea"/>
                <a:cs typeface="Arial" panose="020B0604020202020204" pitchFamily="34" charset="0"/>
              </a:rPr>
              <a:t>2 CFR 570.501(b); 2 CFR 200.328 and 200.331</a:t>
            </a:r>
            <a:endParaRPr lang="en-US" sz="3600" dirty="0"/>
          </a:p>
        </p:txBody>
      </p:sp>
      <p:sp>
        <p:nvSpPr>
          <p:cNvPr id="3" name="Content Placeholder 2">
            <a:extLst>
              <a:ext uri="{FF2B5EF4-FFF2-40B4-BE49-F238E27FC236}">
                <a16:creationId xmlns:a16="http://schemas.microsoft.com/office/drawing/2014/main" id="{E4773B2C-1B07-B62C-628E-084BE7783BA5}"/>
              </a:ext>
            </a:extLst>
          </p:cNvPr>
          <p:cNvSpPr>
            <a:spLocks noGrp="1"/>
          </p:cNvSpPr>
          <p:nvPr>
            <p:ph idx="1"/>
          </p:nvPr>
        </p:nvSpPr>
        <p:spPr>
          <a:xfrm>
            <a:off x="5972960" y="1661020"/>
            <a:ext cx="5382427" cy="4200030"/>
          </a:xfrm>
        </p:spPr>
        <p:txBody>
          <a:bodyPr/>
          <a:lstStyle/>
          <a:p>
            <a:pPr marL="0" indent="0">
              <a:buNone/>
            </a:pPr>
            <a:r>
              <a:rPr lang="en-US" sz="2800" dirty="0">
                <a:solidFill>
                  <a:srgbClr val="0A4B6F"/>
                </a:solidFill>
                <a:latin typeface="Franklin Gothic Book" panose="020B0503020102020204" pitchFamily="34" charset="0"/>
              </a:rPr>
              <a:t>     </a:t>
            </a:r>
            <a:r>
              <a:rPr lang="en-US" sz="2800" b="1" dirty="0">
                <a:solidFill>
                  <a:srgbClr val="0A4B6F"/>
                </a:solidFill>
                <a:latin typeface="Franklin Gothic Book" panose="020B0503020102020204" pitchFamily="34" charset="0"/>
              </a:rPr>
              <a:t>The Monitoring may find the Grantee fully in compliance with Federal requirements, with grant being administered in a satisfactory manner, and no issues to rectify.  A letter will be issued to the Grantee, to this effect.</a:t>
            </a:r>
            <a:endParaRPr lang="en-US" dirty="0"/>
          </a:p>
        </p:txBody>
      </p:sp>
      <p:sp>
        <p:nvSpPr>
          <p:cNvPr id="4" name="Text Placeholder 3">
            <a:extLst>
              <a:ext uri="{FF2B5EF4-FFF2-40B4-BE49-F238E27FC236}">
                <a16:creationId xmlns:a16="http://schemas.microsoft.com/office/drawing/2014/main" id="{6CA37B24-C5FE-E750-CCBB-9A7136010B8B}"/>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0C19E3BD-2850-097D-C146-E2B82289390C}"/>
              </a:ext>
            </a:extLst>
          </p:cNvPr>
          <p:cNvPicPr>
            <a:picLocks noChangeAspect="1"/>
          </p:cNvPicPr>
          <p:nvPr/>
        </p:nvPicPr>
        <p:blipFill rotWithShape="1">
          <a:blip r:embed="rId2"/>
          <a:srcRect t="4051" b="4572"/>
          <a:stretch/>
        </p:blipFill>
        <p:spPr>
          <a:xfrm>
            <a:off x="835645" y="1308203"/>
            <a:ext cx="4732224" cy="5042263"/>
          </a:xfrm>
          <a:prstGeom prst="rect">
            <a:avLst/>
          </a:prstGeom>
        </p:spPr>
      </p:pic>
      <p:sp>
        <p:nvSpPr>
          <p:cNvPr id="8" name="Arrow: Left 7">
            <a:extLst>
              <a:ext uri="{FF2B5EF4-FFF2-40B4-BE49-F238E27FC236}">
                <a16:creationId xmlns:a16="http://schemas.microsoft.com/office/drawing/2014/main" id="{EC8F7076-D037-3872-8ED0-2D0265A6CAC8}"/>
              </a:ext>
            </a:extLst>
          </p:cNvPr>
          <p:cNvSpPr/>
          <p:nvPr/>
        </p:nvSpPr>
        <p:spPr>
          <a:xfrm>
            <a:off x="5281211" y="166102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  </a:t>
            </a:r>
          </a:p>
        </p:txBody>
      </p:sp>
    </p:spTree>
    <p:extLst>
      <p:ext uri="{BB962C8B-B14F-4D97-AF65-F5344CB8AC3E}">
        <p14:creationId xmlns:p14="http://schemas.microsoft.com/office/powerpoint/2010/main" val="17411274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3B85-554D-34E4-668B-AF30DA2DFC4F}"/>
              </a:ext>
            </a:extLst>
          </p:cNvPr>
          <p:cNvSpPr>
            <a:spLocks noGrp="1"/>
          </p:cNvSpPr>
          <p:nvPr>
            <p:ph type="title"/>
          </p:nvPr>
        </p:nvSpPr>
        <p:spPr/>
        <p:txBody>
          <a:bodyPr>
            <a:normAutofit/>
          </a:bodyPr>
          <a:lstStyle/>
          <a:p>
            <a:r>
              <a:rPr lang="en-US" sz="4000" b="1" dirty="0">
                <a:solidFill>
                  <a:srgbClr val="1F497D"/>
                </a:solidFill>
                <a:cs typeface="Arial" panose="020B0604020202020204" pitchFamily="34" charset="0"/>
              </a:rPr>
              <a:t>Monitoring: Potential Outcomes  </a:t>
            </a:r>
            <a:br>
              <a:rPr lang="en-US" sz="4000" b="1" dirty="0">
                <a:solidFill>
                  <a:srgbClr val="1F497D"/>
                </a:solidFill>
                <a:cs typeface="Arial" panose="020B0604020202020204" pitchFamily="34" charset="0"/>
              </a:rPr>
            </a:br>
            <a:r>
              <a:rPr lang="en-US" sz="4000" b="1" dirty="0">
                <a:solidFill>
                  <a:srgbClr val="1F497D"/>
                </a:solidFill>
                <a:cs typeface="Arial" panose="020B0604020202020204" pitchFamily="34" charset="0"/>
              </a:rPr>
              <a:t>2 CFR 570.501(b); 2 CFR 200.328 and 200.33</a:t>
            </a:r>
            <a:endParaRPr lang="en-US" dirty="0"/>
          </a:p>
        </p:txBody>
      </p:sp>
      <p:sp>
        <p:nvSpPr>
          <p:cNvPr id="3" name="Content Placeholder 2">
            <a:extLst>
              <a:ext uri="{FF2B5EF4-FFF2-40B4-BE49-F238E27FC236}">
                <a16:creationId xmlns:a16="http://schemas.microsoft.com/office/drawing/2014/main" id="{0FF36001-3C61-1828-5F92-1097DC5F76FC}"/>
              </a:ext>
            </a:extLst>
          </p:cNvPr>
          <p:cNvSpPr>
            <a:spLocks noGrp="1"/>
          </p:cNvSpPr>
          <p:nvPr>
            <p:ph idx="1"/>
          </p:nvPr>
        </p:nvSpPr>
        <p:spPr>
          <a:xfrm>
            <a:off x="838200" y="1599202"/>
            <a:ext cx="10515600" cy="4351338"/>
          </a:xfrm>
        </p:spPr>
        <p:txBody>
          <a:bodyPr>
            <a:normAutofit/>
          </a:bodyPr>
          <a:lstStyle/>
          <a:p>
            <a:pPr>
              <a:lnSpc>
                <a:spcPct val="100000"/>
              </a:lnSpc>
              <a:spcBef>
                <a:spcPct val="20000"/>
              </a:spcBef>
              <a:defRPr/>
            </a:pPr>
            <a:r>
              <a:rPr lang="en-US" sz="2400" dirty="0">
                <a:solidFill>
                  <a:srgbClr val="1F497D"/>
                </a:solidFill>
                <a:cs typeface="Arial" panose="020B0604020202020204" pitchFamily="34" charset="0"/>
              </a:rPr>
              <a:t>Monitoring may result in the identification of </a:t>
            </a:r>
            <a:r>
              <a:rPr lang="en-US" sz="2400" u="sng" dirty="0">
                <a:solidFill>
                  <a:srgbClr val="1F497D"/>
                </a:solidFill>
                <a:cs typeface="Arial" panose="020B0604020202020204" pitchFamily="34" charset="0"/>
              </a:rPr>
              <a:t>“Findings”</a:t>
            </a:r>
            <a:r>
              <a:rPr lang="en-US" sz="2400" dirty="0">
                <a:solidFill>
                  <a:srgbClr val="1F497D"/>
                </a:solidFill>
                <a:cs typeface="Arial" panose="020B0604020202020204" pitchFamily="34" charset="0"/>
              </a:rPr>
              <a:t> and/or </a:t>
            </a:r>
            <a:r>
              <a:rPr lang="en-US" sz="2400" u="sng" dirty="0">
                <a:solidFill>
                  <a:srgbClr val="1F497D"/>
                </a:solidFill>
                <a:cs typeface="Arial" panose="020B0604020202020204" pitchFamily="34" charset="0"/>
              </a:rPr>
              <a:t>“Concerns”</a:t>
            </a:r>
            <a:r>
              <a:rPr lang="en-US" sz="2400" dirty="0">
                <a:solidFill>
                  <a:srgbClr val="1F497D"/>
                </a:solidFill>
                <a:cs typeface="Arial" panose="020B0604020202020204" pitchFamily="34" charset="0"/>
              </a:rPr>
              <a:t>:</a:t>
            </a:r>
          </a:p>
          <a:p>
            <a:pPr marL="687388" lvl="2">
              <a:lnSpc>
                <a:spcPct val="100000"/>
              </a:lnSpc>
              <a:spcBef>
                <a:spcPts val="1200"/>
              </a:spcBef>
              <a:defRPr/>
            </a:pPr>
            <a:r>
              <a:rPr lang="en-US" sz="2400" dirty="0">
                <a:solidFill>
                  <a:srgbClr val="1F497D"/>
                </a:solidFill>
                <a:cs typeface="Arial" panose="020B0604020202020204" pitchFamily="34" charset="0"/>
              </a:rPr>
              <a:t>A </a:t>
            </a:r>
            <a:r>
              <a:rPr lang="en-US" sz="2400" b="1" i="1" u="sng" dirty="0">
                <a:solidFill>
                  <a:srgbClr val="1F497D"/>
                </a:solidFill>
                <a:cs typeface="Arial" panose="020B0604020202020204" pitchFamily="34" charset="0"/>
              </a:rPr>
              <a:t>Finding</a:t>
            </a:r>
            <a:r>
              <a:rPr lang="en-US" sz="2400" b="1" u="sng" dirty="0">
                <a:solidFill>
                  <a:srgbClr val="1F497D"/>
                </a:solidFill>
                <a:cs typeface="Arial" panose="020B0604020202020204" pitchFamily="34" charset="0"/>
              </a:rPr>
              <a:t> </a:t>
            </a:r>
            <a:r>
              <a:rPr lang="en-US" sz="2400" dirty="0">
                <a:solidFill>
                  <a:srgbClr val="1F497D"/>
                </a:solidFill>
                <a:cs typeface="Arial" panose="020B0604020202020204" pitchFamily="34" charset="0"/>
              </a:rPr>
              <a:t>is a deficiency in program performance based on a statuatory, regulatory or program requirement for which sanctions or other corrective actions are authorized.</a:t>
            </a:r>
          </a:p>
          <a:p>
            <a:pPr marL="687388" lvl="2">
              <a:lnSpc>
                <a:spcPct val="100000"/>
              </a:lnSpc>
              <a:spcBef>
                <a:spcPts val="1200"/>
              </a:spcBef>
              <a:defRPr/>
            </a:pPr>
            <a:r>
              <a:rPr lang="en-US" sz="2400" dirty="0">
                <a:solidFill>
                  <a:srgbClr val="1F497D"/>
                </a:solidFill>
                <a:cs typeface="Arial" panose="020B0604020202020204" pitchFamily="34" charset="0"/>
              </a:rPr>
              <a:t>A </a:t>
            </a:r>
            <a:r>
              <a:rPr lang="en-US" sz="2400" b="1" i="1" u="sng" dirty="0">
                <a:solidFill>
                  <a:srgbClr val="1F497D"/>
                </a:solidFill>
                <a:cs typeface="Arial" panose="020B0604020202020204" pitchFamily="34" charset="0"/>
              </a:rPr>
              <a:t>Concern</a:t>
            </a:r>
            <a:r>
              <a:rPr lang="en-US" sz="2400" dirty="0">
                <a:solidFill>
                  <a:srgbClr val="1F497D"/>
                </a:solidFill>
                <a:cs typeface="Arial" panose="020B0604020202020204" pitchFamily="34" charset="0"/>
              </a:rPr>
              <a:t> is a deficiency in program performance </a:t>
            </a:r>
            <a:r>
              <a:rPr lang="en-US" sz="2400" i="1" u="sng" dirty="0">
                <a:solidFill>
                  <a:srgbClr val="1F497D"/>
                </a:solidFill>
                <a:cs typeface="Arial" panose="020B0604020202020204" pitchFamily="34" charset="0"/>
              </a:rPr>
              <a:t>not</a:t>
            </a:r>
            <a:r>
              <a:rPr lang="en-US" sz="2400" dirty="0">
                <a:solidFill>
                  <a:srgbClr val="1F497D"/>
                </a:solidFill>
                <a:cs typeface="Arial" panose="020B0604020202020204" pitchFamily="34" charset="0"/>
              </a:rPr>
              <a:t> based on a statuatory, regulatory or other program requirement.  A Concern about program design or operations is issued when, in DCEO’s judgment, the practice could result in noncompliancewith a statuatory, regulatory or other program requirement, if not properly corrected.  </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3600" b="0"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150880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04C7-4824-CBEE-EBCD-61D2D968C0B6}"/>
              </a:ext>
            </a:extLst>
          </p:cNvPr>
          <p:cNvSpPr>
            <a:spLocks noGrp="1"/>
          </p:cNvSpPr>
          <p:nvPr>
            <p:ph type="title"/>
          </p:nvPr>
        </p:nvSpPr>
        <p:spPr>
          <a:xfrm>
            <a:off x="839788" y="507534"/>
            <a:ext cx="10602795" cy="692092"/>
          </a:xfrm>
        </p:spPr>
        <p:txBody>
          <a:bodyPr>
            <a:normAutofit fontScale="90000"/>
          </a:bodyPr>
          <a:lstStyle/>
          <a:p>
            <a:r>
              <a:rPr kumimoji="0" lang="en-US" sz="3600" b="1" i="0" u="none" strike="noStrike" kern="1200" cap="none" spc="0" normalizeH="0" baseline="0" noProof="0" dirty="0">
                <a:ln>
                  <a:noFill/>
                </a:ln>
                <a:solidFill>
                  <a:srgbClr val="1F497D"/>
                </a:solidFill>
                <a:effectLst/>
                <a:uLnTx/>
                <a:uFillTx/>
                <a:ea typeface="+mj-ea"/>
                <a:cs typeface="Arial" panose="020B0604020202020204" pitchFamily="34" charset="0"/>
              </a:rPr>
              <a:t>Monitoring: Potential Outcomes  </a:t>
            </a:r>
            <a:br>
              <a:rPr kumimoji="0" lang="en-US" sz="3600" b="1" i="0" u="none" strike="noStrike" kern="1200" cap="none" spc="0" normalizeH="0" baseline="0" noProof="0" dirty="0">
                <a:ln>
                  <a:noFill/>
                </a:ln>
                <a:solidFill>
                  <a:srgbClr val="1F497D"/>
                </a:solidFill>
                <a:effectLst/>
                <a:uLnTx/>
                <a:uFillTx/>
                <a:ea typeface="+mj-ea"/>
                <a:cs typeface="Arial" panose="020B0604020202020204" pitchFamily="34" charset="0"/>
              </a:rPr>
            </a:br>
            <a:r>
              <a:rPr kumimoji="0" lang="en-US" sz="3600" b="1" i="0" u="none" strike="noStrike" kern="1200" cap="none" spc="0" normalizeH="0" baseline="0" noProof="0" dirty="0">
                <a:ln>
                  <a:noFill/>
                </a:ln>
                <a:solidFill>
                  <a:srgbClr val="1F497D"/>
                </a:solidFill>
                <a:effectLst/>
                <a:uLnTx/>
                <a:uFillTx/>
                <a:ea typeface="+mj-ea"/>
                <a:cs typeface="Arial" panose="020B0604020202020204" pitchFamily="34" charset="0"/>
              </a:rPr>
              <a:t>If there are Findings or Concerns:</a:t>
            </a:r>
            <a:endParaRPr lang="en-US" dirty="0"/>
          </a:p>
        </p:txBody>
      </p:sp>
      <p:pic>
        <p:nvPicPr>
          <p:cNvPr id="10" name="Content Placeholder 9">
            <a:extLst>
              <a:ext uri="{FF2B5EF4-FFF2-40B4-BE49-F238E27FC236}">
                <a16:creationId xmlns:a16="http://schemas.microsoft.com/office/drawing/2014/main" id="{62E27A07-E507-21F8-DD22-A2A36A0B466C}"/>
              </a:ext>
            </a:extLst>
          </p:cNvPr>
          <p:cNvPicPr>
            <a:picLocks noGrp="1" noChangeAspect="1"/>
          </p:cNvPicPr>
          <p:nvPr>
            <p:ph idx="1"/>
          </p:nvPr>
        </p:nvPicPr>
        <p:blipFill>
          <a:blip r:embed="rId2"/>
          <a:stretch>
            <a:fillRect/>
          </a:stretch>
        </p:blipFill>
        <p:spPr>
          <a:xfrm>
            <a:off x="5513593" y="1291905"/>
            <a:ext cx="4253523" cy="4517683"/>
          </a:xfrm>
        </p:spPr>
      </p:pic>
      <p:sp>
        <p:nvSpPr>
          <p:cNvPr id="4" name="Text Placeholder 3">
            <a:extLst>
              <a:ext uri="{FF2B5EF4-FFF2-40B4-BE49-F238E27FC236}">
                <a16:creationId xmlns:a16="http://schemas.microsoft.com/office/drawing/2014/main" id="{6CA37B24-C5FE-E750-CCBB-9A7136010B8B}"/>
              </a:ext>
            </a:extLst>
          </p:cNvPr>
          <p:cNvSpPr>
            <a:spLocks noGrp="1"/>
          </p:cNvSpPr>
          <p:nvPr>
            <p:ph type="body" sz="half" idx="2"/>
          </p:nvPr>
        </p:nvSpPr>
        <p:spPr/>
        <p:txBody>
          <a:bodyPr/>
          <a:lstStyle/>
          <a:p>
            <a:endParaRPr lang="en-US" dirty="0"/>
          </a:p>
        </p:txBody>
      </p:sp>
      <p:pic>
        <p:nvPicPr>
          <p:cNvPr id="7" name="Picture 6">
            <a:extLst>
              <a:ext uri="{FF2B5EF4-FFF2-40B4-BE49-F238E27FC236}">
                <a16:creationId xmlns:a16="http://schemas.microsoft.com/office/drawing/2014/main" id="{AE5ABC4A-F001-D9D0-5C74-1863A93335C4}"/>
              </a:ext>
            </a:extLst>
          </p:cNvPr>
          <p:cNvPicPr>
            <a:picLocks noChangeAspect="1"/>
          </p:cNvPicPr>
          <p:nvPr/>
        </p:nvPicPr>
        <p:blipFill>
          <a:blip r:embed="rId3"/>
          <a:stretch>
            <a:fillRect/>
          </a:stretch>
        </p:blipFill>
        <p:spPr>
          <a:xfrm>
            <a:off x="696286" y="1291905"/>
            <a:ext cx="4817307" cy="5402510"/>
          </a:xfrm>
          <a:prstGeom prst="rect">
            <a:avLst/>
          </a:prstGeom>
        </p:spPr>
      </p:pic>
    </p:spTree>
    <p:extLst>
      <p:ext uri="{BB962C8B-B14F-4D97-AF65-F5344CB8AC3E}">
        <p14:creationId xmlns:p14="http://schemas.microsoft.com/office/powerpoint/2010/main" val="385129002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04C7-4824-CBEE-EBCD-61D2D968C0B6}"/>
              </a:ext>
            </a:extLst>
          </p:cNvPr>
          <p:cNvSpPr>
            <a:spLocks noGrp="1"/>
          </p:cNvSpPr>
          <p:nvPr>
            <p:ph type="title"/>
          </p:nvPr>
        </p:nvSpPr>
        <p:spPr>
          <a:xfrm>
            <a:off x="302571" y="221372"/>
            <a:ext cx="11401749" cy="692092"/>
          </a:xfrm>
        </p:spPr>
        <p:txBody>
          <a:bodyPr>
            <a:normAutofit fontScale="90000"/>
          </a:bodyPr>
          <a:lstStyle/>
          <a:p>
            <a:br>
              <a:rPr kumimoji="0" lang="en-US" sz="3600" b="1" i="0" u="none" strike="noStrike" kern="1200" cap="none" spc="0" normalizeH="0" baseline="0" noProof="0" dirty="0">
                <a:ln>
                  <a:noFill/>
                </a:ln>
                <a:solidFill>
                  <a:srgbClr val="1F497D"/>
                </a:solidFill>
                <a:effectLst/>
                <a:uLnTx/>
                <a:uFillTx/>
                <a:latin typeface="Arial" panose="020B0604020202020204" pitchFamily="34" charset="0"/>
                <a:ea typeface="+mj-ea"/>
                <a:cs typeface="Arial" panose="020B0604020202020204" pitchFamily="34" charset="0"/>
              </a:rPr>
            </a:br>
            <a:br>
              <a:rPr kumimoji="0" lang="en-US" sz="3600" b="1" i="0" u="none" strike="noStrike" kern="1200" cap="none" spc="0" normalizeH="0" baseline="0" noProof="0" dirty="0">
                <a:ln>
                  <a:noFill/>
                </a:ln>
                <a:solidFill>
                  <a:srgbClr val="1F497D"/>
                </a:solidFill>
                <a:effectLst/>
                <a:uLnTx/>
                <a:uFillTx/>
                <a:latin typeface="Arial" panose="020B0604020202020204" pitchFamily="34" charset="0"/>
                <a:ea typeface="+mj-ea"/>
                <a:cs typeface="Arial" panose="020B0604020202020204" pitchFamily="34" charset="0"/>
              </a:rPr>
            </a:br>
            <a:br>
              <a:rPr kumimoji="0" lang="en-US" sz="3600" b="1" i="0" u="none" strike="noStrike" kern="1200" cap="none" spc="0" normalizeH="0" baseline="0" noProof="0" dirty="0">
                <a:ln>
                  <a:noFill/>
                </a:ln>
                <a:solidFill>
                  <a:srgbClr val="1F497D"/>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1F497D"/>
                </a:solidFill>
                <a:effectLst/>
                <a:uLnTx/>
                <a:uFillTx/>
                <a:ea typeface="+mj-ea"/>
                <a:cs typeface="Arial" panose="020B0604020202020204" pitchFamily="34" charset="0"/>
              </a:rPr>
              <a:t>Monitoring: Future Impacts with Findings or Concerns  </a:t>
            </a:r>
            <a:endParaRPr lang="en-US" dirty="0"/>
          </a:p>
        </p:txBody>
      </p:sp>
      <p:sp>
        <p:nvSpPr>
          <p:cNvPr id="3" name="Content Placeholder 2">
            <a:extLst>
              <a:ext uri="{FF2B5EF4-FFF2-40B4-BE49-F238E27FC236}">
                <a16:creationId xmlns:a16="http://schemas.microsoft.com/office/drawing/2014/main" id="{E4773B2C-1B07-B62C-628E-084BE7783BA5}"/>
              </a:ext>
            </a:extLst>
          </p:cNvPr>
          <p:cNvSpPr>
            <a:spLocks noGrp="1"/>
          </p:cNvSpPr>
          <p:nvPr>
            <p:ph idx="1"/>
          </p:nvPr>
        </p:nvSpPr>
        <p:spPr>
          <a:xfrm>
            <a:off x="7374347" y="1231626"/>
            <a:ext cx="4730567" cy="1728108"/>
          </a:xfrm>
        </p:spPr>
        <p:txBody>
          <a:bodyPr/>
          <a:lstStyle/>
          <a:p>
            <a:pPr marL="0" indent="0">
              <a:buNone/>
            </a:pPr>
            <a:r>
              <a:rPr lang="en-US" sz="2800" b="1" dirty="0">
                <a:solidFill>
                  <a:srgbClr val="0A4B6F"/>
                </a:solidFill>
                <a:latin typeface="Franklin Gothic Book" panose="020B0503020102020204" pitchFamily="34" charset="0"/>
              </a:rPr>
              <a:t>Types of outcomes resulting from a  Monitoring Review or Visit </a:t>
            </a:r>
            <a:r>
              <a:rPr lang="en-US" sz="2800" dirty="0">
                <a:solidFill>
                  <a:srgbClr val="0A4B6F"/>
                </a:solidFill>
                <a:latin typeface="Franklin Gothic Book" panose="020B0503020102020204" pitchFamily="34" charset="0"/>
              </a:rPr>
              <a:t>. </a:t>
            </a:r>
            <a:endParaRPr lang="en-US" dirty="0"/>
          </a:p>
        </p:txBody>
      </p:sp>
      <p:sp>
        <p:nvSpPr>
          <p:cNvPr id="4" name="Text Placeholder 3">
            <a:extLst>
              <a:ext uri="{FF2B5EF4-FFF2-40B4-BE49-F238E27FC236}">
                <a16:creationId xmlns:a16="http://schemas.microsoft.com/office/drawing/2014/main" id="{6CA37B24-C5FE-E750-CCBB-9A7136010B8B}"/>
              </a:ext>
            </a:extLst>
          </p:cNvPr>
          <p:cNvSpPr>
            <a:spLocks noGrp="1"/>
          </p:cNvSpPr>
          <p:nvPr>
            <p:ph type="body" sz="half" idx="2"/>
          </p:nvPr>
        </p:nvSpPr>
        <p:spPr>
          <a:xfrm>
            <a:off x="391886" y="1280161"/>
            <a:ext cx="6305005" cy="5294810"/>
          </a:xfrm>
        </p:spPr>
        <p:txBody>
          <a:bodyPr>
            <a:normAutofit lnSpcReduction="10000"/>
          </a:bodyPr>
          <a:lstStyle/>
          <a:p>
            <a:pPr marL="457200" indent="-457200">
              <a:buFont typeface="Arial" panose="020B0604020202020204" pitchFamily="34" charset="0"/>
              <a:buChar char="•"/>
            </a:pPr>
            <a:r>
              <a:rPr lang="en-US" sz="2400" b="1" dirty="0">
                <a:solidFill>
                  <a:srgbClr val="0A4B6F"/>
                </a:solidFill>
                <a:latin typeface="Franklin Gothic Book" panose="020B0503020102020204" pitchFamily="34" charset="0"/>
              </a:rPr>
              <a:t>Grantee may be assigned a higher level of risk, and additional conditions to mitigate that risk of non-compliance may be assigned for this and future grants.</a:t>
            </a:r>
          </a:p>
          <a:p>
            <a:pPr marL="457200" indent="-457200">
              <a:buFont typeface="Arial" panose="020B0604020202020204" pitchFamily="34" charset="0"/>
              <a:buChar char="•"/>
            </a:pPr>
            <a:r>
              <a:rPr lang="en-US" sz="2400" b="1" dirty="0">
                <a:solidFill>
                  <a:srgbClr val="0A4B6F"/>
                </a:solidFill>
                <a:latin typeface="Franklin Gothic Book" panose="020B0503020102020204" pitchFamily="34" charset="0"/>
              </a:rPr>
              <a:t>If a Grantee/Grant Administrator has repeated Findings/Concerns and has not implemented suggestions or utilized information provided via Technical Assistance, then DCEO can ban specific Grant Administrators or Grantees from applying for future funding; for a </a:t>
            </a:r>
            <a:r>
              <a:rPr lang="en-US" sz="2400" b="1" i="1" dirty="0">
                <a:solidFill>
                  <a:srgbClr val="0A4B6F"/>
                </a:solidFill>
                <a:latin typeface="Franklin Gothic Book" panose="020B0503020102020204" pitchFamily="34" charset="0"/>
              </a:rPr>
              <a:t>minimum</a:t>
            </a:r>
            <a:r>
              <a:rPr lang="en-US" sz="2400" b="1" dirty="0">
                <a:solidFill>
                  <a:srgbClr val="0A4B6F"/>
                </a:solidFill>
                <a:latin typeface="Franklin Gothic Book" panose="020B0503020102020204" pitchFamily="34" charset="0"/>
              </a:rPr>
              <a:t> of 1 year.</a:t>
            </a:r>
          </a:p>
          <a:p>
            <a:pPr marL="457200" indent="-457200">
              <a:buFont typeface="Arial" panose="020B0604020202020204" pitchFamily="34" charset="0"/>
              <a:buChar char="•"/>
            </a:pPr>
            <a:r>
              <a:rPr lang="en-US" sz="2400" b="1" dirty="0">
                <a:solidFill>
                  <a:srgbClr val="0A4B6F"/>
                </a:solidFill>
                <a:latin typeface="Franklin Gothic Book" panose="020B0503020102020204" pitchFamily="34" charset="0"/>
              </a:rPr>
              <a:t>HUD may consider taking enforcement action against non-compliant grantees as required by 2 C.F.R. 200.339 which speaks to remedies for non-compliance.</a:t>
            </a:r>
          </a:p>
        </p:txBody>
      </p:sp>
      <p:sp>
        <p:nvSpPr>
          <p:cNvPr id="8" name="Arrow: Left 7">
            <a:extLst>
              <a:ext uri="{FF2B5EF4-FFF2-40B4-BE49-F238E27FC236}">
                <a16:creationId xmlns:a16="http://schemas.microsoft.com/office/drawing/2014/main" id="{EC8F7076-D037-3872-8ED0-2D0265A6CAC8}"/>
              </a:ext>
            </a:extLst>
          </p:cNvPr>
          <p:cNvSpPr/>
          <p:nvPr/>
        </p:nvSpPr>
        <p:spPr>
          <a:xfrm rot="20477433">
            <a:off x="6344061" y="1501343"/>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  </a:t>
            </a:r>
          </a:p>
        </p:txBody>
      </p:sp>
    </p:spTree>
    <p:extLst>
      <p:ext uri="{BB962C8B-B14F-4D97-AF65-F5344CB8AC3E}">
        <p14:creationId xmlns:p14="http://schemas.microsoft.com/office/powerpoint/2010/main" val="69574595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3C5A-8598-41FA-4219-EBB698AD02F1}"/>
              </a:ext>
            </a:extLst>
          </p:cNvPr>
          <p:cNvSpPr>
            <a:spLocks noGrp="1"/>
          </p:cNvSpPr>
          <p:nvPr>
            <p:ph type="title"/>
          </p:nvPr>
        </p:nvSpPr>
        <p:spPr>
          <a:xfrm>
            <a:off x="415385" y="185509"/>
            <a:ext cx="10966717" cy="694057"/>
          </a:xfrm>
        </p:spPr>
        <p:txBody>
          <a:bodyPr>
            <a:normAutofit/>
          </a:bodyPr>
          <a:lstStyle/>
          <a:p>
            <a:r>
              <a:rPr kumimoji="0" lang="en-US" sz="3200" b="1" i="0" u="none" strike="noStrike" kern="1200" cap="none" spc="0" normalizeH="0" baseline="0" noProof="0" dirty="0">
                <a:ln>
                  <a:noFill/>
                </a:ln>
                <a:solidFill>
                  <a:srgbClr val="1F497D"/>
                </a:solidFill>
                <a:effectLst/>
                <a:uLnTx/>
                <a:uFillTx/>
                <a:ea typeface="+mj-ea"/>
                <a:cs typeface="Arial" panose="020B0604020202020204" pitchFamily="34" charset="0"/>
              </a:rPr>
              <a:t>Monitoring: Future Impacts with Findings or Concerns</a:t>
            </a:r>
            <a:endParaRPr lang="en-US" dirty="0"/>
          </a:p>
        </p:txBody>
      </p:sp>
      <p:sp>
        <p:nvSpPr>
          <p:cNvPr id="3" name="Content Placeholder 2">
            <a:extLst>
              <a:ext uri="{FF2B5EF4-FFF2-40B4-BE49-F238E27FC236}">
                <a16:creationId xmlns:a16="http://schemas.microsoft.com/office/drawing/2014/main" id="{05B786F0-E9B7-21D5-2574-C7C1CCB17503}"/>
              </a:ext>
            </a:extLst>
          </p:cNvPr>
          <p:cNvSpPr>
            <a:spLocks noGrp="1"/>
          </p:cNvSpPr>
          <p:nvPr>
            <p:ph idx="1"/>
          </p:nvPr>
        </p:nvSpPr>
        <p:spPr>
          <a:xfrm>
            <a:off x="7367451" y="1175410"/>
            <a:ext cx="4537166" cy="1378994"/>
          </a:xfrm>
        </p:spPr>
        <p:txBody>
          <a:bodyPr>
            <a:normAutofit/>
          </a:bodyPr>
          <a:lstStyle/>
          <a:p>
            <a:pPr marL="0" indent="0">
              <a:buNone/>
            </a:pPr>
            <a:r>
              <a:rPr lang="en-US" sz="2800" b="1" dirty="0">
                <a:solidFill>
                  <a:srgbClr val="0A4B6F"/>
                </a:solidFill>
                <a:latin typeface="Franklin Gothic Book" panose="020B0503020102020204" pitchFamily="34" charset="0"/>
              </a:rPr>
              <a:t>Types of outcomes resulting from a Monitoring Review or Visit </a:t>
            </a:r>
            <a:r>
              <a:rPr lang="en-US" sz="2800" dirty="0">
                <a:solidFill>
                  <a:srgbClr val="0A4B6F"/>
                </a:solidFill>
                <a:latin typeface="Franklin Gothic Book" panose="020B0503020102020204" pitchFamily="34" charset="0"/>
              </a:rPr>
              <a:t>.</a:t>
            </a:r>
            <a:endParaRPr lang="en-US" dirty="0"/>
          </a:p>
        </p:txBody>
      </p:sp>
      <p:sp>
        <p:nvSpPr>
          <p:cNvPr id="4" name="Text Placeholder 3">
            <a:extLst>
              <a:ext uri="{FF2B5EF4-FFF2-40B4-BE49-F238E27FC236}">
                <a16:creationId xmlns:a16="http://schemas.microsoft.com/office/drawing/2014/main" id="{974AE12A-5138-E30B-0F83-E57351390986}"/>
              </a:ext>
            </a:extLst>
          </p:cNvPr>
          <p:cNvSpPr>
            <a:spLocks noGrp="1"/>
          </p:cNvSpPr>
          <p:nvPr>
            <p:ph type="body" sz="half" idx="2"/>
          </p:nvPr>
        </p:nvSpPr>
        <p:spPr>
          <a:xfrm>
            <a:off x="513329" y="1292977"/>
            <a:ext cx="5665515" cy="5565023"/>
          </a:xfrm>
        </p:spPr>
        <p:txBody>
          <a:bodyPr>
            <a:normAutofit fontScale="32500" lnSpcReduction="20000"/>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7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Temporarily withhold cash payments pending correction of the deficiency by the non-Federal entity or more severe enforcement action by the Federal awarding agency or pass-through entity.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7400" b="1" dirty="0">
                <a:solidFill>
                  <a:srgbClr val="0A4B6F"/>
                </a:solidFill>
                <a:latin typeface="Franklin Gothic Book" panose="020B0503020102020204" pitchFamily="34" charset="0"/>
              </a:rPr>
              <a:t>Disallow (that is, deny both use of funds and any applicable matching credit for) all or part of the activity or action not in compliance</a:t>
            </a:r>
            <a:r>
              <a:rPr kumimoji="0" lang="en-US" sz="7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7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Wholly or partly suspend or terminate the Federal award.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other remediFederal awarding agency regulations (or intj</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dirty="0">
                <a:solidFill>
                  <a:srgbClr val="FFFFFF"/>
                </a:solidFill>
                <a:latin typeface="Calibri" panose="020F0502020204030204" pitchFamily="34" charset="0"/>
                <a:ea typeface="Calibri" panose="020F0502020204030204" pitchFamily="34" charset="0"/>
              </a:rPr>
              <a:t>Wholly or partly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200.521</a:t>
            </a:r>
            <a:endParaRPr kumimoji="0" lang="en-US" sz="18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indent="-45720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Temporarily withhold cash payments pending correction of the deficiency by the non-Federal entity or more severe enforcement action by the Federal awarding agency or pass-through entity. ayments pending correction of the deficiency by the non-Federal entity or more severe enforcement action by the Federal awarding agency or pass-through entity. </a:t>
            </a:r>
          </a:p>
          <a:p>
            <a:pPr marL="457200" indent="-457200">
              <a:buFont typeface="Arial" panose="020B0604020202020204" pitchFamily="34" charset="0"/>
              <a:buChar char="•"/>
            </a:pPr>
            <a:endParaRPr lang="en-US" dirty="0"/>
          </a:p>
        </p:txBody>
      </p:sp>
      <p:sp>
        <p:nvSpPr>
          <p:cNvPr id="7" name="Arrow: Left 6">
            <a:extLst>
              <a:ext uri="{FF2B5EF4-FFF2-40B4-BE49-F238E27FC236}">
                <a16:creationId xmlns:a16="http://schemas.microsoft.com/office/drawing/2014/main" id="{1DE8B770-52DB-416A-9208-C44D03BEDD84}"/>
              </a:ext>
            </a:extLst>
          </p:cNvPr>
          <p:cNvSpPr/>
          <p:nvPr/>
        </p:nvSpPr>
        <p:spPr>
          <a:xfrm rot="20179623">
            <a:off x="6332915" y="135144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  </a:t>
            </a:r>
          </a:p>
        </p:txBody>
      </p:sp>
    </p:spTree>
    <p:extLst>
      <p:ext uri="{BB962C8B-B14F-4D97-AF65-F5344CB8AC3E}">
        <p14:creationId xmlns:p14="http://schemas.microsoft.com/office/powerpoint/2010/main" val="370131277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F54F-9382-E3D5-5DA8-550050849F91}"/>
              </a:ext>
            </a:extLst>
          </p:cNvPr>
          <p:cNvSpPr>
            <a:spLocks noGrp="1"/>
          </p:cNvSpPr>
          <p:nvPr>
            <p:ph type="title"/>
          </p:nvPr>
        </p:nvSpPr>
        <p:spPr>
          <a:xfrm>
            <a:off x="575511" y="404948"/>
            <a:ext cx="11198478" cy="552995"/>
          </a:xfrm>
        </p:spPr>
        <p:txBody>
          <a:bodyPr>
            <a:normAutofit/>
          </a:bodyPr>
          <a:lstStyle/>
          <a:p>
            <a:r>
              <a:rPr kumimoji="0" lang="en-US" sz="3200" b="1" i="0" u="none" strike="noStrike" kern="1200" cap="none" spc="0" normalizeH="0" baseline="0" noProof="0" dirty="0">
                <a:ln>
                  <a:noFill/>
                </a:ln>
                <a:solidFill>
                  <a:srgbClr val="1F497D"/>
                </a:solidFill>
                <a:effectLst/>
                <a:uLnTx/>
                <a:uFillTx/>
                <a:ea typeface="+mj-ea"/>
                <a:cs typeface="Arial" panose="020B0604020202020204" pitchFamily="34" charset="0"/>
              </a:rPr>
              <a:t>Monitoring: Future Impacts with Findings or Concerns</a:t>
            </a:r>
            <a:endParaRPr lang="en-US" dirty="0"/>
          </a:p>
        </p:txBody>
      </p:sp>
      <p:sp>
        <p:nvSpPr>
          <p:cNvPr id="3" name="Content Placeholder 2">
            <a:extLst>
              <a:ext uri="{FF2B5EF4-FFF2-40B4-BE49-F238E27FC236}">
                <a16:creationId xmlns:a16="http://schemas.microsoft.com/office/drawing/2014/main" id="{728249EF-0B86-1617-02B1-CC088616BFD7}"/>
              </a:ext>
            </a:extLst>
          </p:cNvPr>
          <p:cNvSpPr>
            <a:spLocks noGrp="1"/>
          </p:cNvSpPr>
          <p:nvPr>
            <p:ph idx="1"/>
          </p:nvPr>
        </p:nvSpPr>
        <p:spPr>
          <a:xfrm>
            <a:off x="7293235" y="1214486"/>
            <a:ext cx="3971109" cy="2590256"/>
          </a:xfrm>
        </p:spPr>
        <p:txBody>
          <a:bodyPr/>
          <a:lstStyle/>
          <a:p>
            <a:pPr marL="0" indent="0">
              <a:buNone/>
            </a:pPr>
            <a:r>
              <a:rPr lang="en-US" sz="2800" b="1" dirty="0">
                <a:solidFill>
                  <a:srgbClr val="0A4B6F"/>
                </a:solidFill>
                <a:latin typeface="Franklin Gothic Book" panose="020B0503020102020204" pitchFamily="34" charset="0"/>
              </a:rPr>
              <a:t>Types of outcomes resulting from a Monitoring Review or Visit </a:t>
            </a:r>
            <a:r>
              <a:rPr lang="en-US" sz="2800" dirty="0">
                <a:solidFill>
                  <a:srgbClr val="0A4B6F"/>
                </a:solidFill>
                <a:latin typeface="Franklin Gothic Book" panose="020B0503020102020204" pitchFamily="34" charset="0"/>
              </a:rPr>
              <a:t>.</a:t>
            </a:r>
            <a:endParaRPr lang="en-US" dirty="0"/>
          </a:p>
        </p:txBody>
      </p:sp>
      <p:sp>
        <p:nvSpPr>
          <p:cNvPr id="4" name="Text Placeholder 3">
            <a:extLst>
              <a:ext uri="{FF2B5EF4-FFF2-40B4-BE49-F238E27FC236}">
                <a16:creationId xmlns:a16="http://schemas.microsoft.com/office/drawing/2014/main" id="{64047490-5C7F-AB11-CAA1-37E7B96117CE}"/>
              </a:ext>
            </a:extLst>
          </p:cNvPr>
          <p:cNvSpPr>
            <a:spLocks noGrp="1"/>
          </p:cNvSpPr>
          <p:nvPr>
            <p:ph type="body" sz="half" idx="2"/>
          </p:nvPr>
        </p:nvSpPr>
        <p:spPr>
          <a:xfrm>
            <a:off x="648199" y="1285081"/>
            <a:ext cx="5334590" cy="5411810"/>
          </a:xfrm>
        </p:spPr>
        <p:txBody>
          <a:bodyPr>
            <a:norm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Initiate suspension or debarment preceedings as authorized under </a:t>
            </a:r>
            <a:r>
              <a:rPr lang="en-US" sz="2400" b="1" dirty="0">
                <a:solidFill>
                  <a:srgbClr val="00B0F0"/>
                </a:solidFill>
                <a:latin typeface="Franklin Gothic Book" panose="020B0503020102020204" pitchFamily="34" charset="0"/>
              </a:rPr>
              <a:t>2</a:t>
            </a:r>
            <a:r>
              <a:rPr lang="en-US" sz="2400" b="1" dirty="0">
                <a:solidFill>
                  <a:srgbClr val="0A4B6F"/>
                </a:solidFill>
                <a:latin typeface="Franklin Gothic Book" panose="020B0503020102020204" pitchFamily="34" charset="0"/>
              </a:rPr>
              <a:t> </a:t>
            </a:r>
            <a:r>
              <a:rPr kumimoji="0" lang="en-US" sz="24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CFR part 180 </a:t>
            </a:r>
            <a:r>
              <a:rPr kumimoji="0" lang="en-US" sz="2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and Federal awarding agency regulations (or in the case of a pass-through entity, recommend such a proceeding be inititated by a Federal awarding agency).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Withold further Federal awards for the project or program.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Take other remedies that may be legally available.</a:t>
            </a:r>
            <a:endParaRPr lang="en-US" sz="2400" dirty="0"/>
          </a:p>
        </p:txBody>
      </p:sp>
      <p:pic>
        <p:nvPicPr>
          <p:cNvPr id="5" name="Picture 4">
            <a:extLst>
              <a:ext uri="{FF2B5EF4-FFF2-40B4-BE49-F238E27FC236}">
                <a16:creationId xmlns:a16="http://schemas.microsoft.com/office/drawing/2014/main" id="{20FB875E-1A26-CEEE-A456-A523C170D594}"/>
              </a:ext>
            </a:extLst>
          </p:cNvPr>
          <p:cNvPicPr>
            <a:picLocks noChangeAspect="1"/>
          </p:cNvPicPr>
          <p:nvPr/>
        </p:nvPicPr>
        <p:blipFill>
          <a:blip r:embed="rId2"/>
          <a:stretch>
            <a:fillRect/>
          </a:stretch>
        </p:blipFill>
        <p:spPr>
          <a:xfrm rot="20034196">
            <a:off x="6273564" y="1407668"/>
            <a:ext cx="999831" cy="524301"/>
          </a:xfrm>
          <a:prstGeom prst="rect">
            <a:avLst/>
          </a:prstGeom>
        </p:spPr>
      </p:pic>
    </p:spTree>
    <p:extLst>
      <p:ext uri="{BB962C8B-B14F-4D97-AF65-F5344CB8AC3E}">
        <p14:creationId xmlns:p14="http://schemas.microsoft.com/office/powerpoint/2010/main" val="75271816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1033670" y="808383"/>
            <a:ext cx="10298358" cy="1444487"/>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CDBG Grant Administration</a:t>
            </a:r>
            <a:b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br>
            <a:endParaRPr lang="en-US" dirty="0">
              <a:solidFill>
                <a:srgbClr val="0A4B6F"/>
              </a:solidFill>
              <a:latin typeface="Franklin Gothic Medium" panose="020B0603020102020204" pitchFamily="34" charset="0"/>
              <a:cs typeface="Aharoni" panose="020B0604020202020204" pitchFamily="2" charset="-79"/>
            </a:endParaRP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252870"/>
            <a:ext cx="9144000" cy="1795255"/>
          </a:xfrm>
        </p:spPr>
        <p:txBody>
          <a:bodyPr>
            <a:normAutofit/>
          </a:bodyPr>
          <a:lstStyle/>
          <a:p>
            <a:pPr marL="0" indent="0" algn="r">
              <a:buNone/>
            </a:pPr>
            <a:endParaRPr lang="en-US" sz="2800" dirty="0">
              <a:solidFill>
                <a:srgbClr val="0A4B6F"/>
              </a:solidFill>
              <a:latin typeface="Franklin Gothic Book" panose="020B0503020102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Common Mistakes</a:t>
            </a:r>
          </a:p>
          <a:p>
            <a:pPr marL="0" indent="0" algn="r">
              <a:buNone/>
            </a:pPr>
            <a:r>
              <a:rPr lang="en-US" sz="2800" dirty="0">
                <a:solidFill>
                  <a:srgbClr val="0A4B6F"/>
                </a:solidFill>
                <a:latin typeface="Franklin Gothic Book" panose="020B0503020102020204" pitchFamily="34" charset="0"/>
              </a:rPr>
              <a:t>Lisa Thomas Swaine</a:t>
            </a:r>
          </a:p>
          <a:p>
            <a:pPr marL="0" indent="0" algn="r">
              <a:buNone/>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121697182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Mistakes lead to policy changes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Due to some recent on-site monitoring, it has become apparent that there are some areas that seem to cause repeated issues for Grantees and therefore policy changes for DCEO. Let’s discuss:</a:t>
            </a:r>
          </a:p>
        </p:txBody>
      </p:sp>
    </p:spTree>
    <p:extLst>
      <p:ext uri="{BB962C8B-B14F-4D97-AF65-F5344CB8AC3E}">
        <p14:creationId xmlns:p14="http://schemas.microsoft.com/office/powerpoint/2010/main" val="88723238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F272-90BA-A571-2803-2D86B13DCF32}"/>
              </a:ext>
            </a:extLst>
          </p:cNvPr>
          <p:cNvSpPr>
            <a:spLocks noGrp="1"/>
          </p:cNvSpPr>
          <p:nvPr>
            <p:ph type="title"/>
          </p:nvPr>
        </p:nvSpPr>
        <p:spPr/>
        <p:txBody>
          <a:bodyPr/>
          <a:lstStyle/>
          <a:p>
            <a:r>
              <a:rPr lang="en-US" dirty="0">
                <a:solidFill>
                  <a:srgbClr val="0A4B6F"/>
                </a:solidFill>
              </a:rPr>
              <a:t>Bid Packets</a:t>
            </a:r>
          </a:p>
        </p:txBody>
      </p:sp>
      <p:sp>
        <p:nvSpPr>
          <p:cNvPr id="3" name="Content Placeholder 2">
            <a:extLst>
              <a:ext uri="{FF2B5EF4-FFF2-40B4-BE49-F238E27FC236}">
                <a16:creationId xmlns:a16="http://schemas.microsoft.com/office/drawing/2014/main" id="{9C90B558-1A44-213B-93A2-CCE9D875E951}"/>
              </a:ext>
            </a:extLst>
          </p:cNvPr>
          <p:cNvSpPr>
            <a:spLocks noGrp="1"/>
          </p:cNvSpPr>
          <p:nvPr>
            <p:ph idx="1"/>
          </p:nvPr>
        </p:nvSpPr>
        <p:spPr/>
        <p:txBody>
          <a:bodyPr/>
          <a:lstStyle/>
          <a:p>
            <a:pPr marL="0" indent="0">
              <a:buNone/>
            </a:pPr>
            <a:r>
              <a:rPr lang="en-US" sz="3600" dirty="0">
                <a:solidFill>
                  <a:srgbClr val="0A4B6F"/>
                </a:solidFill>
              </a:rPr>
              <a:t>Project bid packets are missing the </a:t>
            </a:r>
            <a:r>
              <a:rPr lang="en-US" sz="3600" b="1" i="1" dirty="0">
                <a:solidFill>
                  <a:srgbClr val="0A4B6F"/>
                </a:solidFill>
              </a:rPr>
              <a:t>signed</a:t>
            </a:r>
            <a:r>
              <a:rPr lang="en-US" sz="3600" dirty="0">
                <a:solidFill>
                  <a:srgbClr val="0A4B6F"/>
                </a:solidFill>
              </a:rPr>
              <a:t> Equal Employment Opportunity  Certification (EEO) form by Contractors and Sub-contractors.</a:t>
            </a:r>
          </a:p>
          <a:p>
            <a:pPr marL="0" indent="0">
              <a:buNone/>
            </a:pPr>
            <a:endParaRPr lang="en-US" dirty="0">
              <a:solidFill>
                <a:srgbClr val="0A4B6F"/>
              </a:solidFill>
            </a:endParaRPr>
          </a:p>
        </p:txBody>
      </p:sp>
    </p:spTree>
    <p:extLst>
      <p:ext uri="{BB962C8B-B14F-4D97-AF65-F5344CB8AC3E}">
        <p14:creationId xmlns:p14="http://schemas.microsoft.com/office/powerpoint/2010/main" val="248516532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E1C1-1493-144D-8673-DC4A16EB0729}"/>
              </a:ext>
            </a:extLst>
          </p:cNvPr>
          <p:cNvSpPr>
            <a:spLocks noGrp="1"/>
          </p:cNvSpPr>
          <p:nvPr>
            <p:ph type="title"/>
          </p:nvPr>
        </p:nvSpPr>
        <p:spPr/>
        <p:txBody>
          <a:bodyPr/>
          <a:lstStyle/>
          <a:p>
            <a:r>
              <a:rPr lang="en-US" dirty="0">
                <a:solidFill>
                  <a:srgbClr val="0A4B6F"/>
                </a:solidFill>
              </a:rPr>
              <a:t>Contract Documents</a:t>
            </a:r>
          </a:p>
        </p:txBody>
      </p:sp>
      <p:sp>
        <p:nvSpPr>
          <p:cNvPr id="3" name="Content Placeholder 2">
            <a:extLst>
              <a:ext uri="{FF2B5EF4-FFF2-40B4-BE49-F238E27FC236}">
                <a16:creationId xmlns:a16="http://schemas.microsoft.com/office/drawing/2014/main" id="{D0A40238-2765-10DD-229A-891644592684}"/>
              </a:ext>
            </a:extLst>
          </p:cNvPr>
          <p:cNvSpPr>
            <a:spLocks noGrp="1"/>
          </p:cNvSpPr>
          <p:nvPr>
            <p:ph idx="1"/>
          </p:nvPr>
        </p:nvSpPr>
        <p:spPr/>
        <p:txBody>
          <a:bodyPr/>
          <a:lstStyle/>
          <a:p>
            <a:pPr marL="0" indent="0">
              <a:buNone/>
            </a:pPr>
            <a:r>
              <a:rPr lang="en-US" sz="3600" dirty="0">
                <a:solidFill>
                  <a:srgbClr val="0A4B6F"/>
                </a:solidFill>
              </a:rPr>
              <a:t>Labor Standards and Prevailing Wage Requirements forms are missing from the Contract documents. </a:t>
            </a:r>
          </a:p>
          <a:p>
            <a:endParaRPr lang="en-US" dirty="0"/>
          </a:p>
        </p:txBody>
      </p:sp>
    </p:spTree>
    <p:extLst>
      <p:ext uri="{BB962C8B-B14F-4D97-AF65-F5344CB8AC3E}">
        <p14:creationId xmlns:p14="http://schemas.microsoft.com/office/powerpoint/2010/main" val="3992006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597432"/>
            <a:ext cx="1105126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Environmental Assessment [§58.36]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Environmental Assessment (EA) format provided on DCEO OCD Environmental Materials Website that follows §58.40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Includes 16 Compliance Factors, 20 Environmental Assessment Factors and all supporting documentation indicating a Finding of No Significant Impact (FONSI)</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Sign and date (by preparer and CEO)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endParaRPr>
          </a:p>
        </p:txBody>
      </p:sp>
    </p:spTree>
    <p:extLst>
      <p:ext uri="{BB962C8B-B14F-4D97-AF65-F5344CB8AC3E}">
        <p14:creationId xmlns:p14="http://schemas.microsoft.com/office/powerpoint/2010/main" val="117772925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C97B-713B-F839-57E4-2FB0D1D0C2B4}"/>
              </a:ext>
            </a:extLst>
          </p:cNvPr>
          <p:cNvSpPr>
            <a:spLocks noGrp="1"/>
          </p:cNvSpPr>
          <p:nvPr>
            <p:ph type="title"/>
          </p:nvPr>
        </p:nvSpPr>
        <p:spPr/>
        <p:txBody>
          <a:bodyPr/>
          <a:lstStyle/>
          <a:p>
            <a:r>
              <a:rPr lang="en-US" dirty="0">
                <a:solidFill>
                  <a:srgbClr val="0A4B6F"/>
                </a:solidFill>
              </a:rPr>
              <a:t>Contracts</a:t>
            </a:r>
          </a:p>
        </p:txBody>
      </p:sp>
      <p:sp>
        <p:nvSpPr>
          <p:cNvPr id="3" name="Content Placeholder 2">
            <a:extLst>
              <a:ext uri="{FF2B5EF4-FFF2-40B4-BE49-F238E27FC236}">
                <a16:creationId xmlns:a16="http://schemas.microsoft.com/office/drawing/2014/main" id="{0875815A-6F71-F3ED-E2D2-82862182D5B7}"/>
              </a:ext>
            </a:extLst>
          </p:cNvPr>
          <p:cNvSpPr>
            <a:spLocks noGrp="1"/>
          </p:cNvSpPr>
          <p:nvPr>
            <p:ph idx="1"/>
          </p:nvPr>
        </p:nvSpPr>
        <p:spPr/>
        <p:txBody>
          <a:bodyPr>
            <a:normAutofit/>
          </a:bodyPr>
          <a:lstStyle/>
          <a:p>
            <a:pPr marL="0" indent="0">
              <a:buNone/>
            </a:pPr>
            <a:r>
              <a:rPr lang="en-US" sz="3200" dirty="0">
                <a:solidFill>
                  <a:srgbClr val="0A4B6F"/>
                </a:solidFill>
              </a:rPr>
              <a:t>Once the Grantee receives the Executed Grant Agreement, provisions need to be made for bid advertisement and bid specifications to be sent to OCD’s Compliance Unit for review, so that the project can be timely bid. We are seeing a number of projects delayed, which creates unnecessary end-date modifications.</a:t>
            </a:r>
          </a:p>
        </p:txBody>
      </p:sp>
    </p:spTree>
    <p:extLst>
      <p:ext uri="{BB962C8B-B14F-4D97-AF65-F5344CB8AC3E}">
        <p14:creationId xmlns:p14="http://schemas.microsoft.com/office/powerpoint/2010/main" val="284178370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lang="en-US" sz="4000" dirty="0">
                <a:solidFill>
                  <a:srgbClr val="0A4B6F"/>
                </a:solidFill>
              </a:rPr>
              <a:t>Wage Rate Determination Issues</a:t>
            </a:r>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6603107" y="1610368"/>
            <a:ext cx="4749105" cy="3168461"/>
          </a:xfrm>
        </p:spPr>
        <p:txBody>
          <a:bodyPr>
            <a:normAutofit/>
          </a:bodyPr>
          <a:lstStyle/>
          <a:p>
            <a:pPr marL="457200" indent="-457200">
              <a:buFont typeface="Arial" panose="020B0604020202020204" pitchFamily="34" charset="0"/>
              <a:buChar char="•"/>
            </a:pPr>
            <a:r>
              <a:rPr lang="en-US" b="1" dirty="0">
                <a:solidFill>
                  <a:srgbClr val="FF0000"/>
                </a:solidFill>
                <a:latin typeface="Franklin Gothic Book" panose="020B0503020102020204" pitchFamily="34" charset="0"/>
              </a:rPr>
              <a:t>If not completed, this may result in financial r</a:t>
            </a:r>
            <a:r>
              <a:rPr lang="en-US" sz="2800" b="1" dirty="0">
                <a:solidFill>
                  <a:srgbClr val="FF0000"/>
                </a:solidFill>
                <a:latin typeface="Franklin Gothic Book" panose="020B0503020102020204" pitchFamily="34" charset="0"/>
              </a:rPr>
              <a:t>estitution being warranted.</a:t>
            </a: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839788" y="1610368"/>
            <a:ext cx="3932237" cy="3811588"/>
          </a:xfrm>
        </p:spPr>
        <p:txBody>
          <a:bodyPr>
            <a:norm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You </a:t>
            </a:r>
            <a:r>
              <a:rPr lang="en-US" sz="2800" b="1" i="1" u="sng" dirty="0">
                <a:solidFill>
                  <a:srgbClr val="0A4B6F"/>
                </a:solidFill>
                <a:latin typeface="Franklin Gothic Book" panose="020B0503020102020204" pitchFamily="34" charset="0"/>
              </a:rPr>
              <a:t>must</a:t>
            </a:r>
            <a:r>
              <a:rPr lang="en-US" sz="2800" dirty="0">
                <a:solidFill>
                  <a:srgbClr val="0A4B6F"/>
                </a:solidFill>
                <a:latin typeface="Franklin Gothic Book" panose="020B0503020102020204" pitchFamily="34" charset="0"/>
              </a:rPr>
              <a:t> remember to update your Wage Rate Determination (WRD) if your contract is not awarded within 90 days after the bid opening.  </a:t>
            </a:r>
          </a:p>
          <a:p>
            <a:pPr marL="457200" indent="-457200">
              <a:buFont typeface="Arial" panose="020B0604020202020204" pitchFamily="34" charset="0"/>
              <a:buChar char="•"/>
            </a:pPr>
            <a:endParaRPr lang="en-US" sz="2800" dirty="0">
              <a:solidFill>
                <a:srgbClr val="0A4B6F"/>
              </a:solidFill>
              <a:latin typeface="Franklin Gothic Book" panose="020B0503020102020204" pitchFamily="34" charset="0"/>
            </a:endParaRPr>
          </a:p>
        </p:txBody>
      </p:sp>
      <p:sp>
        <p:nvSpPr>
          <p:cNvPr id="5" name="Arrow: Right 4">
            <a:extLst>
              <a:ext uri="{FF2B5EF4-FFF2-40B4-BE49-F238E27FC236}">
                <a16:creationId xmlns:a16="http://schemas.microsoft.com/office/drawing/2014/main" id="{18806379-9A7F-42E9-48D9-B05A22AD47A7}"/>
              </a:ext>
            </a:extLst>
          </p:cNvPr>
          <p:cNvSpPr/>
          <p:nvPr/>
        </p:nvSpPr>
        <p:spPr>
          <a:xfrm>
            <a:off x="5092117" y="2474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70579503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Payroll</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Apprentices are working alone.  This should not be a common practice.  If there is an unexpected event that necessitates this happening, then prevailing wage must be paid…NOT apprentice rates. </a:t>
            </a:r>
          </a:p>
        </p:txBody>
      </p:sp>
    </p:spTree>
    <p:extLst>
      <p:ext uri="{BB962C8B-B14F-4D97-AF65-F5344CB8AC3E}">
        <p14:creationId xmlns:p14="http://schemas.microsoft.com/office/powerpoint/2010/main" val="353651401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Payroll</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Employees are working under wrong job classifications. Please make sure to mark your payrolls according to the Classifications defined in your Wage Rate Determination (WRD).</a:t>
            </a:r>
          </a:p>
        </p:txBody>
      </p:sp>
    </p:spTree>
    <p:extLst>
      <p:ext uri="{BB962C8B-B14F-4D97-AF65-F5344CB8AC3E}">
        <p14:creationId xmlns:p14="http://schemas.microsoft.com/office/powerpoint/2010/main" val="132253784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Payroll</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Person(s) signing certified payroll reports has not always been the person(s) authorized on the  Contractor Profile Form (previously the “Certificate from Contractor Appointing Officer or Employee to Supervise Payment of Employees”). </a:t>
            </a:r>
          </a:p>
        </p:txBody>
      </p:sp>
    </p:spTree>
    <p:extLst>
      <p:ext uri="{BB962C8B-B14F-4D97-AF65-F5344CB8AC3E}">
        <p14:creationId xmlns:p14="http://schemas.microsoft.com/office/powerpoint/2010/main" val="91026244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3090-E2AC-12AA-BAC9-EEAE686C3054}"/>
              </a:ext>
            </a:extLst>
          </p:cNvPr>
          <p:cNvSpPr>
            <a:spLocks noGrp="1"/>
          </p:cNvSpPr>
          <p:nvPr>
            <p:ph type="title"/>
          </p:nvPr>
        </p:nvSpPr>
        <p:spPr/>
        <p:txBody>
          <a:bodyPr/>
          <a:lstStyle/>
          <a:p>
            <a:r>
              <a:rPr lang="en-US" dirty="0">
                <a:solidFill>
                  <a:srgbClr val="0A4B6F"/>
                </a:solidFill>
              </a:rPr>
              <a:t>Payroll-Fringe Benefits</a:t>
            </a:r>
          </a:p>
        </p:txBody>
      </p:sp>
      <p:sp>
        <p:nvSpPr>
          <p:cNvPr id="3" name="Content Placeholder 2">
            <a:extLst>
              <a:ext uri="{FF2B5EF4-FFF2-40B4-BE49-F238E27FC236}">
                <a16:creationId xmlns:a16="http://schemas.microsoft.com/office/drawing/2014/main" id="{70D8644D-A029-822F-FE96-19D22D6FD3D9}"/>
              </a:ext>
            </a:extLst>
          </p:cNvPr>
          <p:cNvSpPr>
            <a:spLocks noGrp="1"/>
          </p:cNvSpPr>
          <p:nvPr>
            <p:ph idx="1"/>
          </p:nvPr>
        </p:nvSpPr>
        <p:spPr/>
        <p:txBody>
          <a:bodyPr>
            <a:normAutofit/>
          </a:bodyPr>
          <a:lstStyle/>
          <a:p>
            <a:r>
              <a:rPr lang="en-US" sz="3600" dirty="0">
                <a:solidFill>
                  <a:srgbClr val="0A4B6F"/>
                </a:solidFill>
              </a:rPr>
              <a:t>Fringe benefit information is missing from a number of grantee files. </a:t>
            </a:r>
          </a:p>
          <a:p>
            <a:r>
              <a:rPr lang="en-US" sz="3600" dirty="0">
                <a:solidFill>
                  <a:srgbClr val="0A4B6F"/>
                </a:solidFill>
              </a:rPr>
              <a:t>Fringe benefits are not being paid out correctly. </a:t>
            </a:r>
          </a:p>
        </p:txBody>
      </p:sp>
    </p:spTree>
    <p:extLst>
      <p:ext uri="{BB962C8B-B14F-4D97-AF65-F5344CB8AC3E}">
        <p14:creationId xmlns:p14="http://schemas.microsoft.com/office/powerpoint/2010/main" val="271601911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1717-42B6-88B8-D927-59E35EDB9A57}"/>
              </a:ext>
            </a:extLst>
          </p:cNvPr>
          <p:cNvSpPr>
            <a:spLocks noGrp="1"/>
          </p:cNvSpPr>
          <p:nvPr>
            <p:ph type="title"/>
          </p:nvPr>
        </p:nvSpPr>
        <p:spPr/>
        <p:txBody>
          <a:bodyPr/>
          <a:lstStyle/>
          <a:p>
            <a:r>
              <a:rPr lang="en-US" dirty="0">
                <a:solidFill>
                  <a:srgbClr val="0A4B6F"/>
                </a:solidFill>
              </a:rPr>
              <a:t>Employee Interviews</a:t>
            </a:r>
          </a:p>
        </p:txBody>
      </p:sp>
      <p:sp>
        <p:nvSpPr>
          <p:cNvPr id="3" name="Content Placeholder 2">
            <a:extLst>
              <a:ext uri="{FF2B5EF4-FFF2-40B4-BE49-F238E27FC236}">
                <a16:creationId xmlns:a16="http://schemas.microsoft.com/office/drawing/2014/main" id="{7E9812FA-7266-2666-EF12-4E434B935C11}"/>
              </a:ext>
            </a:extLst>
          </p:cNvPr>
          <p:cNvSpPr>
            <a:spLocks noGrp="1"/>
          </p:cNvSpPr>
          <p:nvPr>
            <p:ph idx="1"/>
          </p:nvPr>
        </p:nvSpPr>
        <p:spPr/>
        <p:txBody>
          <a:bodyPr>
            <a:normAutofit/>
          </a:bodyPr>
          <a:lstStyle/>
          <a:p>
            <a:r>
              <a:rPr lang="en-US" sz="3600" dirty="0">
                <a:solidFill>
                  <a:srgbClr val="0A4B6F"/>
                </a:solidFill>
              </a:rPr>
              <a:t>Employee interviews are not being conducted or are not including all job classifications/trades.</a:t>
            </a:r>
          </a:p>
          <a:p>
            <a:r>
              <a:rPr lang="en-US" sz="3600" dirty="0">
                <a:solidFill>
                  <a:srgbClr val="0A4B6F"/>
                </a:solidFill>
              </a:rPr>
              <a:t>Interview forms are not being reviewed and compared to the payroll  by the Payroll Examiner/Project Labor Standards Officer. </a:t>
            </a:r>
          </a:p>
          <a:p>
            <a:r>
              <a:rPr lang="en-US" sz="3600" dirty="0">
                <a:solidFill>
                  <a:srgbClr val="0A4B6F"/>
                </a:solidFill>
              </a:rPr>
              <a:t>Employee interviews are not being conducted in the appropriate numbers. </a:t>
            </a:r>
          </a:p>
        </p:txBody>
      </p:sp>
    </p:spTree>
    <p:extLst>
      <p:ext uri="{BB962C8B-B14F-4D97-AF65-F5344CB8AC3E}">
        <p14:creationId xmlns:p14="http://schemas.microsoft.com/office/powerpoint/2010/main" val="111315096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Grantee Accounts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CDBG funds should </a:t>
            </a:r>
            <a:r>
              <a:rPr kumimoji="0" lang="en-US" sz="3600" b="0" i="1"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a:t>
            </a: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be co-mingled with any other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CDBG funds should </a:t>
            </a:r>
            <a:r>
              <a:rPr kumimoji="0" lang="en-US" sz="3600" b="0" i="1"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a:t>
            </a: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be deposited into interest bearing accounts.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09975311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Grantee Accounts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must sign </a:t>
            </a:r>
            <a:r>
              <a:rPr lang="en-US" sz="3600" dirty="0">
                <a:solidFill>
                  <a:srgbClr val="0A4B6F"/>
                </a:solidFill>
                <a:latin typeface="Franklin Gothic Book" panose="020B0503020102020204" pitchFamily="34" charset="0"/>
              </a:rPr>
              <a:t>its own checks paying out </a:t>
            </a: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CDBG and other funds tied to its grant.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Grantee’s checks should </a:t>
            </a:r>
            <a:r>
              <a:rPr kumimoji="0" lang="en-US" sz="3600" b="0" i="1"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a:t>
            </a: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be signed by the CDBG Grant Administrator.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06958263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Grantee Accounts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ea typeface="+mn-ea"/>
                <a:cs typeface="+mn-cs"/>
              </a:rPr>
              <a:t>Not all Grantees are following the 20-day anticipated disbursement rule.  When a check is received from DCEO, those funds should be paid out within 20 days and not remain in the Grantee’s account for an extended period of time. </a:t>
            </a:r>
            <a:endParaRPr kumimoji="0" lang="en-US" sz="3600" b="0" i="0" u="none" strike="noStrike" kern="1200" cap="none" spc="0" normalizeH="0" baseline="0" noProof="0" dirty="0">
              <a:ln>
                <a:noFill/>
              </a:ln>
              <a:solidFill>
                <a:srgbClr val="FFFFFF"/>
              </a:solidFill>
              <a:effectLst/>
              <a:uLnTx/>
              <a:uFillTx/>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300849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676944"/>
            <a:ext cx="11051262"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Environmental Assessment [§58.36]</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FONSI and NOI/RROF publication/posting (&amp; </a:t>
            </a:r>
            <a:r>
              <a:rPr kumimoji="0" lang="en-US" sz="3200" b="0" i="1"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dissemination</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RROF (HUD Form 7015.15)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DCEO Env. Release Letter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endParaRPr>
          </a:p>
        </p:txBody>
      </p:sp>
    </p:spTree>
    <p:extLst>
      <p:ext uri="{BB962C8B-B14F-4D97-AF65-F5344CB8AC3E}">
        <p14:creationId xmlns:p14="http://schemas.microsoft.com/office/powerpoint/2010/main" val="379782870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673531" y="495159"/>
            <a:ext cx="9331855" cy="2471976"/>
          </a:xfrm>
        </p:spPr>
        <p:txBody>
          <a:bodyPr>
            <a:normAutofit lnSpcReduction="10000"/>
          </a:bodyPr>
          <a:lstStyle/>
          <a:p>
            <a:pPr marL="0" indent="0" algn="r">
              <a:buFont typeface="Arial" panose="020B0604020202020204" pitchFamily="34" charset="0"/>
              <a:buNone/>
            </a:pPr>
            <a:r>
              <a:rPr lang="en-US" sz="3200" dirty="0">
                <a:solidFill>
                  <a:srgbClr val="0A4B6F"/>
                </a:solidFill>
                <a:latin typeface="Franklin Gothic Book" panose="020B0503020102020204" pitchFamily="34" charset="0"/>
              </a:rPr>
              <a:t>Community Development Block Grant Program</a:t>
            </a:r>
          </a:p>
          <a:p>
            <a:pPr marL="0" indent="0" algn="r">
              <a:buFont typeface="Arial" panose="020B0604020202020204" pitchFamily="34" charset="0"/>
              <a:buNone/>
            </a:pPr>
            <a:r>
              <a:rPr lang="en-US" sz="3200" dirty="0">
                <a:solidFill>
                  <a:srgbClr val="0A4B6F"/>
                </a:solidFill>
                <a:latin typeface="Franklin Gothic Book" panose="020B0503020102020204" pitchFamily="34" charset="0"/>
              </a:rPr>
              <a:t>Monitoring</a:t>
            </a:r>
          </a:p>
          <a:p>
            <a:pPr marL="0" indent="0" algn="r">
              <a:buFont typeface="Arial" panose="020B0604020202020204" pitchFamily="34" charset="0"/>
              <a:buNone/>
            </a:pPr>
            <a:r>
              <a:rPr lang="en-US" dirty="0">
                <a:solidFill>
                  <a:srgbClr val="0A4B6F"/>
                </a:solidFill>
                <a:latin typeface="Franklin Gothic Book" panose="020B0503020102020204" pitchFamily="34" charset="0"/>
              </a:rPr>
              <a:t>Lisa Thomas-Swaine</a:t>
            </a:r>
          </a:p>
          <a:p>
            <a:pPr marL="0" indent="0" algn="r">
              <a:buFont typeface="Arial" panose="020B0604020202020204" pitchFamily="34" charset="0"/>
              <a:buNone/>
            </a:pPr>
            <a:endParaRPr lang="en-US" sz="3200" dirty="0">
              <a:solidFill>
                <a:srgbClr val="0A4B6F"/>
              </a:solidFill>
              <a:latin typeface="Franklin Gothic Book" panose="020B0503020102020204" pitchFamily="34" charset="0"/>
            </a:endParaRPr>
          </a:p>
          <a:p>
            <a:pPr marL="0" indent="0" algn="r">
              <a:buFont typeface="Arial" panose="020B0604020202020204" pitchFamily="34" charset="0"/>
              <a:buNone/>
            </a:pPr>
            <a:r>
              <a:rPr lang="en-US" dirty="0">
                <a:solidFill>
                  <a:srgbClr val="0A4B6F"/>
                </a:solidFill>
                <a:latin typeface="Franklin Gothic Book" panose="020B0503020102020204" pitchFamily="34" charset="0"/>
              </a:rPr>
              <a:t>Please contact me if you have any questions</a:t>
            </a:r>
          </a:p>
        </p:txBody>
      </p:sp>
      <p:sp>
        <p:nvSpPr>
          <p:cNvPr id="2" name="TextBox 1">
            <a:extLst>
              <a:ext uri="{FF2B5EF4-FFF2-40B4-BE49-F238E27FC236}">
                <a16:creationId xmlns:a16="http://schemas.microsoft.com/office/drawing/2014/main" id="{1B552B91-3310-8448-3553-89157D6D60E5}"/>
              </a:ext>
            </a:extLst>
          </p:cNvPr>
          <p:cNvSpPr txBox="1"/>
          <p:nvPr/>
        </p:nvSpPr>
        <p:spPr>
          <a:xfrm>
            <a:off x="6599651" y="2820965"/>
            <a:ext cx="5287548"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IL Dept of Commerce &amp; Economic Opportunity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607 E. Adams, 3</a:t>
            </a:r>
            <a:r>
              <a:rPr kumimoji="0" lang="en-US" sz="1800" b="0" i="0" u="none" strike="noStrike" kern="1200" cap="none" spc="0" normalizeH="0" baseline="30000" noProof="0" dirty="0">
                <a:ln>
                  <a:noFill/>
                </a:ln>
                <a:solidFill>
                  <a:srgbClr val="044B6F"/>
                </a:solidFill>
                <a:effectLst/>
                <a:uLnTx/>
                <a:uFillTx/>
                <a:latin typeface="Franklin Gothic Book"/>
                <a:ea typeface="+mn-ea"/>
                <a:cs typeface="Arial" panose="020B0604020202020204" pitchFamily="34" charset="0"/>
              </a:rPr>
              <a:t>rd</a:t>
            </a: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Floor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Springfield, IL  62701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Phone: 217.558.2840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Email: Lisa.Thomas-Swaine2@Illinois.gov</a:t>
            </a:r>
          </a:p>
        </p:txBody>
      </p:sp>
      <p:sp>
        <p:nvSpPr>
          <p:cNvPr id="5" name="Rectangle 4">
            <a:extLst>
              <a:ext uri="{FF2B5EF4-FFF2-40B4-BE49-F238E27FC236}">
                <a16:creationId xmlns:a16="http://schemas.microsoft.com/office/drawing/2014/main" id="{822D84A1-475F-8C29-1FE2-107D6D26A295}"/>
              </a:ext>
            </a:extLst>
          </p:cNvPr>
          <p:cNvSpPr/>
          <p:nvPr/>
        </p:nvSpPr>
        <p:spPr>
          <a:xfrm>
            <a:off x="9158561" y="4303455"/>
            <a:ext cx="2571886"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044B6F"/>
                  </a:solidFill>
                  <a:prstDash val="solid"/>
                </a:ln>
                <a:pattFill prst="pct50">
                  <a:fgClr>
                    <a:srgbClr val="044B6F"/>
                  </a:fgClr>
                  <a:bgClr>
                    <a:srgbClr val="044B6F">
                      <a:lumMod val="20000"/>
                      <a:lumOff val="80000"/>
                    </a:srgbClr>
                  </a:bgClr>
                </a:pattFill>
                <a:effectLst>
                  <a:outerShdw dist="38100" dir="2640000" algn="bl" rotWithShape="0">
                    <a:srgbClr val="044B6F"/>
                  </a:outerShdw>
                </a:effectLst>
                <a:uLnTx/>
                <a:uFillTx/>
                <a:latin typeface="Kunstler Script" panose="030304020206070D0D06" pitchFamily="66" charset="0"/>
                <a:ea typeface="+mn-ea"/>
                <a:cs typeface="Dreaming Outloud Script Pro" panose="03050502040304050704" pitchFamily="66" charset="0"/>
              </a:rPr>
              <a:t>Thank You!</a:t>
            </a:r>
          </a:p>
        </p:txBody>
      </p:sp>
      <p:pic>
        <p:nvPicPr>
          <p:cNvPr id="4" name="Picture 3" descr="Logo&#10;&#10;Description automatically generated">
            <a:extLst>
              <a:ext uri="{FF2B5EF4-FFF2-40B4-BE49-F238E27FC236}">
                <a16:creationId xmlns:a16="http://schemas.microsoft.com/office/drawing/2014/main" id="{6B2F3D46-F8CB-C7E2-E711-F84C93B26C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2" t="15398" r="52273" b="4745"/>
          <a:stretch/>
        </p:blipFill>
        <p:spPr>
          <a:xfrm rot="558761">
            <a:off x="852931" y="210635"/>
            <a:ext cx="2927096" cy="3975686"/>
          </a:xfrm>
          <a:prstGeom prst="rect">
            <a:avLst/>
          </a:prstGeom>
        </p:spPr>
      </p:pic>
    </p:spTree>
    <p:extLst>
      <p:ext uri="{BB962C8B-B14F-4D97-AF65-F5344CB8AC3E}">
        <p14:creationId xmlns:p14="http://schemas.microsoft.com/office/powerpoint/2010/main" val="182951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 Accountability &amp; Transparency Act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816977"/>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accent1"/>
                </a:solidFill>
                <a:cs typeface="Arial" panose="020B0604020202020204" pitchFamily="34" charset="0"/>
              </a:rPr>
              <a:t>The post-award process is driven by the Grant Accountability and Transparency Act (GATA)</a:t>
            </a:r>
          </a:p>
          <a:p>
            <a:pPr marL="800100" lvl="1" indent="-342900" hangingPunct="0">
              <a:buFont typeface="Arial" panose="020B0604020202020204" pitchFamily="34" charset="0"/>
              <a:buChar char="•"/>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Formulated in 2010</a:t>
            </a:r>
          </a:p>
          <a:p>
            <a:pPr marL="800100" lvl="1" indent="-342900" hangingPunct="0">
              <a:buFont typeface="Arial" panose="020B0604020202020204" pitchFamily="34" charset="0"/>
              <a:buChar char="•"/>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Based on 2 CFR 200 (same as CDBG/all federal funds)</a:t>
            </a:r>
          </a:p>
          <a:p>
            <a:pPr marL="800100" lvl="1" indent="-342900" hangingPunct="0">
              <a:buFont typeface="Arial" panose="020B0604020202020204" pitchFamily="34" charset="0"/>
              <a:buChar char="•"/>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The purpose of GATA is to provide for the development of a coordinated, non-redundant process for the provision of effective and efficient oversight of the selection and monitoring of grant recipients, ensuring quality programs, limiting fraud, waste and abuse, and defining the purpose, scope, applicability and responsibilities in the life cycle of a grant</a:t>
            </a: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Formulated in 2010</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Based on 2 CFR 200</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The purpose of</a:t>
            </a:r>
          </a:p>
        </p:txBody>
      </p:sp>
    </p:spTree>
    <p:extLst>
      <p:ext uri="{BB962C8B-B14F-4D97-AF65-F5344CB8AC3E}">
        <p14:creationId xmlns:p14="http://schemas.microsoft.com/office/powerpoint/2010/main" val="2761717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570369" y="252876"/>
            <a:ext cx="11051262" cy="53245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New Environmental Assessment (EA-ER)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Starting with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Environmental Assessments (EA-ER)</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submitted </a:t>
            </a:r>
            <a:r>
              <a:rPr kumimoji="0" lang="en-US" sz="3200" b="1" i="0"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on or after February 1</a:t>
            </a:r>
            <a:r>
              <a:rPr kumimoji="0" lang="en-US" sz="3200" b="1" i="0" u="sng" strike="noStrike" kern="1200" cap="none" spc="0" normalizeH="0" baseline="30000" noProof="0" dirty="0">
                <a:ln>
                  <a:noFill/>
                </a:ln>
                <a:solidFill>
                  <a:srgbClr val="1F497D"/>
                </a:solidFill>
                <a:effectLst/>
                <a:uLnTx/>
                <a:uFillTx/>
                <a:latin typeface="Franklin Gothic Book"/>
                <a:ea typeface="+mn-ea"/>
                <a:cs typeface="Arial" panose="020B0604020202020204" pitchFamily="34" charset="0"/>
              </a:rPr>
              <a:t>st</a:t>
            </a:r>
            <a:r>
              <a:rPr kumimoji="0" lang="en-US" sz="3200" b="1" i="0"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2023</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formatting must use new version from HUD containing 20 (up from 18) Environmental Assessment Factors (EAF’s),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New Environmental Assessment Factors (EAF’s) 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Climate Change Impacts</a:t>
            </a: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Energy Efficiency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Required by Presidential Executive Order (E.O.) 14008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“Tackling the Climate Crisis at Home and Abroad”</a:t>
            </a:r>
            <a:endParaRPr kumimoji="0" lang="en-US" sz="28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endParaRPr>
          </a:p>
        </p:txBody>
      </p:sp>
    </p:spTree>
    <p:extLst>
      <p:ext uri="{BB962C8B-B14F-4D97-AF65-F5344CB8AC3E}">
        <p14:creationId xmlns:p14="http://schemas.microsoft.com/office/powerpoint/2010/main" val="2861071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96F30-8CC4-419D-8F6E-B1C5D7435D43}"/>
              </a:ext>
            </a:extLst>
          </p:cNvPr>
          <p:cNvSpPr txBox="1"/>
          <p:nvPr/>
        </p:nvSpPr>
        <p:spPr>
          <a:xfrm>
            <a:off x="477603" y="663692"/>
            <a:ext cx="11051262"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Environmental Assessment (EA-ER)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The HUD Exchange Website for guidance in documenting Environmental Assessment Factors and their Categories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Franklin Gothic Medium"/>
                <a:ea typeface="+mn-ea"/>
                <a:cs typeface="Arial" panose="020B0604020202020204" pitchFamily="34" charset="0"/>
              </a:rPr>
              <a:t>https://www.hudexchange.info/programs/environmental-review/environmental-assessment/</a:t>
            </a:r>
          </a:p>
        </p:txBody>
      </p:sp>
    </p:spTree>
    <p:extLst>
      <p:ext uri="{BB962C8B-B14F-4D97-AF65-F5344CB8AC3E}">
        <p14:creationId xmlns:p14="http://schemas.microsoft.com/office/powerpoint/2010/main" val="3417089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225286" y="559065"/>
            <a:ext cx="11489635" cy="649515"/>
          </a:xfrm>
        </p:spPr>
        <p:txBody>
          <a:bodyPr>
            <a:noAutofit/>
          </a:bodyPr>
          <a:lstStyle/>
          <a:p>
            <a:pPr algn="ctr"/>
            <a:r>
              <a:rPr lang="en-US" sz="3600" dirty="0">
                <a:solidFill>
                  <a:srgbClr val="0A4B6F"/>
                </a:solidFill>
                <a:latin typeface="Franklin Gothic Medium" panose="020B0603020102020204" pitchFamily="34" charset="0"/>
                <a:cs typeface="Aharoni" panose="020B0604020202020204" pitchFamily="2" charset="-79"/>
              </a:rPr>
              <a:t>CDBG PI &amp; ED-PI Highlights to Avoid ERR Cancellation</a:t>
            </a:r>
            <a:endParaRPr lang="en-US" sz="3600"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 EPA EJScreen (</a:t>
            </a:r>
            <a:r>
              <a:rPr kumimoji="0" lang="en-US" sz="3200" b="0" i="0" u="none" strike="noStrike" kern="1200" cap="none" spc="0" normalizeH="0" baseline="0" noProof="0" dirty="0">
                <a:ln>
                  <a:noFill/>
                </a:ln>
                <a:solidFill>
                  <a:srgbClr val="FF0000"/>
                </a:solidFill>
                <a:effectLst/>
                <a:uLnTx/>
                <a:uFillTx/>
                <a:latin typeface="Franklin Gothic Book"/>
                <a:ea typeface="+mn-ea"/>
                <a:cs typeface="Arial" panose="020B0604020202020204" pitchFamily="34" charset="0"/>
              </a:rPr>
              <a:t>https://www.epa.gov/ejscreen</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to document “Environmental Justice” must not be researched and printed until all 15 other bodies of environmental law have been documented – That is a HUD OEE Mandate!!!!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Chief </a:t>
            </a:r>
            <a:r>
              <a:rPr kumimoji="0" lang="en-US" sz="3200" b="1" i="0"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Elected</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Official of CDBG Grantee Community is the RE signatory</a:t>
            </a:r>
          </a:p>
        </p:txBody>
      </p:sp>
    </p:spTree>
    <p:extLst>
      <p:ext uri="{BB962C8B-B14F-4D97-AF65-F5344CB8AC3E}">
        <p14:creationId xmlns:p14="http://schemas.microsoft.com/office/powerpoint/2010/main" val="2868047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sz="3600" dirty="0">
                <a:solidFill>
                  <a:srgbClr val="0A4B6F"/>
                </a:solidFill>
                <a:latin typeface="Franklin Gothic Medium" panose="020B0603020102020204" pitchFamily="34" charset="0"/>
                <a:cs typeface="Aharoni" panose="020B0604020202020204" pitchFamily="2" charset="-79"/>
              </a:rPr>
              <a:t>CDBG PI &amp; ED-PI Highlights to Avoid ERR Cancellation</a:t>
            </a:r>
            <a:endParaRPr lang="en-US" sz="3600"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Always allow at least one full calendar day between ERR prep activities (i.e., between FP &amp;/or WL 8-Step publications; between last of 15 bodies of law &amp; EJScreen; between EJScreen &amp; CEST or EA signature; between CEST or EA signature &amp; FONSI/NOI/RROF or NOI/RROF publication; between end of publication comment period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HUD 7015.15 RROF signature</a:t>
            </a:r>
          </a:p>
        </p:txBody>
      </p:sp>
    </p:spTree>
    <p:extLst>
      <p:ext uri="{BB962C8B-B14F-4D97-AF65-F5344CB8AC3E}">
        <p14:creationId xmlns:p14="http://schemas.microsoft.com/office/powerpoint/2010/main" val="2060656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sz="3600" dirty="0">
                <a:solidFill>
                  <a:srgbClr val="0A4B6F"/>
                </a:solidFill>
                <a:latin typeface="Franklin Gothic Medium" panose="020B0603020102020204" pitchFamily="34" charset="0"/>
                <a:cs typeface="Aharoni" panose="020B0604020202020204" pitchFamily="2" charset="-79"/>
              </a:rPr>
              <a:t>CDBG PI &amp; ED-PI Highlights to Avoid ERR Cancellation</a:t>
            </a:r>
            <a:endParaRPr lang="en-US" sz="3600"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The “On or about” date at the start of an NOI/RROF or FONSI/NOI/RROF publication must be dated </a:t>
            </a:r>
            <a:r>
              <a:rPr kumimoji="0" lang="en-US" sz="3200" b="1" i="0"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at least one day later</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than the “comments received by” date stated in the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Don’t count either publication date or “comments received by” date for days of local public comment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1508656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4" y="559065"/>
            <a:ext cx="10935199" cy="649515"/>
          </a:xfrm>
        </p:spPr>
        <p:txBody>
          <a:bodyPr>
            <a:noAutofit/>
          </a:bodyPr>
          <a:lstStyle/>
          <a:p>
            <a:pPr algn="ctr"/>
            <a:r>
              <a:rPr lang="en-US" sz="3600" dirty="0">
                <a:solidFill>
                  <a:srgbClr val="0A4B6F"/>
                </a:solidFill>
                <a:latin typeface="Franklin Gothic Medium" panose="020B0603020102020204" pitchFamily="34" charset="0"/>
                <a:cs typeface="Aharoni" panose="020B0604020202020204" pitchFamily="2" charset="-79"/>
              </a:rPr>
              <a:t>CDBG PI &amp; ED-PI Highlights to Avoid ERR Cancellation</a:t>
            </a:r>
            <a:endParaRPr lang="en-US" sz="3600"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4627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8-Step Flood Plain and/or Wetlands “Early” and “Final” public comment periods must have at least one full day between end of “Early” comment period and publication date of “Final” FP/WL Notice.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If 8-step is last supporting docs, wait one full day after “Final” comment period to research US EPA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EJScreen for Environmental Justice.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1917050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txBox="1">
            <a:spLocks noGrp="1"/>
          </p:cNvSpPr>
          <p:nvPr/>
        </p:nvSpPr>
        <p:spPr bwMode="auto">
          <a:xfrm>
            <a:off x="8077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FDD3879-595A-41F2-A16D-919C59991DD9}" type="slidenum">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36</a:t>
            </a:fld>
            <a:endPar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87" name="Rectangle 3"/>
          <p:cNvSpPr>
            <a:spLocks noGrp="1" noChangeArrowheads="1"/>
          </p:cNvSpPr>
          <p:nvPr>
            <p:ph type="title" idx="4294967295"/>
          </p:nvPr>
        </p:nvSpPr>
        <p:spPr>
          <a:xfrm>
            <a:off x="2133600" y="457200"/>
            <a:ext cx="7772400" cy="762000"/>
          </a:xfrm>
          <a:noFill/>
        </p:spPr>
        <p:txBody>
          <a:bodyPr vert="horz" wrap="square" lIns="92075" tIns="46039" rIns="92075" bIns="46039" numCol="1" rtlCol="0" anchor="ctr" anchorCtr="0" compatLnSpc="1">
            <a:prstTxWarp prst="textNoShape">
              <a:avLst/>
            </a:prstTxWarp>
            <a:normAutofit/>
          </a:bodyPr>
          <a:lstStyle/>
          <a:p>
            <a:pPr algn="l" eaLnBrk="1" hangingPunct="1"/>
            <a:r>
              <a:rPr lang="en-US" altLang="en-US" sz="3200" b="1" dirty="0">
                <a:solidFill>
                  <a:srgbClr val="1F497D"/>
                </a:solidFill>
                <a:latin typeface="Arial" panose="020B0604020202020204" pitchFamily="34" charset="0"/>
                <a:cs typeface="Arial" panose="020B0604020202020204" pitchFamily="34" charset="0"/>
              </a:rPr>
              <a:t>Example: 15-day Comment Period</a:t>
            </a:r>
            <a:endParaRPr lang="en-US" altLang="en-US" sz="3200" b="1" i="1" dirty="0">
              <a:solidFill>
                <a:srgbClr val="1F497D"/>
              </a:solidFill>
              <a:latin typeface="Arial" panose="020B0604020202020204" pitchFamily="34" charset="0"/>
              <a:cs typeface="Arial" panose="020B0604020202020204" pitchFamily="34" charset="0"/>
            </a:endParaRPr>
          </a:p>
        </p:txBody>
      </p:sp>
      <p:sp>
        <p:nvSpPr>
          <p:cNvPr id="16388" name="Line 4"/>
          <p:cNvSpPr>
            <a:spLocks noChangeShapeType="1"/>
          </p:cNvSpPr>
          <p:nvPr/>
        </p:nvSpPr>
        <p:spPr bwMode="auto">
          <a:xfrm>
            <a:off x="2133600" y="1295400"/>
            <a:ext cx="6400800" cy="0"/>
          </a:xfrm>
          <a:prstGeom prst="line">
            <a:avLst/>
          </a:prstGeom>
          <a:noFill/>
          <a:ln w="57150">
            <a:solidFill>
              <a:srgbClr val="993366"/>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89" name="Rectangle 1027"/>
          <p:cNvSpPr>
            <a:spLocks noChangeArrowheads="1"/>
          </p:cNvSpPr>
          <p:nvPr/>
        </p:nvSpPr>
        <p:spPr bwMode="auto">
          <a:xfrm>
            <a:off x="-152400" y="6248400"/>
            <a:ext cx="815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342900" marR="0" lvl="0" indent="-342900" algn="l" defTabSz="914400" rtl="0" eaLnBrk="1" fontAlgn="auto" latinLnBrk="0" hangingPunct="1">
              <a:lnSpc>
                <a:spcPct val="90000"/>
              </a:lnSpc>
              <a:spcBef>
                <a:spcPct val="20000"/>
              </a:spcBef>
              <a:spcAft>
                <a:spcPts val="0"/>
              </a:spcAft>
              <a:buClr>
                <a:srgbClr val="44546A"/>
              </a:buClr>
              <a:buSzPct val="70000"/>
              <a:buFont typeface="Wingdings" panose="05000000000000000000" pitchFamily="2" charset="2"/>
              <a:buChar char="l"/>
              <a:tabLst/>
              <a:defRPr/>
            </a:pPr>
            <a:endParaRPr kumimoji="0" lang="en-US" altLang="en-US" sz="2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
                <a:srgbClr val="44546A"/>
              </a:buClr>
              <a:buSzPct val="70000"/>
              <a:buFont typeface="Wingdings" panose="05000000000000000000" pitchFamily="2" charset="2"/>
              <a:buChar char="l"/>
              <a:tabLst/>
              <a:defRPr/>
            </a:pPr>
            <a:endParaRPr kumimoji="0" lang="en-US" altLang="en-US" sz="2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390" name="Group 1028"/>
          <p:cNvGrpSpPr>
            <a:grpSpLocks/>
          </p:cNvGrpSpPr>
          <p:nvPr/>
        </p:nvGrpSpPr>
        <p:grpSpPr bwMode="auto">
          <a:xfrm>
            <a:off x="8953500" y="322384"/>
            <a:ext cx="914400" cy="1447800"/>
            <a:chOff x="3569" y="1633"/>
            <a:chExt cx="881" cy="1501"/>
          </a:xfrm>
        </p:grpSpPr>
        <p:sp>
          <p:nvSpPr>
            <p:cNvPr id="16451" name="Freeform 1029"/>
            <p:cNvSpPr>
              <a:spLocks/>
            </p:cNvSpPr>
            <p:nvPr/>
          </p:nvSpPr>
          <p:spPr bwMode="auto">
            <a:xfrm>
              <a:off x="3735" y="1767"/>
              <a:ext cx="556" cy="1218"/>
            </a:xfrm>
            <a:custGeom>
              <a:avLst/>
              <a:gdLst>
                <a:gd name="T0" fmla="*/ 0 w 4449"/>
                <a:gd name="T1" fmla="*/ 0 h 9747"/>
                <a:gd name="T2" fmla="*/ 0 w 4449"/>
                <a:gd name="T3" fmla="*/ 0 h 9747"/>
                <a:gd name="T4" fmla="*/ 0 w 4449"/>
                <a:gd name="T5" fmla="*/ 0 h 9747"/>
                <a:gd name="T6" fmla="*/ 0 w 4449"/>
                <a:gd name="T7" fmla="*/ 0 h 9747"/>
                <a:gd name="T8" fmla="*/ 0 w 4449"/>
                <a:gd name="T9" fmla="*/ 0 h 9747"/>
                <a:gd name="T10" fmla="*/ 0 w 4449"/>
                <a:gd name="T11" fmla="*/ 0 h 9747"/>
                <a:gd name="T12" fmla="*/ 0 w 4449"/>
                <a:gd name="T13" fmla="*/ 0 h 9747"/>
                <a:gd name="T14" fmla="*/ 0 w 4449"/>
                <a:gd name="T15" fmla="*/ 0 h 9747"/>
                <a:gd name="T16" fmla="*/ 0 w 4449"/>
                <a:gd name="T17" fmla="*/ 0 h 9747"/>
                <a:gd name="T18" fmla="*/ 0 w 4449"/>
                <a:gd name="T19" fmla="*/ 0 h 9747"/>
                <a:gd name="T20" fmla="*/ 0 w 4449"/>
                <a:gd name="T21" fmla="*/ 0 h 9747"/>
                <a:gd name="T22" fmla="*/ 0 w 4449"/>
                <a:gd name="T23" fmla="*/ 0 h 9747"/>
                <a:gd name="T24" fmla="*/ 0 w 4449"/>
                <a:gd name="T25" fmla="*/ 0 h 9747"/>
                <a:gd name="T26" fmla="*/ 0 w 4449"/>
                <a:gd name="T27" fmla="*/ 0 h 9747"/>
                <a:gd name="T28" fmla="*/ 0 w 4449"/>
                <a:gd name="T29" fmla="*/ 0 h 9747"/>
                <a:gd name="T30" fmla="*/ 0 w 4449"/>
                <a:gd name="T31" fmla="*/ 0 h 9747"/>
                <a:gd name="T32" fmla="*/ 0 w 4449"/>
                <a:gd name="T33" fmla="*/ 0 h 9747"/>
                <a:gd name="T34" fmla="*/ 0 w 4449"/>
                <a:gd name="T35" fmla="*/ 0 h 9747"/>
                <a:gd name="T36" fmla="*/ 0 w 4449"/>
                <a:gd name="T37" fmla="*/ 0 h 9747"/>
                <a:gd name="T38" fmla="*/ 0 w 4449"/>
                <a:gd name="T39" fmla="*/ 0 h 9747"/>
                <a:gd name="T40" fmla="*/ 0 w 4449"/>
                <a:gd name="T41" fmla="*/ 0 h 9747"/>
                <a:gd name="T42" fmla="*/ 0 w 4449"/>
                <a:gd name="T43" fmla="*/ 0 h 9747"/>
                <a:gd name="T44" fmla="*/ 0 w 4449"/>
                <a:gd name="T45" fmla="*/ 0 h 9747"/>
                <a:gd name="T46" fmla="*/ 0 w 4449"/>
                <a:gd name="T47" fmla="*/ 0 h 9747"/>
                <a:gd name="T48" fmla="*/ 0 w 4449"/>
                <a:gd name="T49" fmla="*/ 0 h 9747"/>
                <a:gd name="T50" fmla="*/ 0 w 4449"/>
                <a:gd name="T51" fmla="*/ 0 h 9747"/>
                <a:gd name="T52" fmla="*/ 0 w 4449"/>
                <a:gd name="T53" fmla="*/ 0 h 9747"/>
                <a:gd name="T54" fmla="*/ 0 w 4449"/>
                <a:gd name="T55" fmla="*/ 0 h 9747"/>
                <a:gd name="T56" fmla="*/ 0 w 4449"/>
                <a:gd name="T57" fmla="*/ 0 h 9747"/>
                <a:gd name="T58" fmla="*/ 0 w 4449"/>
                <a:gd name="T59" fmla="*/ 0 h 9747"/>
                <a:gd name="T60" fmla="*/ 0 w 4449"/>
                <a:gd name="T61" fmla="*/ 0 h 9747"/>
                <a:gd name="T62" fmla="*/ 0 w 4449"/>
                <a:gd name="T63" fmla="*/ 0 h 9747"/>
                <a:gd name="T64" fmla="*/ 0 w 4449"/>
                <a:gd name="T65" fmla="*/ 0 h 9747"/>
                <a:gd name="T66" fmla="*/ 0 w 4449"/>
                <a:gd name="T67" fmla="*/ 0 h 9747"/>
                <a:gd name="T68" fmla="*/ 0 w 4449"/>
                <a:gd name="T69" fmla="*/ 0 h 9747"/>
                <a:gd name="T70" fmla="*/ 0 w 4449"/>
                <a:gd name="T71" fmla="*/ 0 h 9747"/>
                <a:gd name="T72" fmla="*/ 0 w 4449"/>
                <a:gd name="T73" fmla="*/ 0 h 9747"/>
                <a:gd name="T74" fmla="*/ 0 w 4449"/>
                <a:gd name="T75" fmla="*/ 0 h 9747"/>
                <a:gd name="T76" fmla="*/ 0 w 4449"/>
                <a:gd name="T77" fmla="*/ 0 h 9747"/>
                <a:gd name="T78" fmla="*/ 0 w 4449"/>
                <a:gd name="T79" fmla="*/ 0 h 9747"/>
                <a:gd name="T80" fmla="*/ 0 w 4449"/>
                <a:gd name="T81" fmla="*/ 0 h 9747"/>
                <a:gd name="T82" fmla="*/ 0 w 4449"/>
                <a:gd name="T83" fmla="*/ 0 h 9747"/>
                <a:gd name="T84" fmla="*/ 0 w 4449"/>
                <a:gd name="T85" fmla="*/ 0 h 9747"/>
                <a:gd name="T86" fmla="*/ 0 w 4449"/>
                <a:gd name="T87" fmla="*/ 0 h 9747"/>
                <a:gd name="T88" fmla="*/ 0 w 4449"/>
                <a:gd name="T89" fmla="*/ 0 h 9747"/>
                <a:gd name="T90" fmla="*/ 0 w 4449"/>
                <a:gd name="T91" fmla="*/ 0 h 9747"/>
                <a:gd name="T92" fmla="*/ 0 w 4449"/>
                <a:gd name="T93" fmla="*/ 0 h 9747"/>
                <a:gd name="T94" fmla="*/ 0 w 4449"/>
                <a:gd name="T95" fmla="*/ 0 h 9747"/>
                <a:gd name="T96" fmla="*/ 0 w 4449"/>
                <a:gd name="T97" fmla="*/ 0 h 9747"/>
                <a:gd name="T98" fmla="*/ 0 w 4449"/>
                <a:gd name="T99" fmla="*/ 0 h 9747"/>
                <a:gd name="T100" fmla="*/ 0 w 4449"/>
                <a:gd name="T101" fmla="*/ 0 h 9747"/>
                <a:gd name="T102" fmla="*/ 0 w 4449"/>
                <a:gd name="T103" fmla="*/ 0 h 9747"/>
                <a:gd name="T104" fmla="*/ 0 w 4449"/>
                <a:gd name="T105" fmla="*/ 0 h 9747"/>
                <a:gd name="T106" fmla="*/ 0 w 4449"/>
                <a:gd name="T107" fmla="*/ 0 h 9747"/>
                <a:gd name="T108" fmla="*/ 0 w 4449"/>
                <a:gd name="T109" fmla="*/ 0 h 9747"/>
                <a:gd name="T110" fmla="*/ 0 w 4449"/>
                <a:gd name="T111" fmla="*/ 0 h 9747"/>
                <a:gd name="T112" fmla="*/ 0 w 4449"/>
                <a:gd name="T113" fmla="*/ 0 h 9747"/>
                <a:gd name="T114" fmla="*/ 0 w 4449"/>
                <a:gd name="T115" fmla="*/ 0 h 9747"/>
                <a:gd name="T116" fmla="*/ 0 w 4449"/>
                <a:gd name="T117" fmla="*/ 0 h 97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49"/>
                <a:gd name="T178" fmla="*/ 0 h 9747"/>
                <a:gd name="T179" fmla="*/ 4449 w 4449"/>
                <a:gd name="T180" fmla="*/ 9747 h 97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49" h="9747">
                  <a:moveTo>
                    <a:pt x="607" y="3735"/>
                  </a:moveTo>
                  <a:lnTo>
                    <a:pt x="459" y="3564"/>
                  </a:lnTo>
                  <a:lnTo>
                    <a:pt x="335" y="3394"/>
                  </a:lnTo>
                  <a:lnTo>
                    <a:pt x="218" y="3183"/>
                  </a:lnTo>
                  <a:lnTo>
                    <a:pt x="117" y="2979"/>
                  </a:lnTo>
                  <a:lnTo>
                    <a:pt x="60" y="2760"/>
                  </a:lnTo>
                  <a:lnTo>
                    <a:pt x="21" y="2546"/>
                  </a:lnTo>
                  <a:lnTo>
                    <a:pt x="0" y="2320"/>
                  </a:lnTo>
                  <a:lnTo>
                    <a:pt x="14" y="2096"/>
                  </a:lnTo>
                  <a:lnTo>
                    <a:pt x="29" y="1862"/>
                  </a:lnTo>
                  <a:lnTo>
                    <a:pt x="80" y="1641"/>
                  </a:lnTo>
                  <a:lnTo>
                    <a:pt x="143" y="1437"/>
                  </a:lnTo>
                  <a:lnTo>
                    <a:pt x="240" y="1229"/>
                  </a:lnTo>
                  <a:lnTo>
                    <a:pt x="357" y="1033"/>
                  </a:lnTo>
                  <a:lnTo>
                    <a:pt x="484" y="850"/>
                  </a:lnTo>
                  <a:lnTo>
                    <a:pt x="633" y="673"/>
                  </a:lnTo>
                  <a:lnTo>
                    <a:pt x="800" y="524"/>
                  </a:lnTo>
                  <a:lnTo>
                    <a:pt x="978" y="389"/>
                  </a:lnTo>
                  <a:lnTo>
                    <a:pt x="1177" y="266"/>
                  </a:lnTo>
                  <a:lnTo>
                    <a:pt x="1376" y="175"/>
                  </a:lnTo>
                  <a:lnTo>
                    <a:pt x="1590" y="97"/>
                  </a:lnTo>
                  <a:lnTo>
                    <a:pt x="1804" y="38"/>
                  </a:lnTo>
                  <a:lnTo>
                    <a:pt x="2022" y="8"/>
                  </a:lnTo>
                  <a:lnTo>
                    <a:pt x="2254" y="0"/>
                  </a:lnTo>
                  <a:lnTo>
                    <a:pt x="2468" y="12"/>
                  </a:lnTo>
                  <a:lnTo>
                    <a:pt x="2700" y="53"/>
                  </a:lnTo>
                  <a:lnTo>
                    <a:pt x="2919" y="109"/>
                  </a:lnTo>
                  <a:lnTo>
                    <a:pt x="3127" y="196"/>
                  </a:lnTo>
                  <a:lnTo>
                    <a:pt x="3326" y="292"/>
                  </a:lnTo>
                  <a:lnTo>
                    <a:pt x="3520" y="422"/>
                  </a:lnTo>
                  <a:lnTo>
                    <a:pt x="3693" y="559"/>
                  </a:lnTo>
                  <a:lnTo>
                    <a:pt x="3856" y="717"/>
                  </a:lnTo>
                  <a:lnTo>
                    <a:pt x="3986" y="878"/>
                  </a:lnTo>
                  <a:lnTo>
                    <a:pt x="4113" y="1071"/>
                  </a:lnTo>
                  <a:lnTo>
                    <a:pt x="4222" y="1279"/>
                  </a:lnTo>
                  <a:lnTo>
                    <a:pt x="4306" y="1473"/>
                  </a:lnTo>
                  <a:lnTo>
                    <a:pt x="4370" y="1694"/>
                  </a:lnTo>
                  <a:lnTo>
                    <a:pt x="4403" y="1913"/>
                  </a:lnTo>
                  <a:lnTo>
                    <a:pt x="4426" y="2150"/>
                  </a:lnTo>
                  <a:lnTo>
                    <a:pt x="4426" y="2369"/>
                  </a:lnTo>
                  <a:lnTo>
                    <a:pt x="4403" y="2590"/>
                  </a:lnTo>
                  <a:lnTo>
                    <a:pt x="4360" y="2812"/>
                  </a:lnTo>
                  <a:lnTo>
                    <a:pt x="4286" y="3020"/>
                  </a:lnTo>
                  <a:lnTo>
                    <a:pt x="4199" y="3226"/>
                  </a:lnTo>
                  <a:lnTo>
                    <a:pt x="4093" y="3432"/>
                  </a:lnTo>
                  <a:lnTo>
                    <a:pt x="3963" y="3626"/>
                  </a:lnTo>
                  <a:lnTo>
                    <a:pt x="3792" y="3791"/>
                  </a:lnTo>
                  <a:lnTo>
                    <a:pt x="2911" y="4386"/>
                  </a:lnTo>
                  <a:lnTo>
                    <a:pt x="2782" y="4536"/>
                  </a:lnTo>
                  <a:lnTo>
                    <a:pt x="2740" y="4603"/>
                  </a:lnTo>
                  <a:lnTo>
                    <a:pt x="2687" y="4692"/>
                  </a:lnTo>
                  <a:lnTo>
                    <a:pt x="2653" y="4783"/>
                  </a:lnTo>
                  <a:lnTo>
                    <a:pt x="2643" y="4879"/>
                  </a:lnTo>
                  <a:lnTo>
                    <a:pt x="2643" y="4990"/>
                  </a:lnTo>
                  <a:lnTo>
                    <a:pt x="2679" y="5073"/>
                  </a:lnTo>
                  <a:lnTo>
                    <a:pt x="2725" y="5172"/>
                  </a:lnTo>
                  <a:lnTo>
                    <a:pt x="2796" y="5241"/>
                  </a:lnTo>
                  <a:lnTo>
                    <a:pt x="2867" y="5300"/>
                  </a:lnTo>
                  <a:lnTo>
                    <a:pt x="2893" y="5308"/>
                  </a:lnTo>
                  <a:lnTo>
                    <a:pt x="3836" y="5959"/>
                  </a:lnTo>
                  <a:lnTo>
                    <a:pt x="3990" y="6126"/>
                  </a:lnTo>
                  <a:lnTo>
                    <a:pt x="4113" y="6315"/>
                  </a:lnTo>
                  <a:lnTo>
                    <a:pt x="4223" y="6515"/>
                  </a:lnTo>
                  <a:lnTo>
                    <a:pt x="4312" y="6722"/>
                  </a:lnTo>
                  <a:lnTo>
                    <a:pt x="4388" y="6928"/>
                  </a:lnTo>
                  <a:lnTo>
                    <a:pt x="4423" y="7155"/>
                  </a:lnTo>
                  <a:lnTo>
                    <a:pt x="4449" y="7381"/>
                  </a:lnTo>
                  <a:lnTo>
                    <a:pt x="4449" y="7607"/>
                  </a:lnTo>
                  <a:lnTo>
                    <a:pt x="4429" y="7832"/>
                  </a:lnTo>
                  <a:lnTo>
                    <a:pt x="4388" y="8060"/>
                  </a:lnTo>
                  <a:lnTo>
                    <a:pt x="4320" y="8274"/>
                  </a:lnTo>
                  <a:lnTo>
                    <a:pt x="4235" y="8481"/>
                  </a:lnTo>
                  <a:lnTo>
                    <a:pt x="4126" y="8681"/>
                  </a:lnTo>
                  <a:lnTo>
                    <a:pt x="3998" y="8867"/>
                  </a:lnTo>
                  <a:lnTo>
                    <a:pt x="3856" y="9037"/>
                  </a:lnTo>
                  <a:lnTo>
                    <a:pt x="3693" y="9190"/>
                  </a:lnTo>
                  <a:lnTo>
                    <a:pt x="3520" y="9333"/>
                  </a:lnTo>
                  <a:lnTo>
                    <a:pt x="3326" y="9456"/>
                  </a:lnTo>
                  <a:lnTo>
                    <a:pt x="3127" y="9559"/>
                  </a:lnTo>
                  <a:lnTo>
                    <a:pt x="2919" y="9635"/>
                  </a:lnTo>
                  <a:lnTo>
                    <a:pt x="2700" y="9696"/>
                  </a:lnTo>
                  <a:lnTo>
                    <a:pt x="2468" y="9732"/>
                  </a:lnTo>
                  <a:lnTo>
                    <a:pt x="2254" y="9747"/>
                  </a:lnTo>
                  <a:lnTo>
                    <a:pt x="2022" y="9732"/>
                  </a:lnTo>
                  <a:lnTo>
                    <a:pt x="1804" y="9706"/>
                  </a:lnTo>
                  <a:lnTo>
                    <a:pt x="1590" y="9650"/>
                  </a:lnTo>
                  <a:lnTo>
                    <a:pt x="1376" y="9571"/>
                  </a:lnTo>
                  <a:lnTo>
                    <a:pt x="1177" y="9482"/>
                  </a:lnTo>
                  <a:lnTo>
                    <a:pt x="978" y="9360"/>
                  </a:lnTo>
                  <a:lnTo>
                    <a:pt x="800" y="9230"/>
                  </a:lnTo>
                  <a:lnTo>
                    <a:pt x="633" y="9067"/>
                  </a:lnTo>
                  <a:lnTo>
                    <a:pt x="484" y="8906"/>
                  </a:lnTo>
                  <a:lnTo>
                    <a:pt x="357" y="8721"/>
                  </a:lnTo>
                  <a:lnTo>
                    <a:pt x="240" y="8518"/>
                  </a:lnTo>
                  <a:lnTo>
                    <a:pt x="143" y="8312"/>
                  </a:lnTo>
                  <a:lnTo>
                    <a:pt x="80" y="8104"/>
                  </a:lnTo>
                  <a:lnTo>
                    <a:pt x="29" y="7879"/>
                  </a:lnTo>
                  <a:lnTo>
                    <a:pt x="14" y="7659"/>
                  </a:lnTo>
                  <a:lnTo>
                    <a:pt x="0" y="7434"/>
                  </a:lnTo>
                  <a:lnTo>
                    <a:pt x="21" y="7206"/>
                  </a:lnTo>
                  <a:lnTo>
                    <a:pt x="60" y="6989"/>
                  </a:lnTo>
                  <a:lnTo>
                    <a:pt x="117" y="6768"/>
                  </a:lnTo>
                  <a:lnTo>
                    <a:pt x="214" y="6561"/>
                  </a:lnTo>
                  <a:lnTo>
                    <a:pt x="319" y="6360"/>
                  </a:lnTo>
                  <a:lnTo>
                    <a:pt x="441" y="6167"/>
                  </a:lnTo>
                  <a:lnTo>
                    <a:pt x="591" y="5994"/>
                  </a:lnTo>
                  <a:lnTo>
                    <a:pt x="1556" y="5308"/>
                  </a:lnTo>
                  <a:lnTo>
                    <a:pt x="1641" y="5254"/>
                  </a:lnTo>
                  <a:lnTo>
                    <a:pt x="1707" y="5183"/>
                  </a:lnTo>
                  <a:lnTo>
                    <a:pt x="1763" y="5094"/>
                  </a:lnTo>
                  <a:lnTo>
                    <a:pt x="1796" y="5010"/>
                  </a:lnTo>
                  <a:lnTo>
                    <a:pt x="1816" y="4905"/>
                  </a:lnTo>
                  <a:lnTo>
                    <a:pt x="1804" y="4796"/>
                  </a:lnTo>
                  <a:lnTo>
                    <a:pt x="1770" y="4712"/>
                  </a:lnTo>
                  <a:lnTo>
                    <a:pt x="1738" y="4617"/>
                  </a:lnTo>
                  <a:lnTo>
                    <a:pt x="1645" y="4516"/>
                  </a:lnTo>
                  <a:lnTo>
                    <a:pt x="1590" y="4476"/>
                  </a:lnTo>
                  <a:lnTo>
                    <a:pt x="1262" y="4216"/>
                  </a:lnTo>
                  <a:lnTo>
                    <a:pt x="607" y="3735"/>
                  </a:lnTo>
                  <a:close/>
                </a:path>
              </a:pathLst>
            </a:custGeom>
            <a:solidFill>
              <a:srgbClr val="00EAFF"/>
            </a:solidFill>
            <a:ln w="0">
              <a:solidFill>
                <a:srgbClr val="00EA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2" name="Freeform 1030"/>
            <p:cNvSpPr>
              <a:spLocks/>
            </p:cNvSpPr>
            <p:nvPr/>
          </p:nvSpPr>
          <p:spPr bwMode="auto">
            <a:xfrm>
              <a:off x="4095" y="2494"/>
              <a:ext cx="150" cy="180"/>
            </a:xfrm>
            <a:custGeom>
              <a:avLst/>
              <a:gdLst>
                <a:gd name="T0" fmla="*/ 0 w 1196"/>
                <a:gd name="T1" fmla="*/ 0 h 1447"/>
                <a:gd name="T2" fmla="*/ 0 w 1196"/>
                <a:gd name="T3" fmla="*/ 0 h 1447"/>
                <a:gd name="T4" fmla="*/ 0 w 1196"/>
                <a:gd name="T5" fmla="*/ 0 h 1447"/>
                <a:gd name="T6" fmla="*/ 0 w 1196"/>
                <a:gd name="T7" fmla="*/ 0 h 1447"/>
                <a:gd name="T8" fmla="*/ 0 w 1196"/>
                <a:gd name="T9" fmla="*/ 0 h 1447"/>
                <a:gd name="T10" fmla="*/ 0 w 1196"/>
                <a:gd name="T11" fmla="*/ 0 h 1447"/>
                <a:gd name="T12" fmla="*/ 0 w 1196"/>
                <a:gd name="T13" fmla="*/ 0 h 1447"/>
                <a:gd name="T14" fmla="*/ 0 w 1196"/>
                <a:gd name="T15" fmla="*/ 0 h 1447"/>
                <a:gd name="T16" fmla="*/ 0 w 1196"/>
                <a:gd name="T17" fmla="*/ 0 h 1447"/>
                <a:gd name="T18" fmla="*/ 0 w 1196"/>
                <a:gd name="T19" fmla="*/ 0 h 1447"/>
                <a:gd name="T20" fmla="*/ 0 w 1196"/>
                <a:gd name="T21" fmla="*/ 0 h 1447"/>
                <a:gd name="T22" fmla="*/ 0 w 1196"/>
                <a:gd name="T23" fmla="*/ 0 h 1447"/>
                <a:gd name="T24" fmla="*/ 0 w 1196"/>
                <a:gd name="T25" fmla="*/ 0 h 1447"/>
                <a:gd name="T26" fmla="*/ 0 w 1196"/>
                <a:gd name="T27" fmla="*/ 0 h 1447"/>
                <a:gd name="T28" fmla="*/ 0 w 1196"/>
                <a:gd name="T29" fmla="*/ 0 h 1447"/>
                <a:gd name="T30" fmla="*/ 0 w 1196"/>
                <a:gd name="T31" fmla="*/ 0 h 1447"/>
                <a:gd name="T32" fmla="*/ 0 w 1196"/>
                <a:gd name="T33" fmla="*/ 0 h 1447"/>
                <a:gd name="T34" fmla="*/ 0 w 1196"/>
                <a:gd name="T35" fmla="*/ 0 h 1447"/>
                <a:gd name="T36" fmla="*/ 0 w 1196"/>
                <a:gd name="T37" fmla="*/ 0 h 1447"/>
                <a:gd name="T38" fmla="*/ 0 w 1196"/>
                <a:gd name="T39" fmla="*/ 0 h 1447"/>
                <a:gd name="T40" fmla="*/ 0 w 1196"/>
                <a:gd name="T41" fmla="*/ 0 h 1447"/>
                <a:gd name="T42" fmla="*/ 0 w 1196"/>
                <a:gd name="T43" fmla="*/ 0 h 1447"/>
                <a:gd name="T44" fmla="*/ 0 w 1196"/>
                <a:gd name="T45" fmla="*/ 0 h 14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96"/>
                <a:gd name="T70" fmla="*/ 0 h 1447"/>
                <a:gd name="T71" fmla="*/ 1196 w 1196"/>
                <a:gd name="T72" fmla="*/ 1447 h 14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96" h="1447">
                  <a:moveTo>
                    <a:pt x="0" y="162"/>
                  </a:moveTo>
                  <a:lnTo>
                    <a:pt x="18" y="168"/>
                  </a:lnTo>
                  <a:lnTo>
                    <a:pt x="199" y="244"/>
                  </a:lnTo>
                  <a:lnTo>
                    <a:pt x="354" y="341"/>
                  </a:lnTo>
                  <a:lnTo>
                    <a:pt x="502" y="464"/>
                  </a:lnTo>
                  <a:lnTo>
                    <a:pt x="644" y="595"/>
                  </a:lnTo>
                  <a:lnTo>
                    <a:pt x="756" y="743"/>
                  </a:lnTo>
                  <a:lnTo>
                    <a:pt x="850" y="911"/>
                  </a:lnTo>
                  <a:lnTo>
                    <a:pt x="935" y="1081"/>
                  </a:lnTo>
                  <a:lnTo>
                    <a:pt x="993" y="1260"/>
                  </a:lnTo>
                  <a:lnTo>
                    <a:pt x="1018" y="1447"/>
                  </a:lnTo>
                  <a:lnTo>
                    <a:pt x="1196" y="1447"/>
                  </a:lnTo>
                  <a:lnTo>
                    <a:pt x="1161" y="1254"/>
                  </a:lnTo>
                  <a:lnTo>
                    <a:pt x="1117" y="1061"/>
                  </a:lnTo>
                  <a:lnTo>
                    <a:pt x="1032" y="873"/>
                  </a:lnTo>
                  <a:lnTo>
                    <a:pt x="935" y="704"/>
                  </a:lnTo>
                  <a:lnTo>
                    <a:pt x="819" y="545"/>
                  </a:lnTo>
                  <a:lnTo>
                    <a:pt x="692" y="394"/>
                  </a:lnTo>
                  <a:lnTo>
                    <a:pt x="536" y="259"/>
                  </a:lnTo>
                  <a:lnTo>
                    <a:pt x="369" y="142"/>
                  </a:lnTo>
                  <a:lnTo>
                    <a:pt x="199" y="45"/>
                  </a:lnTo>
                  <a:lnTo>
                    <a:pt x="76" y="0"/>
                  </a:lnTo>
                  <a:lnTo>
                    <a:pt x="0" y="162"/>
                  </a:lnTo>
                  <a:close/>
                </a:path>
              </a:pathLst>
            </a:custGeom>
            <a:solidFill>
              <a:srgbClr val="FFFFFF"/>
            </a:solidFill>
            <a:ln w="0">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3" name="Freeform 1031"/>
            <p:cNvSpPr>
              <a:spLocks/>
            </p:cNvSpPr>
            <p:nvPr/>
          </p:nvSpPr>
          <p:spPr bwMode="auto">
            <a:xfrm>
              <a:off x="3569" y="1633"/>
              <a:ext cx="881" cy="94"/>
            </a:xfrm>
            <a:custGeom>
              <a:avLst/>
              <a:gdLst>
                <a:gd name="T0" fmla="*/ 0 w 7050"/>
                <a:gd name="T1" fmla="*/ 0 h 751"/>
                <a:gd name="T2" fmla="*/ 0 w 7050"/>
                <a:gd name="T3" fmla="*/ 0 h 751"/>
                <a:gd name="T4" fmla="*/ 0 w 7050"/>
                <a:gd name="T5" fmla="*/ 0 h 751"/>
                <a:gd name="T6" fmla="*/ 0 w 7050"/>
                <a:gd name="T7" fmla="*/ 0 h 751"/>
                <a:gd name="T8" fmla="*/ 0 w 7050"/>
                <a:gd name="T9" fmla="*/ 0 h 751"/>
                <a:gd name="T10" fmla="*/ 0 w 7050"/>
                <a:gd name="T11" fmla="*/ 0 h 751"/>
                <a:gd name="T12" fmla="*/ 0 w 7050"/>
                <a:gd name="T13" fmla="*/ 0 h 751"/>
                <a:gd name="T14" fmla="*/ 0 w 7050"/>
                <a:gd name="T15" fmla="*/ 0 h 751"/>
                <a:gd name="T16" fmla="*/ 0 w 7050"/>
                <a:gd name="T17" fmla="*/ 0 h 751"/>
                <a:gd name="T18" fmla="*/ 0 w 7050"/>
                <a:gd name="T19" fmla="*/ 0 h 751"/>
                <a:gd name="T20" fmla="*/ 0 w 7050"/>
                <a:gd name="T21" fmla="*/ 0 h 751"/>
                <a:gd name="T22" fmla="*/ 0 w 7050"/>
                <a:gd name="T23" fmla="*/ 0 h 751"/>
                <a:gd name="T24" fmla="*/ 0 w 7050"/>
                <a:gd name="T25" fmla="*/ 0 h 751"/>
                <a:gd name="T26" fmla="*/ 0 w 7050"/>
                <a:gd name="T27" fmla="*/ 0 h 751"/>
                <a:gd name="T28" fmla="*/ 0 w 7050"/>
                <a:gd name="T29" fmla="*/ 0 h 751"/>
                <a:gd name="T30" fmla="*/ 0 w 7050"/>
                <a:gd name="T31" fmla="*/ 0 h 751"/>
                <a:gd name="T32" fmla="*/ 0 w 7050"/>
                <a:gd name="T33" fmla="*/ 0 h 751"/>
                <a:gd name="T34" fmla="*/ 0 w 7050"/>
                <a:gd name="T35" fmla="*/ 0 h 751"/>
                <a:gd name="T36" fmla="*/ 0 w 7050"/>
                <a:gd name="T37" fmla="*/ 0 h 751"/>
                <a:gd name="T38" fmla="*/ 0 w 7050"/>
                <a:gd name="T39" fmla="*/ 0 h 751"/>
                <a:gd name="T40" fmla="*/ 0 w 7050"/>
                <a:gd name="T41" fmla="*/ 0 h 751"/>
                <a:gd name="T42" fmla="*/ 0 w 7050"/>
                <a:gd name="T43" fmla="*/ 0 h 751"/>
                <a:gd name="T44" fmla="*/ 0 w 7050"/>
                <a:gd name="T45" fmla="*/ 0 h 751"/>
                <a:gd name="T46" fmla="*/ 0 w 7050"/>
                <a:gd name="T47" fmla="*/ 0 h 751"/>
                <a:gd name="T48" fmla="*/ 0 w 7050"/>
                <a:gd name="T49" fmla="*/ 0 h 751"/>
                <a:gd name="T50" fmla="*/ 0 w 7050"/>
                <a:gd name="T51" fmla="*/ 0 h 751"/>
                <a:gd name="T52" fmla="*/ 0 w 7050"/>
                <a:gd name="T53" fmla="*/ 0 h 751"/>
                <a:gd name="T54" fmla="*/ 0 w 7050"/>
                <a:gd name="T55" fmla="*/ 0 h 751"/>
                <a:gd name="T56" fmla="*/ 0 w 7050"/>
                <a:gd name="T57" fmla="*/ 0 h 7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50"/>
                <a:gd name="T88" fmla="*/ 0 h 751"/>
                <a:gd name="T89" fmla="*/ 7050 w 7050"/>
                <a:gd name="T90" fmla="*/ 751 h 7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50" h="751">
                  <a:moveTo>
                    <a:pt x="6803" y="751"/>
                  </a:moveTo>
                  <a:lnTo>
                    <a:pt x="6836" y="751"/>
                  </a:lnTo>
                  <a:lnTo>
                    <a:pt x="6894" y="723"/>
                  </a:lnTo>
                  <a:lnTo>
                    <a:pt x="6944" y="672"/>
                  </a:lnTo>
                  <a:lnTo>
                    <a:pt x="6991" y="609"/>
                  </a:lnTo>
                  <a:lnTo>
                    <a:pt x="7029" y="528"/>
                  </a:lnTo>
                  <a:lnTo>
                    <a:pt x="7050" y="446"/>
                  </a:lnTo>
                  <a:lnTo>
                    <a:pt x="7050" y="349"/>
                  </a:lnTo>
                  <a:lnTo>
                    <a:pt x="7037" y="267"/>
                  </a:lnTo>
                  <a:lnTo>
                    <a:pt x="7009" y="181"/>
                  </a:lnTo>
                  <a:lnTo>
                    <a:pt x="6971" y="109"/>
                  </a:lnTo>
                  <a:lnTo>
                    <a:pt x="6926" y="47"/>
                  </a:lnTo>
                  <a:lnTo>
                    <a:pt x="6870" y="13"/>
                  </a:lnTo>
                  <a:lnTo>
                    <a:pt x="6803" y="0"/>
                  </a:lnTo>
                  <a:lnTo>
                    <a:pt x="246" y="0"/>
                  </a:lnTo>
                  <a:lnTo>
                    <a:pt x="188" y="13"/>
                  </a:lnTo>
                  <a:lnTo>
                    <a:pt x="122" y="47"/>
                  </a:lnTo>
                  <a:lnTo>
                    <a:pt x="76" y="109"/>
                  </a:lnTo>
                  <a:lnTo>
                    <a:pt x="32" y="181"/>
                  </a:lnTo>
                  <a:lnTo>
                    <a:pt x="5" y="267"/>
                  </a:lnTo>
                  <a:lnTo>
                    <a:pt x="0" y="349"/>
                  </a:lnTo>
                  <a:lnTo>
                    <a:pt x="0" y="446"/>
                  </a:lnTo>
                  <a:lnTo>
                    <a:pt x="20" y="528"/>
                  </a:lnTo>
                  <a:lnTo>
                    <a:pt x="58" y="609"/>
                  </a:lnTo>
                  <a:lnTo>
                    <a:pt x="102" y="672"/>
                  </a:lnTo>
                  <a:lnTo>
                    <a:pt x="155" y="723"/>
                  </a:lnTo>
                  <a:lnTo>
                    <a:pt x="213" y="751"/>
                  </a:lnTo>
                  <a:lnTo>
                    <a:pt x="246" y="751"/>
                  </a:lnTo>
                  <a:lnTo>
                    <a:pt x="6803" y="751"/>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4" name="Freeform 1032"/>
            <p:cNvSpPr>
              <a:spLocks/>
            </p:cNvSpPr>
            <p:nvPr/>
          </p:nvSpPr>
          <p:spPr bwMode="auto">
            <a:xfrm>
              <a:off x="3569" y="3041"/>
              <a:ext cx="881" cy="93"/>
            </a:xfrm>
            <a:custGeom>
              <a:avLst/>
              <a:gdLst>
                <a:gd name="T0" fmla="*/ 0 w 7050"/>
                <a:gd name="T1" fmla="*/ 0 h 743"/>
                <a:gd name="T2" fmla="*/ 0 w 7050"/>
                <a:gd name="T3" fmla="*/ 0 h 743"/>
                <a:gd name="T4" fmla="*/ 0 w 7050"/>
                <a:gd name="T5" fmla="*/ 0 h 743"/>
                <a:gd name="T6" fmla="*/ 0 w 7050"/>
                <a:gd name="T7" fmla="*/ 0 h 743"/>
                <a:gd name="T8" fmla="*/ 0 w 7050"/>
                <a:gd name="T9" fmla="*/ 0 h 743"/>
                <a:gd name="T10" fmla="*/ 0 w 7050"/>
                <a:gd name="T11" fmla="*/ 0 h 743"/>
                <a:gd name="T12" fmla="*/ 0 w 7050"/>
                <a:gd name="T13" fmla="*/ 0 h 743"/>
                <a:gd name="T14" fmla="*/ 0 w 7050"/>
                <a:gd name="T15" fmla="*/ 0 h 743"/>
                <a:gd name="T16" fmla="*/ 0 w 7050"/>
                <a:gd name="T17" fmla="*/ 0 h 743"/>
                <a:gd name="T18" fmla="*/ 0 w 7050"/>
                <a:gd name="T19" fmla="*/ 0 h 743"/>
                <a:gd name="T20" fmla="*/ 0 w 7050"/>
                <a:gd name="T21" fmla="*/ 0 h 743"/>
                <a:gd name="T22" fmla="*/ 0 w 7050"/>
                <a:gd name="T23" fmla="*/ 0 h 743"/>
                <a:gd name="T24" fmla="*/ 0 w 7050"/>
                <a:gd name="T25" fmla="*/ 0 h 743"/>
                <a:gd name="T26" fmla="*/ 0 w 7050"/>
                <a:gd name="T27" fmla="*/ 0 h 743"/>
                <a:gd name="T28" fmla="*/ 0 w 7050"/>
                <a:gd name="T29" fmla="*/ 0 h 743"/>
                <a:gd name="T30" fmla="*/ 0 w 7050"/>
                <a:gd name="T31" fmla="*/ 0 h 743"/>
                <a:gd name="T32" fmla="*/ 0 w 7050"/>
                <a:gd name="T33" fmla="*/ 0 h 743"/>
                <a:gd name="T34" fmla="*/ 0 w 7050"/>
                <a:gd name="T35" fmla="*/ 0 h 743"/>
                <a:gd name="T36" fmla="*/ 0 w 7050"/>
                <a:gd name="T37" fmla="*/ 0 h 743"/>
                <a:gd name="T38" fmla="*/ 0 w 7050"/>
                <a:gd name="T39" fmla="*/ 0 h 743"/>
                <a:gd name="T40" fmla="*/ 0 w 7050"/>
                <a:gd name="T41" fmla="*/ 0 h 743"/>
                <a:gd name="T42" fmla="*/ 0 w 7050"/>
                <a:gd name="T43" fmla="*/ 0 h 743"/>
                <a:gd name="T44" fmla="*/ 0 w 7050"/>
                <a:gd name="T45" fmla="*/ 0 h 743"/>
                <a:gd name="T46" fmla="*/ 0 w 7050"/>
                <a:gd name="T47" fmla="*/ 0 h 743"/>
                <a:gd name="T48" fmla="*/ 0 w 7050"/>
                <a:gd name="T49" fmla="*/ 0 h 743"/>
                <a:gd name="T50" fmla="*/ 0 w 7050"/>
                <a:gd name="T51" fmla="*/ 0 h 743"/>
                <a:gd name="T52" fmla="*/ 0 w 7050"/>
                <a:gd name="T53" fmla="*/ 0 h 743"/>
                <a:gd name="T54" fmla="*/ 0 w 7050"/>
                <a:gd name="T55" fmla="*/ 0 h 743"/>
                <a:gd name="T56" fmla="*/ 0 w 7050"/>
                <a:gd name="T57" fmla="*/ 0 h 7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50"/>
                <a:gd name="T88" fmla="*/ 0 h 743"/>
                <a:gd name="T89" fmla="*/ 7050 w 7050"/>
                <a:gd name="T90" fmla="*/ 743 h 7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50" h="743">
                  <a:moveTo>
                    <a:pt x="6803" y="743"/>
                  </a:moveTo>
                  <a:lnTo>
                    <a:pt x="6836" y="743"/>
                  </a:lnTo>
                  <a:lnTo>
                    <a:pt x="6894" y="716"/>
                  </a:lnTo>
                  <a:lnTo>
                    <a:pt x="6944" y="670"/>
                  </a:lnTo>
                  <a:lnTo>
                    <a:pt x="6991" y="608"/>
                  </a:lnTo>
                  <a:lnTo>
                    <a:pt x="7029" y="532"/>
                  </a:lnTo>
                  <a:lnTo>
                    <a:pt x="7050" y="438"/>
                  </a:lnTo>
                  <a:lnTo>
                    <a:pt x="7050" y="349"/>
                  </a:lnTo>
                  <a:lnTo>
                    <a:pt x="7037" y="260"/>
                  </a:lnTo>
                  <a:lnTo>
                    <a:pt x="7009" y="174"/>
                  </a:lnTo>
                  <a:lnTo>
                    <a:pt x="6971" y="108"/>
                  </a:lnTo>
                  <a:lnTo>
                    <a:pt x="6926" y="46"/>
                  </a:lnTo>
                  <a:lnTo>
                    <a:pt x="6870" y="11"/>
                  </a:lnTo>
                  <a:lnTo>
                    <a:pt x="6803" y="0"/>
                  </a:lnTo>
                  <a:lnTo>
                    <a:pt x="246" y="0"/>
                  </a:lnTo>
                  <a:lnTo>
                    <a:pt x="188" y="11"/>
                  </a:lnTo>
                  <a:lnTo>
                    <a:pt x="122" y="46"/>
                  </a:lnTo>
                  <a:lnTo>
                    <a:pt x="76" y="108"/>
                  </a:lnTo>
                  <a:lnTo>
                    <a:pt x="32" y="174"/>
                  </a:lnTo>
                  <a:lnTo>
                    <a:pt x="5" y="260"/>
                  </a:lnTo>
                  <a:lnTo>
                    <a:pt x="0" y="349"/>
                  </a:lnTo>
                  <a:lnTo>
                    <a:pt x="0" y="438"/>
                  </a:lnTo>
                  <a:lnTo>
                    <a:pt x="20" y="532"/>
                  </a:lnTo>
                  <a:lnTo>
                    <a:pt x="58" y="608"/>
                  </a:lnTo>
                  <a:lnTo>
                    <a:pt x="102" y="670"/>
                  </a:lnTo>
                  <a:lnTo>
                    <a:pt x="155" y="716"/>
                  </a:lnTo>
                  <a:lnTo>
                    <a:pt x="213" y="743"/>
                  </a:lnTo>
                  <a:lnTo>
                    <a:pt x="246" y="743"/>
                  </a:lnTo>
                  <a:lnTo>
                    <a:pt x="6803" y="743"/>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5" name="Freeform 1033"/>
            <p:cNvSpPr>
              <a:spLocks/>
            </p:cNvSpPr>
            <p:nvPr/>
          </p:nvSpPr>
          <p:spPr bwMode="auto">
            <a:xfrm>
              <a:off x="3626" y="2420"/>
              <a:ext cx="62" cy="646"/>
            </a:xfrm>
            <a:custGeom>
              <a:avLst/>
              <a:gdLst>
                <a:gd name="T0" fmla="*/ 0 w 502"/>
                <a:gd name="T1" fmla="*/ 0 h 5172"/>
                <a:gd name="T2" fmla="*/ 0 w 502"/>
                <a:gd name="T3" fmla="*/ 0 h 5172"/>
                <a:gd name="T4" fmla="*/ 0 w 502"/>
                <a:gd name="T5" fmla="*/ 0 h 5172"/>
                <a:gd name="T6" fmla="*/ 0 w 502"/>
                <a:gd name="T7" fmla="*/ 0 h 5172"/>
                <a:gd name="T8" fmla="*/ 0 w 502"/>
                <a:gd name="T9" fmla="*/ 0 h 5172"/>
                <a:gd name="T10" fmla="*/ 0 w 502"/>
                <a:gd name="T11" fmla="*/ 0 h 5172"/>
                <a:gd name="T12" fmla="*/ 0 w 502"/>
                <a:gd name="T13" fmla="*/ 0 h 5172"/>
                <a:gd name="T14" fmla="*/ 0 w 502"/>
                <a:gd name="T15" fmla="*/ 0 h 5172"/>
                <a:gd name="T16" fmla="*/ 0 w 502"/>
                <a:gd name="T17" fmla="*/ 0 h 5172"/>
                <a:gd name="T18" fmla="*/ 0 w 502"/>
                <a:gd name="T19" fmla="*/ 0 h 5172"/>
                <a:gd name="T20" fmla="*/ 0 w 502"/>
                <a:gd name="T21" fmla="*/ 0 h 5172"/>
                <a:gd name="T22" fmla="*/ 0 w 502"/>
                <a:gd name="T23" fmla="*/ 0 h 5172"/>
                <a:gd name="T24" fmla="*/ 0 w 502"/>
                <a:gd name="T25" fmla="*/ 0 h 5172"/>
                <a:gd name="T26" fmla="*/ 0 w 502"/>
                <a:gd name="T27" fmla="*/ 0 h 5172"/>
                <a:gd name="T28" fmla="*/ 0 w 502"/>
                <a:gd name="T29" fmla="*/ 0 h 5172"/>
                <a:gd name="T30" fmla="*/ 0 w 502"/>
                <a:gd name="T31" fmla="*/ 0 h 5172"/>
                <a:gd name="T32" fmla="*/ 0 w 502"/>
                <a:gd name="T33" fmla="*/ 0 h 5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2"/>
                <a:gd name="T52" fmla="*/ 0 h 5172"/>
                <a:gd name="T53" fmla="*/ 502 w 502"/>
                <a:gd name="T54" fmla="*/ 5172 h 5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2" h="5172">
                  <a:moveTo>
                    <a:pt x="0" y="5172"/>
                  </a:moveTo>
                  <a:lnTo>
                    <a:pt x="0" y="1121"/>
                  </a:lnTo>
                  <a:lnTo>
                    <a:pt x="0" y="1094"/>
                  </a:lnTo>
                  <a:lnTo>
                    <a:pt x="0" y="860"/>
                  </a:lnTo>
                  <a:lnTo>
                    <a:pt x="25" y="635"/>
                  </a:lnTo>
                  <a:lnTo>
                    <a:pt x="77" y="420"/>
                  </a:lnTo>
                  <a:lnTo>
                    <a:pt x="145" y="214"/>
                  </a:lnTo>
                  <a:lnTo>
                    <a:pt x="242" y="0"/>
                  </a:lnTo>
                  <a:lnTo>
                    <a:pt x="257" y="0"/>
                  </a:lnTo>
                  <a:lnTo>
                    <a:pt x="353" y="214"/>
                  </a:lnTo>
                  <a:lnTo>
                    <a:pt x="423" y="420"/>
                  </a:lnTo>
                  <a:lnTo>
                    <a:pt x="476" y="635"/>
                  </a:lnTo>
                  <a:lnTo>
                    <a:pt x="502" y="860"/>
                  </a:lnTo>
                  <a:lnTo>
                    <a:pt x="502" y="1094"/>
                  </a:lnTo>
                  <a:lnTo>
                    <a:pt x="502" y="1121"/>
                  </a:lnTo>
                  <a:lnTo>
                    <a:pt x="502" y="5172"/>
                  </a:lnTo>
                  <a:lnTo>
                    <a:pt x="0" y="5172"/>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6" name="Freeform 1034"/>
            <p:cNvSpPr>
              <a:spLocks/>
            </p:cNvSpPr>
            <p:nvPr/>
          </p:nvSpPr>
          <p:spPr bwMode="auto">
            <a:xfrm>
              <a:off x="3599" y="2328"/>
              <a:ext cx="116" cy="116"/>
            </a:xfrm>
            <a:custGeom>
              <a:avLst/>
              <a:gdLst>
                <a:gd name="T0" fmla="*/ 0 w 924"/>
                <a:gd name="T1" fmla="*/ 0 h 925"/>
                <a:gd name="T2" fmla="*/ 0 w 924"/>
                <a:gd name="T3" fmla="*/ 0 h 925"/>
                <a:gd name="T4" fmla="*/ 0 w 924"/>
                <a:gd name="T5" fmla="*/ 0 h 925"/>
                <a:gd name="T6" fmla="*/ 0 w 924"/>
                <a:gd name="T7" fmla="*/ 0 h 925"/>
                <a:gd name="T8" fmla="*/ 0 w 924"/>
                <a:gd name="T9" fmla="*/ 0 h 925"/>
                <a:gd name="T10" fmla="*/ 0 w 924"/>
                <a:gd name="T11" fmla="*/ 0 h 925"/>
                <a:gd name="T12" fmla="*/ 0 w 924"/>
                <a:gd name="T13" fmla="*/ 0 h 925"/>
                <a:gd name="T14" fmla="*/ 0 w 924"/>
                <a:gd name="T15" fmla="*/ 0 h 925"/>
                <a:gd name="T16" fmla="*/ 0 w 924"/>
                <a:gd name="T17" fmla="*/ 0 h 925"/>
                <a:gd name="T18" fmla="*/ 0 w 924"/>
                <a:gd name="T19" fmla="*/ 0 h 925"/>
                <a:gd name="T20" fmla="*/ 0 w 924"/>
                <a:gd name="T21" fmla="*/ 0 h 925"/>
                <a:gd name="T22" fmla="*/ 0 w 924"/>
                <a:gd name="T23" fmla="*/ 0 h 925"/>
                <a:gd name="T24" fmla="*/ 0 w 924"/>
                <a:gd name="T25" fmla="*/ 0 h 925"/>
                <a:gd name="T26" fmla="*/ 0 w 924"/>
                <a:gd name="T27" fmla="*/ 0 h 925"/>
                <a:gd name="T28" fmla="*/ 0 w 924"/>
                <a:gd name="T29" fmla="*/ 0 h 925"/>
                <a:gd name="T30" fmla="*/ 0 w 924"/>
                <a:gd name="T31" fmla="*/ 0 h 925"/>
                <a:gd name="T32" fmla="*/ 0 w 924"/>
                <a:gd name="T33" fmla="*/ 0 h 925"/>
                <a:gd name="T34" fmla="*/ 0 w 924"/>
                <a:gd name="T35" fmla="*/ 0 h 925"/>
                <a:gd name="T36" fmla="*/ 0 w 924"/>
                <a:gd name="T37" fmla="*/ 0 h 925"/>
                <a:gd name="T38" fmla="*/ 0 w 924"/>
                <a:gd name="T39" fmla="*/ 0 h 925"/>
                <a:gd name="T40" fmla="*/ 0 w 924"/>
                <a:gd name="T41" fmla="*/ 0 h 925"/>
                <a:gd name="T42" fmla="*/ 0 w 924"/>
                <a:gd name="T43" fmla="*/ 0 h 925"/>
                <a:gd name="T44" fmla="*/ 0 w 924"/>
                <a:gd name="T45" fmla="*/ 0 h 925"/>
                <a:gd name="T46" fmla="*/ 0 w 924"/>
                <a:gd name="T47" fmla="*/ 0 h 925"/>
                <a:gd name="T48" fmla="*/ 0 w 924"/>
                <a:gd name="T49" fmla="*/ 0 h 925"/>
                <a:gd name="T50" fmla="*/ 0 w 924"/>
                <a:gd name="T51" fmla="*/ 0 h 925"/>
                <a:gd name="T52" fmla="*/ 0 w 924"/>
                <a:gd name="T53" fmla="*/ 0 h 925"/>
                <a:gd name="T54" fmla="*/ 0 w 924"/>
                <a:gd name="T55" fmla="*/ 0 h 925"/>
                <a:gd name="T56" fmla="*/ 0 w 924"/>
                <a:gd name="T57" fmla="*/ 0 h 925"/>
                <a:gd name="T58" fmla="*/ 0 w 924"/>
                <a:gd name="T59" fmla="*/ 0 h 9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4"/>
                <a:gd name="T91" fmla="*/ 0 h 925"/>
                <a:gd name="T92" fmla="*/ 924 w 924"/>
                <a:gd name="T93" fmla="*/ 925 h 9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4" h="925">
                  <a:moveTo>
                    <a:pt x="924" y="460"/>
                  </a:moveTo>
                  <a:lnTo>
                    <a:pt x="916" y="355"/>
                  </a:lnTo>
                  <a:lnTo>
                    <a:pt x="883" y="266"/>
                  </a:lnTo>
                  <a:lnTo>
                    <a:pt x="827" y="173"/>
                  </a:lnTo>
                  <a:lnTo>
                    <a:pt x="756" y="103"/>
                  </a:lnTo>
                  <a:lnTo>
                    <a:pt x="670" y="38"/>
                  </a:lnTo>
                  <a:lnTo>
                    <a:pt x="573" y="7"/>
                  </a:lnTo>
                  <a:lnTo>
                    <a:pt x="471" y="0"/>
                  </a:lnTo>
                  <a:lnTo>
                    <a:pt x="367" y="7"/>
                  </a:lnTo>
                  <a:lnTo>
                    <a:pt x="270" y="33"/>
                  </a:lnTo>
                  <a:lnTo>
                    <a:pt x="180" y="83"/>
                  </a:lnTo>
                  <a:lnTo>
                    <a:pt x="109" y="155"/>
                  </a:lnTo>
                  <a:lnTo>
                    <a:pt x="51" y="240"/>
                  </a:lnTo>
                  <a:lnTo>
                    <a:pt x="13" y="337"/>
                  </a:lnTo>
                  <a:lnTo>
                    <a:pt x="0" y="445"/>
                  </a:lnTo>
                  <a:lnTo>
                    <a:pt x="7" y="549"/>
                  </a:lnTo>
                  <a:lnTo>
                    <a:pt x="39" y="645"/>
                  </a:lnTo>
                  <a:lnTo>
                    <a:pt x="91" y="735"/>
                  </a:lnTo>
                  <a:lnTo>
                    <a:pt x="153" y="808"/>
                  </a:lnTo>
                  <a:lnTo>
                    <a:pt x="239" y="864"/>
                  </a:lnTo>
                  <a:lnTo>
                    <a:pt x="329" y="905"/>
                  </a:lnTo>
                  <a:lnTo>
                    <a:pt x="430" y="925"/>
                  </a:lnTo>
                  <a:lnTo>
                    <a:pt x="540" y="925"/>
                  </a:lnTo>
                  <a:lnTo>
                    <a:pt x="637" y="885"/>
                  </a:lnTo>
                  <a:lnTo>
                    <a:pt x="723" y="841"/>
                  </a:lnTo>
                  <a:lnTo>
                    <a:pt x="801" y="776"/>
                  </a:lnTo>
                  <a:lnTo>
                    <a:pt x="865" y="691"/>
                  </a:lnTo>
                  <a:lnTo>
                    <a:pt x="909" y="595"/>
                  </a:lnTo>
                  <a:lnTo>
                    <a:pt x="924" y="498"/>
                  </a:lnTo>
                  <a:lnTo>
                    <a:pt x="924" y="460"/>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7" name="Freeform 1035"/>
            <p:cNvSpPr>
              <a:spLocks/>
            </p:cNvSpPr>
            <p:nvPr/>
          </p:nvSpPr>
          <p:spPr bwMode="auto">
            <a:xfrm>
              <a:off x="3626" y="1702"/>
              <a:ext cx="62" cy="647"/>
            </a:xfrm>
            <a:custGeom>
              <a:avLst/>
              <a:gdLst>
                <a:gd name="T0" fmla="*/ 0 w 502"/>
                <a:gd name="T1" fmla="*/ 0 h 5173"/>
                <a:gd name="T2" fmla="*/ 0 w 502"/>
                <a:gd name="T3" fmla="*/ 0 h 5173"/>
                <a:gd name="T4" fmla="*/ 0 w 502"/>
                <a:gd name="T5" fmla="*/ 0 h 5173"/>
                <a:gd name="T6" fmla="*/ 0 w 502"/>
                <a:gd name="T7" fmla="*/ 0 h 5173"/>
                <a:gd name="T8" fmla="*/ 0 w 502"/>
                <a:gd name="T9" fmla="*/ 0 h 5173"/>
                <a:gd name="T10" fmla="*/ 0 w 502"/>
                <a:gd name="T11" fmla="*/ 0 h 5173"/>
                <a:gd name="T12" fmla="*/ 0 w 502"/>
                <a:gd name="T13" fmla="*/ 0 h 5173"/>
                <a:gd name="T14" fmla="*/ 0 w 502"/>
                <a:gd name="T15" fmla="*/ 0 h 5173"/>
                <a:gd name="T16" fmla="*/ 0 w 502"/>
                <a:gd name="T17" fmla="*/ 0 h 5173"/>
                <a:gd name="T18" fmla="*/ 0 w 502"/>
                <a:gd name="T19" fmla="*/ 0 h 5173"/>
                <a:gd name="T20" fmla="*/ 0 w 502"/>
                <a:gd name="T21" fmla="*/ 0 h 5173"/>
                <a:gd name="T22" fmla="*/ 0 w 502"/>
                <a:gd name="T23" fmla="*/ 0 h 5173"/>
                <a:gd name="T24" fmla="*/ 0 w 502"/>
                <a:gd name="T25" fmla="*/ 0 h 5173"/>
                <a:gd name="T26" fmla="*/ 0 w 502"/>
                <a:gd name="T27" fmla="*/ 0 h 5173"/>
                <a:gd name="T28" fmla="*/ 0 w 502"/>
                <a:gd name="T29" fmla="*/ 0 h 5173"/>
                <a:gd name="T30" fmla="*/ 0 w 502"/>
                <a:gd name="T31" fmla="*/ 0 h 5173"/>
                <a:gd name="T32" fmla="*/ 0 w 502"/>
                <a:gd name="T33" fmla="*/ 0 h 5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2"/>
                <a:gd name="T52" fmla="*/ 0 h 5173"/>
                <a:gd name="T53" fmla="*/ 502 w 502"/>
                <a:gd name="T54" fmla="*/ 5173 h 5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2" h="5173">
                  <a:moveTo>
                    <a:pt x="0" y="0"/>
                  </a:moveTo>
                  <a:lnTo>
                    <a:pt x="0" y="4053"/>
                  </a:lnTo>
                  <a:lnTo>
                    <a:pt x="0" y="4084"/>
                  </a:lnTo>
                  <a:lnTo>
                    <a:pt x="0" y="4313"/>
                  </a:lnTo>
                  <a:lnTo>
                    <a:pt x="25" y="4534"/>
                  </a:lnTo>
                  <a:lnTo>
                    <a:pt x="77" y="4758"/>
                  </a:lnTo>
                  <a:lnTo>
                    <a:pt x="145" y="4964"/>
                  </a:lnTo>
                  <a:lnTo>
                    <a:pt x="242" y="5173"/>
                  </a:lnTo>
                  <a:lnTo>
                    <a:pt x="257" y="5173"/>
                  </a:lnTo>
                  <a:lnTo>
                    <a:pt x="353" y="4964"/>
                  </a:lnTo>
                  <a:lnTo>
                    <a:pt x="423" y="4758"/>
                  </a:lnTo>
                  <a:lnTo>
                    <a:pt x="476" y="4534"/>
                  </a:lnTo>
                  <a:lnTo>
                    <a:pt x="502" y="4313"/>
                  </a:lnTo>
                  <a:lnTo>
                    <a:pt x="502" y="4084"/>
                  </a:lnTo>
                  <a:lnTo>
                    <a:pt x="502" y="4053"/>
                  </a:lnTo>
                  <a:lnTo>
                    <a:pt x="502" y="0"/>
                  </a:lnTo>
                  <a:lnTo>
                    <a:pt x="0" y="0"/>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8" name="Freeform 1036"/>
            <p:cNvSpPr>
              <a:spLocks/>
            </p:cNvSpPr>
            <p:nvPr/>
          </p:nvSpPr>
          <p:spPr bwMode="auto">
            <a:xfrm>
              <a:off x="4327" y="2423"/>
              <a:ext cx="63" cy="646"/>
            </a:xfrm>
            <a:custGeom>
              <a:avLst/>
              <a:gdLst>
                <a:gd name="T0" fmla="*/ 0 w 504"/>
                <a:gd name="T1" fmla="*/ 0 h 5163"/>
                <a:gd name="T2" fmla="*/ 0 w 504"/>
                <a:gd name="T3" fmla="*/ 0 h 5163"/>
                <a:gd name="T4" fmla="*/ 0 w 504"/>
                <a:gd name="T5" fmla="*/ 0 h 5163"/>
                <a:gd name="T6" fmla="*/ 0 w 504"/>
                <a:gd name="T7" fmla="*/ 0 h 5163"/>
                <a:gd name="T8" fmla="*/ 0 w 504"/>
                <a:gd name="T9" fmla="*/ 0 h 5163"/>
                <a:gd name="T10" fmla="*/ 0 w 504"/>
                <a:gd name="T11" fmla="*/ 0 h 5163"/>
                <a:gd name="T12" fmla="*/ 0 w 504"/>
                <a:gd name="T13" fmla="*/ 0 h 5163"/>
                <a:gd name="T14" fmla="*/ 0 w 504"/>
                <a:gd name="T15" fmla="*/ 0 h 5163"/>
                <a:gd name="T16" fmla="*/ 0 w 504"/>
                <a:gd name="T17" fmla="*/ 0 h 5163"/>
                <a:gd name="T18" fmla="*/ 0 w 504"/>
                <a:gd name="T19" fmla="*/ 0 h 5163"/>
                <a:gd name="T20" fmla="*/ 0 w 504"/>
                <a:gd name="T21" fmla="*/ 0 h 5163"/>
                <a:gd name="T22" fmla="*/ 0 w 504"/>
                <a:gd name="T23" fmla="*/ 0 h 5163"/>
                <a:gd name="T24" fmla="*/ 0 w 504"/>
                <a:gd name="T25" fmla="*/ 0 h 5163"/>
                <a:gd name="T26" fmla="*/ 0 w 504"/>
                <a:gd name="T27" fmla="*/ 0 h 5163"/>
                <a:gd name="T28" fmla="*/ 0 w 504"/>
                <a:gd name="T29" fmla="*/ 0 h 5163"/>
                <a:gd name="T30" fmla="*/ 0 w 504"/>
                <a:gd name="T31" fmla="*/ 0 h 5163"/>
                <a:gd name="T32" fmla="*/ 0 w 504"/>
                <a:gd name="T33" fmla="*/ 0 h 5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163"/>
                <a:gd name="T53" fmla="*/ 504 w 504"/>
                <a:gd name="T54" fmla="*/ 5163 h 51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163">
                  <a:moveTo>
                    <a:pt x="0" y="5163"/>
                  </a:moveTo>
                  <a:lnTo>
                    <a:pt x="0" y="1120"/>
                  </a:lnTo>
                  <a:lnTo>
                    <a:pt x="0" y="1082"/>
                  </a:lnTo>
                  <a:lnTo>
                    <a:pt x="0" y="854"/>
                  </a:lnTo>
                  <a:lnTo>
                    <a:pt x="26" y="634"/>
                  </a:lnTo>
                  <a:lnTo>
                    <a:pt x="79" y="415"/>
                  </a:lnTo>
                  <a:lnTo>
                    <a:pt x="148" y="199"/>
                  </a:lnTo>
                  <a:lnTo>
                    <a:pt x="245" y="0"/>
                  </a:lnTo>
                  <a:lnTo>
                    <a:pt x="258" y="0"/>
                  </a:lnTo>
                  <a:lnTo>
                    <a:pt x="354" y="199"/>
                  </a:lnTo>
                  <a:lnTo>
                    <a:pt x="425" y="415"/>
                  </a:lnTo>
                  <a:lnTo>
                    <a:pt x="477" y="634"/>
                  </a:lnTo>
                  <a:lnTo>
                    <a:pt x="495" y="854"/>
                  </a:lnTo>
                  <a:lnTo>
                    <a:pt x="504" y="1082"/>
                  </a:lnTo>
                  <a:lnTo>
                    <a:pt x="504" y="1120"/>
                  </a:lnTo>
                  <a:lnTo>
                    <a:pt x="504" y="5163"/>
                  </a:lnTo>
                  <a:lnTo>
                    <a:pt x="0" y="5163"/>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59" name="Freeform 1037"/>
            <p:cNvSpPr>
              <a:spLocks/>
            </p:cNvSpPr>
            <p:nvPr/>
          </p:nvSpPr>
          <p:spPr bwMode="auto">
            <a:xfrm>
              <a:off x="4300" y="2329"/>
              <a:ext cx="116" cy="117"/>
            </a:xfrm>
            <a:custGeom>
              <a:avLst/>
              <a:gdLst>
                <a:gd name="T0" fmla="*/ 0 w 925"/>
                <a:gd name="T1" fmla="*/ 0 h 937"/>
                <a:gd name="T2" fmla="*/ 0 w 925"/>
                <a:gd name="T3" fmla="*/ 0 h 937"/>
                <a:gd name="T4" fmla="*/ 0 w 925"/>
                <a:gd name="T5" fmla="*/ 0 h 937"/>
                <a:gd name="T6" fmla="*/ 0 w 925"/>
                <a:gd name="T7" fmla="*/ 0 h 937"/>
                <a:gd name="T8" fmla="*/ 0 w 925"/>
                <a:gd name="T9" fmla="*/ 0 h 937"/>
                <a:gd name="T10" fmla="*/ 0 w 925"/>
                <a:gd name="T11" fmla="*/ 0 h 937"/>
                <a:gd name="T12" fmla="*/ 0 w 925"/>
                <a:gd name="T13" fmla="*/ 0 h 937"/>
                <a:gd name="T14" fmla="*/ 0 w 925"/>
                <a:gd name="T15" fmla="*/ 0 h 937"/>
                <a:gd name="T16" fmla="*/ 0 w 925"/>
                <a:gd name="T17" fmla="*/ 0 h 937"/>
                <a:gd name="T18" fmla="*/ 0 w 925"/>
                <a:gd name="T19" fmla="*/ 0 h 937"/>
                <a:gd name="T20" fmla="*/ 0 w 925"/>
                <a:gd name="T21" fmla="*/ 0 h 937"/>
                <a:gd name="T22" fmla="*/ 0 w 925"/>
                <a:gd name="T23" fmla="*/ 0 h 937"/>
                <a:gd name="T24" fmla="*/ 0 w 925"/>
                <a:gd name="T25" fmla="*/ 0 h 937"/>
                <a:gd name="T26" fmla="*/ 0 w 925"/>
                <a:gd name="T27" fmla="*/ 0 h 937"/>
                <a:gd name="T28" fmla="*/ 0 w 925"/>
                <a:gd name="T29" fmla="*/ 0 h 937"/>
                <a:gd name="T30" fmla="*/ 0 w 925"/>
                <a:gd name="T31" fmla="*/ 0 h 937"/>
                <a:gd name="T32" fmla="*/ 0 w 925"/>
                <a:gd name="T33" fmla="*/ 0 h 937"/>
                <a:gd name="T34" fmla="*/ 0 w 925"/>
                <a:gd name="T35" fmla="*/ 0 h 937"/>
                <a:gd name="T36" fmla="*/ 0 w 925"/>
                <a:gd name="T37" fmla="*/ 0 h 937"/>
                <a:gd name="T38" fmla="*/ 0 w 925"/>
                <a:gd name="T39" fmla="*/ 0 h 937"/>
                <a:gd name="T40" fmla="*/ 0 w 925"/>
                <a:gd name="T41" fmla="*/ 0 h 937"/>
                <a:gd name="T42" fmla="*/ 0 w 925"/>
                <a:gd name="T43" fmla="*/ 0 h 937"/>
                <a:gd name="T44" fmla="*/ 0 w 925"/>
                <a:gd name="T45" fmla="*/ 0 h 937"/>
                <a:gd name="T46" fmla="*/ 0 w 925"/>
                <a:gd name="T47" fmla="*/ 0 h 937"/>
                <a:gd name="T48" fmla="*/ 0 w 925"/>
                <a:gd name="T49" fmla="*/ 0 h 937"/>
                <a:gd name="T50" fmla="*/ 0 w 925"/>
                <a:gd name="T51" fmla="*/ 0 h 937"/>
                <a:gd name="T52" fmla="*/ 0 w 925"/>
                <a:gd name="T53" fmla="*/ 0 h 937"/>
                <a:gd name="T54" fmla="*/ 0 w 925"/>
                <a:gd name="T55" fmla="*/ 0 h 937"/>
                <a:gd name="T56" fmla="*/ 0 w 925"/>
                <a:gd name="T57" fmla="*/ 0 h 937"/>
                <a:gd name="T58" fmla="*/ 0 w 925"/>
                <a:gd name="T59" fmla="*/ 0 h 9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5"/>
                <a:gd name="T91" fmla="*/ 0 h 937"/>
                <a:gd name="T92" fmla="*/ 925 w 925"/>
                <a:gd name="T93" fmla="*/ 937 h 9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5" h="937">
                  <a:moveTo>
                    <a:pt x="925" y="460"/>
                  </a:moveTo>
                  <a:lnTo>
                    <a:pt x="911" y="363"/>
                  </a:lnTo>
                  <a:lnTo>
                    <a:pt x="884" y="270"/>
                  </a:lnTo>
                  <a:lnTo>
                    <a:pt x="826" y="181"/>
                  </a:lnTo>
                  <a:lnTo>
                    <a:pt x="756" y="105"/>
                  </a:lnTo>
                  <a:lnTo>
                    <a:pt x="671" y="45"/>
                  </a:lnTo>
                  <a:lnTo>
                    <a:pt x="574" y="15"/>
                  </a:lnTo>
                  <a:lnTo>
                    <a:pt x="472" y="0"/>
                  </a:lnTo>
                  <a:lnTo>
                    <a:pt x="369" y="15"/>
                  </a:lnTo>
                  <a:lnTo>
                    <a:pt x="272" y="38"/>
                  </a:lnTo>
                  <a:lnTo>
                    <a:pt x="181" y="91"/>
                  </a:lnTo>
                  <a:lnTo>
                    <a:pt x="109" y="161"/>
                  </a:lnTo>
                  <a:lnTo>
                    <a:pt x="52" y="254"/>
                  </a:lnTo>
                  <a:lnTo>
                    <a:pt x="12" y="343"/>
                  </a:lnTo>
                  <a:lnTo>
                    <a:pt x="0" y="448"/>
                  </a:lnTo>
                  <a:lnTo>
                    <a:pt x="6" y="550"/>
                  </a:lnTo>
                  <a:lnTo>
                    <a:pt x="38" y="647"/>
                  </a:lnTo>
                  <a:lnTo>
                    <a:pt x="90" y="738"/>
                  </a:lnTo>
                  <a:lnTo>
                    <a:pt x="155" y="810"/>
                  </a:lnTo>
                  <a:lnTo>
                    <a:pt x="240" y="873"/>
                  </a:lnTo>
                  <a:lnTo>
                    <a:pt x="329" y="913"/>
                  </a:lnTo>
                  <a:lnTo>
                    <a:pt x="431" y="937"/>
                  </a:lnTo>
                  <a:lnTo>
                    <a:pt x="542" y="926"/>
                  </a:lnTo>
                  <a:lnTo>
                    <a:pt x="639" y="893"/>
                  </a:lnTo>
                  <a:lnTo>
                    <a:pt x="721" y="852"/>
                  </a:lnTo>
                  <a:lnTo>
                    <a:pt x="802" y="782"/>
                  </a:lnTo>
                  <a:lnTo>
                    <a:pt x="859" y="697"/>
                  </a:lnTo>
                  <a:lnTo>
                    <a:pt x="911" y="596"/>
                  </a:lnTo>
                  <a:lnTo>
                    <a:pt x="925" y="504"/>
                  </a:lnTo>
                  <a:lnTo>
                    <a:pt x="925" y="460"/>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0" name="Freeform 1038"/>
            <p:cNvSpPr>
              <a:spLocks/>
            </p:cNvSpPr>
            <p:nvPr/>
          </p:nvSpPr>
          <p:spPr bwMode="auto">
            <a:xfrm>
              <a:off x="4327" y="1705"/>
              <a:ext cx="63" cy="646"/>
            </a:xfrm>
            <a:custGeom>
              <a:avLst/>
              <a:gdLst>
                <a:gd name="T0" fmla="*/ 0 w 504"/>
                <a:gd name="T1" fmla="*/ 0 h 5165"/>
                <a:gd name="T2" fmla="*/ 0 w 504"/>
                <a:gd name="T3" fmla="*/ 0 h 5165"/>
                <a:gd name="T4" fmla="*/ 0 w 504"/>
                <a:gd name="T5" fmla="*/ 0 h 5165"/>
                <a:gd name="T6" fmla="*/ 0 w 504"/>
                <a:gd name="T7" fmla="*/ 0 h 5165"/>
                <a:gd name="T8" fmla="*/ 0 w 504"/>
                <a:gd name="T9" fmla="*/ 0 h 5165"/>
                <a:gd name="T10" fmla="*/ 0 w 504"/>
                <a:gd name="T11" fmla="*/ 0 h 5165"/>
                <a:gd name="T12" fmla="*/ 0 w 504"/>
                <a:gd name="T13" fmla="*/ 0 h 5165"/>
                <a:gd name="T14" fmla="*/ 0 w 504"/>
                <a:gd name="T15" fmla="*/ 0 h 5165"/>
                <a:gd name="T16" fmla="*/ 0 w 504"/>
                <a:gd name="T17" fmla="*/ 0 h 5165"/>
                <a:gd name="T18" fmla="*/ 0 w 504"/>
                <a:gd name="T19" fmla="*/ 0 h 5165"/>
                <a:gd name="T20" fmla="*/ 0 w 504"/>
                <a:gd name="T21" fmla="*/ 0 h 5165"/>
                <a:gd name="T22" fmla="*/ 0 w 504"/>
                <a:gd name="T23" fmla="*/ 0 h 5165"/>
                <a:gd name="T24" fmla="*/ 0 w 504"/>
                <a:gd name="T25" fmla="*/ 0 h 5165"/>
                <a:gd name="T26" fmla="*/ 0 w 504"/>
                <a:gd name="T27" fmla="*/ 0 h 5165"/>
                <a:gd name="T28" fmla="*/ 0 w 504"/>
                <a:gd name="T29" fmla="*/ 0 h 5165"/>
                <a:gd name="T30" fmla="*/ 0 w 504"/>
                <a:gd name="T31" fmla="*/ 0 h 5165"/>
                <a:gd name="T32" fmla="*/ 0 w 504"/>
                <a:gd name="T33" fmla="*/ 0 h 5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165"/>
                <a:gd name="T53" fmla="*/ 504 w 504"/>
                <a:gd name="T54" fmla="*/ 5165 h 5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165">
                  <a:moveTo>
                    <a:pt x="0" y="0"/>
                  </a:moveTo>
                  <a:lnTo>
                    <a:pt x="0" y="4053"/>
                  </a:lnTo>
                  <a:lnTo>
                    <a:pt x="0" y="4085"/>
                  </a:lnTo>
                  <a:lnTo>
                    <a:pt x="0" y="4311"/>
                  </a:lnTo>
                  <a:lnTo>
                    <a:pt x="26" y="4524"/>
                  </a:lnTo>
                  <a:lnTo>
                    <a:pt x="79" y="4743"/>
                  </a:lnTo>
                  <a:lnTo>
                    <a:pt x="148" y="4963"/>
                  </a:lnTo>
                  <a:lnTo>
                    <a:pt x="245" y="5165"/>
                  </a:lnTo>
                  <a:lnTo>
                    <a:pt x="258" y="5165"/>
                  </a:lnTo>
                  <a:lnTo>
                    <a:pt x="354" y="4963"/>
                  </a:lnTo>
                  <a:lnTo>
                    <a:pt x="425" y="4743"/>
                  </a:lnTo>
                  <a:lnTo>
                    <a:pt x="477" y="4524"/>
                  </a:lnTo>
                  <a:lnTo>
                    <a:pt x="495" y="4311"/>
                  </a:lnTo>
                  <a:lnTo>
                    <a:pt x="504" y="4085"/>
                  </a:lnTo>
                  <a:lnTo>
                    <a:pt x="504" y="4053"/>
                  </a:lnTo>
                  <a:lnTo>
                    <a:pt x="504" y="0"/>
                  </a:lnTo>
                  <a:lnTo>
                    <a:pt x="0" y="0"/>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1" name="Freeform 1039"/>
            <p:cNvSpPr>
              <a:spLocks/>
            </p:cNvSpPr>
            <p:nvPr/>
          </p:nvSpPr>
          <p:spPr bwMode="auto">
            <a:xfrm>
              <a:off x="3914" y="1728"/>
              <a:ext cx="190" cy="67"/>
            </a:xfrm>
            <a:custGeom>
              <a:avLst/>
              <a:gdLst>
                <a:gd name="T0" fmla="*/ 0 w 1520"/>
                <a:gd name="T1" fmla="*/ 0 h 535"/>
                <a:gd name="T2" fmla="*/ 0 w 1520"/>
                <a:gd name="T3" fmla="*/ 0 h 535"/>
                <a:gd name="T4" fmla="*/ 0 w 1520"/>
                <a:gd name="T5" fmla="*/ 0 h 535"/>
                <a:gd name="T6" fmla="*/ 0 w 1520"/>
                <a:gd name="T7" fmla="*/ 0 h 535"/>
                <a:gd name="T8" fmla="*/ 0 w 1520"/>
                <a:gd name="T9" fmla="*/ 0 h 535"/>
                <a:gd name="T10" fmla="*/ 0 w 1520"/>
                <a:gd name="T11" fmla="*/ 0 h 535"/>
                <a:gd name="T12" fmla="*/ 0 w 1520"/>
                <a:gd name="T13" fmla="*/ 0 h 535"/>
                <a:gd name="T14" fmla="*/ 0 w 1520"/>
                <a:gd name="T15" fmla="*/ 0 h 535"/>
                <a:gd name="T16" fmla="*/ 0 w 1520"/>
                <a:gd name="T17" fmla="*/ 0 h 535"/>
                <a:gd name="T18" fmla="*/ 0 w 1520"/>
                <a:gd name="T19" fmla="*/ 0 h 535"/>
                <a:gd name="T20" fmla="*/ 0 w 1520"/>
                <a:gd name="T21" fmla="*/ 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0"/>
                <a:gd name="T34" fmla="*/ 0 h 535"/>
                <a:gd name="T35" fmla="*/ 1520 w 1520"/>
                <a:gd name="T36" fmla="*/ 535 h 5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0" h="535">
                  <a:moveTo>
                    <a:pt x="1520" y="0"/>
                  </a:moveTo>
                  <a:lnTo>
                    <a:pt x="1505" y="517"/>
                  </a:lnTo>
                  <a:lnTo>
                    <a:pt x="1299" y="451"/>
                  </a:lnTo>
                  <a:lnTo>
                    <a:pt x="1086" y="407"/>
                  </a:lnTo>
                  <a:lnTo>
                    <a:pt x="861" y="395"/>
                  </a:lnTo>
                  <a:lnTo>
                    <a:pt x="639" y="395"/>
                  </a:lnTo>
                  <a:lnTo>
                    <a:pt x="426" y="420"/>
                  </a:lnTo>
                  <a:lnTo>
                    <a:pt x="207" y="478"/>
                  </a:lnTo>
                  <a:lnTo>
                    <a:pt x="13" y="535"/>
                  </a:lnTo>
                  <a:lnTo>
                    <a:pt x="0" y="0"/>
                  </a:lnTo>
                  <a:lnTo>
                    <a:pt x="1520" y="0"/>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2" name="Freeform 1040"/>
            <p:cNvSpPr>
              <a:spLocks/>
            </p:cNvSpPr>
            <p:nvPr/>
          </p:nvSpPr>
          <p:spPr bwMode="auto">
            <a:xfrm>
              <a:off x="3916" y="2977"/>
              <a:ext cx="187" cy="67"/>
            </a:xfrm>
            <a:custGeom>
              <a:avLst/>
              <a:gdLst>
                <a:gd name="T0" fmla="*/ 0 w 1492"/>
                <a:gd name="T1" fmla="*/ 0 h 542"/>
                <a:gd name="T2" fmla="*/ 0 w 1492"/>
                <a:gd name="T3" fmla="*/ 0 h 542"/>
                <a:gd name="T4" fmla="*/ 0 w 1492"/>
                <a:gd name="T5" fmla="*/ 0 h 542"/>
                <a:gd name="T6" fmla="*/ 0 w 1492"/>
                <a:gd name="T7" fmla="*/ 0 h 542"/>
                <a:gd name="T8" fmla="*/ 0 w 1492"/>
                <a:gd name="T9" fmla="*/ 0 h 542"/>
                <a:gd name="T10" fmla="*/ 0 w 1492"/>
                <a:gd name="T11" fmla="*/ 0 h 542"/>
                <a:gd name="T12" fmla="*/ 0 w 1492"/>
                <a:gd name="T13" fmla="*/ 0 h 542"/>
                <a:gd name="T14" fmla="*/ 0 w 1492"/>
                <a:gd name="T15" fmla="*/ 0 h 542"/>
                <a:gd name="T16" fmla="*/ 0 w 1492"/>
                <a:gd name="T17" fmla="*/ 0 h 542"/>
                <a:gd name="T18" fmla="*/ 0 w 1492"/>
                <a:gd name="T19" fmla="*/ 0 h 542"/>
                <a:gd name="T20" fmla="*/ 0 w 1492"/>
                <a:gd name="T21" fmla="*/ 0 h 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2"/>
                <a:gd name="T34" fmla="*/ 0 h 542"/>
                <a:gd name="T35" fmla="*/ 1492 w 1492"/>
                <a:gd name="T36" fmla="*/ 542 h 5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2" h="542">
                  <a:moveTo>
                    <a:pt x="1492" y="542"/>
                  </a:moveTo>
                  <a:lnTo>
                    <a:pt x="1492" y="20"/>
                  </a:lnTo>
                  <a:lnTo>
                    <a:pt x="1286" y="82"/>
                  </a:lnTo>
                  <a:lnTo>
                    <a:pt x="1073" y="129"/>
                  </a:lnTo>
                  <a:lnTo>
                    <a:pt x="848" y="148"/>
                  </a:lnTo>
                  <a:lnTo>
                    <a:pt x="626" y="135"/>
                  </a:lnTo>
                  <a:lnTo>
                    <a:pt x="413" y="117"/>
                  </a:lnTo>
                  <a:lnTo>
                    <a:pt x="194" y="64"/>
                  </a:lnTo>
                  <a:lnTo>
                    <a:pt x="0" y="0"/>
                  </a:lnTo>
                  <a:lnTo>
                    <a:pt x="0" y="542"/>
                  </a:lnTo>
                  <a:lnTo>
                    <a:pt x="1492" y="542"/>
                  </a:lnTo>
                  <a:close/>
                </a:path>
              </a:pathLst>
            </a:custGeom>
            <a:solidFill>
              <a:srgbClr val="000000"/>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3" name="Freeform 1041"/>
            <p:cNvSpPr>
              <a:spLocks/>
            </p:cNvSpPr>
            <p:nvPr/>
          </p:nvSpPr>
          <p:spPr bwMode="auto">
            <a:xfrm>
              <a:off x="3735" y="1766"/>
              <a:ext cx="556" cy="1218"/>
            </a:xfrm>
            <a:custGeom>
              <a:avLst/>
              <a:gdLst>
                <a:gd name="T0" fmla="*/ 0 w 4449"/>
                <a:gd name="T1" fmla="*/ 0 h 9746"/>
                <a:gd name="T2" fmla="*/ 0 w 4449"/>
                <a:gd name="T3" fmla="*/ 0 h 9746"/>
                <a:gd name="T4" fmla="*/ 0 w 4449"/>
                <a:gd name="T5" fmla="*/ 0 h 9746"/>
                <a:gd name="T6" fmla="*/ 0 w 4449"/>
                <a:gd name="T7" fmla="*/ 0 h 9746"/>
                <a:gd name="T8" fmla="*/ 0 w 4449"/>
                <a:gd name="T9" fmla="*/ 0 h 9746"/>
                <a:gd name="T10" fmla="*/ 0 w 4449"/>
                <a:gd name="T11" fmla="*/ 0 h 9746"/>
                <a:gd name="T12" fmla="*/ 0 w 4449"/>
                <a:gd name="T13" fmla="*/ 0 h 9746"/>
                <a:gd name="T14" fmla="*/ 0 w 4449"/>
                <a:gd name="T15" fmla="*/ 0 h 9746"/>
                <a:gd name="T16" fmla="*/ 0 w 4449"/>
                <a:gd name="T17" fmla="*/ 0 h 9746"/>
                <a:gd name="T18" fmla="*/ 0 w 4449"/>
                <a:gd name="T19" fmla="*/ 0 h 9746"/>
                <a:gd name="T20" fmla="*/ 0 w 4449"/>
                <a:gd name="T21" fmla="*/ 0 h 9746"/>
                <a:gd name="T22" fmla="*/ 0 w 4449"/>
                <a:gd name="T23" fmla="*/ 0 h 9746"/>
                <a:gd name="T24" fmla="*/ 0 w 4449"/>
                <a:gd name="T25" fmla="*/ 0 h 9746"/>
                <a:gd name="T26" fmla="*/ 0 w 4449"/>
                <a:gd name="T27" fmla="*/ 0 h 9746"/>
                <a:gd name="T28" fmla="*/ 0 w 4449"/>
                <a:gd name="T29" fmla="*/ 0 h 9746"/>
                <a:gd name="T30" fmla="*/ 0 w 4449"/>
                <a:gd name="T31" fmla="*/ 0 h 9746"/>
                <a:gd name="T32" fmla="*/ 0 w 4449"/>
                <a:gd name="T33" fmla="*/ 0 h 9746"/>
                <a:gd name="T34" fmla="*/ 0 w 4449"/>
                <a:gd name="T35" fmla="*/ 0 h 9746"/>
                <a:gd name="T36" fmla="*/ 0 w 4449"/>
                <a:gd name="T37" fmla="*/ 0 h 9746"/>
                <a:gd name="T38" fmla="*/ 0 w 4449"/>
                <a:gd name="T39" fmla="*/ 0 h 9746"/>
                <a:gd name="T40" fmla="*/ 0 w 4449"/>
                <a:gd name="T41" fmla="*/ 0 h 9746"/>
                <a:gd name="T42" fmla="*/ 0 w 4449"/>
                <a:gd name="T43" fmla="*/ 0 h 9746"/>
                <a:gd name="T44" fmla="*/ 0 w 4449"/>
                <a:gd name="T45" fmla="*/ 0 h 9746"/>
                <a:gd name="T46" fmla="*/ 0 w 4449"/>
                <a:gd name="T47" fmla="*/ 0 h 9746"/>
                <a:gd name="T48" fmla="*/ 0 w 4449"/>
                <a:gd name="T49" fmla="*/ 0 h 9746"/>
                <a:gd name="T50" fmla="*/ 0 w 4449"/>
                <a:gd name="T51" fmla="*/ 0 h 9746"/>
                <a:gd name="T52" fmla="*/ 0 w 4449"/>
                <a:gd name="T53" fmla="*/ 0 h 9746"/>
                <a:gd name="T54" fmla="*/ 0 w 4449"/>
                <a:gd name="T55" fmla="*/ 0 h 9746"/>
                <a:gd name="T56" fmla="*/ 0 w 4449"/>
                <a:gd name="T57" fmla="*/ 0 h 9746"/>
                <a:gd name="T58" fmla="*/ 0 w 4449"/>
                <a:gd name="T59" fmla="*/ 0 h 9746"/>
                <a:gd name="T60" fmla="*/ 0 w 4449"/>
                <a:gd name="T61" fmla="*/ 0 h 9746"/>
                <a:gd name="T62" fmla="*/ 0 w 4449"/>
                <a:gd name="T63" fmla="*/ 0 h 9746"/>
                <a:gd name="T64" fmla="*/ 0 w 4449"/>
                <a:gd name="T65" fmla="*/ 0 h 9746"/>
                <a:gd name="T66" fmla="*/ 0 w 4449"/>
                <a:gd name="T67" fmla="*/ 0 h 9746"/>
                <a:gd name="T68" fmla="*/ 0 w 4449"/>
                <a:gd name="T69" fmla="*/ 0 h 9746"/>
                <a:gd name="T70" fmla="*/ 0 w 4449"/>
                <a:gd name="T71" fmla="*/ 0 h 9746"/>
                <a:gd name="T72" fmla="*/ 0 w 4449"/>
                <a:gd name="T73" fmla="*/ 0 h 9746"/>
                <a:gd name="T74" fmla="*/ 0 w 4449"/>
                <a:gd name="T75" fmla="*/ 0 h 9746"/>
                <a:gd name="T76" fmla="*/ 0 w 4449"/>
                <a:gd name="T77" fmla="*/ 0 h 9746"/>
                <a:gd name="T78" fmla="*/ 0 w 4449"/>
                <a:gd name="T79" fmla="*/ 0 h 9746"/>
                <a:gd name="T80" fmla="*/ 0 w 4449"/>
                <a:gd name="T81" fmla="*/ 0 h 9746"/>
                <a:gd name="T82" fmla="*/ 0 w 4449"/>
                <a:gd name="T83" fmla="*/ 0 h 9746"/>
                <a:gd name="T84" fmla="*/ 0 w 4449"/>
                <a:gd name="T85" fmla="*/ 0 h 9746"/>
                <a:gd name="T86" fmla="*/ 0 w 4449"/>
                <a:gd name="T87" fmla="*/ 0 h 9746"/>
                <a:gd name="T88" fmla="*/ 0 w 4449"/>
                <a:gd name="T89" fmla="*/ 0 h 9746"/>
                <a:gd name="T90" fmla="*/ 0 w 4449"/>
                <a:gd name="T91" fmla="*/ 0 h 9746"/>
                <a:gd name="T92" fmla="*/ 0 w 4449"/>
                <a:gd name="T93" fmla="*/ 0 h 9746"/>
                <a:gd name="T94" fmla="*/ 0 w 4449"/>
                <a:gd name="T95" fmla="*/ 0 h 9746"/>
                <a:gd name="T96" fmla="*/ 0 w 4449"/>
                <a:gd name="T97" fmla="*/ 0 h 9746"/>
                <a:gd name="T98" fmla="*/ 0 w 4449"/>
                <a:gd name="T99" fmla="*/ 0 h 9746"/>
                <a:gd name="T100" fmla="*/ 0 w 4449"/>
                <a:gd name="T101" fmla="*/ 0 h 9746"/>
                <a:gd name="T102" fmla="*/ 0 w 4449"/>
                <a:gd name="T103" fmla="*/ 0 h 9746"/>
                <a:gd name="T104" fmla="*/ 0 w 4449"/>
                <a:gd name="T105" fmla="*/ 0 h 9746"/>
                <a:gd name="T106" fmla="*/ 0 w 4449"/>
                <a:gd name="T107" fmla="*/ 0 h 9746"/>
                <a:gd name="T108" fmla="*/ 0 w 4449"/>
                <a:gd name="T109" fmla="*/ 0 h 9746"/>
                <a:gd name="T110" fmla="*/ 0 w 4449"/>
                <a:gd name="T111" fmla="*/ 0 h 9746"/>
                <a:gd name="T112" fmla="*/ 0 w 4449"/>
                <a:gd name="T113" fmla="*/ 0 h 9746"/>
                <a:gd name="T114" fmla="*/ 0 w 4449"/>
                <a:gd name="T115" fmla="*/ 0 h 9746"/>
                <a:gd name="T116" fmla="*/ 0 w 4449"/>
                <a:gd name="T117" fmla="*/ 0 h 9746"/>
                <a:gd name="T118" fmla="*/ 0 w 4449"/>
                <a:gd name="T119" fmla="*/ 0 h 97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49"/>
                <a:gd name="T181" fmla="*/ 0 h 9746"/>
                <a:gd name="T182" fmla="*/ 4449 w 4449"/>
                <a:gd name="T183" fmla="*/ 9746 h 97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49" h="9746">
                  <a:moveTo>
                    <a:pt x="1389" y="4367"/>
                  </a:moveTo>
                  <a:lnTo>
                    <a:pt x="970" y="4053"/>
                  </a:lnTo>
                  <a:lnTo>
                    <a:pt x="591" y="3755"/>
                  </a:lnTo>
                  <a:lnTo>
                    <a:pt x="442" y="3582"/>
                  </a:lnTo>
                  <a:lnTo>
                    <a:pt x="318" y="3394"/>
                  </a:lnTo>
                  <a:lnTo>
                    <a:pt x="214" y="3187"/>
                  </a:lnTo>
                  <a:lnTo>
                    <a:pt x="117" y="2979"/>
                  </a:lnTo>
                  <a:lnTo>
                    <a:pt x="61" y="2760"/>
                  </a:lnTo>
                  <a:lnTo>
                    <a:pt x="20" y="2547"/>
                  </a:lnTo>
                  <a:lnTo>
                    <a:pt x="0" y="2321"/>
                  </a:lnTo>
                  <a:lnTo>
                    <a:pt x="15" y="2095"/>
                  </a:lnTo>
                  <a:lnTo>
                    <a:pt x="28" y="1862"/>
                  </a:lnTo>
                  <a:lnTo>
                    <a:pt x="81" y="1642"/>
                  </a:lnTo>
                  <a:lnTo>
                    <a:pt x="143" y="1437"/>
                  </a:lnTo>
                  <a:lnTo>
                    <a:pt x="240" y="1229"/>
                  </a:lnTo>
                  <a:lnTo>
                    <a:pt x="357" y="1033"/>
                  </a:lnTo>
                  <a:lnTo>
                    <a:pt x="484" y="850"/>
                  </a:lnTo>
                  <a:lnTo>
                    <a:pt x="633" y="672"/>
                  </a:lnTo>
                  <a:lnTo>
                    <a:pt x="800" y="524"/>
                  </a:lnTo>
                  <a:lnTo>
                    <a:pt x="978" y="389"/>
                  </a:lnTo>
                  <a:lnTo>
                    <a:pt x="1178" y="266"/>
                  </a:lnTo>
                  <a:lnTo>
                    <a:pt x="1377" y="175"/>
                  </a:lnTo>
                  <a:lnTo>
                    <a:pt x="1591" y="97"/>
                  </a:lnTo>
                  <a:lnTo>
                    <a:pt x="1805" y="38"/>
                  </a:lnTo>
                  <a:lnTo>
                    <a:pt x="2022" y="8"/>
                  </a:lnTo>
                  <a:lnTo>
                    <a:pt x="2254" y="0"/>
                  </a:lnTo>
                  <a:lnTo>
                    <a:pt x="2467" y="12"/>
                  </a:lnTo>
                  <a:lnTo>
                    <a:pt x="2699" y="53"/>
                  </a:lnTo>
                  <a:lnTo>
                    <a:pt x="2920" y="109"/>
                  </a:lnTo>
                  <a:lnTo>
                    <a:pt x="3127" y="196"/>
                  </a:lnTo>
                  <a:lnTo>
                    <a:pt x="3326" y="292"/>
                  </a:lnTo>
                  <a:lnTo>
                    <a:pt x="3519" y="422"/>
                  </a:lnTo>
                  <a:lnTo>
                    <a:pt x="3694" y="558"/>
                  </a:lnTo>
                  <a:lnTo>
                    <a:pt x="3857" y="717"/>
                  </a:lnTo>
                  <a:lnTo>
                    <a:pt x="3998" y="880"/>
                  </a:lnTo>
                  <a:lnTo>
                    <a:pt x="4127" y="1068"/>
                  </a:lnTo>
                  <a:lnTo>
                    <a:pt x="4236" y="1273"/>
                  </a:lnTo>
                  <a:lnTo>
                    <a:pt x="4320" y="1478"/>
                  </a:lnTo>
                  <a:lnTo>
                    <a:pt x="4389" y="1694"/>
                  </a:lnTo>
                  <a:lnTo>
                    <a:pt x="4430" y="1914"/>
                  </a:lnTo>
                  <a:lnTo>
                    <a:pt x="4449" y="2147"/>
                  </a:lnTo>
                  <a:lnTo>
                    <a:pt x="4449" y="2373"/>
                  </a:lnTo>
                  <a:lnTo>
                    <a:pt x="4423" y="2597"/>
                  </a:lnTo>
                  <a:lnTo>
                    <a:pt x="4389" y="2812"/>
                  </a:lnTo>
                  <a:lnTo>
                    <a:pt x="4313" y="3026"/>
                  </a:lnTo>
                  <a:lnTo>
                    <a:pt x="4224" y="3231"/>
                  </a:lnTo>
                  <a:lnTo>
                    <a:pt x="4112" y="3439"/>
                  </a:lnTo>
                  <a:lnTo>
                    <a:pt x="3990" y="3620"/>
                  </a:lnTo>
                  <a:lnTo>
                    <a:pt x="3837" y="3787"/>
                  </a:lnTo>
                  <a:lnTo>
                    <a:pt x="2928" y="4389"/>
                  </a:lnTo>
                  <a:lnTo>
                    <a:pt x="2816" y="4532"/>
                  </a:lnTo>
                  <a:lnTo>
                    <a:pt x="2740" y="4603"/>
                  </a:lnTo>
                  <a:lnTo>
                    <a:pt x="2693" y="4696"/>
                  </a:lnTo>
                  <a:lnTo>
                    <a:pt x="2653" y="4783"/>
                  </a:lnTo>
                  <a:lnTo>
                    <a:pt x="2643" y="4880"/>
                  </a:lnTo>
                  <a:lnTo>
                    <a:pt x="2643" y="4990"/>
                  </a:lnTo>
                  <a:lnTo>
                    <a:pt x="2679" y="5073"/>
                  </a:lnTo>
                  <a:lnTo>
                    <a:pt x="2726" y="5171"/>
                  </a:lnTo>
                  <a:lnTo>
                    <a:pt x="2796" y="5242"/>
                  </a:lnTo>
                  <a:lnTo>
                    <a:pt x="2867" y="5300"/>
                  </a:lnTo>
                  <a:lnTo>
                    <a:pt x="2893" y="5308"/>
                  </a:lnTo>
                  <a:lnTo>
                    <a:pt x="3837" y="5959"/>
                  </a:lnTo>
                  <a:lnTo>
                    <a:pt x="3990" y="6126"/>
                  </a:lnTo>
                  <a:lnTo>
                    <a:pt x="4112" y="6315"/>
                  </a:lnTo>
                  <a:lnTo>
                    <a:pt x="4224" y="6514"/>
                  </a:lnTo>
                  <a:lnTo>
                    <a:pt x="4313" y="6722"/>
                  </a:lnTo>
                  <a:lnTo>
                    <a:pt x="4389" y="6928"/>
                  </a:lnTo>
                  <a:lnTo>
                    <a:pt x="4423" y="7155"/>
                  </a:lnTo>
                  <a:lnTo>
                    <a:pt x="4449" y="7381"/>
                  </a:lnTo>
                  <a:lnTo>
                    <a:pt x="4449" y="7607"/>
                  </a:lnTo>
                  <a:lnTo>
                    <a:pt x="4430" y="7832"/>
                  </a:lnTo>
                  <a:lnTo>
                    <a:pt x="4389" y="8060"/>
                  </a:lnTo>
                  <a:lnTo>
                    <a:pt x="4320" y="8274"/>
                  </a:lnTo>
                  <a:lnTo>
                    <a:pt x="4236" y="8481"/>
                  </a:lnTo>
                  <a:lnTo>
                    <a:pt x="4127" y="8681"/>
                  </a:lnTo>
                  <a:lnTo>
                    <a:pt x="3998" y="8867"/>
                  </a:lnTo>
                  <a:lnTo>
                    <a:pt x="3857" y="9037"/>
                  </a:lnTo>
                  <a:lnTo>
                    <a:pt x="3694" y="9190"/>
                  </a:lnTo>
                  <a:lnTo>
                    <a:pt x="3519" y="9333"/>
                  </a:lnTo>
                  <a:lnTo>
                    <a:pt x="3326" y="9455"/>
                  </a:lnTo>
                  <a:lnTo>
                    <a:pt x="3127" y="9559"/>
                  </a:lnTo>
                  <a:lnTo>
                    <a:pt x="2920" y="9635"/>
                  </a:lnTo>
                  <a:lnTo>
                    <a:pt x="2699" y="9696"/>
                  </a:lnTo>
                  <a:lnTo>
                    <a:pt x="2467" y="9732"/>
                  </a:lnTo>
                  <a:lnTo>
                    <a:pt x="2254" y="9746"/>
                  </a:lnTo>
                  <a:lnTo>
                    <a:pt x="2022" y="9732"/>
                  </a:lnTo>
                  <a:lnTo>
                    <a:pt x="1805" y="9706"/>
                  </a:lnTo>
                  <a:lnTo>
                    <a:pt x="1591" y="9649"/>
                  </a:lnTo>
                  <a:lnTo>
                    <a:pt x="1377" y="9571"/>
                  </a:lnTo>
                  <a:lnTo>
                    <a:pt x="1178" y="9482"/>
                  </a:lnTo>
                  <a:lnTo>
                    <a:pt x="978" y="9359"/>
                  </a:lnTo>
                  <a:lnTo>
                    <a:pt x="800" y="9231"/>
                  </a:lnTo>
                  <a:lnTo>
                    <a:pt x="633" y="9068"/>
                  </a:lnTo>
                  <a:lnTo>
                    <a:pt x="484" y="8906"/>
                  </a:lnTo>
                  <a:lnTo>
                    <a:pt x="357" y="8720"/>
                  </a:lnTo>
                  <a:lnTo>
                    <a:pt x="240" y="8517"/>
                  </a:lnTo>
                  <a:lnTo>
                    <a:pt x="143" y="8312"/>
                  </a:lnTo>
                  <a:lnTo>
                    <a:pt x="81" y="8104"/>
                  </a:lnTo>
                  <a:lnTo>
                    <a:pt x="28" y="7878"/>
                  </a:lnTo>
                  <a:lnTo>
                    <a:pt x="15" y="7659"/>
                  </a:lnTo>
                  <a:lnTo>
                    <a:pt x="0" y="7433"/>
                  </a:lnTo>
                  <a:lnTo>
                    <a:pt x="20" y="7206"/>
                  </a:lnTo>
                  <a:lnTo>
                    <a:pt x="61" y="6989"/>
                  </a:lnTo>
                  <a:lnTo>
                    <a:pt x="117" y="6768"/>
                  </a:lnTo>
                  <a:lnTo>
                    <a:pt x="214" y="6562"/>
                  </a:lnTo>
                  <a:lnTo>
                    <a:pt x="318" y="6359"/>
                  </a:lnTo>
                  <a:lnTo>
                    <a:pt x="442" y="6166"/>
                  </a:lnTo>
                  <a:lnTo>
                    <a:pt x="591" y="5993"/>
                  </a:lnTo>
                  <a:lnTo>
                    <a:pt x="1556" y="5308"/>
                  </a:lnTo>
                  <a:lnTo>
                    <a:pt x="1641" y="5254"/>
                  </a:lnTo>
                  <a:lnTo>
                    <a:pt x="1708" y="5183"/>
                  </a:lnTo>
                  <a:lnTo>
                    <a:pt x="1764" y="5094"/>
                  </a:lnTo>
                  <a:lnTo>
                    <a:pt x="1797" y="5010"/>
                  </a:lnTo>
                  <a:lnTo>
                    <a:pt x="1816" y="4905"/>
                  </a:lnTo>
                  <a:lnTo>
                    <a:pt x="1805" y="4796"/>
                  </a:lnTo>
                  <a:lnTo>
                    <a:pt x="1770" y="4712"/>
                  </a:lnTo>
                  <a:lnTo>
                    <a:pt x="1719" y="4621"/>
                  </a:lnTo>
                  <a:lnTo>
                    <a:pt x="1647" y="4542"/>
                  </a:lnTo>
                  <a:lnTo>
                    <a:pt x="1571" y="4493"/>
                  </a:lnTo>
                  <a:lnTo>
                    <a:pt x="1407" y="43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4" name="Freeform 1042"/>
            <p:cNvSpPr>
              <a:spLocks/>
            </p:cNvSpPr>
            <p:nvPr/>
          </p:nvSpPr>
          <p:spPr bwMode="auto">
            <a:xfrm>
              <a:off x="3735" y="1815"/>
              <a:ext cx="556" cy="1169"/>
            </a:xfrm>
            <a:custGeom>
              <a:avLst/>
              <a:gdLst>
                <a:gd name="T0" fmla="*/ 0 w 4449"/>
                <a:gd name="T1" fmla="*/ 0 h 9355"/>
                <a:gd name="T2" fmla="*/ 0 w 4449"/>
                <a:gd name="T3" fmla="*/ 0 h 9355"/>
                <a:gd name="T4" fmla="*/ 0 w 4449"/>
                <a:gd name="T5" fmla="*/ 0 h 9355"/>
                <a:gd name="T6" fmla="*/ 0 w 4449"/>
                <a:gd name="T7" fmla="*/ 0 h 9355"/>
                <a:gd name="T8" fmla="*/ 0 w 4449"/>
                <a:gd name="T9" fmla="*/ 0 h 9355"/>
                <a:gd name="T10" fmla="*/ 0 w 4449"/>
                <a:gd name="T11" fmla="*/ 0 h 9355"/>
                <a:gd name="T12" fmla="*/ 0 w 4449"/>
                <a:gd name="T13" fmla="*/ 0 h 9355"/>
                <a:gd name="T14" fmla="*/ 0 w 4449"/>
                <a:gd name="T15" fmla="*/ 0 h 9355"/>
                <a:gd name="T16" fmla="*/ 0 w 4449"/>
                <a:gd name="T17" fmla="*/ 0 h 9355"/>
                <a:gd name="T18" fmla="*/ 0 w 4449"/>
                <a:gd name="T19" fmla="*/ 0 h 9355"/>
                <a:gd name="T20" fmla="*/ 0 w 4449"/>
                <a:gd name="T21" fmla="*/ 0 h 9355"/>
                <a:gd name="T22" fmla="*/ 0 w 4449"/>
                <a:gd name="T23" fmla="*/ 0 h 9355"/>
                <a:gd name="T24" fmla="*/ 0 w 4449"/>
                <a:gd name="T25" fmla="*/ 0 h 9355"/>
                <a:gd name="T26" fmla="*/ 0 w 4449"/>
                <a:gd name="T27" fmla="*/ 0 h 9355"/>
                <a:gd name="T28" fmla="*/ 0 w 4449"/>
                <a:gd name="T29" fmla="*/ 0 h 9355"/>
                <a:gd name="T30" fmla="*/ 0 w 4449"/>
                <a:gd name="T31" fmla="*/ 0 h 9355"/>
                <a:gd name="T32" fmla="*/ 0 w 4449"/>
                <a:gd name="T33" fmla="*/ 0 h 9355"/>
                <a:gd name="T34" fmla="*/ 0 w 4449"/>
                <a:gd name="T35" fmla="*/ 0 h 9355"/>
                <a:gd name="T36" fmla="*/ 0 w 4449"/>
                <a:gd name="T37" fmla="*/ 0 h 9355"/>
                <a:gd name="T38" fmla="*/ 0 w 4449"/>
                <a:gd name="T39" fmla="*/ 0 h 9355"/>
                <a:gd name="T40" fmla="*/ 0 w 4449"/>
                <a:gd name="T41" fmla="*/ 0 h 9355"/>
                <a:gd name="T42" fmla="*/ 0 w 4449"/>
                <a:gd name="T43" fmla="*/ 0 h 9355"/>
                <a:gd name="T44" fmla="*/ 0 w 4449"/>
                <a:gd name="T45" fmla="*/ 0 h 9355"/>
                <a:gd name="T46" fmla="*/ 0 w 4449"/>
                <a:gd name="T47" fmla="*/ 0 h 9355"/>
                <a:gd name="T48" fmla="*/ 0 w 4449"/>
                <a:gd name="T49" fmla="*/ 0 h 9355"/>
                <a:gd name="T50" fmla="*/ 0 w 4449"/>
                <a:gd name="T51" fmla="*/ 0 h 9355"/>
                <a:gd name="T52" fmla="*/ 0 w 4449"/>
                <a:gd name="T53" fmla="*/ 0 h 9355"/>
                <a:gd name="T54" fmla="*/ 0 w 4449"/>
                <a:gd name="T55" fmla="*/ 0 h 9355"/>
                <a:gd name="T56" fmla="*/ 0 w 4449"/>
                <a:gd name="T57" fmla="*/ 0 h 9355"/>
                <a:gd name="T58" fmla="*/ 0 w 4449"/>
                <a:gd name="T59" fmla="*/ 0 h 9355"/>
                <a:gd name="T60" fmla="*/ 0 w 4449"/>
                <a:gd name="T61" fmla="*/ 0 h 9355"/>
                <a:gd name="T62" fmla="*/ 0 w 4449"/>
                <a:gd name="T63" fmla="*/ 0 h 9355"/>
                <a:gd name="T64" fmla="*/ 0 w 4449"/>
                <a:gd name="T65" fmla="*/ 0 h 9355"/>
                <a:gd name="T66" fmla="*/ 0 w 4449"/>
                <a:gd name="T67" fmla="*/ 0 h 93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49"/>
                <a:gd name="T103" fmla="*/ 0 h 9355"/>
                <a:gd name="T104" fmla="*/ 4449 w 4449"/>
                <a:gd name="T105" fmla="*/ 9355 h 93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49" h="9355">
                  <a:moveTo>
                    <a:pt x="1227" y="3853"/>
                  </a:moveTo>
                  <a:lnTo>
                    <a:pt x="970" y="3662"/>
                  </a:lnTo>
                  <a:lnTo>
                    <a:pt x="591" y="3364"/>
                  </a:lnTo>
                  <a:lnTo>
                    <a:pt x="442" y="3191"/>
                  </a:lnTo>
                  <a:lnTo>
                    <a:pt x="318" y="3003"/>
                  </a:lnTo>
                  <a:lnTo>
                    <a:pt x="214" y="2796"/>
                  </a:lnTo>
                  <a:lnTo>
                    <a:pt x="117" y="2588"/>
                  </a:lnTo>
                  <a:lnTo>
                    <a:pt x="61" y="2369"/>
                  </a:lnTo>
                  <a:lnTo>
                    <a:pt x="20" y="2156"/>
                  </a:lnTo>
                  <a:lnTo>
                    <a:pt x="0" y="1930"/>
                  </a:lnTo>
                  <a:lnTo>
                    <a:pt x="15" y="1704"/>
                  </a:lnTo>
                  <a:lnTo>
                    <a:pt x="28" y="1471"/>
                  </a:lnTo>
                  <a:lnTo>
                    <a:pt x="81" y="1251"/>
                  </a:lnTo>
                  <a:lnTo>
                    <a:pt x="143" y="1046"/>
                  </a:lnTo>
                  <a:lnTo>
                    <a:pt x="240" y="838"/>
                  </a:lnTo>
                  <a:lnTo>
                    <a:pt x="357" y="642"/>
                  </a:lnTo>
                  <a:lnTo>
                    <a:pt x="484" y="459"/>
                  </a:lnTo>
                  <a:lnTo>
                    <a:pt x="633" y="281"/>
                  </a:lnTo>
                  <a:lnTo>
                    <a:pt x="789" y="146"/>
                  </a:lnTo>
                  <a:lnTo>
                    <a:pt x="980" y="0"/>
                  </a:lnTo>
                  <a:lnTo>
                    <a:pt x="3471" y="0"/>
                  </a:lnTo>
                  <a:lnTo>
                    <a:pt x="3681" y="157"/>
                  </a:lnTo>
                  <a:lnTo>
                    <a:pt x="3857" y="326"/>
                  </a:lnTo>
                  <a:lnTo>
                    <a:pt x="3998" y="489"/>
                  </a:lnTo>
                  <a:lnTo>
                    <a:pt x="4127" y="677"/>
                  </a:lnTo>
                  <a:lnTo>
                    <a:pt x="4236" y="882"/>
                  </a:lnTo>
                  <a:lnTo>
                    <a:pt x="4320" y="1087"/>
                  </a:lnTo>
                  <a:lnTo>
                    <a:pt x="4389" y="1303"/>
                  </a:lnTo>
                  <a:lnTo>
                    <a:pt x="4430" y="1523"/>
                  </a:lnTo>
                  <a:lnTo>
                    <a:pt x="4449" y="1756"/>
                  </a:lnTo>
                  <a:lnTo>
                    <a:pt x="4449" y="1982"/>
                  </a:lnTo>
                  <a:lnTo>
                    <a:pt x="4423" y="2206"/>
                  </a:lnTo>
                  <a:lnTo>
                    <a:pt x="4389" y="2421"/>
                  </a:lnTo>
                  <a:lnTo>
                    <a:pt x="4313" y="2635"/>
                  </a:lnTo>
                  <a:lnTo>
                    <a:pt x="4224" y="2840"/>
                  </a:lnTo>
                  <a:lnTo>
                    <a:pt x="4112" y="3048"/>
                  </a:lnTo>
                  <a:lnTo>
                    <a:pt x="3990" y="3229"/>
                  </a:lnTo>
                  <a:lnTo>
                    <a:pt x="3837" y="3396"/>
                  </a:lnTo>
                  <a:lnTo>
                    <a:pt x="2930" y="4033"/>
                  </a:lnTo>
                  <a:lnTo>
                    <a:pt x="2804" y="4143"/>
                  </a:lnTo>
                  <a:lnTo>
                    <a:pt x="2740" y="4212"/>
                  </a:lnTo>
                  <a:lnTo>
                    <a:pt x="2625" y="4345"/>
                  </a:lnTo>
                  <a:lnTo>
                    <a:pt x="2423" y="4654"/>
                  </a:lnTo>
                  <a:lnTo>
                    <a:pt x="2353" y="4881"/>
                  </a:lnTo>
                  <a:lnTo>
                    <a:pt x="2353" y="5520"/>
                  </a:lnTo>
                  <a:lnTo>
                    <a:pt x="2353" y="8624"/>
                  </a:lnTo>
                  <a:lnTo>
                    <a:pt x="3294" y="9097"/>
                  </a:lnTo>
                  <a:lnTo>
                    <a:pt x="3127" y="9168"/>
                  </a:lnTo>
                  <a:lnTo>
                    <a:pt x="2920" y="9244"/>
                  </a:lnTo>
                  <a:lnTo>
                    <a:pt x="2699" y="9305"/>
                  </a:lnTo>
                  <a:lnTo>
                    <a:pt x="2467" y="9341"/>
                  </a:lnTo>
                  <a:lnTo>
                    <a:pt x="2254" y="9355"/>
                  </a:lnTo>
                  <a:lnTo>
                    <a:pt x="2022" y="9341"/>
                  </a:lnTo>
                  <a:lnTo>
                    <a:pt x="1805" y="9315"/>
                  </a:lnTo>
                  <a:lnTo>
                    <a:pt x="1591" y="9258"/>
                  </a:lnTo>
                  <a:lnTo>
                    <a:pt x="1377" y="9180"/>
                  </a:lnTo>
                  <a:lnTo>
                    <a:pt x="1178" y="9091"/>
                  </a:lnTo>
                  <a:lnTo>
                    <a:pt x="2103" y="8624"/>
                  </a:lnTo>
                  <a:lnTo>
                    <a:pt x="2103" y="6388"/>
                  </a:lnTo>
                  <a:lnTo>
                    <a:pt x="2103" y="5428"/>
                  </a:lnTo>
                  <a:lnTo>
                    <a:pt x="2103" y="4881"/>
                  </a:lnTo>
                  <a:lnTo>
                    <a:pt x="2018" y="4655"/>
                  </a:lnTo>
                  <a:lnTo>
                    <a:pt x="1770" y="4321"/>
                  </a:lnTo>
                  <a:lnTo>
                    <a:pt x="1719" y="4230"/>
                  </a:lnTo>
                  <a:lnTo>
                    <a:pt x="1649" y="4164"/>
                  </a:lnTo>
                  <a:lnTo>
                    <a:pt x="1571" y="4102"/>
                  </a:lnTo>
                  <a:lnTo>
                    <a:pt x="1407" y="3983"/>
                  </a:lnTo>
                  <a:lnTo>
                    <a:pt x="1227" y="3853"/>
                  </a:lnTo>
                  <a:close/>
                </a:path>
              </a:pathLst>
            </a:custGeom>
            <a:solidFill>
              <a:srgbClr val="FFEA00"/>
            </a:solidFill>
            <a:ln w="0">
              <a:solidFill>
                <a:srgbClr val="FFEA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5" name="Freeform 1043"/>
            <p:cNvSpPr>
              <a:spLocks/>
            </p:cNvSpPr>
            <p:nvPr/>
          </p:nvSpPr>
          <p:spPr bwMode="auto">
            <a:xfrm>
              <a:off x="3775" y="2749"/>
              <a:ext cx="178" cy="146"/>
            </a:xfrm>
            <a:custGeom>
              <a:avLst/>
              <a:gdLst>
                <a:gd name="T0" fmla="*/ 0 w 1425"/>
                <a:gd name="T1" fmla="*/ 0 h 1175"/>
                <a:gd name="T2" fmla="*/ 0 w 1425"/>
                <a:gd name="T3" fmla="*/ 0 h 1175"/>
                <a:gd name="T4" fmla="*/ 0 w 1425"/>
                <a:gd name="T5" fmla="*/ 0 h 1175"/>
                <a:gd name="T6" fmla="*/ 0 w 1425"/>
                <a:gd name="T7" fmla="*/ 0 h 1175"/>
                <a:gd name="T8" fmla="*/ 0 w 1425"/>
                <a:gd name="T9" fmla="*/ 0 h 1175"/>
                <a:gd name="T10" fmla="*/ 0 60000 65536"/>
                <a:gd name="T11" fmla="*/ 0 60000 65536"/>
                <a:gd name="T12" fmla="*/ 0 60000 65536"/>
                <a:gd name="T13" fmla="*/ 0 60000 65536"/>
                <a:gd name="T14" fmla="*/ 0 60000 65536"/>
                <a:gd name="T15" fmla="*/ 0 w 1425"/>
                <a:gd name="T16" fmla="*/ 0 h 1175"/>
                <a:gd name="T17" fmla="*/ 1425 w 1425"/>
                <a:gd name="T18" fmla="*/ 1175 h 1175"/>
              </a:gdLst>
              <a:ahLst/>
              <a:cxnLst>
                <a:cxn ang="T10">
                  <a:pos x="T0" y="T1"/>
                </a:cxn>
                <a:cxn ang="T11">
                  <a:pos x="T2" y="T3"/>
                </a:cxn>
                <a:cxn ang="T12">
                  <a:pos x="T4" y="T5"/>
                </a:cxn>
                <a:cxn ang="T13">
                  <a:pos x="T6" y="T7"/>
                </a:cxn>
                <a:cxn ang="T14">
                  <a:pos x="T8" y="T9"/>
                </a:cxn>
              </a:cxnLst>
              <a:rect l="T15" t="T16" r="T17" b="T18"/>
              <a:pathLst>
                <a:path w="1425" h="1175">
                  <a:moveTo>
                    <a:pt x="1057" y="0"/>
                  </a:moveTo>
                  <a:lnTo>
                    <a:pt x="0" y="674"/>
                  </a:lnTo>
                  <a:lnTo>
                    <a:pt x="469" y="1175"/>
                  </a:lnTo>
                  <a:lnTo>
                    <a:pt x="1425" y="242"/>
                  </a:lnTo>
                  <a:lnTo>
                    <a:pt x="1057" y="0"/>
                  </a:lnTo>
                  <a:close/>
                </a:path>
              </a:pathLst>
            </a:custGeom>
            <a:solidFill>
              <a:srgbClr val="FFFFFF"/>
            </a:solidFill>
            <a:ln w="0">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6" name="Freeform 1044"/>
            <p:cNvSpPr>
              <a:spLocks/>
            </p:cNvSpPr>
            <p:nvPr/>
          </p:nvSpPr>
          <p:spPr bwMode="auto">
            <a:xfrm>
              <a:off x="3775" y="2098"/>
              <a:ext cx="206" cy="209"/>
            </a:xfrm>
            <a:custGeom>
              <a:avLst/>
              <a:gdLst>
                <a:gd name="T0" fmla="*/ 0 w 1650"/>
                <a:gd name="T1" fmla="*/ 0 h 1674"/>
                <a:gd name="T2" fmla="*/ 0 w 1650"/>
                <a:gd name="T3" fmla="*/ 0 h 1674"/>
                <a:gd name="T4" fmla="*/ 0 w 1650"/>
                <a:gd name="T5" fmla="*/ 0 h 1674"/>
                <a:gd name="T6" fmla="*/ 0 w 1650"/>
                <a:gd name="T7" fmla="*/ 0 h 1674"/>
                <a:gd name="T8" fmla="*/ 0 w 1650"/>
                <a:gd name="T9" fmla="*/ 0 h 1674"/>
                <a:gd name="T10" fmla="*/ 0 w 1650"/>
                <a:gd name="T11" fmla="*/ 0 h 1674"/>
                <a:gd name="T12" fmla="*/ 0 w 1650"/>
                <a:gd name="T13" fmla="*/ 0 h 1674"/>
                <a:gd name="T14" fmla="*/ 0 60000 65536"/>
                <a:gd name="T15" fmla="*/ 0 60000 65536"/>
                <a:gd name="T16" fmla="*/ 0 60000 65536"/>
                <a:gd name="T17" fmla="*/ 0 60000 65536"/>
                <a:gd name="T18" fmla="*/ 0 60000 65536"/>
                <a:gd name="T19" fmla="*/ 0 60000 65536"/>
                <a:gd name="T20" fmla="*/ 0 60000 65536"/>
                <a:gd name="T21" fmla="*/ 0 w 1650"/>
                <a:gd name="T22" fmla="*/ 0 h 1674"/>
                <a:gd name="T23" fmla="*/ 1650 w 1650"/>
                <a:gd name="T24" fmla="*/ 1674 h 16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0" h="1674">
                  <a:moveTo>
                    <a:pt x="1057" y="0"/>
                  </a:moveTo>
                  <a:lnTo>
                    <a:pt x="0" y="666"/>
                  </a:lnTo>
                  <a:lnTo>
                    <a:pt x="469" y="1172"/>
                  </a:lnTo>
                  <a:lnTo>
                    <a:pt x="1057" y="1513"/>
                  </a:lnTo>
                  <a:lnTo>
                    <a:pt x="1322" y="1674"/>
                  </a:lnTo>
                  <a:lnTo>
                    <a:pt x="1650" y="417"/>
                  </a:lnTo>
                  <a:lnTo>
                    <a:pt x="1057" y="0"/>
                  </a:lnTo>
                  <a:close/>
                </a:path>
              </a:pathLst>
            </a:custGeom>
            <a:solidFill>
              <a:srgbClr val="FFFFFF"/>
            </a:solidFill>
            <a:ln w="0">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7" name="Freeform 1045"/>
            <p:cNvSpPr>
              <a:spLocks/>
            </p:cNvSpPr>
            <p:nvPr/>
          </p:nvSpPr>
          <p:spPr bwMode="auto">
            <a:xfrm>
              <a:off x="4095" y="1833"/>
              <a:ext cx="150" cy="181"/>
            </a:xfrm>
            <a:custGeom>
              <a:avLst/>
              <a:gdLst>
                <a:gd name="T0" fmla="*/ 0 w 1196"/>
                <a:gd name="T1" fmla="*/ 0 h 1455"/>
                <a:gd name="T2" fmla="*/ 0 w 1196"/>
                <a:gd name="T3" fmla="*/ 0 h 1455"/>
                <a:gd name="T4" fmla="*/ 0 w 1196"/>
                <a:gd name="T5" fmla="*/ 0 h 1455"/>
                <a:gd name="T6" fmla="*/ 0 w 1196"/>
                <a:gd name="T7" fmla="*/ 0 h 1455"/>
                <a:gd name="T8" fmla="*/ 0 w 1196"/>
                <a:gd name="T9" fmla="*/ 0 h 1455"/>
                <a:gd name="T10" fmla="*/ 0 w 1196"/>
                <a:gd name="T11" fmla="*/ 0 h 1455"/>
                <a:gd name="T12" fmla="*/ 0 w 1196"/>
                <a:gd name="T13" fmla="*/ 0 h 1455"/>
                <a:gd name="T14" fmla="*/ 0 w 1196"/>
                <a:gd name="T15" fmla="*/ 0 h 1455"/>
                <a:gd name="T16" fmla="*/ 0 w 1196"/>
                <a:gd name="T17" fmla="*/ 0 h 1455"/>
                <a:gd name="T18" fmla="*/ 0 w 1196"/>
                <a:gd name="T19" fmla="*/ 0 h 1455"/>
                <a:gd name="T20" fmla="*/ 0 w 1196"/>
                <a:gd name="T21" fmla="*/ 0 h 1455"/>
                <a:gd name="T22" fmla="*/ 0 w 1196"/>
                <a:gd name="T23" fmla="*/ 0 h 1455"/>
                <a:gd name="T24" fmla="*/ 0 w 1196"/>
                <a:gd name="T25" fmla="*/ 0 h 1455"/>
                <a:gd name="T26" fmla="*/ 0 w 1196"/>
                <a:gd name="T27" fmla="*/ 0 h 1455"/>
                <a:gd name="T28" fmla="*/ 0 w 1196"/>
                <a:gd name="T29" fmla="*/ 0 h 1455"/>
                <a:gd name="T30" fmla="*/ 0 w 1196"/>
                <a:gd name="T31" fmla="*/ 0 h 1455"/>
                <a:gd name="T32" fmla="*/ 0 w 1196"/>
                <a:gd name="T33" fmla="*/ 0 h 1455"/>
                <a:gd name="T34" fmla="*/ 0 w 1196"/>
                <a:gd name="T35" fmla="*/ 0 h 1455"/>
                <a:gd name="T36" fmla="*/ 0 w 1196"/>
                <a:gd name="T37" fmla="*/ 0 h 1455"/>
                <a:gd name="T38" fmla="*/ 0 w 1196"/>
                <a:gd name="T39" fmla="*/ 0 h 1455"/>
                <a:gd name="T40" fmla="*/ 0 w 1196"/>
                <a:gd name="T41" fmla="*/ 0 h 1455"/>
                <a:gd name="T42" fmla="*/ 0 w 1196"/>
                <a:gd name="T43" fmla="*/ 0 h 1455"/>
                <a:gd name="T44" fmla="*/ 0 w 1196"/>
                <a:gd name="T45" fmla="*/ 0 h 14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96"/>
                <a:gd name="T70" fmla="*/ 0 h 1455"/>
                <a:gd name="T71" fmla="*/ 1196 w 1196"/>
                <a:gd name="T72" fmla="*/ 1455 h 14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96" h="1455">
                  <a:moveTo>
                    <a:pt x="0" y="167"/>
                  </a:moveTo>
                  <a:lnTo>
                    <a:pt x="18" y="177"/>
                  </a:lnTo>
                  <a:lnTo>
                    <a:pt x="199" y="249"/>
                  </a:lnTo>
                  <a:lnTo>
                    <a:pt x="354" y="351"/>
                  </a:lnTo>
                  <a:lnTo>
                    <a:pt x="502" y="473"/>
                  </a:lnTo>
                  <a:lnTo>
                    <a:pt x="644" y="602"/>
                  </a:lnTo>
                  <a:lnTo>
                    <a:pt x="756" y="750"/>
                  </a:lnTo>
                  <a:lnTo>
                    <a:pt x="850" y="913"/>
                  </a:lnTo>
                  <a:lnTo>
                    <a:pt x="935" y="1088"/>
                  </a:lnTo>
                  <a:lnTo>
                    <a:pt x="993" y="1267"/>
                  </a:lnTo>
                  <a:lnTo>
                    <a:pt x="1018" y="1455"/>
                  </a:lnTo>
                  <a:lnTo>
                    <a:pt x="1196" y="1455"/>
                  </a:lnTo>
                  <a:lnTo>
                    <a:pt x="1161" y="1261"/>
                  </a:lnTo>
                  <a:lnTo>
                    <a:pt x="1117" y="1066"/>
                  </a:lnTo>
                  <a:lnTo>
                    <a:pt x="1032" y="878"/>
                  </a:lnTo>
                  <a:lnTo>
                    <a:pt x="935" y="713"/>
                  </a:lnTo>
                  <a:lnTo>
                    <a:pt x="819" y="544"/>
                  </a:lnTo>
                  <a:lnTo>
                    <a:pt x="692" y="394"/>
                  </a:lnTo>
                  <a:lnTo>
                    <a:pt x="536" y="264"/>
                  </a:lnTo>
                  <a:lnTo>
                    <a:pt x="369" y="149"/>
                  </a:lnTo>
                  <a:lnTo>
                    <a:pt x="199" y="58"/>
                  </a:lnTo>
                  <a:lnTo>
                    <a:pt x="76" y="0"/>
                  </a:lnTo>
                  <a:lnTo>
                    <a:pt x="0" y="167"/>
                  </a:lnTo>
                  <a:close/>
                </a:path>
              </a:pathLst>
            </a:custGeom>
            <a:solidFill>
              <a:srgbClr val="FFFFFF"/>
            </a:solidFill>
            <a:ln w="0">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68" name="Freeform 1046"/>
            <p:cNvSpPr>
              <a:spLocks/>
            </p:cNvSpPr>
            <p:nvPr/>
          </p:nvSpPr>
          <p:spPr bwMode="auto">
            <a:xfrm>
              <a:off x="3735" y="1815"/>
              <a:ext cx="556" cy="1169"/>
            </a:xfrm>
            <a:custGeom>
              <a:avLst/>
              <a:gdLst>
                <a:gd name="T0" fmla="*/ 0 w 4449"/>
                <a:gd name="T1" fmla="*/ 0 h 9355"/>
                <a:gd name="T2" fmla="*/ 0 w 4449"/>
                <a:gd name="T3" fmla="*/ 0 h 9355"/>
                <a:gd name="T4" fmla="*/ 0 w 4449"/>
                <a:gd name="T5" fmla="*/ 0 h 9355"/>
                <a:gd name="T6" fmla="*/ 0 w 4449"/>
                <a:gd name="T7" fmla="*/ 0 h 9355"/>
                <a:gd name="T8" fmla="*/ 0 w 4449"/>
                <a:gd name="T9" fmla="*/ 0 h 9355"/>
                <a:gd name="T10" fmla="*/ 0 w 4449"/>
                <a:gd name="T11" fmla="*/ 0 h 9355"/>
                <a:gd name="T12" fmla="*/ 0 w 4449"/>
                <a:gd name="T13" fmla="*/ 0 h 9355"/>
                <a:gd name="T14" fmla="*/ 0 w 4449"/>
                <a:gd name="T15" fmla="*/ 0 h 9355"/>
                <a:gd name="T16" fmla="*/ 0 w 4449"/>
                <a:gd name="T17" fmla="*/ 0 h 9355"/>
                <a:gd name="T18" fmla="*/ 0 w 4449"/>
                <a:gd name="T19" fmla="*/ 0 h 9355"/>
                <a:gd name="T20" fmla="*/ 0 w 4449"/>
                <a:gd name="T21" fmla="*/ 0 h 9355"/>
                <a:gd name="T22" fmla="*/ 0 w 4449"/>
                <a:gd name="T23" fmla="*/ 0 h 9355"/>
                <a:gd name="T24" fmla="*/ 0 w 4449"/>
                <a:gd name="T25" fmla="*/ 0 h 9355"/>
                <a:gd name="T26" fmla="*/ 0 w 4449"/>
                <a:gd name="T27" fmla="*/ 0 h 9355"/>
                <a:gd name="T28" fmla="*/ 0 w 4449"/>
                <a:gd name="T29" fmla="*/ 0 h 9355"/>
                <a:gd name="T30" fmla="*/ 0 w 4449"/>
                <a:gd name="T31" fmla="*/ 0 h 9355"/>
                <a:gd name="T32" fmla="*/ 0 w 4449"/>
                <a:gd name="T33" fmla="*/ 0 h 9355"/>
                <a:gd name="T34" fmla="*/ 0 w 4449"/>
                <a:gd name="T35" fmla="*/ 0 h 9355"/>
                <a:gd name="T36" fmla="*/ 0 w 4449"/>
                <a:gd name="T37" fmla="*/ 0 h 9355"/>
                <a:gd name="T38" fmla="*/ 0 w 4449"/>
                <a:gd name="T39" fmla="*/ 0 h 9355"/>
                <a:gd name="T40" fmla="*/ 0 w 4449"/>
                <a:gd name="T41" fmla="*/ 0 h 9355"/>
                <a:gd name="T42" fmla="*/ 0 w 4449"/>
                <a:gd name="T43" fmla="*/ 0 h 9355"/>
                <a:gd name="T44" fmla="*/ 0 w 4449"/>
                <a:gd name="T45" fmla="*/ 0 h 9355"/>
                <a:gd name="T46" fmla="*/ 0 w 4449"/>
                <a:gd name="T47" fmla="*/ 0 h 9355"/>
                <a:gd name="T48" fmla="*/ 0 w 4449"/>
                <a:gd name="T49" fmla="*/ 0 h 9355"/>
                <a:gd name="T50" fmla="*/ 0 w 4449"/>
                <a:gd name="T51" fmla="*/ 0 h 9355"/>
                <a:gd name="T52" fmla="*/ 0 w 4449"/>
                <a:gd name="T53" fmla="*/ 0 h 9355"/>
                <a:gd name="T54" fmla="*/ 0 w 4449"/>
                <a:gd name="T55" fmla="*/ 0 h 9355"/>
                <a:gd name="T56" fmla="*/ 0 w 4449"/>
                <a:gd name="T57" fmla="*/ 0 h 9355"/>
                <a:gd name="T58" fmla="*/ 0 w 4449"/>
                <a:gd name="T59" fmla="*/ 0 h 9355"/>
                <a:gd name="T60" fmla="*/ 0 w 4449"/>
                <a:gd name="T61" fmla="*/ 0 h 9355"/>
                <a:gd name="T62" fmla="*/ 0 w 4449"/>
                <a:gd name="T63" fmla="*/ 0 h 9355"/>
                <a:gd name="T64" fmla="*/ 0 w 4449"/>
                <a:gd name="T65" fmla="*/ 0 h 9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49"/>
                <a:gd name="T100" fmla="*/ 0 h 9355"/>
                <a:gd name="T101" fmla="*/ 4449 w 4449"/>
                <a:gd name="T102" fmla="*/ 9355 h 9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49" h="9355">
                  <a:moveTo>
                    <a:pt x="1227" y="3853"/>
                  </a:moveTo>
                  <a:lnTo>
                    <a:pt x="970" y="3662"/>
                  </a:lnTo>
                  <a:lnTo>
                    <a:pt x="591" y="3364"/>
                  </a:lnTo>
                  <a:lnTo>
                    <a:pt x="442" y="3191"/>
                  </a:lnTo>
                  <a:lnTo>
                    <a:pt x="318" y="3003"/>
                  </a:lnTo>
                  <a:lnTo>
                    <a:pt x="214" y="2796"/>
                  </a:lnTo>
                  <a:lnTo>
                    <a:pt x="117" y="2588"/>
                  </a:lnTo>
                  <a:lnTo>
                    <a:pt x="61" y="2369"/>
                  </a:lnTo>
                  <a:lnTo>
                    <a:pt x="20" y="2156"/>
                  </a:lnTo>
                  <a:lnTo>
                    <a:pt x="0" y="1930"/>
                  </a:lnTo>
                  <a:lnTo>
                    <a:pt x="15" y="1704"/>
                  </a:lnTo>
                  <a:lnTo>
                    <a:pt x="28" y="1471"/>
                  </a:lnTo>
                  <a:lnTo>
                    <a:pt x="81" y="1251"/>
                  </a:lnTo>
                  <a:lnTo>
                    <a:pt x="143" y="1046"/>
                  </a:lnTo>
                  <a:lnTo>
                    <a:pt x="240" y="838"/>
                  </a:lnTo>
                  <a:lnTo>
                    <a:pt x="357" y="642"/>
                  </a:lnTo>
                  <a:lnTo>
                    <a:pt x="484" y="459"/>
                  </a:lnTo>
                  <a:lnTo>
                    <a:pt x="633" y="281"/>
                  </a:lnTo>
                  <a:lnTo>
                    <a:pt x="789" y="146"/>
                  </a:lnTo>
                  <a:lnTo>
                    <a:pt x="980" y="0"/>
                  </a:lnTo>
                  <a:lnTo>
                    <a:pt x="3471" y="0"/>
                  </a:lnTo>
                  <a:lnTo>
                    <a:pt x="3681" y="157"/>
                  </a:lnTo>
                  <a:lnTo>
                    <a:pt x="3857" y="326"/>
                  </a:lnTo>
                  <a:lnTo>
                    <a:pt x="3998" y="489"/>
                  </a:lnTo>
                  <a:lnTo>
                    <a:pt x="4127" y="677"/>
                  </a:lnTo>
                  <a:lnTo>
                    <a:pt x="4236" y="882"/>
                  </a:lnTo>
                  <a:lnTo>
                    <a:pt x="4320" y="1087"/>
                  </a:lnTo>
                  <a:lnTo>
                    <a:pt x="4389" y="1303"/>
                  </a:lnTo>
                  <a:lnTo>
                    <a:pt x="4430" y="1523"/>
                  </a:lnTo>
                  <a:lnTo>
                    <a:pt x="4449" y="1756"/>
                  </a:lnTo>
                  <a:lnTo>
                    <a:pt x="4449" y="1982"/>
                  </a:lnTo>
                  <a:lnTo>
                    <a:pt x="4423" y="2206"/>
                  </a:lnTo>
                  <a:lnTo>
                    <a:pt x="4389" y="2421"/>
                  </a:lnTo>
                  <a:lnTo>
                    <a:pt x="4313" y="2635"/>
                  </a:lnTo>
                  <a:lnTo>
                    <a:pt x="4224" y="2840"/>
                  </a:lnTo>
                  <a:lnTo>
                    <a:pt x="4112" y="3048"/>
                  </a:lnTo>
                  <a:lnTo>
                    <a:pt x="3990" y="3229"/>
                  </a:lnTo>
                  <a:lnTo>
                    <a:pt x="3837" y="3396"/>
                  </a:lnTo>
                  <a:lnTo>
                    <a:pt x="2930" y="4033"/>
                  </a:lnTo>
                  <a:lnTo>
                    <a:pt x="2804" y="4143"/>
                  </a:lnTo>
                  <a:lnTo>
                    <a:pt x="2740" y="4212"/>
                  </a:lnTo>
                  <a:lnTo>
                    <a:pt x="2625" y="4345"/>
                  </a:lnTo>
                  <a:lnTo>
                    <a:pt x="2423" y="4654"/>
                  </a:lnTo>
                  <a:lnTo>
                    <a:pt x="2353" y="4881"/>
                  </a:lnTo>
                  <a:lnTo>
                    <a:pt x="2353" y="5520"/>
                  </a:lnTo>
                  <a:lnTo>
                    <a:pt x="2353" y="8624"/>
                  </a:lnTo>
                  <a:lnTo>
                    <a:pt x="3294" y="9097"/>
                  </a:lnTo>
                  <a:lnTo>
                    <a:pt x="3127" y="9168"/>
                  </a:lnTo>
                  <a:lnTo>
                    <a:pt x="2920" y="9244"/>
                  </a:lnTo>
                  <a:lnTo>
                    <a:pt x="2699" y="9305"/>
                  </a:lnTo>
                  <a:lnTo>
                    <a:pt x="2467" y="9341"/>
                  </a:lnTo>
                  <a:lnTo>
                    <a:pt x="2254" y="9355"/>
                  </a:lnTo>
                  <a:lnTo>
                    <a:pt x="2022" y="9341"/>
                  </a:lnTo>
                  <a:lnTo>
                    <a:pt x="1805" y="9315"/>
                  </a:lnTo>
                  <a:lnTo>
                    <a:pt x="1591" y="9258"/>
                  </a:lnTo>
                  <a:lnTo>
                    <a:pt x="1377" y="9180"/>
                  </a:lnTo>
                  <a:lnTo>
                    <a:pt x="1178" y="9091"/>
                  </a:lnTo>
                  <a:lnTo>
                    <a:pt x="2103" y="8624"/>
                  </a:lnTo>
                  <a:lnTo>
                    <a:pt x="2103" y="6388"/>
                  </a:lnTo>
                  <a:lnTo>
                    <a:pt x="2103" y="5428"/>
                  </a:lnTo>
                  <a:lnTo>
                    <a:pt x="2103" y="4881"/>
                  </a:lnTo>
                  <a:lnTo>
                    <a:pt x="2018" y="4655"/>
                  </a:lnTo>
                  <a:lnTo>
                    <a:pt x="1770" y="4321"/>
                  </a:lnTo>
                  <a:lnTo>
                    <a:pt x="1719" y="4230"/>
                  </a:lnTo>
                  <a:lnTo>
                    <a:pt x="1649" y="4164"/>
                  </a:lnTo>
                  <a:lnTo>
                    <a:pt x="1571" y="4102"/>
                  </a:lnTo>
                  <a:lnTo>
                    <a:pt x="1234" y="38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4423" name="Group 87"/>
          <p:cNvGraphicFramePr>
            <a:graphicFrameLocks noGrp="1"/>
          </p:cNvGraphicFramePr>
          <p:nvPr/>
        </p:nvGraphicFramePr>
        <p:xfrm>
          <a:off x="2438400" y="1676400"/>
          <a:ext cx="6934200" cy="5166044"/>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761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dirty="0">
                          <a:ln>
                            <a:noFill/>
                          </a:ln>
                          <a:solidFill>
                            <a:schemeClr val="tx1"/>
                          </a:solidFill>
                          <a:effectLst/>
                          <a:latin typeface="Arial" charset="0"/>
                        </a:rPr>
                        <a:t>S</a:t>
                      </a:r>
                    </a:p>
                  </a:txBody>
                  <a:tcPr marT="45716" marB="4571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M</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T</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W</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T</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F</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S</a:t>
                      </a:r>
                    </a:p>
                  </a:txBody>
                  <a:tcPr marT="45716" marB="4571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90423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700" b="0" i="0" u="none" strike="noStrike" cap="none" normalizeH="0" baseline="0" dirty="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700" b="0" i="0" u="none" strike="noStrike" cap="none" normalizeH="0" baseline="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700" b="0" i="0" u="none" strike="noStrike" cap="none" normalizeH="0" baseline="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1 - </a:t>
                      </a:r>
                      <a:r>
                        <a:rPr kumimoji="0" lang="en-US" sz="2700" b="1" i="0" u="none" strike="noStrike" cap="none" normalizeH="0" baseline="0">
                          <a:ln>
                            <a:noFill/>
                          </a:ln>
                          <a:solidFill>
                            <a:srgbClr val="FF0000"/>
                          </a:solidFill>
                          <a:effectLst/>
                          <a:latin typeface="Arial" charset="0"/>
                        </a:rPr>
                        <a:t>Pub</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2</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3</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dirty="0">
                          <a:ln>
                            <a:noFill/>
                          </a:ln>
                          <a:solidFill>
                            <a:srgbClr val="993366"/>
                          </a:solidFill>
                          <a:effectLst/>
                          <a:latin typeface="Arial" charset="0"/>
                        </a:rPr>
                        <a:t>4</a:t>
                      </a:r>
                    </a:p>
                  </a:txBody>
                  <a:tcPr marT="45716" marB="4571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761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5</a:t>
                      </a:r>
                    </a:p>
                  </a:txBody>
                  <a:tcPr marT="45716" marB="4571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6</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7</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8</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9</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10</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11</a:t>
                      </a:r>
                    </a:p>
                  </a:txBody>
                  <a:tcPr marT="45716" marB="4571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188712">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12</a:t>
                      </a:r>
                    </a:p>
                  </a:txBody>
                  <a:tcPr marT="45716" marB="4571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13</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dirty="0">
                          <a:ln>
                            <a:noFill/>
                          </a:ln>
                          <a:solidFill>
                            <a:srgbClr val="993366"/>
                          </a:solidFill>
                          <a:effectLst/>
                          <a:latin typeface="Arial" charset="0"/>
                        </a:rPr>
                        <a:t>14</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dirty="0">
                          <a:ln>
                            <a:noFill/>
                          </a:ln>
                          <a:solidFill>
                            <a:srgbClr val="993366"/>
                          </a:solidFill>
                          <a:effectLst/>
                          <a:latin typeface="Arial" charset="0"/>
                        </a:rPr>
                        <a:t>15</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800" b="1" i="0" u="none" strike="noStrike" cap="none" normalizeH="0" baseline="0">
                          <a:ln>
                            <a:noFill/>
                          </a:ln>
                          <a:solidFill>
                            <a:srgbClr val="993366"/>
                          </a:solidFill>
                          <a:effectLst/>
                          <a:latin typeface="Arial" charset="0"/>
                        </a:rPr>
                        <a:t>16</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17 - </a:t>
                      </a:r>
                      <a:r>
                        <a:rPr kumimoji="0" lang="en-US" sz="2300" b="1" i="0" u="none" strike="noStrike" cap="none" normalizeH="0" baseline="0">
                          <a:ln>
                            <a:noFill/>
                          </a:ln>
                          <a:solidFill>
                            <a:srgbClr val="FF0000"/>
                          </a:solidFill>
                          <a:effectLst/>
                          <a:latin typeface="Arial" charset="0"/>
                        </a:rPr>
                        <a:t>RROF</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dirty="0">
                          <a:ln>
                            <a:noFill/>
                          </a:ln>
                          <a:solidFill>
                            <a:schemeClr val="tx1"/>
                          </a:solidFill>
                          <a:effectLst/>
                          <a:latin typeface="Arial" charset="0"/>
                        </a:rPr>
                        <a:t>18</a:t>
                      </a:r>
                    </a:p>
                  </a:txBody>
                  <a:tcPr marT="45716" marB="4571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761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19</a:t>
                      </a:r>
                    </a:p>
                  </a:txBody>
                  <a:tcPr marT="45716" marB="4571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20</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21</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22</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23</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24</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25</a:t>
                      </a:r>
                    </a:p>
                  </a:txBody>
                  <a:tcPr marT="45716" marB="4571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761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26</a:t>
                      </a:r>
                    </a:p>
                  </a:txBody>
                  <a:tcPr marT="45716" marB="4571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27</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28</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29</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30</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700" b="0" i="0" u="none" strike="noStrike" cap="none" normalizeH="0" baseline="0">
                          <a:ln>
                            <a:noFill/>
                          </a:ln>
                          <a:solidFill>
                            <a:schemeClr val="tx1"/>
                          </a:solidFill>
                          <a:effectLst/>
                          <a:latin typeface="Arial" charset="0"/>
                        </a:rPr>
                        <a:t>31</a:t>
                      </a:r>
                    </a:p>
                  </a:txBody>
                  <a:tcPr marT="45716" marB="45716"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700" b="0" i="0" u="none" strike="noStrike" cap="none" normalizeH="0" baseline="0" dirty="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70206072"/>
      </p:ext>
    </p:extLst>
  </p:cSld>
  <p:clrMapOvr>
    <a:masterClrMapping/>
  </p:clrMapOvr>
  <p:transition advTm="38955"/>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Key Take-Aways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ERR prep errors, most commonly “dating” or “timing” related. Of the 27 ERR’s received for 30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PY’2021</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CDBG PI Grant awards to date, 7 were cancelled and returned for correction and re-publication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(25.9%)</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Remaining 3 are SHPO/THPO delayed.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Of the 34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PY’2020</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CDBG PI ERR’s received, 4 were cancelled and returned for correction and re-publication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(11.7%)</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1594114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Key Take-Aways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Some of that 45% cancellation increase was granting more HUD OEE “teachable moments” to new ERR preparers in PY’2020 than PY’2021.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Most CDBG PI ERR Preparers now experienced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HUD OEE “teachable moments” for PY’2022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CDBG PI ERR’s/ED-PI ERR’s.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2968452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p:txBody>
          <a:bodyPr>
            <a:normAutofit/>
          </a:bodyPr>
          <a:lstStyle/>
          <a:p>
            <a:pPr algn="ct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Environmental Review</a:t>
            </a:r>
            <a:b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b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838200" y="1690688"/>
            <a:ext cx="10515600" cy="4486275"/>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F497D"/>
                </a:solidFill>
                <a:effectLst/>
                <a:uLnTx/>
                <a:uFillTx/>
                <a:ea typeface="+mj-ea"/>
                <a:cs typeface="Arial" panose="020B0604020202020204" pitchFamily="34" charset="0"/>
              </a:rPr>
              <a:t>An Early Start is Important! Kara Cozadd </a:t>
            </a:r>
            <a:r>
              <a:rPr lang="en-US" sz="2000" b="1" dirty="0">
                <a:solidFill>
                  <a:srgbClr val="1F497D"/>
                </a:solidFill>
                <a:ea typeface="+mj-ea"/>
                <a:cs typeface="Arial" panose="020B0604020202020204" pitchFamily="34" charset="0"/>
              </a:rPr>
              <a:t>submits packet to DNR/HP for Tier One SHPO clearance letter!</a:t>
            </a:r>
            <a:endPar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Avoids project delays and heads off potential conflicts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Procedural reasons: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Grantee may not commit HUD funds on an activity prior to RROF approval and Grantee may not commit non-HUD funds prior to RROF approval if the activity or project would have an adverse enviro. impact or limit choice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F497D"/>
                </a:solidFill>
                <a:effectLst/>
                <a:uLnTx/>
                <a:uFillTx/>
                <a:ea typeface="+mn-ea"/>
                <a:cs typeface="Arial" panose="020B0604020202020204" pitchFamily="34" charset="0"/>
              </a:rPr>
              <a:t>ERR must be submitted to DCEO ERO within 90 days of date of NOSAF, like any other Special Grant Condition specified in NOSAF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F497D"/>
                </a:solidFill>
                <a:effectLst/>
                <a:uLnTx/>
                <a:uFillTx/>
                <a:ea typeface="+mn-ea"/>
                <a:cs typeface="Arial" panose="020B0604020202020204" pitchFamily="34" charset="0"/>
              </a:rPr>
              <a:t>Remember DNR/HP Tier</a:t>
            </a:r>
            <a:r>
              <a:rPr lang="en-US" sz="2000" b="1" dirty="0">
                <a:solidFill>
                  <a:srgbClr val="1F497D"/>
                </a:solidFill>
                <a:cs typeface="Arial" panose="020B0604020202020204" pitchFamily="34" charset="0"/>
              </a:rPr>
              <a:t> O</a:t>
            </a:r>
            <a:r>
              <a:rPr kumimoji="0" lang="en-US" sz="2000" b="1" i="0" u="none" strike="noStrike" kern="1200" cap="none" spc="0" normalizeH="0" baseline="0" noProof="0" dirty="0">
                <a:ln>
                  <a:noFill/>
                </a:ln>
                <a:solidFill>
                  <a:srgbClr val="1F497D"/>
                </a:solidFill>
                <a:effectLst/>
                <a:uLnTx/>
                <a:uFillTx/>
                <a:ea typeface="+mn-ea"/>
                <a:cs typeface="Arial" panose="020B0604020202020204" pitchFamily="34" charset="0"/>
              </a:rPr>
              <a:t>ne blanket clearance letter will only be found on their website! You must print and attach it to your Tier One packet that you send to Kara!  She no longer receives a copy from DNR/HP!!</a:t>
            </a:r>
          </a:p>
          <a:p>
            <a:pPr marL="0" indent="0">
              <a:buNone/>
            </a:pPr>
            <a:r>
              <a:rPr lang="en-US" sz="3200" dirty="0"/>
              <a:t>Re</a:t>
            </a:r>
          </a:p>
        </p:txBody>
      </p:sp>
    </p:spTree>
    <p:extLst>
      <p:ext uri="{BB962C8B-B14F-4D97-AF65-F5344CB8AC3E}">
        <p14:creationId xmlns:p14="http://schemas.microsoft.com/office/powerpoint/2010/main" val="374687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Video Training &amp; Resources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838029"/>
            <a:ext cx="11051262" cy="923330"/>
          </a:xfrm>
          <a:prstGeom prst="rect">
            <a:avLst/>
          </a:prstGeom>
          <a:noFill/>
        </p:spPr>
        <p:txBody>
          <a:bodyPr wrap="square" rtlCol="0">
            <a:spAutoFit/>
          </a:bodyPr>
          <a:lstStyle/>
          <a:p>
            <a:r>
              <a:rPr lang="en-US" sz="2800" dirty="0">
                <a:solidFill>
                  <a:srgbClr val="0A4B6F"/>
                </a:solidFill>
                <a:hlinkClick r:id="rId2">
                  <a:extLst>
                    <a:ext uri="{A12FA001-AC4F-418D-AE19-62706E023703}">
                      <ahyp:hlinkClr xmlns:ahyp="http://schemas.microsoft.com/office/drawing/2018/hyperlinkcolor" val="tx"/>
                    </a:ext>
                  </a:extLst>
                </a:hlinkClick>
              </a:rPr>
              <a:t>Video Training &amp; Resources (illinois.gov)</a:t>
            </a:r>
            <a:endParaRPr lang="en-US" sz="2600" u="sng" dirty="0">
              <a:solidFill>
                <a:srgbClr val="0A4B6F"/>
              </a:solidFill>
            </a:endParaRPr>
          </a:p>
          <a:p>
            <a:r>
              <a:rPr lang="en-US" sz="2600" u="sng" dirty="0">
                <a:solidFill>
                  <a:srgbClr val="0A4B6F"/>
                </a:solidFill>
              </a:rPr>
              <a:t>https://dceo.illinois.gov/aboutdceo/grantopportunities/learning-library.html</a:t>
            </a:r>
            <a:endParaRPr lang="en-US" sz="2600" u="sng" dirty="0">
              <a:solidFill>
                <a:srgbClr val="0A4B6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476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830510" y="394283"/>
            <a:ext cx="10523290" cy="771787"/>
          </a:xfrm>
        </p:spPr>
        <p:txBody>
          <a:bodyPr>
            <a:normAutofit/>
          </a:bodyPr>
          <a:lstStyle/>
          <a:p>
            <a:pPr algn="ctr"/>
            <a:r>
              <a:rPr kumimoji="0" lang="en-US" b="1" i="0" u="none" strike="noStrike" kern="1200" cap="none" spc="0" normalizeH="0" baseline="0" noProof="0" dirty="0">
                <a:ln>
                  <a:noFill/>
                </a:ln>
                <a:solidFill>
                  <a:srgbClr val="1F497D"/>
                </a:solidFill>
                <a:effectLst/>
                <a:uLnTx/>
                <a:uFillTx/>
                <a:ea typeface="+mj-ea"/>
                <a:cs typeface="Arial" panose="020B0604020202020204" pitchFamily="34" charset="0"/>
              </a:rPr>
              <a:t>State Historic Preservation Office Delays</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704675" y="1249960"/>
            <a:ext cx="10649125" cy="4927003"/>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accent1"/>
                </a:solidFill>
                <a:effectLst/>
                <a:uLnTx/>
                <a:uFillTx/>
                <a:ea typeface="+mn-ea"/>
                <a:cs typeface="+mn-cs"/>
              </a:rPr>
              <a:t>When </a:t>
            </a:r>
            <a:r>
              <a:rPr kumimoji="0" lang="en-US" b="0" i="0" u="none" strike="noStrike" kern="1200" cap="none" spc="0" normalizeH="0" baseline="0" noProof="0" dirty="0">
                <a:ln>
                  <a:noFill/>
                </a:ln>
                <a:solidFill>
                  <a:srgbClr val="044B6F"/>
                </a:solidFill>
                <a:effectLst/>
                <a:uLnTx/>
                <a:uFillTx/>
                <a:ea typeface="+mn-ea"/>
                <a:cs typeface="+mn-cs"/>
              </a:rPr>
              <a:t>SHPO/IDNR </a:t>
            </a:r>
            <a:r>
              <a:rPr kumimoji="0" lang="en-US" b="0" i="0" u="none" strike="noStrike" kern="1200" cap="none" spc="0" normalizeH="0" baseline="0" noProof="0" dirty="0">
                <a:ln>
                  <a:noFill/>
                </a:ln>
                <a:solidFill>
                  <a:schemeClr val="accent1"/>
                </a:solidFill>
                <a:effectLst/>
                <a:uLnTx/>
                <a:uFillTx/>
                <a:ea typeface="+mn-ea"/>
                <a:cs typeface="+mn-cs"/>
              </a:rPr>
              <a:t>is taking over 30 days to process Section 106 clearance requests for our projects, we consulted several years ago with HUD, our General Counsel and the IDNR Agency Director and instituted our new policy: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chemeClr val="accent1"/>
                </a:solidFill>
                <a:effectLst/>
                <a:uLnTx/>
                <a:uFillTx/>
                <a:ea typeface="+mn-ea"/>
                <a:cs typeface="+mn-cs"/>
              </a:rPr>
              <a:t>If it has been 45 days since you have sent proper Section 106 information to the SHPO for their initial review and </a:t>
            </a:r>
            <a:r>
              <a:rPr kumimoji="0" lang="en-US" sz="2200" b="1" i="0" u="none" strike="noStrike" kern="1200" cap="none" spc="0" normalizeH="0" baseline="0" noProof="0" dirty="0">
                <a:ln>
                  <a:noFill/>
                </a:ln>
                <a:solidFill>
                  <a:schemeClr val="accent1"/>
                </a:solidFill>
                <a:effectLst/>
                <a:uLnTx/>
                <a:uFillTx/>
                <a:ea typeface="+mn-ea"/>
                <a:cs typeface="+mn-cs"/>
              </a:rPr>
              <a:t>have not received a response</a:t>
            </a:r>
            <a:r>
              <a:rPr kumimoji="0" lang="en-US" sz="2200" b="0" i="0" u="none" strike="noStrike" kern="1200" cap="none" spc="0" normalizeH="0" baseline="0" noProof="0" dirty="0">
                <a:ln>
                  <a:noFill/>
                </a:ln>
                <a:solidFill>
                  <a:schemeClr val="accent1"/>
                </a:solidFill>
                <a:effectLst/>
                <a:uLnTx/>
                <a:uFillTx/>
                <a:ea typeface="+mn-ea"/>
                <a:cs typeface="+mn-cs"/>
              </a:rPr>
              <a:t>, please notify Kirk, Kara or Dave.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chemeClr val="accent1"/>
                </a:solidFill>
                <a:effectLst/>
                <a:uLnTx/>
                <a:uFillTx/>
                <a:ea typeface="+mn-ea"/>
                <a:cs typeface="+mn-cs"/>
              </a:rPr>
              <a:t>Once DCEO is notified, we will provide a waiver from SHPO clearance.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chemeClr val="accent1"/>
                </a:solidFill>
                <a:effectLst/>
                <a:uLnTx/>
                <a:uFillTx/>
                <a:ea typeface="+mn-ea"/>
                <a:cs typeface="+mn-cs"/>
              </a:rPr>
              <a:t>This DCEO waiver letter will be utilized in the ERR in place of the SHPO’s Section 106 clearance letter.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chemeClr val="accent1"/>
                </a:solidFill>
                <a:effectLst/>
                <a:uLnTx/>
                <a:uFillTx/>
                <a:ea typeface="+mn-ea"/>
                <a:cs typeface="+mn-cs"/>
              </a:rPr>
              <a:t>If the SHPO re-enters the review after DCEO’s waiver letter, the community has no obligation to comply.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chemeClr val="accent1"/>
                </a:solidFill>
                <a:effectLst/>
                <a:uLnTx/>
                <a:uFillTx/>
                <a:ea typeface="+mn-ea"/>
                <a:cs typeface="+mn-cs"/>
              </a:rPr>
              <a:t>This policy does not eliminate the need for HUD Tribal consultation.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chemeClr val="accent1"/>
              </a:solidFill>
              <a:effectLst/>
              <a:uLnTx/>
              <a:uFillTx/>
              <a:ea typeface="+mn-ea"/>
              <a:cs typeface="+mn-cs"/>
            </a:endParaRPr>
          </a:p>
          <a:p>
            <a:endParaRPr lang="en-US" dirty="0"/>
          </a:p>
        </p:txBody>
      </p:sp>
    </p:spTree>
    <p:extLst>
      <p:ext uri="{BB962C8B-B14F-4D97-AF65-F5344CB8AC3E}">
        <p14:creationId xmlns:p14="http://schemas.microsoft.com/office/powerpoint/2010/main" val="2470492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729673" y="520118"/>
            <a:ext cx="10624127" cy="771788"/>
          </a:xfrm>
        </p:spPr>
        <p:txBody>
          <a:bodyPr>
            <a:normAutofit/>
          </a:bodyPr>
          <a:lstStyle/>
          <a:p>
            <a:r>
              <a:rPr kumimoji="0" lang="en-US" b="1" i="0" u="none" strike="noStrike" kern="1200" cap="none" spc="0" normalizeH="0" baseline="0" noProof="0" dirty="0">
                <a:ln>
                  <a:noFill/>
                </a:ln>
                <a:solidFill>
                  <a:srgbClr val="1F497D"/>
                </a:solidFill>
                <a:effectLst/>
                <a:uLnTx/>
                <a:uFillTx/>
                <a:ea typeface="+mj-ea"/>
                <a:cs typeface="Arial" panose="020B0604020202020204" pitchFamily="34" charset="0"/>
              </a:rPr>
              <a:t>State Historic Preservation Office (SHPO)</a:t>
            </a:r>
            <a:endParaRPr lang="en-US" dirty="0"/>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729673" y="1422400"/>
            <a:ext cx="10624127" cy="4754563"/>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2060"/>
                </a:solidFill>
                <a:effectLst/>
                <a:uLnTx/>
                <a:uFillTx/>
                <a:latin typeface="+mj-lt"/>
                <a:ea typeface="+mn-ea"/>
                <a:cs typeface="+mn-cs"/>
              </a:rPr>
              <a:t>State Historic Preservation Office (SHPO)/IDNR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2060"/>
                </a:solidFill>
                <a:effectLst/>
                <a:uLnTx/>
                <a:uFillTx/>
                <a:latin typeface="+mj-lt"/>
                <a:ea typeface="+mn-ea"/>
                <a:cs typeface="+mn-cs"/>
              </a:rPr>
              <a:t>1 Old State Capitol Plaza, Springfield, IL 62702-1271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2060"/>
                </a:solidFill>
                <a:effectLst/>
                <a:uLnTx/>
                <a:uFillTx/>
                <a:latin typeface="+mj-lt"/>
                <a:ea typeface="+mn-ea"/>
                <a:cs typeface="+mn-cs"/>
              </a:rPr>
              <a:t>217-782-4836</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solidFill>
                  <a:srgbClr val="002060"/>
                </a:solidFill>
                <a:latin typeface="+mj-lt"/>
              </a:rPr>
              <a:t>https://www2.Illinois.gov/dnrhistoric/pages/default.aspx</a:t>
            </a:r>
            <a:endParaRPr kumimoji="0" lang="en-US" sz="3200" b="0" i="0" u="none" strike="noStrike" kern="1200" cap="none" spc="0" normalizeH="0" baseline="0" noProof="0" dirty="0">
              <a:ln>
                <a:noFill/>
              </a:ln>
              <a:solidFill>
                <a:srgbClr val="002060"/>
              </a:solidFill>
              <a:effectLst/>
              <a:uLnTx/>
              <a:uFillTx/>
              <a:latin typeface="+mj-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hlinkClick r:id="rId2"/>
              </a:rPr>
              <a:t>https://www2.illinois.gov/dnrhistoric/Pages/default.aspx</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200114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883640" y="234892"/>
            <a:ext cx="9132815" cy="855677"/>
          </a:xfrm>
        </p:spPr>
        <p:txBody>
          <a:bodyPr>
            <a:normAutofit/>
          </a:bodyPr>
          <a:lstStyle/>
          <a:p>
            <a:pPr algn="ct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570647" y="1051718"/>
            <a:ext cx="10624127" cy="4754563"/>
          </a:xfrm>
        </p:spPr>
        <p:txBody>
          <a:bodyPr>
            <a:normAutofit/>
          </a:bodyPr>
          <a:lstStyle/>
          <a:p>
            <a:r>
              <a:rPr kumimoji="0" lang="en-US" sz="3200" b="1" i="0" u="none" strike="noStrike" kern="1200" cap="none" spc="0" normalizeH="0" baseline="0" noProof="0" dirty="0">
                <a:ln>
                  <a:noFill/>
                </a:ln>
                <a:solidFill>
                  <a:srgbClr val="1F497D"/>
                </a:solidFill>
                <a:effectLst/>
                <a:uLnTx/>
                <a:uFillTx/>
                <a:ea typeface="+mj-ea"/>
                <a:cs typeface="Arial" panose="020B0604020202020204" pitchFamily="34" charset="0"/>
              </a:rPr>
              <a:t>Costs of Performing the Review [§58.23]</a:t>
            </a:r>
            <a:endPar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If Activity Delivery (AD) is budgeted, Grantee may reimburse ERR prep costs from AD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If a formal mitigation cost is incurred during ERR prep (e.g., an IDNR Incidental Take Authorization for Illinois Chorus Frog or Franklin’s Ground Squirrel, or a Phase I ASTM for ED project), Grantee may reimburse from Construction or Housing Rehab funds (as applicable)</a:t>
            </a:r>
          </a:p>
          <a:p>
            <a:endParaRPr lang="en-US" sz="3600" dirty="0"/>
          </a:p>
        </p:txBody>
      </p:sp>
    </p:spTree>
    <p:extLst>
      <p:ext uri="{BB962C8B-B14F-4D97-AF65-F5344CB8AC3E}">
        <p14:creationId xmlns:p14="http://schemas.microsoft.com/office/powerpoint/2010/main" val="3070526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729673" y="209725"/>
            <a:ext cx="10142459" cy="1048623"/>
          </a:xfrm>
        </p:spPr>
        <p:txBody>
          <a:bodyPr>
            <a:normAutofit/>
          </a:bodyPr>
          <a:lstStyle/>
          <a:p>
            <a:pPr algn="ct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729673" y="1258348"/>
            <a:ext cx="10624127" cy="4754563"/>
          </a:xfrm>
        </p:spPr>
        <p:txBody>
          <a:bodyPr>
            <a:normAutofit fontScale="92500" lnSpcReduction="20000"/>
          </a:bodyPr>
          <a:lstStyle/>
          <a:p>
            <a:r>
              <a:rPr kumimoji="0" lang="en-US" sz="3000" i="0" u="none" strike="noStrike" kern="1200" cap="none" spc="0" normalizeH="0" baseline="0" noProof="0" dirty="0">
                <a:ln>
                  <a:noFill/>
                </a:ln>
                <a:solidFill>
                  <a:srgbClr val="1F497D"/>
                </a:solidFill>
                <a:effectLst/>
                <a:uLnTx/>
                <a:uFillTx/>
                <a:ea typeface="+mj-ea"/>
                <a:cs typeface="Arial" panose="020B0604020202020204" pitchFamily="34" charset="0"/>
              </a:rPr>
              <a:t>Who Does What</a:t>
            </a:r>
          </a:p>
          <a:p>
            <a:pPr lvl="1">
              <a:spcBef>
                <a:spcPts val="1000"/>
              </a:spcBef>
              <a:defRPr/>
            </a:pPr>
            <a:r>
              <a:rPr kumimoji="0" lang="en-US" sz="3000" i="0" u="none" strike="noStrike" kern="1200" cap="none" spc="0" normalizeH="0" baseline="0" noProof="0" dirty="0">
                <a:ln>
                  <a:noFill/>
                </a:ln>
                <a:solidFill>
                  <a:srgbClr val="1F497D"/>
                </a:solidFill>
                <a:effectLst/>
                <a:uLnTx/>
                <a:uFillTx/>
                <a:ea typeface="+mn-ea"/>
                <a:cs typeface="Arial" panose="020B0604020202020204" pitchFamily="34" charset="0"/>
              </a:rPr>
              <a:t>Must use an experienced Environmental specialist (Guidebook, Section II)</a:t>
            </a:r>
          </a:p>
          <a:p>
            <a:pPr lvl="1">
              <a:spcBef>
                <a:spcPts val="1000"/>
              </a:spcBef>
              <a:defRPr/>
            </a:pPr>
            <a:r>
              <a:rPr kumimoji="0" lang="en-US" sz="3000" i="0" u="none" strike="noStrike" kern="1200" cap="none" spc="0" normalizeH="0" baseline="0" noProof="0" dirty="0">
                <a:ln>
                  <a:noFill/>
                </a:ln>
                <a:solidFill>
                  <a:srgbClr val="1F497D"/>
                </a:solidFill>
                <a:effectLst/>
                <a:uLnTx/>
                <a:uFillTx/>
                <a:ea typeface="+mn-ea"/>
                <a:cs typeface="Arial" panose="020B0604020202020204" pitchFamily="34" charset="0"/>
              </a:rPr>
              <a:t>Specialist may prepare supporting documentation</a:t>
            </a:r>
          </a:p>
          <a:p>
            <a:pPr lvl="1">
              <a:spcBef>
                <a:spcPts val="1000"/>
              </a:spcBef>
              <a:defRPr/>
            </a:pPr>
            <a:r>
              <a:rPr kumimoji="0" lang="en-US" sz="3000" i="0" u="none" strike="noStrike" kern="1200" cap="none" spc="0" normalizeH="0" baseline="0" noProof="0" dirty="0">
                <a:ln>
                  <a:noFill/>
                </a:ln>
                <a:solidFill>
                  <a:srgbClr val="1F497D"/>
                </a:solidFill>
                <a:effectLst/>
                <a:uLnTx/>
                <a:uFillTx/>
                <a:ea typeface="+mn-ea"/>
                <a:cs typeface="Arial" panose="020B0604020202020204" pitchFamily="34" charset="0"/>
              </a:rPr>
              <a:t>RE’s must independently evaluate their work and prepare the environmental review itself (i.e., CEO signature on HUD/DCEO ERR forms)</a:t>
            </a:r>
          </a:p>
          <a:p>
            <a:pPr lvl="1">
              <a:spcBef>
                <a:spcPts val="1000"/>
              </a:spcBef>
              <a:defRPr/>
            </a:pPr>
            <a:r>
              <a:rPr kumimoji="0" lang="en-US" sz="3000" i="0" u="none" strike="noStrike" kern="1200" cap="none" spc="0" normalizeH="0" baseline="0" noProof="0" dirty="0">
                <a:ln>
                  <a:noFill/>
                </a:ln>
                <a:solidFill>
                  <a:srgbClr val="1F497D"/>
                </a:solidFill>
                <a:effectLst/>
                <a:uLnTx/>
                <a:uFillTx/>
                <a:ea typeface="+mn-ea"/>
                <a:cs typeface="Arial" panose="020B0604020202020204" pitchFamily="34" charset="0"/>
              </a:rPr>
              <a:t>Correspondence to interested tribes and public Notices must be sent under the RE’s signature and on its letterhead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a:ln>
                  <a:noFill/>
                </a:ln>
                <a:solidFill>
                  <a:srgbClr val="1F497D"/>
                </a:solidFill>
                <a:effectLst/>
                <a:uLnTx/>
                <a:uFillTx/>
                <a:ea typeface="+mn-ea"/>
                <a:cs typeface="Arial" panose="020B0604020202020204" pitchFamily="34" charset="0"/>
              </a:rPr>
              <a:t>Specialist should never address Tribes directly (i.e., Grantee letterhead/CEO signature)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a:ln>
                  <a:noFill/>
                </a:ln>
                <a:solidFill>
                  <a:srgbClr val="1F497D"/>
                </a:solidFill>
                <a:effectLst/>
                <a:uLnTx/>
                <a:uFillTx/>
                <a:ea typeface="+mn-ea"/>
                <a:cs typeface="Arial" panose="020B0604020202020204" pitchFamily="34" charset="0"/>
              </a:rPr>
              <a:t>Specialist should not sign or address public Notices</a:t>
            </a:r>
          </a:p>
          <a:p>
            <a:endParaRPr lang="en-US" dirty="0"/>
          </a:p>
        </p:txBody>
      </p:sp>
    </p:spTree>
    <p:extLst>
      <p:ext uri="{BB962C8B-B14F-4D97-AF65-F5344CB8AC3E}">
        <p14:creationId xmlns:p14="http://schemas.microsoft.com/office/powerpoint/2010/main" val="557252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1563178" y="322509"/>
            <a:ext cx="9438314" cy="717055"/>
          </a:xfrm>
        </p:spPr>
        <p:txBody>
          <a:bodyPr>
            <a:normAutofit/>
          </a:bodyPr>
          <a:lstStyle/>
          <a:p>
            <a:pPr algn="ct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603376" y="1039564"/>
            <a:ext cx="10985248" cy="4754563"/>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1F497D"/>
                </a:solidFill>
                <a:effectLst/>
                <a:uLnTx/>
                <a:uFillTx/>
                <a:ea typeface="+mj-ea"/>
                <a:cs typeface="Arial" panose="020B0604020202020204" pitchFamily="34" charset="0"/>
              </a:rPr>
              <a:t>Tiered Review [§58.15] CDBG HR			</a:t>
            </a:r>
            <a:r>
              <a:rPr lang="en-US" dirty="0">
                <a:solidFill>
                  <a:srgbClr val="1F497D"/>
                </a:solidFill>
                <a:ea typeface="+mj-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chemeClr val="accent1"/>
                </a:solidFill>
                <a:effectLst/>
                <a:uLnTx/>
                <a:uFillTx/>
                <a:ea typeface="+mn-ea"/>
                <a:cs typeface="Arial" panose="020B0604020202020204" pitchFamily="34" charset="0"/>
              </a:rPr>
              <a:t>Begin CDBG HR review when NOSAF issued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chemeClr val="accent1"/>
                </a:solidFill>
                <a:effectLst/>
                <a:uLnTx/>
                <a:uFillTx/>
                <a:ea typeface="+mn-ea"/>
                <a:cs typeface="Arial" panose="020B0604020202020204" pitchFamily="34" charset="0"/>
              </a:rPr>
              <a:t>Project area identified, but specific addresses unknown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sng" strike="noStrike" kern="1200" cap="none" spc="0" normalizeH="0" baseline="0" noProof="0" dirty="0">
                <a:ln>
                  <a:noFill/>
                </a:ln>
                <a:solidFill>
                  <a:schemeClr val="accent1"/>
                </a:solidFill>
                <a:effectLst/>
                <a:uLnTx/>
                <a:uFillTx/>
                <a:ea typeface="+mn-ea"/>
                <a:cs typeface="Arial" panose="020B0604020202020204" pitchFamily="34" charset="0"/>
              </a:rPr>
              <a:t>TWO STEP PROCESS</a:t>
            </a:r>
            <a:endParaRPr kumimoji="0" lang="en-US" i="0" u="none" strike="noStrike" kern="1200" cap="none" spc="0" normalizeH="0" baseline="0" noProof="0" dirty="0">
              <a:ln>
                <a:noFill/>
              </a:ln>
              <a:solidFill>
                <a:schemeClr val="accent1"/>
              </a:solidFill>
              <a:effectLst/>
              <a:uLnTx/>
              <a:uFillTx/>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chemeClr val="accent1"/>
                </a:solidFill>
                <a:effectLst/>
                <a:uLnTx/>
                <a:uFillTx/>
                <a:ea typeface="+mn-ea"/>
                <a:cs typeface="Arial" panose="020B0604020202020204" pitchFamily="34" charset="0"/>
              </a:rPr>
              <a:t>Tier 1: CEST project area-wide review</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chemeClr val="accent1"/>
                </a:solidFill>
                <a:effectLst/>
                <a:uLnTx/>
                <a:uFillTx/>
                <a:ea typeface="+mn-ea"/>
                <a:cs typeface="Arial" panose="020B0604020202020204" pitchFamily="34" charset="0"/>
              </a:rPr>
              <a:t>Tier 2: CEST home-specific 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chemeClr val="accent1"/>
                </a:solidFill>
                <a:effectLst/>
                <a:uLnTx/>
                <a:uFillTx/>
                <a:ea typeface="+mn-ea"/>
                <a:cs typeface="Arial" panose="020B0604020202020204" pitchFamily="34" charset="0"/>
              </a:rPr>
              <a:t>Best suited for CEST projects such as scattered site single family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chemeClr val="accent1"/>
                </a:solidFill>
                <a:effectLst/>
                <a:uLnTx/>
                <a:uFillTx/>
                <a:ea typeface="+mn-ea"/>
                <a:cs typeface="Arial" panose="020B0604020202020204" pitchFamily="34" charset="0"/>
              </a:rPr>
              <a:t>HR Tiered CEST projects CANNOT convert to exempt!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v"/>
              <a:tabLst/>
              <a:defRPr/>
            </a:pPr>
            <a:r>
              <a:rPr kumimoji="0" lang="en-US" sz="2800" i="0" u="none" strike="noStrike" kern="1200" cap="none" spc="0" normalizeH="0" baseline="0" noProof="0" dirty="0">
                <a:ln>
                  <a:noFill/>
                </a:ln>
                <a:solidFill>
                  <a:schemeClr val="accent1"/>
                </a:solidFill>
                <a:effectLst/>
                <a:uLnTx/>
                <a:uFillTx/>
                <a:ea typeface="+mn-ea"/>
                <a:cs typeface="Arial" panose="020B0604020202020204" pitchFamily="34" charset="0"/>
              </a:rPr>
              <a:t>There will always be NOI/RROF publication/posting for Tier 1</a:t>
            </a:r>
          </a:p>
          <a:p>
            <a:endParaRPr lang="en-US" sz="3200" dirty="0"/>
          </a:p>
        </p:txBody>
      </p:sp>
    </p:spTree>
    <p:extLst>
      <p:ext uri="{BB962C8B-B14F-4D97-AF65-F5344CB8AC3E}">
        <p14:creationId xmlns:p14="http://schemas.microsoft.com/office/powerpoint/2010/main" val="1720257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1492541" y="348348"/>
            <a:ext cx="9505426" cy="926780"/>
          </a:xfrm>
        </p:spPr>
        <p:txBody>
          <a:bodyPr>
            <a:normAutofit/>
          </a:bodyPr>
          <a:lstStyle/>
          <a:p>
            <a:pPr algn="ct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662610" y="1051718"/>
            <a:ext cx="10894708" cy="4754563"/>
          </a:xfrm>
        </p:spPr>
        <p:txBody>
          <a:bodyPr>
            <a:normAutofit lnSpcReduction="10000"/>
          </a:bodyPr>
          <a:lstStyle/>
          <a:p>
            <a:r>
              <a:rPr kumimoji="0" lang="en-US" sz="2200" b="1" i="0" u="none" strike="noStrike" kern="1200" cap="none" spc="0" normalizeH="0" baseline="0" noProof="0" dirty="0">
                <a:ln>
                  <a:noFill/>
                </a:ln>
                <a:solidFill>
                  <a:srgbClr val="1F497D"/>
                </a:solidFill>
                <a:effectLst/>
                <a:uLnTx/>
                <a:uFillTx/>
                <a:ea typeface="+mj-ea"/>
                <a:cs typeface="Arial" panose="020B0604020202020204" pitchFamily="34" charset="0"/>
              </a:rPr>
              <a:t>Tiered Review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accent1"/>
                </a:solidFill>
                <a:effectLst/>
                <a:uLnTx/>
                <a:uFillTx/>
                <a:ea typeface="+mn-ea"/>
                <a:cs typeface="Arial" panose="020B0604020202020204" pitchFamily="34" charset="0"/>
              </a:rPr>
              <a:t>Tier 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Area-wide (addresses unknown)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A </a:t>
            </a:r>
            <a:r>
              <a:rPr kumimoji="0" lang="en-US" sz="2200" b="1" i="0" u="none" strike="noStrike" kern="1200" cap="none" spc="0" normalizeH="0" baseline="0" noProof="0" dirty="0">
                <a:ln>
                  <a:noFill/>
                </a:ln>
                <a:solidFill>
                  <a:schemeClr val="accent1"/>
                </a:solidFill>
                <a:effectLst/>
                <a:uLnTx/>
                <a:uFillTx/>
                <a:ea typeface="+mn-ea"/>
                <a:cs typeface="Arial" panose="020B0604020202020204" pitchFamily="34" charset="0"/>
              </a:rPr>
              <a:t>reasonable</a:t>
            </a: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 geographic area (i.e., the application’s project area)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Answers as many factors in the environmental review as feasible (for CDBG HR, 12 of 16 bodies of Federal environmental law)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accent1"/>
                </a:solidFill>
                <a:effectLst/>
                <a:uLnTx/>
                <a:uFillTx/>
                <a:ea typeface="+mn-ea"/>
                <a:cs typeface="Arial" panose="020B0604020202020204" pitchFamily="34" charset="0"/>
              </a:rPr>
              <a:t>Tier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Site-specific (now know home address)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This is separate ERR. Each home must have its own Tier 2 review complementing the Tier 1 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Will cite the Tier 1 for all previously answered factors (12 of 16)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accent1"/>
                </a:solidFill>
                <a:effectLst/>
                <a:uLnTx/>
                <a:uFillTx/>
                <a:ea typeface="+mn-ea"/>
                <a:cs typeface="Arial" panose="020B0604020202020204" pitchFamily="34" charset="0"/>
              </a:rPr>
              <a:t>Will answer factors unanswered in Tier 1 requiring specific address (4 of 16)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200" dirty="0">
              <a:solidFill>
                <a:prstClr val="black"/>
              </a:solidFill>
              <a:latin typeface="+mj-lt"/>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sz="3200" dirty="0"/>
          </a:p>
        </p:txBody>
      </p:sp>
    </p:spTree>
    <p:extLst>
      <p:ext uri="{BB962C8B-B14F-4D97-AF65-F5344CB8AC3E}">
        <p14:creationId xmlns:p14="http://schemas.microsoft.com/office/powerpoint/2010/main" val="2896958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1618375" y="348348"/>
            <a:ext cx="9195033" cy="792556"/>
          </a:xfrm>
        </p:spPr>
        <p:txBody>
          <a:bodyPr>
            <a:normAutofit/>
          </a:bodyPr>
          <a:lstStyle/>
          <a:p>
            <a:pPr algn="ct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729673" y="1422400"/>
            <a:ext cx="10624127" cy="475456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F497D"/>
                </a:solidFill>
                <a:effectLst/>
                <a:uLnTx/>
                <a:uFillTx/>
                <a:ea typeface="+mn-ea"/>
                <a:cs typeface="Arial" panose="020B0604020202020204" pitchFamily="34" charset="0"/>
              </a:rPr>
              <a:t>Tier 1  12 Bodies of Law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Airport Hazards; Coastal Barriers, Flood Insurance; Clean Air; Coastal Zone; Endangered Species; Explosive &amp; Flammable Hazards; Farmland Protection; Floodplain Management; Sole Source Aquifers; Wetlands Protection; &amp; Wild and Scenic Rivers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F497D"/>
                </a:solidFill>
                <a:effectLst/>
                <a:uLnTx/>
                <a:uFillTx/>
                <a:ea typeface="+mn-ea"/>
                <a:cs typeface="Arial" panose="020B0604020202020204" pitchFamily="34" charset="0"/>
              </a:rPr>
              <a:t>Tier 2  4 Bodies of Law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Contamination &amp; Toxic Substances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Historic Preservation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Noise Abatement &amp; Control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Environmental Justice</a:t>
            </a:r>
          </a:p>
          <a:p>
            <a:endParaRPr lang="en-US" dirty="0"/>
          </a:p>
        </p:txBody>
      </p:sp>
    </p:spTree>
    <p:extLst>
      <p:ext uri="{BB962C8B-B14F-4D97-AF65-F5344CB8AC3E}">
        <p14:creationId xmlns:p14="http://schemas.microsoft.com/office/powerpoint/2010/main" val="2683732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1386980" y="276370"/>
            <a:ext cx="9966820" cy="809334"/>
          </a:xfrm>
        </p:spPr>
        <p:txBody>
          <a:bodyPr>
            <a:normAutofit/>
          </a:bodyPr>
          <a:lstStyle/>
          <a:p>
            <a:pPr algn="ct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Housing Rehabilitation Specific</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729673" y="1085704"/>
            <a:ext cx="10624127" cy="4754563"/>
          </a:xfrm>
        </p:spPr>
        <p:txBody>
          <a:bodyPr>
            <a:normAutofit/>
          </a:bodyPr>
          <a:lstStyle/>
          <a:p>
            <a:r>
              <a:rPr kumimoji="0" lang="en-US" sz="2400" b="1" i="0" u="none" strike="noStrike" kern="1200" cap="none" spc="0" normalizeH="0" baseline="0" noProof="0" dirty="0">
                <a:ln>
                  <a:noFill/>
                </a:ln>
                <a:solidFill>
                  <a:srgbClr val="1F497D"/>
                </a:solidFill>
                <a:effectLst/>
                <a:uLnTx/>
                <a:uFillTx/>
                <a:ea typeface="+mj-ea"/>
                <a:cs typeface="Arial" panose="020B0604020202020204" pitchFamily="34" charset="0"/>
              </a:rPr>
              <a:t>HR Tiered Review: Do I Submit a RROF?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chemeClr val="accent1"/>
                </a:solidFill>
                <a:cs typeface="Arial" panose="020B0604020202020204" pitchFamily="34" charset="0"/>
              </a:rPr>
              <a:t>No!</a:t>
            </a:r>
            <a:r>
              <a:rPr kumimoji="0" lang="en-US" sz="2400" b="0" i="0" u="none" strike="noStrike" kern="1200" cap="none" spc="0" normalizeH="0" baseline="0" noProof="0" dirty="0">
                <a:ln>
                  <a:noFill/>
                </a:ln>
                <a:solidFill>
                  <a:schemeClr val="accent1"/>
                </a:solidFill>
                <a:effectLst/>
                <a:uLnTx/>
                <a:uFillTx/>
                <a:ea typeface="+mn-ea"/>
                <a:cs typeface="Arial" panose="020B0604020202020204" pitchFamily="34" charset="0"/>
              </a:rPr>
              <a:t> You cannot convert ANY tiered reviews to Exempt at the target area Tier 1 level!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1"/>
                </a:solidFill>
                <a:effectLst/>
                <a:uLnTx/>
                <a:uFillTx/>
                <a:ea typeface="+mn-ea"/>
                <a:cs typeface="Arial" panose="020B0604020202020204" pitchFamily="34" charset="0"/>
              </a:rPr>
              <a:t>This means you must: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accent1"/>
                </a:solidFill>
                <a:effectLst/>
                <a:uLnTx/>
                <a:uFillTx/>
                <a:ea typeface="+mn-ea"/>
                <a:cs typeface="Arial" panose="020B0604020202020204" pitchFamily="34" charset="0"/>
              </a:rPr>
              <a:t>Publish/post NOI/RROF as appropriate, stating it is a tiered review and identifying what aspects of the review will be evaluated at each level (12 Tier 1 vs. 4 Tier 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accent1"/>
                </a:solidFill>
                <a:effectLst/>
                <a:uLnTx/>
                <a:uFillTx/>
                <a:ea typeface="+mn-ea"/>
                <a:cs typeface="Arial" panose="020B0604020202020204" pitchFamily="34" charset="0"/>
              </a:rPr>
              <a:t>Submit Tier 1 CEST ERR with RROF to DCEO HR ERO for review</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accent1"/>
                </a:solidFill>
                <a:effectLst/>
                <a:uLnTx/>
                <a:uFillTx/>
                <a:ea typeface="+mn-ea"/>
                <a:cs typeface="Arial" panose="020B0604020202020204" pitchFamily="34" charset="0"/>
              </a:rPr>
              <a:t>Receive DCEO Tier 1 environmental release letter that will be </a:t>
            </a:r>
            <a:r>
              <a:rPr kumimoji="0" lang="en-US" b="0" i="1" u="none" strike="noStrike" kern="1200" cap="none" spc="0" normalizeH="0" baseline="0" noProof="0" dirty="0">
                <a:ln>
                  <a:noFill/>
                </a:ln>
                <a:solidFill>
                  <a:schemeClr val="accent1"/>
                </a:solidFill>
                <a:effectLst/>
                <a:uLnTx/>
                <a:uFillTx/>
                <a:ea typeface="+mn-ea"/>
                <a:cs typeface="Arial" panose="020B0604020202020204" pitchFamily="34" charset="0"/>
              </a:rPr>
              <a:t>contingent on</a:t>
            </a:r>
            <a:r>
              <a:rPr kumimoji="0" lang="en-US" b="0" i="0" u="none" strike="noStrike" kern="1200" cap="none" spc="0" normalizeH="0" baseline="0" noProof="0" dirty="0">
                <a:ln>
                  <a:noFill/>
                </a:ln>
                <a:solidFill>
                  <a:schemeClr val="accent1"/>
                </a:solidFill>
                <a:effectLst/>
                <a:uLnTx/>
                <a:uFillTx/>
                <a:ea typeface="+mn-ea"/>
                <a:cs typeface="Arial" panose="020B0604020202020204" pitchFamily="34" charset="0"/>
              </a:rPr>
              <a:t> </a:t>
            </a:r>
            <a:r>
              <a:rPr kumimoji="0" lang="en-US" b="1" i="0" u="sng" strike="noStrike" kern="1200" cap="none" spc="0" normalizeH="0" baseline="0" noProof="0" dirty="0">
                <a:ln>
                  <a:noFill/>
                </a:ln>
                <a:solidFill>
                  <a:schemeClr val="accent1"/>
                </a:solidFill>
                <a:effectLst/>
                <a:uLnTx/>
                <a:uFillTx/>
                <a:ea typeface="+mn-ea"/>
                <a:cs typeface="Arial" panose="020B0604020202020204" pitchFamily="34" charset="0"/>
              </a:rPr>
              <a:t>complete Tier 2 reviews for each home being completed/DCEO-approved prior to award of a home’s housing rehab contract</a:t>
            </a:r>
            <a:r>
              <a:rPr kumimoji="0" lang="en-US" b="0" i="0" u="none" strike="noStrike" kern="1200" cap="none" spc="0" normalizeH="0" baseline="0" noProof="0" dirty="0">
                <a:ln>
                  <a:noFill/>
                </a:ln>
                <a:solidFill>
                  <a:schemeClr val="accent1"/>
                </a:solidFill>
                <a:effectLst/>
                <a:uLnTx/>
                <a:uFillTx/>
                <a:ea typeface="+mn-ea"/>
                <a:cs typeface="Arial" panose="020B0604020202020204" pitchFamily="34" charset="0"/>
              </a:rPr>
              <a:t>.</a:t>
            </a:r>
          </a:p>
          <a:p>
            <a:endParaRPr lang="en-US" dirty="0"/>
          </a:p>
        </p:txBody>
      </p:sp>
    </p:spTree>
    <p:extLst>
      <p:ext uri="{BB962C8B-B14F-4D97-AF65-F5344CB8AC3E}">
        <p14:creationId xmlns:p14="http://schemas.microsoft.com/office/powerpoint/2010/main" val="3896375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1544623" y="385895"/>
            <a:ext cx="9102754" cy="847287"/>
          </a:xfrm>
        </p:spPr>
        <p:txBody>
          <a:bodyPr>
            <a:normAutofit/>
          </a:bodyPr>
          <a:lstStyle/>
          <a:p>
            <a:pPr algn="ctr"/>
            <a:r>
              <a:rPr kumimoji="0" lang="en-US" b="1" i="0" u="none" strike="noStrike" kern="1200" cap="none" spc="0" normalizeH="0" baseline="0" noProof="0" dirty="0">
                <a:ln>
                  <a:noFill/>
                </a:ln>
                <a:solidFill>
                  <a:schemeClr val="accent1"/>
                </a:solidFill>
                <a:effectLst/>
                <a:uLnTx/>
                <a:uFillTx/>
                <a:ea typeface="+mj-ea"/>
                <a:cs typeface="Arial" panose="020B0604020202020204" pitchFamily="34" charset="0"/>
              </a:rPr>
              <a:t>Housing Rehabilitation Draws</a:t>
            </a:r>
            <a:endParaRPr lang="en-US" dirty="0">
              <a:solidFill>
                <a:schemeClr val="accent1"/>
              </a:solidFill>
            </a:endParaRPr>
          </a:p>
        </p:txBody>
      </p:sp>
      <p:sp>
        <p:nvSpPr>
          <p:cNvPr id="3" name="Content Placeholder 2">
            <a:extLst>
              <a:ext uri="{FF2B5EF4-FFF2-40B4-BE49-F238E27FC236}">
                <a16:creationId xmlns:a16="http://schemas.microsoft.com/office/drawing/2014/main" id="{6251A1C1-EFD1-3754-E4D3-2FBFEF77EB10}"/>
              </a:ext>
            </a:extLst>
          </p:cNvPr>
          <p:cNvSpPr>
            <a:spLocks noGrp="1"/>
          </p:cNvSpPr>
          <p:nvPr>
            <p:ph idx="1"/>
          </p:nvPr>
        </p:nvSpPr>
        <p:spPr>
          <a:xfrm>
            <a:off x="729673" y="1422400"/>
            <a:ext cx="10624127" cy="4754563"/>
          </a:xfrm>
        </p:spPr>
        <p:txBody>
          <a:bodyPr>
            <a:normAutofit/>
          </a:bodyPr>
          <a:lstStyle/>
          <a:p>
            <a:r>
              <a:rPr kumimoji="0" lang="en-US" sz="3200" b="1" i="0" u="none" strike="noStrike" kern="1200" cap="none" spc="0" normalizeH="0" baseline="0" noProof="0" dirty="0">
                <a:ln>
                  <a:noFill/>
                </a:ln>
                <a:solidFill>
                  <a:srgbClr val="1F497D"/>
                </a:solidFill>
                <a:effectLst/>
                <a:uLnTx/>
                <a:uFillTx/>
                <a:ea typeface="+mj-ea"/>
                <a:cs typeface="Arial" panose="020B0604020202020204" pitchFamily="34" charset="0"/>
              </a:rPr>
              <a:t>HR Tiered Review: When Do I Draw Funds?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For Activity Delivery and/or Rehabilitation Administration, you may draw </a:t>
            </a:r>
            <a:r>
              <a:rPr kumimoji="0" lang="en-US" sz="3200" b="1" i="0" u="sng" strike="noStrike" kern="1200" cap="none" spc="0" normalizeH="0" baseline="0" noProof="0" dirty="0">
                <a:ln>
                  <a:noFill/>
                </a:ln>
                <a:solidFill>
                  <a:srgbClr val="1F497D"/>
                </a:solidFill>
                <a:effectLst/>
                <a:uLnTx/>
                <a:uFillTx/>
                <a:ea typeface="+mn-ea"/>
                <a:cs typeface="Arial" panose="020B0604020202020204" pitchFamily="34" charset="0"/>
              </a:rPr>
              <a:t>AFTER</a:t>
            </a: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 DCEO approval of the target area Tier 1 CEST review and Grant Agreement is executed!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For an individual home’s Housing Rehabilitation, you may draw </a:t>
            </a:r>
            <a:r>
              <a:rPr kumimoji="0" lang="en-US" sz="3200" b="1" i="0" u="sng" strike="noStrike" kern="1200" cap="none" spc="0" normalizeH="0" baseline="0" noProof="0" dirty="0">
                <a:ln>
                  <a:noFill/>
                </a:ln>
                <a:solidFill>
                  <a:srgbClr val="1F497D"/>
                </a:solidFill>
                <a:effectLst/>
                <a:uLnTx/>
                <a:uFillTx/>
                <a:ea typeface="+mn-ea"/>
                <a:cs typeface="Arial" panose="020B0604020202020204" pitchFamily="34" charset="0"/>
              </a:rPr>
              <a:t>AFTER</a:t>
            </a: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 DCEO approval of that home’s individual Tier 2 CEST review, without having to publish/post, submit a new RROF, or receive a new environmental release letter (only email approval from DCEO HR ERO)</a:t>
            </a:r>
          </a:p>
          <a:p>
            <a:endParaRPr lang="en-US" sz="3200" dirty="0"/>
          </a:p>
        </p:txBody>
      </p:sp>
    </p:spTree>
    <p:extLst>
      <p:ext uri="{BB962C8B-B14F-4D97-AF65-F5344CB8AC3E}">
        <p14:creationId xmlns:p14="http://schemas.microsoft.com/office/powerpoint/2010/main" val="3263151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CDBG Environmental Review Officers (EROs)</a:t>
            </a:r>
            <a:endParaRPr lang="en-US" sz="4000"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6603107" y="1610368"/>
            <a:ext cx="4749105" cy="3168461"/>
          </a:xfrm>
        </p:spPr>
        <p:txBody>
          <a:bodyPr>
            <a:normAutofit/>
          </a:bodyPr>
          <a:lstStyle/>
          <a:p>
            <a:pPr marL="0" indent="0">
              <a:buNone/>
            </a:pPr>
            <a:r>
              <a:rPr lang="en-US" sz="3200" b="1" dirty="0">
                <a:solidFill>
                  <a:srgbClr val="0A4B6F"/>
                </a:solidFill>
                <a:latin typeface="Franklin Gothic Book" panose="020B0503020102020204" pitchFamily="34" charset="0"/>
              </a:rPr>
              <a:t>For HR:</a:t>
            </a:r>
          </a:p>
          <a:p>
            <a:pPr marL="0" indent="0">
              <a:buNone/>
            </a:pPr>
            <a:r>
              <a:rPr lang="en-US" sz="3200" b="1" dirty="0">
                <a:solidFill>
                  <a:srgbClr val="0A4B6F"/>
                </a:solidFill>
                <a:latin typeface="Franklin Gothic Book" panose="020B0503020102020204" pitchFamily="34" charset="0"/>
              </a:rPr>
              <a:t>Kara Cozadd</a:t>
            </a:r>
          </a:p>
          <a:p>
            <a:pPr marL="0" indent="0">
              <a:buNone/>
            </a:pPr>
            <a:r>
              <a:rPr lang="en-US" sz="3200" b="1" dirty="0">
                <a:solidFill>
                  <a:srgbClr val="0A4B6F"/>
                </a:solidFill>
                <a:latin typeface="Franklin Gothic Book" panose="020B0503020102020204" pitchFamily="34" charset="0"/>
              </a:rPr>
              <a:t>217-558-2833</a:t>
            </a:r>
          </a:p>
          <a:p>
            <a:pPr marL="0" indent="0">
              <a:buNone/>
            </a:pPr>
            <a:r>
              <a:rPr lang="en-US" sz="3200" b="1" dirty="0">
                <a:solidFill>
                  <a:srgbClr val="0A4B6F"/>
                </a:solidFill>
                <a:latin typeface="Franklin Gothic Book" panose="020B0503020102020204" pitchFamily="34" charset="0"/>
              </a:rPr>
              <a:t>Kara.Cozadd@illinois.gov</a:t>
            </a: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839788" y="1610368"/>
            <a:ext cx="3932237" cy="3168461"/>
          </a:xfrm>
        </p:spPr>
        <p:txBody>
          <a:bodyPr>
            <a:normAutofit/>
          </a:bodyPr>
          <a:lstStyle/>
          <a:p>
            <a:r>
              <a:rPr lang="en-US" sz="3200" b="1" dirty="0">
                <a:solidFill>
                  <a:srgbClr val="0A4B6F"/>
                </a:solidFill>
                <a:latin typeface="Franklin Gothic Book" panose="020B0503020102020204" pitchFamily="34" charset="0"/>
              </a:rPr>
              <a:t>For PI, ED-PI &amp; ED:</a:t>
            </a:r>
          </a:p>
          <a:p>
            <a:r>
              <a:rPr lang="en-US" sz="3200" b="1" dirty="0">
                <a:solidFill>
                  <a:srgbClr val="0A4B6F"/>
                </a:solidFill>
                <a:latin typeface="Franklin Gothic Book" panose="020B0503020102020204" pitchFamily="34" charset="0"/>
              </a:rPr>
              <a:t>Kirk Kumerow</a:t>
            </a:r>
          </a:p>
          <a:p>
            <a:r>
              <a:rPr lang="en-US" sz="3200" b="1" dirty="0">
                <a:solidFill>
                  <a:srgbClr val="0A4B6F"/>
                </a:solidFill>
                <a:latin typeface="Franklin Gothic Book" panose="020B0503020102020204" pitchFamily="34" charset="0"/>
              </a:rPr>
              <a:t>217-558-4106</a:t>
            </a:r>
          </a:p>
          <a:p>
            <a:r>
              <a:rPr lang="en-US" sz="3200" b="1" dirty="0">
                <a:solidFill>
                  <a:srgbClr val="0A4B6F"/>
                </a:solidFill>
                <a:latin typeface="Franklin Gothic Book" panose="020B0503020102020204" pitchFamily="34" charset="0"/>
              </a:rPr>
              <a:t>CEO.ERO@illinois.gov</a:t>
            </a:r>
          </a:p>
          <a:p>
            <a:endParaRPr lang="en-US" sz="32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213852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Notice of State Award Finalist (NOSAF)</a:t>
            </a:r>
            <a:br>
              <a:rPr lang="en-US" dirty="0">
                <a:solidFill>
                  <a:srgbClr val="0A4B6F"/>
                </a:solidFill>
                <a:latin typeface="Franklin Gothic Medium" panose="020B0603020102020204" pitchFamily="34" charset="0"/>
                <a:cs typeface="Aharoni" panose="020B0604020202020204" pitchFamily="2" charset="-79"/>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220344" y="1317912"/>
            <a:ext cx="11051262" cy="6407908"/>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PRA Programmatic Risk Assessment</a:t>
            </a:r>
          </a:p>
          <a:p>
            <a:pPr marL="12573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Review by Program Manager of Grantee’s financial and program performance requirements </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Environmental Review Requirements</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dirty="0">
                <a:solidFill>
                  <a:srgbClr val="1F497D">
                    <a:lumMod val="75000"/>
                  </a:srgbClr>
                </a:solidFill>
                <a:cs typeface="Arial" panose="020B0604020202020204" pitchFamily="34" charset="0"/>
              </a:rPr>
              <a:t>Confirmation of Competitive Procurement for Activity Delivery</a:t>
            </a:r>
          </a:p>
          <a:p>
            <a:pPr marL="800100" lvl="1" indent="-342900">
              <a:spcBef>
                <a:spcPct val="20000"/>
              </a:spcBef>
              <a:buFont typeface="Arial" panose="020B0604020202020204" pitchFamily="34" charset="0"/>
              <a:buChar char="•"/>
              <a:defRPr/>
            </a:pPr>
            <a:r>
              <a:rPr lang="en-US" sz="3200" dirty="0">
                <a:solidFill>
                  <a:srgbClr val="1F497D">
                    <a:lumMod val="75000"/>
                  </a:srgbClr>
                </a:solidFill>
                <a:cs typeface="Arial" panose="020B0604020202020204" pitchFamily="34" charset="0"/>
              </a:rPr>
              <a:t>Copy of Executed Contract for Activity Delivery</a:t>
            </a:r>
            <a:endPar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endParaRP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Letter to U.S. Representatives &amp; Senators</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Other Special Grant Conditions</a:t>
            </a:r>
          </a:p>
          <a:p>
            <a:pPr marL="342900" lvl="0" indent="-342900" hangingPunct="0">
              <a:buFont typeface="Arial" panose="020B0604020202020204" pitchFamily="34" charset="0"/>
              <a:buChar char="•"/>
            </a:pPr>
            <a:r>
              <a:rPr lang="en-US" sz="2800" dirty="0">
                <a:solidFill>
                  <a:schemeClr val="tx2"/>
                </a:solidFill>
                <a:cs typeface="Arial" panose="020B0604020202020204" pitchFamily="34" charset="0"/>
              </a:rPr>
              <a:t>Formulated in 2010</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Based on 2 CFR 200</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The purpose of</a:t>
            </a:r>
          </a:p>
        </p:txBody>
      </p:sp>
    </p:spTree>
    <p:extLst>
      <p:ext uri="{BB962C8B-B14F-4D97-AF65-F5344CB8AC3E}">
        <p14:creationId xmlns:p14="http://schemas.microsoft.com/office/powerpoint/2010/main" val="151159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2188028" y="1098142"/>
            <a:ext cx="9144000" cy="1049365"/>
          </a:xfrm>
        </p:spPr>
        <p:txBody>
          <a:bodyPr/>
          <a:lstStyle/>
          <a:p>
            <a:pPr algn="r"/>
            <a:r>
              <a:rPr lang="en-US" dirty="0">
                <a:solidFill>
                  <a:srgbClr val="0A4B6F"/>
                </a:solidFill>
                <a:latin typeface="Franklin Gothic Medium" panose="020B0603020102020204" pitchFamily="34" charset="0"/>
                <a:cs typeface="Aharoni" panose="020B0604020202020204" pitchFamily="2" charset="-79"/>
              </a:rPr>
              <a:t>CDBG Grant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497496" y="2392363"/>
            <a:ext cx="9834532" cy="1655762"/>
          </a:xfrm>
        </p:spPr>
        <p:txBody>
          <a:bodyPr>
            <a:normAutofit/>
          </a:bodyPr>
          <a:lstStyle/>
          <a:p>
            <a:pPr marL="0" indent="0" algn="r">
              <a:buNone/>
            </a:pPr>
            <a:r>
              <a:rPr lang="en-US" sz="3200" dirty="0">
                <a:solidFill>
                  <a:srgbClr val="0A4B6F"/>
                </a:solidFill>
                <a:latin typeface="Franklin Gothic Medium" panose="020B0603020102020204" pitchFamily="34" charset="0"/>
                <a:cs typeface="Aharoni" panose="020B0604020202020204" pitchFamily="2" charset="-79"/>
              </a:rPr>
              <a:t>2 CFR 200 Procurement Standards </a:t>
            </a:r>
          </a:p>
          <a:p>
            <a:pPr marL="0" indent="0" algn="r">
              <a:buNone/>
            </a:pPr>
            <a:r>
              <a:rPr lang="en-US" sz="2800" dirty="0">
                <a:solidFill>
                  <a:srgbClr val="0A4B6F"/>
                </a:solidFill>
                <a:latin typeface="Franklin Gothic Book" panose="020B0503020102020204" pitchFamily="34" charset="0"/>
              </a:rPr>
              <a:t>Covers Current CDBG-Eligible Activities (as of October 2023)</a:t>
            </a:r>
          </a:p>
          <a:p>
            <a:pPr marL="0" indent="0" algn="r">
              <a:buNone/>
            </a:pPr>
            <a:r>
              <a:rPr lang="en-US" dirty="0">
                <a:solidFill>
                  <a:srgbClr val="0A4B6F"/>
                </a:solidFill>
                <a:latin typeface="Franklin Gothic Book" panose="020B0503020102020204" pitchFamily="34" charset="0"/>
              </a:rPr>
              <a:t>Kirk Kumerow</a:t>
            </a: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780519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2 Code of Federal Regulations (CFR) 200</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77053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Subtitle A, “Office of Management and Budget Guidance for Grants and Agreements” became effective as uniform Federal guidance on 12/26/2014;</a:t>
            </a:r>
            <a:endParaRPr lang="en-US" sz="3200" dirty="0">
              <a:solidFill>
                <a:srgbClr val="1F497D"/>
              </a:solidFill>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Originally Called OMB “Super Circular” in 2011;</a:t>
            </a:r>
            <a:endParaRPr lang="en-US" sz="3200" dirty="0">
              <a:solidFill>
                <a:srgbClr val="1F497D"/>
              </a:solidFill>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ea typeface="+mn-ea"/>
                <a:cs typeface="Arial" panose="020B0604020202020204" pitchFamily="34" charset="0"/>
              </a:rPr>
              <a:t>Launched by Obama administration to </a:t>
            </a:r>
            <a:r>
              <a:rPr lang="en-US" sz="3200" b="0" i="0" dirty="0">
                <a:solidFill>
                  <a:srgbClr val="7030A0"/>
                </a:solidFill>
                <a:effectLst/>
              </a:rPr>
              <a:t>streamline guidance for federal awards to ease the administrative burden and costs</a:t>
            </a:r>
          </a:p>
          <a:p>
            <a:pPr marR="0" lvl="1" algn="l" defTabSz="914400" rtl="0" eaLnBrk="1" fontAlgn="auto" latinLnBrk="0" hangingPunct="1">
              <a:lnSpc>
                <a:spcPct val="100000"/>
              </a:lnSpc>
              <a:spcBef>
                <a:spcPts val="0"/>
              </a:spcBef>
              <a:spcAft>
                <a:spcPts val="600"/>
              </a:spcAft>
              <a:buClrTx/>
              <a:buSzTx/>
              <a:tabLst/>
              <a:defRPr/>
            </a:pPr>
            <a:r>
              <a:rPr lang="en-US" sz="3200" dirty="0">
                <a:solidFill>
                  <a:srgbClr val="7030A0"/>
                </a:solidFill>
              </a:rPr>
              <a:t>     across Federal agencies’ funding programs</a:t>
            </a:r>
            <a:r>
              <a:rPr lang="en-US" sz="3200" b="0" i="0" dirty="0">
                <a:solidFill>
                  <a:srgbClr val="7030A0"/>
                </a:solidFill>
                <a:effectLst/>
              </a:rPr>
              <a:t>.</a:t>
            </a:r>
            <a:endParaRPr kumimoji="0" lang="en-US" sz="3200" b="0" i="0" u="none" strike="noStrike" kern="1200" cap="none" spc="0" normalizeH="0" baseline="0" noProof="0" dirty="0">
              <a:ln>
                <a:noFill/>
              </a:ln>
              <a:solidFill>
                <a:srgbClr val="7030A0"/>
              </a:solidFill>
              <a:effectLst/>
              <a:uLnTx/>
              <a:uFillTx/>
              <a:ea typeface="+mn-ea"/>
              <a:cs typeface="Arial" panose="020B0604020202020204" pitchFamily="34" charset="0"/>
            </a:endParaRPr>
          </a:p>
          <a:p>
            <a:pPr marR="0" lvl="1" algn="l" defTabSz="914400" rtl="0" eaLnBrk="1" fontAlgn="auto" latinLnBrk="0" hangingPunct="1">
              <a:lnSpc>
                <a:spcPct val="100000"/>
              </a:lnSpc>
              <a:spcBef>
                <a:spcPts val="0"/>
              </a:spcBef>
              <a:spcAft>
                <a:spcPts val="600"/>
              </a:spcAft>
              <a:buClrTx/>
              <a:buSzTx/>
              <a:tabLst/>
              <a:defRPr/>
            </a:pPr>
            <a:endParaRPr lang="en-US" sz="2800" dirty="0">
              <a:solidFill>
                <a:srgbClr val="1F497D"/>
              </a:solidFill>
              <a:cs typeface="Arial" panose="020B0604020202020204" pitchFamily="34" charset="0"/>
            </a:endParaRPr>
          </a:p>
        </p:txBody>
      </p:sp>
    </p:spTree>
    <p:extLst>
      <p:ext uri="{BB962C8B-B14F-4D97-AF65-F5344CB8AC3E}">
        <p14:creationId xmlns:p14="http://schemas.microsoft.com/office/powerpoint/2010/main" val="3665386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dirty="0">
                <a:solidFill>
                  <a:srgbClr val="0A4B6F"/>
                </a:solidFill>
                <a:latin typeface="Franklin Gothic Medium" panose="020B0603020102020204" pitchFamily="34" charset="0"/>
                <a:cs typeface="Aharoni" panose="020B0604020202020204" pitchFamily="2" charset="-79"/>
              </a:rPr>
              <a:t>2 CFR 200.317-.326 Procurement Standards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093702"/>
          </a:xfrm>
          <a:prstGeom prst="rect">
            <a:avLst/>
          </a:prstGeom>
          <a:noFill/>
        </p:spPr>
        <p:txBody>
          <a:bodyPr wrap="square" rtlCol="0">
            <a:spAutoFit/>
          </a:bodyPr>
          <a:lstStyle/>
          <a:p>
            <a:pPr>
              <a:spcAft>
                <a:spcPts val="600"/>
              </a:spcAft>
            </a:pPr>
            <a:r>
              <a:rPr lang="en-US" sz="2800" dirty="0">
                <a:solidFill>
                  <a:srgbClr val="1F497D"/>
                </a:solidFill>
                <a:cs typeface="Arial" panose="020B0604020202020204" pitchFamily="34" charset="0"/>
              </a:rPr>
              <a:t>§200.317   Procurements by states</a:t>
            </a:r>
          </a:p>
          <a:p>
            <a:pPr>
              <a:spcAft>
                <a:spcPts val="600"/>
              </a:spcAft>
            </a:pPr>
            <a:r>
              <a:rPr lang="en-US" sz="2800" b="1" u="sng" dirty="0">
                <a:solidFill>
                  <a:srgbClr val="1F497D"/>
                </a:solidFill>
                <a:cs typeface="Arial" panose="020B0604020202020204" pitchFamily="34" charset="0"/>
              </a:rPr>
              <a:t>§200.318   General procurement standards</a:t>
            </a:r>
          </a:p>
          <a:p>
            <a:pPr>
              <a:spcAft>
                <a:spcPts val="600"/>
              </a:spcAft>
            </a:pPr>
            <a:r>
              <a:rPr lang="en-US" sz="2800" dirty="0">
                <a:solidFill>
                  <a:srgbClr val="1F497D"/>
                </a:solidFill>
                <a:cs typeface="Arial" panose="020B0604020202020204" pitchFamily="34" charset="0"/>
              </a:rPr>
              <a:t>§200.319   Competition</a:t>
            </a:r>
          </a:p>
          <a:p>
            <a:pPr>
              <a:spcAft>
                <a:spcPts val="600"/>
              </a:spcAft>
            </a:pPr>
            <a:r>
              <a:rPr lang="en-US" sz="2800" dirty="0">
                <a:solidFill>
                  <a:srgbClr val="1F497D"/>
                </a:solidFill>
                <a:cs typeface="Arial" panose="020B0604020202020204" pitchFamily="34" charset="0"/>
              </a:rPr>
              <a:t>§200.320   Methods of procurement to be followed</a:t>
            </a:r>
          </a:p>
          <a:p>
            <a:pPr>
              <a:spcAft>
                <a:spcPts val="600"/>
              </a:spcAft>
            </a:pPr>
            <a:r>
              <a:rPr lang="en-US" sz="2800" dirty="0">
                <a:solidFill>
                  <a:srgbClr val="1F497D"/>
                </a:solidFill>
                <a:cs typeface="Arial" panose="020B0604020202020204" pitchFamily="34" charset="0"/>
              </a:rPr>
              <a:t>§200.321   Contracting with MBE, et. al.</a:t>
            </a:r>
          </a:p>
          <a:p>
            <a:pPr>
              <a:spcAft>
                <a:spcPts val="600"/>
              </a:spcAft>
            </a:pPr>
            <a:r>
              <a:rPr lang="en-US" sz="2800" dirty="0">
                <a:solidFill>
                  <a:srgbClr val="1F497D"/>
                </a:solidFill>
                <a:cs typeface="Arial" panose="020B0604020202020204" pitchFamily="34" charset="0"/>
              </a:rPr>
              <a:t>§200.322   Procurement of recovered materials</a:t>
            </a:r>
          </a:p>
          <a:p>
            <a:pPr>
              <a:spcAft>
                <a:spcPts val="600"/>
              </a:spcAft>
            </a:pPr>
            <a:r>
              <a:rPr lang="en-US" sz="2800" dirty="0">
                <a:solidFill>
                  <a:srgbClr val="1F497D"/>
                </a:solidFill>
                <a:cs typeface="Arial" panose="020B0604020202020204" pitchFamily="34" charset="0"/>
              </a:rPr>
              <a:t>§200.323   Contract cost and price</a:t>
            </a:r>
          </a:p>
          <a:p>
            <a:pPr>
              <a:spcAft>
                <a:spcPts val="600"/>
              </a:spcAft>
            </a:pPr>
            <a:r>
              <a:rPr lang="en-US" sz="2800" dirty="0">
                <a:solidFill>
                  <a:srgbClr val="1F497D"/>
                </a:solidFill>
                <a:cs typeface="Arial" panose="020B0604020202020204" pitchFamily="34" charset="0"/>
              </a:rPr>
              <a:t>§200.324   Federal agency or pass-through entity review</a:t>
            </a:r>
          </a:p>
          <a:p>
            <a:pPr>
              <a:spcAft>
                <a:spcPts val="600"/>
              </a:spcAft>
            </a:pPr>
            <a:r>
              <a:rPr lang="en-US" sz="2800" dirty="0">
                <a:solidFill>
                  <a:srgbClr val="1F497D"/>
                </a:solidFill>
                <a:cs typeface="Arial" panose="020B0604020202020204" pitchFamily="34" charset="0"/>
              </a:rPr>
              <a:t>§200.325   Bonding requirements</a:t>
            </a:r>
          </a:p>
          <a:p>
            <a:pPr>
              <a:spcAft>
                <a:spcPts val="600"/>
              </a:spcAft>
            </a:pPr>
            <a:r>
              <a:rPr lang="en-US" sz="2800" dirty="0">
                <a:solidFill>
                  <a:srgbClr val="1F497D"/>
                </a:solidFill>
                <a:cs typeface="Arial" panose="020B0604020202020204" pitchFamily="34" charset="0"/>
              </a:rPr>
              <a:t>§200.326   Contract provisions</a:t>
            </a:r>
          </a:p>
        </p:txBody>
      </p:sp>
    </p:spTree>
    <p:extLst>
      <p:ext uri="{BB962C8B-B14F-4D97-AF65-F5344CB8AC3E}">
        <p14:creationId xmlns:p14="http://schemas.microsoft.com/office/powerpoint/2010/main" val="3732944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dirty="0">
                <a:solidFill>
                  <a:srgbClr val="0A4B6F"/>
                </a:solidFill>
                <a:latin typeface="Franklin Gothic Medium" panose="020B0603020102020204" pitchFamily="34" charset="0"/>
                <a:cs typeface="Aharoni" panose="020B0604020202020204" pitchFamily="2" charset="-79"/>
              </a:rPr>
              <a:t>2 CFR 200.318 General Procurement Standards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9244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Use local procedures if conform with federal law</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Maintain contractor oversight</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Maintain written standards of conduct for all employees</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Use most economical approach</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Use intergovernmental or inter-entity agreements</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Use federal excess/surplus property</a:t>
            </a:r>
          </a:p>
          <a:p>
            <a:pPr marL="457200" marR="0" lvl="0" indent="-457200" algn="l" defTabSz="914400" rtl="0" eaLnBrk="1" fontAlgn="auto" latinLnBrk="0" hangingPunct="1">
              <a:lnSpc>
                <a:spcPct val="100000"/>
              </a:lnSpc>
              <a:spcBef>
                <a:spcPts val="0"/>
              </a:spcBef>
              <a:spcAft>
                <a:spcPts val="600"/>
              </a:spcAft>
              <a:buClrTx/>
              <a:buSzTx/>
              <a:buFont typeface="+mj-lt"/>
              <a:buAutoNum type="alphaLcParenR" startAt="7"/>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Use value engineering</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Use responsible contractors</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Maintain procurement records</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Use T&amp;M contracts only if necessary</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Local grantee responsible for all aspects of contract</a:t>
            </a:r>
          </a:p>
        </p:txBody>
      </p:sp>
    </p:spTree>
    <p:extLst>
      <p:ext uri="{BB962C8B-B14F-4D97-AF65-F5344CB8AC3E}">
        <p14:creationId xmlns:p14="http://schemas.microsoft.com/office/powerpoint/2010/main" val="1646799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2 CFR 200.319 Competition</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40147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Full, open and competitive procurement process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No unreasonable requirements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No unnecessary experience or bonding requirement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No noncompetitive pricing among firms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No noncompetitive retainer contracts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No conflicts of interest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No “brand name” requirement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ea typeface="+mn-ea"/>
                <a:cs typeface="Arial" panose="020B0604020202020204" pitchFamily="34" charset="0"/>
              </a:rPr>
              <a:t>No arbitrary actions</a:t>
            </a:r>
          </a:p>
          <a:p>
            <a:pPr marL="457200" indent="-457200">
              <a:spcAft>
                <a:spcPts val="600"/>
              </a:spcAft>
              <a:buFont typeface="+mj-lt"/>
              <a:buAutoNum type="alphaLcParenR" startAt="2"/>
            </a:pPr>
            <a:r>
              <a:rPr lang="en-US" sz="2000" dirty="0">
                <a:solidFill>
                  <a:srgbClr val="1F497D"/>
                </a:solidFill>
                <a:cs typeface="Arial" panose="020B0604020202020204" pitchFamily="34" charset="0"/>
              </a:rPr>
              <a:t>No geographic preference</a:t>
            </a:r>
          </a:p>
          <a:p>
            <a:pPr marL="457200" indent="-457200">
              <a:spcAft>
                <a:spcPts val="600"/>
              </a:spcAft>
              <a:buFont typeface="+mj-lt"/>
              <a:buAutoNum type="alphaLcParenR" startAt="2"/>
            </a:pPr>
            <a:r>
              <a:rPr lang="en-US" sz="2000" dirty="0">
                <a:solidFill>
                  <a:srgbClr val="1F497D"/>
                </a:solidFill>
                <a:cs typeface="Arial" panose="020B0604020202020204" pitchFamily="34" charset="0"/>
              </a:rPr>
              <a:t>Must have written procedures</a:t>
            </a:r>
          </a:p>
          <a:p>
            <a:pPr marL="914400" lvl="1" indent="-457200">
              <a:spcAft>
                <a:spcPts val="600"/>
              </a:spcAft>
              <a:buFont typeface="+mj-lt"/>
              <a:buAutoNum type="arabicParenR"/>
            </a:pPr>
            <a:r>
              <a:rPr lang="en-US" sz="2000" dirty="0">
                <a:solidFill>
                  <a:srgbClr val="1F497D"/>
                </a:solidFill>
                <a:cs typeface="Arial" panose="020B0604020202020204" pitchFamily="34" charset="0"/>
              </a:rPr>
              <a:t>Include technical description of work or product</a:t>
            </a:r>
          </a:p>
          <a:p>
            <a:pPr marL="914400" lvl="1" indent="-457200">
              <a:spcAft>
                <a:spcPts val="600"/>
              </a:spcAft>
              <a:buFont typeface="+mj-lt"/>
              <a:buAutoNum type="arabicParenR"/>
            </a:pPr>
            <a:r>
              <a:rPr lang="en-US" sz="2000" dirty="0">
                <a:solidFill>
                  <a:srgbClr val="1F497D"/>
                </a:solidFill>
                <a:cs typeface="Arial" panose="020B0604020202020204" pitchFamily="34" charset="0"/>
              </a:rPr>
              <a:t>Include criteria for proposal evaluation</a:t>
            </a:r>
          </a:p>
          <a:p>
            <a:pPr marL="457200" indent="-457200">
              <a:spcAft>
                <a:spcPts val="600"/>
              </a:spcAft>
              <a:buFont typeface="+mj-lt"/>
              <a:buAutoNum type="alphaLcParenR" startAt="2"/>
            </a:pPr>
            <a:r>
              <a:rPr lang="en-US" sz="2000" dirty="0">
                <a:solidFill>
                  <a:srgbClr val="1F497D"/>
                </a:solidFill>
                <a:cs typeface="Arial" panose="020B0604020202020204" pitchFamily="34" charset="0"/>
              </a:rPr>
              <a:t>If pre-qualified lists are used, they must be current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6267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2 CFR 200.320 Methods of Competition - CDBG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7397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Procurement by micro-purchases – Rare for State CDBG</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Procurement by small purchase procedures – CDBG AD/HR Admin/Rehab Inspection/ED A/E</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Procurement by sealed bids (formal advertising) – All CDBG Construction</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Procurement by competitive proposals – Only for ED A/E</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1" u="none" strike="noStrike" kern="1200" cap="none" spc="0" normalizeH="0" baseline="0" noProof="0" dirty="0">
                <a:ln>
                  <a:noFill/>
                </a:ln>
                <a:solidFill>
                  <a:srgbClr val="1F497D"/>
                </a:solidFill>
                <a:effectLst/>
                <a:uLnTx/>
                <a:uFillTx/>
                <a:ea typeface="+mn-ea"/>
                <a:cs typeface="Arial" panose="020B0604020202020204" pitchFamily="34" charset="0"/>
              </a:rPr>
              <a:t>(intentionally left blank)</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ea typeface="+mn-ea"/>
                <a:cs typeface="Arial" panose="020B0604020202020204" pitchFamily="34" charset="0"/>
              </a:rPr>
              <a:t>Procurement by noncompetitive proposals – Generally not for State CDBG</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7972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Micro-Purchases &amp; Small Purchase Procedures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6155531"/>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solidFill>
                  <a:srgbClr val="1F497D"/>
                </a:solidFill>
                <a:cs typeface="Arial" panose="020B0604020202020204" pitchFamily="34" charset="0"/>
              </a:rPr>
              <a:t>Procurement by micro-purchase ($10,000 or less; $2,000 or less for Construction)</a:t>
            </a:r>
          </a:p>
          <a:p>
            <a:pPr marL="457200" indent="-457200">
              <a:spcAft>
                <a:spcPts val="600"/>
              </a:spcAft>
              <a:buFont typeface="Arial" panose="020B0604020202020204" pitchFamily="34" charset="0"/>
              <a:buChar char="•"/>
            </a:pPr>
            <a:r>
              <a:rPr lang="en-US" sz="2800" b="1" dirty="0">
                <a:solidFill>
                  <a:srgbClr val="1F497D"/>
                </a:solidFill>
                <a:cs typeface="Arial" panose="020B0604020202020204" pitchFamily="34" charset="0"/>
              </a:rPr>
              <a:t>Procurement by small purchase procedures (Less than $250,000 anticipated cost)</a:t>
            </a:r>
          </a:p>
          <a:p>
            <a:pPr marL="514350" marR="0" lvl="0"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2400" b="1" i="0" u="none" strike="noStrike" kern="1200" cap="none" spc="0" normalizeH="0" baseline="0" noProof="0" dirty="0">
                <a:ln>
                  <a:noFill/>
                </a:ln>
                <a:solidFill>
                  <a:srgbClr val="1F497D"/>
                </a:solidFill>
                <a:effectLst/>
                <a:uLnTx/>
                <a:uFillTx/>
                <a:ea typeface="+mn-ea"/>
                <a:cs typeface="Arial" panose="020B0604020202020204" pitchFamily="34" charset="0"/>
              </a:rPr>
              <a:t>May be used for activity delivery, rehabilitation administration or inspection, or ED A/E services</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Phone, mail or e-mail solicitation acceptable (document efforts)</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Solicit at least three potential qualified bidders</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Make bid packet available for pick up, mailing or e-mailing</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No less than two bidders (if one bidder; document reason)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vi.    A/E services may include price as a factor,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uLnTx/>
                <a:uFillTx/>
                <a:ea typeface="+mn-ea"/>
                <a:cs typeface="Arial" panose="020B0604020202020204" pitchFamily="34" charset="0"/>
              </a:rPr>
              <a:t>       but not the sole factor</a:t>
            </a:r>
          </a:p>
          <a:p>
            <a:pPr>
              <a:spcAft>
                <a:spcPts val="600"/>
              </a:spcAft>
            </a:pPr>
            <a:endParaRPr lang="en-US" sz="2000" b="1" dirty="0">
              <a:solidFill>
                <a:srgbClr val="1F497D"/>
              </a:solidFill>
              <a:latin typeface="Arial" panose="020B0604020202020204" pitchFamily="34" charset="0"/>
              <a:cs typeface="Arial" panose="020B0604020202020204" pitchFamily="34" charset="0"/>
            </a:endParaRPr>
          </a:p>
          <a:p>
            <a:pPr>
              <a:spcAft>
                <a:spcPts val="600"/>
              </a:spcAft>
            </a:pPr>
            <a:endParaRPr lang="en-US" sz="2000" b="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243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b="0" i="0" u="none" strike="noStrike" kern="1200" cap="none" spc="0" normalizeH="0" baseline="0" noProof="0" dirty="0">
                <a:ln>
                  <a:noFill/>
                </a:ln>
                <a:solidFill>
                  <a:srgbClr val="0A4B6F"/>
                </a:solidFill>
                <a:effectLst/>
                <a:uLnTx/>
                <a:uFillTx/>
                <a:ea typeface="+mj-ea"/>
                <a:cs typeface="Aharoni" panose="020B0604020202020204" pitchFamily="2" charset="-79"/>
              </a:rPr>
              <a:t>Small Purchase Procedures (Cont.)</a:t>
            </a:r>
            <a:br>
              <a:rPr lang="en-US" dirty="0">
                <a:solidFill>
                  <a:srgbClr val="0A4B6F"/>
                </a:solidFill>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708708"/>
          </a:xfrm>
          <a:prstGeom prst="rect">
            <a:avLst/>
          </a:prstGeom>
          <a:noFill/>
        </p:spPr>
        <p:txBody>
          <a:bodyPr wrap="square" rtlCol="0">
            <a:spAutoFit/>
          </a:bodyPr>
          <a:lstStyle/>
          <a:p>
            <a:pPr marL="457200" indent="-457200">
              <a:spcAft>
                <a:spcPts val="600"/>
              </a:spcAft>
              <a:buFont typeface="Arial" panose="020B0604020202020204" pitchFamily="34" charset="0"/>
              <a:buChar char="•"/>
            </a:pPr>
            <a:endParaRPr lang="en-US" sz="2800" b="1" dirty="0">
              <a:solidFill>
                <a:srgbClr val="1F497D"/>
              </a:solidFill>
              <a:cs typeface="Arial" panose="020B0604020202020204" pitchFamily="34" charset="0"/>
            </a:endParaRPr>
          </a:p>
          <a:p>
            <a:pPr marL="457200" indent="-457200">
              <a:spcAft>
                <a:spcPts val="600"/>
              </a:spcAft>
              <a:buFont typeface="Arial" panose="020B0604020202020204" pitchFamily="34" charset="0"/>
              <a:buChar char="•"/>
            </a:pPr>
            <a:r>
              <a:rPr lang="en-US" sz="3200" b="1" dirty="0">
                <a:solidFill>
                  <a:srgbClr val="1F497D"/>
                </a:solidFill>
                <a:cs typeface="Arial" panose="020B0604020202020204" pitchFamily="34" charset="0"/>
              </a:rPr>
              <a:t>2 CFR 200 encourages use of shared resources:</a:t>
            </a:r>
          </a:p>
          <a:p>
            <a:pPr marL="457200" indent="-457200">
              <a:spcAft>
                <a:spcPts val="600"/>
              </a:spcAft>
              <a:buFont typeface="Arial" panose="020B0604020202020204" pitchFamily="34" charset="0"/>
              <a:buChar char="•"/>
            </a:pPr>
            <a:endParaRPr lang="en-US" sz="3200" b="1" dirty="0">
              <a:solidFill>
                <a:srgbClr val="1F497D"/>
              </a:solidFill>
              <a:cs typeface="Arial" panose="020B0604020202020204" pitchFamily="34" charset="0"/>
            </a:endParaRPr>
          </a:p>
          <a:p>
            <a:pPr marL="457200" indent="-457200">
              <a:spcAft>
                <a:spcPts val="600"/>
              </a:spcAft>
              <a:buFont typeface="Wingdings" panose="05000000000000000000" pitchFamily="2" charset="2"/>
              <a:buChar char="Ø"/>
            </a:pPr>
            <a:r>
              <a:rPr lang="en-US" sz="3200" b="1" dirty="0">
                <a:solidFill>
                  <a:srgbClr val="1F497D"/>
                </a:solidFill>
                <a:cs typeface="Arial" panose="020B0604020202020204" pitchFamily="34" charset="0"/>
              </a:rPr>
              <a:t>State CDBG Activity Delivery/HR Administration/Rehab Inspection may be obtained from an Intergovernmental Agreement Agency or Inter-Entity Agreement Agency without  SPP bidding process.</a:t>
            </a:r>
            <a:endParaRPr lang="en-US" sz="3200" b="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811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Procurement by Sealed Bids (Formal Advertising)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rPr>
              <a:t>Procurement of CDBG or “other-funded” construction above $2000 listed in a Grant Agreement must be by sealed bids (formal advertising)</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3200" b="1" dirty="0">
              <a:solidFill>
                <a:srgbClr val="1F497D"/>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4222367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Procurement by Sealed Bids (Formal Advertising)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201424"/>
          </a:xfrm>
          <a:prstGeom prst="rect">
            <a:avLst/>
          </a:prstGeom>
          <a:noFill/>
        </p:spPr>
        <p:txBody>
          <a:bodyPr wrap="square" rtlCol="0">
            <a:spAutoFit/>
          </a:bodyPr>
          <a:lstStyle/>
          <a:p>
            <a:pPr marL="457200" indent="-457200">
              <a:spcAft>
                <a:spcPts val="600"/>
              </a:spcAft>
              <a:buFont typeface="+mj-lt"/>
              <a:buAutoNum type="alphaLcParenR" startAt="3"/>
            </a:pPr>
            <a:endParaRPr lang="en-US" sz="3600" b="1" dirty="0">
              <a:solidFill>
                <a:srgbClr val="1F497D"/>
              </a:solidFill>
              <a:cs typeface="Arial" panose="020B0604020202020204" pitchFamily="34" charset="0"/>
            </a:endParaRPr>
          </a:p>
          <a:p>
            <a:pPr marL="457200" indent="-457200">
              <a:spcAft>
                <a:spcPts val="600"/>
              </a:spcAft>
              <a:buFont typeface="+mj-lt"/>
              <a:buAutoNum type="alphaLcParenR" startAt="3"/>
            </a:pPr>
            <a:r>
              <a:rPr lang="en-US" sz="3200" b="1" dirty="0">
                <a:solidFill>
                  <a:srgbClr val="1F497D"/>
                </a:solidFill>
                <a:cs typeface="Arial" panose="020B0604020202020204" pitchFamily="34" charset="0"/>
              </a:rPr>
              <a:t>Procurement by sealed bids (formal advertising)</a:t>
            </a:r>
          </a:p>
          <a:p>
            <a:pPr marL="914400" lvl="1" indent="-457200">
              <a:spcAft>
                <a:spcPts val="600"/>
              </a:spcAft>
              <a:buFont typeface="+mj-lt"/>
              <a:buAutoNum type="arabicParenR"/>
            </a:pPr>
            <a:r>
              <a:rPr lang="en-US" sz="3200" dirty="0">
                <a:solidFill>
                  <a:srgbClr val="1F497D"/>
                </a:solidFill>
                <a:cs typeface="Arial" panose="020B0604020202020204" pitchFamily="34" charset="0"/>
              </a:rPr>
              <a:t> Proposals must have:</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Detailed description</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Two or more responsible bidders</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Require a firm, fixed price offer</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3200" b="1" dirty="0">
              <a:solidFill>
                <a:srgbClr val="1F497D"/>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685156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Notice of State Award Finalist (NOSA)</a:t>
            </a:r>
            <a:br>
              <a:rPr lang="en-US" dirty="0">
                <a:solidFill>
                  <a:srgbClr val="0A4B6F"/>
                </a:solidFill>
                <a:latin typeface="Franklin Gothic Medium" panose="020B0603020102020204" pitchFamily="34" charset="0"/>
                <a:cs typeface="Aharoni" panose="020B0604020202020204" pitchFamily="2" charset="-79"/>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71848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Issued AFTER all conditions of the NOSAF are met. </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Created by grant manager and approved by Deputy Director</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The Grantee will receive a system-generated email that the NOSA is ready for acceptance</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The Administrator should be listed in the Grantee’s record as a contact </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The Grantee must accept the NOSA  </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Formulated in 2010</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Based on 2 CFR 200</a:t>
            </a:r>
          </a:p>
          <a:p>
            <a:pPr marL="342900" lvl="0" indent="-342900" hangingPunct="0">
              <a:buFont typeface="Arial" panose="020B0604020202020204" pitchFamily="34" charset="0"/>
              <a:buChar char="•"/>
            </a:pPr>
            <a:r>
              <a:rPr lang="en-US" sz="2800" dirty="0">
                <a:solidFill>
                  <a:schemeClr val="tx2"/>
                </a:solidFill>
                <a:latin typeface="Arial" panose="020B0604020202020204" pitchFamily="34" charset="0"/>
                <a:cs typeface="Arial" panose="020B0604020202020204" pitchFamily="34" charset="0"/>
              </a:rPr>
              <a:t>The purpose of</a:t>
            </a:r>
          </a:p>
        </p:txBody>
      </p:sp>
    </p:spTree>
    <p:extLst>
      <p:ext uri="{BB962C8B-B14F-4D97-AF65-F5344CB8AC3E}">
        <p14:creationId xmlns:p14="http://schemas.microsoft.com/office/powerpoint/2010/main" val="1296878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Procurement by Sealed Bids (Formal Advertising)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139869"/>
          </a:xfrm>
          <a:prstGeom prst="rect">
            <a:avLst/>
          </a:prstGeom>
          <a:noFill/>
        </p:spPr>
        <p:txBody>
          <a:bodyPr wrap="square" rtlCol="0">
            <a:spAutoFit/>
          </a:bodyPr>
          <a:lstStyle/>
          <a:p>
            <a:pPr lvl="1">
              <a:spcAft>
                <a:spcPts val="600"/>
              </a:spcAft>
            </a:pPr>
            <a:r>
              <a:rPr lang="en-US" sz="3200" dirty="0">
                <a:solidFill>
                  <a:srgbClr val="1F497D"/>
                </a:solidFill>
                <a:cs typeface="Arial" panose="020B0604020202020204" pitchFamily="34" charset="0"/>
              </a:rPr>
              <a:t>2)    Bidding requirements:</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Publicly advertised with sufficient notice</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Sufficient specifications</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Public bid opening</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Contract to lowest responsible qualified bidder</a:t>
            </a:r>
          </a:p>
          <a:p>
            <a:pPr marL="1428750" lvl="2" indent="-514350">
              <a:spcAft>
                <a:spcPts val="600"/>
              </a:spcAft>
              <a:buFont typeface="+mj-lt"/>
              <a:buAutoNum type="romanLcPeriod"/>
            </a:pPr>
            <a:r>
              <a:rPr lang="en-US" sz="3200" dirty="0">
                <a:solidFill>
                  <a:srgbClr val="1F497D"/>
                </a:solidFill>
                <a:cs typeface="Arial" panose="020B0604020202020204" pitchFamily="34" charset="0"/>
              </a:rPr>
              <a:t>Reject bids only for sound reason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3200" b="1" dirty="0">
              <a:solidFill>
                <a:srgbClr val="1F497D"/>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031846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dirty="0">
                <a:solidFill>
                  <a:srgbClr val="0A4B6F"/>
                </a:solidFill>
                <a:latin typeface="Franklin Gothic Medium" panose="020B0603020102020204" pitchFamily="34" charset="0"/>
                <a:cs typeface="Aharoni" panose="020B0604020202020204" pitchFamily="2" charset="-79"/>
              </a:rPr>
            </a:br>
            <a:r>
              <a:rPr kumimoji="0" lang="en-US" sz="3600" b="1" i="0" u="none" strike="noStrike" kern="1200" cap="none" spc="0" normalizeH="0" baseline="0" noProof="0" dirty="0">
                <a:ln>
                  <a:noFill/>
                </a:ln>
                <a:solidFill>
                  <a:srgbClr val="1F497D"/>
                </a:solidFill>
                <a:effectLst/>
                <a:uLnTx/>
                <a:uFillTx/>
                <a:ea typeface="+mn-ea"/>
                <a:cs typeface="Arial" panose="020B0604020202020204" pitchFamily="34" charset="0"/>
              </a:rPr>
              <a:t>2 CFR §200.321   Contracting with MBE, et. al.</a:t>
            </a:r>
            <a:br>
              <a:rPr kumimoji="0" lang="en-US" sz="3600" b="1" i="0" u="none" strike="noStrike" kern="1200" cap="none" spc="0" normalizeH="0" baseline="0" noProof="0" dirty="0">
                <a:ln>
                  <a:noFill/>
                </a:ln>
                <a:solidFill>
                  <a:srgbClr val="1F497D"/>
                </a:solidFill>
                <a:effectLst/>
                <a:uLnTx/>
                <a:uFillTx/>
                <a:ea typeface="+mn-ea"/>
                <a:cs typeface="Arial" panose="020B0604020202020204" pitchFamily="34" charset="0"/>
              </a:rPr>
            </a:br>
            <a:endParaRPr lang="en-US" sz="3600"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139869"/>
          </a:xfrm>
          <a:prstGeom prst="rect">
            <a:avLst/>
          </a:prstGeom>
          <a:noFill/>
        </p:spPr>
        <p:txBody>
          <a:bodyPr wrap="square" rtlCol="0">
            <a:spAutoFit/>
          </a:bodyPr>
          <a:lstStyle/>
          <a:p>
            <a:pPr marL="457200" indent="-457200">
              <a:spcAft>
                <a:spcPts val="600"/>
              </a:spcAft>
              <a:buFont typeface="+mj-lt"/>
              <a:buAutoNum type="alphaLcParenR"/>
            </a:pPr>
            <a:r>
              <a:rPr lang="en-US" sz="3200" dirty="0">
                <a:solidFill>
                  <a:srgbClr val="1F497D"/>
                </a:solidFill>
                <a:cs typeface="Arial" panose="020B0604020202020204" pitchFamily="34" charset="0"/>
              </a:rPr>
              <a:t>Must take steps to assure that MBE &amp; WBE are used</a:t>
            </a:r>
          </a:p>
          <a:p>
            <a:pPr marL="457200" indent="-457200">
              <a:spcAft>
                <a:spcPts val="600"/>
              </a:spcAft>
              <a:buFont typeface="+mj-lt"/>
              <a:buAutoNum type="alphaLcParenR"/>
            </a:pPr>
            <a:r>
              <a:rPr lang="en-US" sz="3200" dirty="0">
                <a:solidFill>
                  <a:srgbClr val="1F497D"/>
                </a:solidFill>
                <a:cs typeface="Arial" panose="020B0604020202020204" pitchFamily="34" charset="0"/>
              </a:rPr>
              <a:t>Affirmative steps must include:</a:t>
            </a:r>
          </a:p>
          <a:p>
            <a:pPr marL="914400" lvl="1" indent="-457200">
              <a:spcAft>
                <a:spcPts val="600"/>
              </a:spcAft>
              <a:buFont typeface="+mj-lt"/>
              <a:buAutoNum type="arabicParenR"/>
            </a:pPr>
            <a:r>
              <a:rPr lang="en-US" sz="3200" dirty="0">
                <a:solidFill>
                  <a:srgbClr val="1F497D"/>
                </a:solidFill>
                <a:cs typeface="Arial" panose="020B0604020202020204" pitchFamily="34" charset="0"/>
              </a:rPr>
              <a:t>Placing qualified MBE and WBE on solicitation lists </a:t>
            </a:r>
          </a:p>
          <a:p>
            <a:pPr marL="914400" lvl="1" indent="-457200">
              <a:spcAft>
                <a:spcPts val="600"/>
              </a:spcAft>
              <a:buFont typeface="+mj-lt"/>
              <a:buAutoNum type="arabicParenR"/>
            </a:pPr>
            <a:r>
              <a:rPr lang="en-US" sz="3200" dirty="0">
                <a:solidFill>
                  <a:srgbClr val="1F497D"/>
                </a:solidFill>
                <a:cs typeface="Arial" panose="020B0604020202020204" pitchFamily="34" charset="0"/>
              </a:rPr>
              <a:t>Assuring MBE and WBE are solicited</a:t>
            </a:r>
          </a:p>
          <a:p>
            <a:pPr marL="914400" lvl="1" indent="-457200">
              <a:spcAft>
                <a:spcPts val="600"/>
              </a:spcAft>
              <a:buFont typeface="+mj-lt"/>
              <a:buAutoNum type="arabicParenR"/>
            </a:pPr>
            <a:r>
              <a:rPr lang="en-US" sz="3200" dirty="0">
                <a:solidFill>
                  <a:srgbClr val="1F497D"/>
                </a:solidFill>
                <a:cs typeface="Arial" panose="020B0604020202020204" pitchFamily="34" charset="0"/>
              </a:rPr>
              <a:t>Divide task to permit maximum participation</a:t>
            </a:r>
          </a:p>
          <a:p>
            <a:pPr marL="914400" lvl="1" indent="-457200">
              <a:spcAft>
                <a:spcPts val="600"/>
              </a:spcAft>
              <a:buFont typeface="+mj-lt"/>
              <a:buAutoNum type="arabicParenR"/>
            </a:pPr>
            <a:r>
              <a:rPr lang="en-US" sz="3200" dirty="0">
                <a:solidFill>
                  <a:srgbClr val="1F497D"/>
                </a:solidFill>
                <a:cs typeface="Arial" panose="020B0604020202020204" pitchFamily="34" charset="0"/>
              </a:rPr>
              <a:t>Establish schedule to permit maximum participation</a:t>
            </a:r>
          </a:p>
          <a:p>
            <a:pPr marL="914400" lvl="1" indent="-457200">
              <a:spcAft>
                <a:spcPts val="600"/>
              </a:spcAft>
              <a:buFont typeface="+mj-lt"/>
              <a:buAutoNum type="arabicParenR"/>
            </a:pPr>
            <a:r>
              <a:rPr lang="en-US" sz="3200" dirty="0">
                <a:solidFill>
                  <a:srgbClr val="1F497D"/>
                </a:solidFill>
                <a:cs typeface="Arial" panose="020B0604020202020204" pitchFamily="34" charset="0"/>
              </a:rPr>
              <a:t>Use SBA and MBDA of US Dept. of Commerce</a:t>
            </a:r>
          </a:p>
          <a:p>
            <a:pPr marL="914400" lvl="1" indent="-457200">
              <a:spcAft>
                <a:spcPts val="600"/>
              </a:spcAft>
              <a:buFont typeface="+mj-lt"/>
              <a:buAutoNum type="arabicParenR"/>
            </a:pPr>
            <a:r>
              <a:rPr lang="en-US" sz="3200" dirty="0">
                <a:solidFill>
                  <a:srgbClr val="1F497D"/>
                </a:solidFill>
                <a:cs typeface="Arial" panose="020B0604020202020204" pitchFamily="34" charset="0"/>
              </a:rPr>
              <a:t>Require prime contractor to use items</a:t>
            </a:r>
          </a:p>
          <a:p>
            <a:pPr lvl="1">
              <a:spcAft>
                <a:spcPts val="600"/>
              </a:spcAft>
            </a:pPr>
            <a:r>
              <a:rPr lang="en-US" sz="3200" dirty="0">
                <a:solidFill>
                  <a:srgbClr val="1F497D"/>
                </a:solidFill>
                <a:cs typeface="Arial" panose="020B0604020202020204" pitchFamily="34" charset="0"/>
              </a:rPr>
              <a:t>    1 through 5</a:t>
            </a:r>
          </a:p>
        </p:txBody>
      </p:sp>
    </p:spTree>
    <p:extLst>
      <p:ext uri="{BB962C8B-B14F-4D97-AF65-F5344CB8AC3E}">
        <p14:creationId xmlns:p14="http://schemas.microsoft.com/office/powerpoint/2010/main" val="334369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1" i="0" u="none" strike="noStrike" kern="1200" cap="none" spc="0" normalizeH="0" baseline="0" noProof="0" dirty="0">
                <a:ln>
                  <a:noFill/>
                </a:ln>
                <a:solidFill>
                  <a:srgbClr val="1F497D"/>
                </a:solidFill>
                <a:effectLst/>
                <a:uLnTx/>
                <a:uFillTx/>
                <a:ea typeface="+mn-ea"/>
                <a:cs typeface="Arial" panose="020B0604020202020204" pitchFamily="34" charset="0"/>
              </a:rPr>
              <a:t>2 CFR §200.324 Contract Cost and Price</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923877"/>
          </a:xfrm>
          <a:prstGeom prst="rect">
            <a:avLst/>
          </a:prstGeom>
          <a:noFill/>
        </p:spPr>
        <p:txBody>
          <a:bodyPr wrap="square" rtlCol="0">
            <a:spAutoFit/>
          </a:bodyPr>
          <a:lstStyle/>
          <a:p>
            <a:pPr>
              <a:spcAft>
                <a:spcPts val="600"/>
              </a:spcAft>
            </a:pPr>
            <a:endParaRPr lang="en-US" sz="3600" dirty="0">
              <a:solidFill>
                <a:srgbClr val="1F497D"/>
              </a:solidFill>
              <a:cs typeface="Arial" panose="020B0604020202020204" pitchFamily="34" charset="0"/>
            </a:endParaRPr>
          </a:p>
          <a:p>
            <a:pPr marL="457200" indent="-457200">
              <a:spcAft>
                <a:spcPts val="600"/>
              </a:spcAft>
              <a:buAutoNum type="alphaLcParenR"/>
            </a:pPr>
            <a:r>
              <a:rPr lang="en-US" sz="3200" dirty="0">
                <a:solidFill>
                  <a:srgbClr val="1F497D"/>
                </a:solidFill>
                <a:cs typeface="Arial" panose="020B0604020202020204" pitchFamily="34" charset="0"/>
              </a:rPr>
              <a:t>Price analysis for contract and modifications </a:t>
            </a:r>
          </a:p>
          <a:p>
            <a:pPr marL="457200" indent="-457200">
              <a:spcAft>
                <a:spcPts val="600"/>
              </a:spcAft>
              <a:buAutoNum type="alphaLcParenR"/>
            </a:pPr>
            <a:r>
              <a:rPr lang="en-US" sz="3200" dirty="0">
                <a:solidFill>
                  <a:srgbClr val="1F497D"/>
                </a:solidFill>
                <a:cs typeface="Arial" panose="020B0604020202020204" pitchFamily="34" charset="0"/>
              </a:rPr>
              <a:t>Profit calculation for contracts with no price competition</a:t>
            </a:r>
          </a:p>
          <a:p>
            <a:pPr marL="457200" indent="-457200">
              <a:spcAft>
                <a:spcPts val="600"/>
              </a:spcAft>
              <a:buAutoNum type="alphaLcParenR"/>
            </a:pPr>
            <a:r>
              <a:rPr lang="en-US" sz="3200" dirty="0">
                <a:solidFill>
                  <a:srgbClr val="1F497D"/>
                </a:solidFill>
                <a:cs typeface="Arial" panose="020B0604020202020204" pitchFamily="34" charset="0"/>
              </a:rPr>
              <a:t>Estimated cost contract – Subpart E-Cost Principles</a:t>
            </a:r>
          </a:p>
          <a:p>
            <a:pPr marL="457200" indent="-457200">
              <a:spcAft>
                <a:spcPts val="600"/>
              </a:spcAft>
              <a:buAutoNum type="alphaLcParenR"/>
            </a:pPr>
            <a:r>
              <a:rPr lang="en-US" sz="3200" dirty="0">
                <a:solidFill>
                  <a:srgbClr val="1F497D"/>
                </a:solidFill>
                <a:cs typeface="Arial" panose="020B0604020202020204" pitchFamily="34" charset="0"/>
              </a:rPr>
              <a:t>Cost-plus contracts are not allowed</a:t>
            </a:r>
          </a:p>
        </p:txBody>
      </p:sp>
    </p:spTree>
    <p:extLst>
      <p:ext uri="{BB962C8B-B14F-4D97-AF65-F5344CB8AC3E}">
        <p14:creationId xmlns:p14="http://schemas.microsoft.com/office/powerpoint/2010/main" val="21612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cs typeface="Arial" panose="020B0604020202020204" pitchFamily="34" charset="0"/>
              </a:rPr>
              <a:t>2 CFR §200.325 HUD or DCEO Review</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062924"/>
          </a:xfrm>
          <a:prstGeom prst="rect">
            <a:avLst/>
          </a:prstGeom>
          <a:noFill/>
        </p:spPr>
        <p:txBody>
          <a:bodyPr wrap="square" rtlCol="0">
            <a:spAutoFit/>
          </a:bodyPr>
          <a:lstStyle/>
          <a:p>
            <a:pPr marL="457200" indent="-457200">
              <a:spcAft>
                <a:spcPts val="600"/>
              </a:spcAft>
              <a:buAutoNum type="alphaLcParenR"/>
            </a:pPr>
            <a:r>
              <a:rPr lang="en-US" sz="3200" dirty="0">
                <a:solidFill>
                  <a:srgbClr val="1F497D"/>
                </a:solidFill>
                <a:cs typeface="Arial" panose="020B0604020202020204" pitchFamily="34" charset="0"/>
              </a:rPr>
              <a:t>Must make specifications available to DCEO</a:t>
            </a:r>
          </a:p>
          <a:p>
            <a:pPr marL="457200" indent="-457200">
              <a:spcAft>
                <a:spcPts val="600"/>
              </a:spcAft>
              <a:buAutoNum type="alphaLcParenR"/>
            </a:pPr>
            <a:r>
              <a:rPr lang="en-US" sz="3200" dirty="0">
                <a:solidFill>
                  <a:srgbClr val="1F497D"/>
                </a:solidFill>
                <a:cs typeface="Arial" panose="020B0604020202020204" pitchFamily="34" charset="0"/>
              </a:rPr>
              <a:t>Must make RFP, invitation to bid, et. al. available when:</a:t>
            </a:r>
          </a:p>
          <a:p>
            <a:pPr marL="914400" lvl="1" indent="-457200">
              <a:spcAft>
                <a:spcPts val="600"/>
              </a:spcAft>
              <a:buFont typeface="+mj-lt"/>
              <a:buAutoNum type="arabicParenR"/>
            </a:pPr>
            <a:r>
              <a:rPr lang="en-US" sz="3200" dirty="0">
                <a:solidFill>
                  <a:srgbClr val="1F497D"/>
                </a:solidFill>
                <a:cs typeface="Arial" panose="020B0604020202020204" pitchFamily="34" charset="0"/>
              </a:rPr>
              <a:t>Vary from 2 CFR 200 standards</a:t>
            </a:r>
          </a:p>
          <a:p>
            <a:pPr marL="914400" lvl="1" indent="-457200">
              <a:spcAft>
                <a:spcPts val="600"/>
              </a:spcAft>
              <a:buAutoNum type="arabicParenR"/>
            </a:pPr>
            <a:r>
              <a:rPr lang="en-US" sz="3200" dirty="0">
                <a:solidFill>
                  <a:srgbClr val="1F497D"/>
                </a:solidFill>
                <a:cs typeface="Arial" panose="020B0604020202020204" pitchFamily="34" charset="0"/>
              </a:rPr>
              <a:t>Only one bid/response</a:t>
            </a:r>
          </a:p>
          <a:p>
            <a:pPr marL="914400" lvl="1" indent="-457200">
              <a:spcAft>
                <a:spcPts val="600"/>
              </a:spcAft>
              <a:buAutoNum type="arabicParenR"/>
            </a:pPr>
            <a:r>
              <a:rPr lang="en-US" sz="3200" dirty="0">
                <a:solidFill>
                  <a:srgbClr val="1F497D"/>
                </a:solidFill>
                <a:cs typeface="Arial" panose="020B0604020202020204" pitchFamily="34" charset="0"/>
              </a:rPr>
              <a:t>“Brand name” product</a:t>
            </a:r>
          </a:p>
          <a:p>
            <a:pPr marL="914400" lvl="1" indent="-457200">
              <a:spcAft>
                <a:spcPts val="600"/>
              </a:spcAft>
              <a:buAutoNum type="arabicParenR"/>
            </a:pPr>
            <a:r>
              <a:rPr lang="en-US" sz="3200" dirty="0">
                <a:solidFill>
                  <a:srgbClr val="1F497D"/>
                </a:solidFill>
                <a:cs typeface="Arial" panose="020B0604020202020204" pitchFamily="34" charset="0"/>
              </a:rPr>
              <a:t>Award to non-low bidder</a:t>
            </a:r>
          </a:p>
          <a:p>
            <a:pPr marL="914400" lvl="1" indent="-457200">
              <a:spcAft>
                <a:spcPts val="600"/>
              </a:spcAft>
              <a:buAutoNum type="arabicParenR"/>
            </a:pPr>
            <a:r>
              <a:rPr lang="en-US" sz="3200" dirty="0">
                <a:solidFill>
                  <a:srgbClr val="1F497D"/>
                </a:solidFill>
                <a:cs typeface="Arial" panose="020B0604020202020204" pitchFamily="34" charset="0"/>
              </a:rPr>
              <a:t>Contract is above Simplified Acquisition Threshold (for non-construction contracts)</a:t>
            </a:r>
          </a:p>
          <a:p>
            <a:pPr marL="457200" indent="-457200">
              <a:spcAft>
                <a:spcPts val="600"/>
              </a:spcAft>
              <a:buAutoNum type="alphaLcParenR"/>
            </a:pPr>
            <a:r>
              <a:rPr lang="en-US" sz="3200" dirty="0">
                <a:solidFill>
                  <a:srgbClr val="1F497D"/>
                </a:solidFill>
                <a:cs typeface="Arial" panose="020B0604020202020204" pitchFamily="34" charset="0"/>
              </a:rPr>
              <a:t>Exemption from pre-procurement review</a:t>
            </a:r>
          </a:p>
        </p:txBody>
      </p:sp>
    </p:spTree>
    <p:extLst>
      <p:ext uri="{BB962C8B-B14F-4D97-AF65-F5344CB8AC3E}">
        <p14:creationId xmlns:p14="http://schemas.microsoft.com/office/powerpoint/2010/main" val="3370462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cs typeface="Arial" panose="020B0604020202020204" pitchFamily="34" charset="0"/>
              </a:rPr>
              <a:t>2 CFR §200.326 Bonding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354765"/>
          </a:xfrm>
          <a:prstGeom prst="rect">
            <a:avLst/>
          </a:prstGeom>
          <a:noFill/>
        </p:spPr>
        <p:txBody>
          <a:bodyPr wrap="square" rtlCol="0">
            <a:spAutoFit/>
          </a:bodyPr>
          <a:lstStyle/>
          <a:p>
            <a:pPr>
              <a:spcAft>
                <a:spcPts val="600"/>
              </a:spcAft>
            </a:pPr>
            <a:r>
              <a:rPr lang="en-US" sz="3200" b="1" dirty="0">
                <a:solidFill>
                  <a:srgbClr val="1F497D"/>
                </a:solidFill>
                <a:cs typeface="Arial" panose="020B0604020202020204" pitchFamily="34" charset="0"/>
              </a:rPr>
              <a:t>Applies to construction or facility improvement contracts </a:t>
            </a:r>
          </a:p>
          <a:p>
            <a:pPr marL="571500" indent="-571500">
              <a:spcAft>
                <a:spcPts val="600"/>
              </a:spcAft>
              <a:buFont typeface="Wingdings" panose="05000000000000000000" pitchFamily="2" charset="2"/>
              <a:buChar char="Ø"/>
            </a:pPr>
            <a:r>
              <a:rPr lang="en-US" sz="3200" dirty="0">
                <a:solidFill>
                  <a:srgbClr val="1F497D"/>
                </a:solidFill>
                <a:cs typeface="Arial" panose="020B0604020202020204" pitchFamily="34" charset="0"/>
              </a:rPr>
              <a:t>Bid bond of 5% of bid</a:t>
            </a:r>
          </a:p>
          <a:p>
            <a:pPr marL="571500" indent="-571500">
              <a:spcAft>
                <a:spcPts val="600"/>
              </a:spcAft>
              <a:buFont typeface="Wingdings" panose="05000000000000000000" pitchFamily="2" charset="2"/>
              <a:buChar char="Ø"/>
            </a:pPr>
            <a:r>
              <a:rPr lang="en-US" sz="3200" dirty="0">
                <a:solidFill>
                  <a:srgbClr val="1F497D"/>
                </a:solidFill>
                <a:cs typeface="Arial" panose="020B0604020202020204" pitchFamily="34" charset="0"/>
              </a:rPr>
              <a:t>Performance bond of 100% of the contract price</a:t>
            </a:r>
          </a:p>
          <a:p>
            <a:pPr marL="571500" indent="-571500">
              <a:spcAft>
                <a:spcPts val="600"/>
              </a:spcAft>
              <a:buFont typeface="Wingdings" panose="05000000000000000000" pitchFamily="2" charset="2"/>
              <a:buChar char="Ø"/>
            </a:pPr>
            <a:r>
              <a:rPr lang="en-US" sz="3200" dirty="0">
                <a:solidFill>
                  <a:srgbClr val="1F497D"/>
                </a:solidFill>
                <a:cs typeface="Arial" panose="020B0604020202020204" pitchFamily="34" charset="0"/>
              </a:rPr>
              <a:t>Payment bond of 100% of the contract price</a:t>
            </a:r>
          </a:p>
          <a:p>
            <a:pPr>
              <a:spcAft>
                <a:spcPts val="600"/>
              </a:spcAft>
            </a:pPr>
            <a:r>
              <a:rPr lang="en-US" sz="3200" b="1" dirty="0">
                <a:solidFill>
                  <a:srgbClr val="1F497D"/>
                </a:solidFill>
                <a:cs typeface="Arial" panose="020B0604020202020204" pitchFamily="34" charset="0"/>
              </a:rPr>
              <a:t>Copies of bonds must be maintained in grant administrator’s files, available to CDBG monitor before monitoring visit</a:t>
            </a:r>
          </a:p>
        </p:txBody>
      </p:sp>
    </p:spTree>
    <p:extLst>
      <p:ext uri="{BB962C8B-B14F-4D97-AF65-F5344CB8AC3E}">
        <p14:creationId xmlns:p14="http://schemas.microsoft.com/office/powerpoint/2010/main" val="3957344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b="1" dirty="0">
                <a:solidFill>
                  <a:srgbClr val="1F497D"/>
                </a:solidFill>
                <a:cs typeface="Arial" panose="020B0604020202020204" pitchFamily="34" charset="0"/>
              </a:rPr>
              <a:t>2 CFR §200.326 Contract Provisions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339376"/>
          </a:xfrm>
          <a:prstGeom prst="rect">
            <a:avLst/>
          </a:prstGeom>
          <a:noFill/>
        </p:spPr>
        <p:txBody>
          <a:bodyPr wrap="square" rtlCol="0">
            <a:spAutoFit/>
          </a:bodyPr>
          <a:lstStyle/>
          <a:p>
            <a:pPr>
              <a:spcAft>
                <a:spcPts val="600"/>
              </a:spcAft>
            </a:pPr>
            <a:endParaRPr lang="en-US" sz="3600" b="1" dirty="0">
              <a:solidFill>
                <a:srgbClr val="1F497D"/>
              </a:solidFill>
              <a:cs typeface="Arial" panose="020B0604020202020204" pitchFamily="34" charset="0"/>
            </a:endParaRPr>
          </a:p>
          <a:p>
            <a:pPr>
              <a:spcAft>
                <a:spcPts val="600"/>
              </a:spcAft>
            </a:pPr>
            <a:r>
              <a:rPr lang="en-US" sz="3200" b="1" dirty="0">
                <a:solidFill>
                  <a:srgbClr val="1F497D"/>
                </a:solidFill>
                <a:cs typeface="Arial" panose="020B0604020202020204" pitchFamily="34" charset="0"/>
              </a:rPr>
              <a:t>State CDBG-specific language available on DCEO OCD Labor Standards Materials website:</a:t>
            </a:r>
          </a:p>
          <a:p>
            <a:pPr>
              <a:spcAft>
                <a:spcPts val="600"/>
              </a:spcAft>
            </a:pPr>
            <a:endParaRPr lang="en-US" sz="3200" b="1" dirty="0">
              <a:solidFill>
                <a:srgbClr val="1F497D"/>
              </a:solidFill>
              <a:cs typeface="Arial" panose="020B0604020202020204" pitchFamily="34" charset="0"/>
            </a:endParaRPr>
          </a:p>
          <a:p>
            <a:pPr>
              <a:spcAft>
                <a:spcPts val="600"/>
              </a:spcAft>
            </a:pPr>
            <a:r>
              <a:rPr lang="en-US" sz="3200" b="1" dirty="0">
                <a:solidFill>
                  <a:srgbClr val="1F497D"/>
                </a:solidFill>
                <a:cs typeface="Arial" panose="020B0604020202020204" pitchFamily="34" charset="0"/>
              </a:rPr>
              <a:t>https://dceo.illinois.gov/communitydevelopment/davisbaconresources.html</a:t>
            </a:r>
          </a:p>
        </p:txBody>
      </p:sp>
    </p:spTree>
    <p:extLst>
      <p:ext uri="{BB962C8B-B14F-4D97-AF65-F5344CB8AC3E}">
        <p14:creationId xmlns:p14="http://schemas.microsoft.com/office/powerpoint/2010/main" val="1711061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b="1" dirty="0">
                <a:solidFill>
                  <a:srgbClr val="1F497D"/>
                </a:solidFill>
                <a:cs typeface="Arial" panose="020B0604020202020204" pitchFamily="34" charset="0"/>
              </a:rPr>
              <a:t>2 CFR 200 CDBG Procurement Questions</a:t>
            </a:r>
            <a:br>
              <a:rPr lang="en-US" dirty="0">
                <a:solidFill>
                  <a:srgbClr val="0A4B6F"/>
                </a:solidFill>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846933"/>
          </a:xfrm>
          <a:prstGeom prst="rect">
            <a:avLst/>
          </a:prstGeom>
          <a:noFill/>
        </p:spPr>
        <p:txBody>
          <a:bodyPr wrap="square" rtlCol="0">
            <a:spAutoFit/>
          </a:bodyPr>
          <a:lstStyle/>
          <a:p>
            <a:pPr>
              <a:spcAft>
                <a:spcPts val="600"/>
              </a:spcAft>
            </a:pPr>
            <a:endParaRPr lang="en-US" sz="3600" b="1" dirty="0">
              <a:solidFill>
                <a:srgbClr val="1F497D"/>
              </a:solidFill>
              <a:cs typeface="Arial" panose="020B0604020202020204" pitchFamily="34" charset="0"/>
            </a:endParaRPr>
          </a:p>
          <a:p>
            <a:pPr>
              <a:spcAft>
                <a:spcPts val="600"/>
              </a:spcAft>
            </a:pPr>
            <a:r>
              <a:rPr lang="en-US" sz="3200" b="1" dirty="0">
                <a:solidFill>
                  <a:srgbClr val="1F497D"/>
                </a:solidFill>
                <a:cs typeface="Arial" panose="020B0604020202020204" pitchFamily="34" charset="0"/>
              </a:rPr>
              <a:t>Contact your grant’s assigned CDBG Grant Manager.</a:t>
            </a:r>
          </a:p>
          <a:p>
            <a:pPr>
              <a:spcAft>
                <a:spcPts val="600"/>
              </a:spcAft>
            </a:pPr>
            <a:endParaRPr lang="en-US" sz="3200" b="1" dirty="0">
              <a:solidFill>
                <a:srgbClr val="1F497D"/>
              </a:solidFill>
              <a:cs typeface="Arial" panose="020B0604020202020204" pitchFamily="34" charset="0"/>
            </a:endParaRPr>
          </a:p>
          <a:p>
            <a:pPr>
              <a:spcAft>
                <a:spcPts val="600"/>
              </a:spcAft>
            </a:pPr>
            <a:r>
              <a:rPr lang="en-US" sz="3200" b="1" dirty="0">
                <a:solidFill>
                  <a:srgbClr val="1F497D"/>
                </a:solidFill>
                <a:cs typeface="Arial" panose="020B0604020202020204" pitchFamily="34" charset="0"/>
              </a:rPr>
              <a:t>They’ll ask Program Manager and/or Labor Standards Officer for assistance, if needed. Trust me. They will ask.</a:t>
            </a:r>
          </a:p>
        </p:txBody>
      </p:sp>
    </p:spTree>
    <p:extLst>
      <p:ext uri="{BB962C8B-B14F-4D97-AF65-F5344CB8AC3E}">
        <p14:creationId xmlns:p14="http://schemas.microsoft.com/office/powerpoint/2010/main" val="569587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400"/>
            <a:ext cx="12192000" cy="502766"/>
          </a:xfrm>
          <a:prstGeom prst="rect">
            <a:avLst/>
          </a:prstGeom>
          <a:solidFill>
            <a:schemeClr val="tx2"/>
          </a:solidFill>
        </p:spPr>
        <p:txBody>
          <a:bodyPr wrap="square" rtlCol="0">
            <a:spAutoFit/>
          </a:bodyPr>
          <a:lstStyle/>
          <a:p>
            <a:endParaRPr lang="en-US" sz="2667"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508000" y="660036"/>
            <a:ext cx="11582403" cy="707886"/>
          </a:xfrm>
          <a:prstGeom prst="rect">
            <a:avLst/>
          </a:prstGeom>
          <a:noFill/>
        </p:spPr>
        <p:txBody>
          <a:bodyPr wrap="square" rtlCol="0">
            <a:spAutoFit/>
          </a:bodyPr>
          <a:lstStyle/>
          <a:p>
            <a:r>
              <a:rPr lang="en-US" sz="4000" b="1" dirty="0">
                <a:solidFill>
                  <a:srgbClr val="1F497D"/>
                </a:solidFill>
                <a:latin typeface="+mj-lt"/>
                <a:cs typeface="Arial" panose="020B0604020202020204" pitchFamily="34" charset="0"/>
              </a:rPr>
              <a:t>Build America Buy America - BABA</a:t>
            </a:r>
          </a:p>
        </p:txBody>
      </p:sp>
      <p:sp>
        <p:nvSpPr>
          <p:cNvPr id="2" name="Slide Number Placeholder 1"/>
          <p:cNvSpPr>
            <a:spLocks noGrp="1"/>
          </p:cNvSpPr>
          <p:nvPr>
            <p:ph type="sldNum" sz="quarter" idx="12"/>
          </p:nvPr>
        </p:nvSpPr>
        <p:spPr/>
        <p:txBody>
          <a:bodyPr/>
          <a:lstStyle/>
          <a:p>
            <a:fld id="{3F335402-A96B-43FB-BE82-10458D361873}" type="slidenum">
              <a:rPr lang="en-US" sz="1067"/>
              <a:t>67</a:t>
            </a:fld>
            <a:endParaRPr lang="en-US" sz="1067" dirty="0"/>
          </a:p>
        </p:txBody>
      </p:sp>
      <p:graphicFrame>
        <p:nvGraphicFramePr>
          <p:cNvPr id="10" name="Table 10">
            <a:extLst>
              <a:ext uri="{FF2B5EF4-FFF2-40B4-BE49-F238E27FC236}">
                <a16:creationId xmlns:a16="http://schemas.microsoft.com/office/drawing/2014/main" id="{E7CE0DDF-8FBE-DB29-5C65-B08EABC8DB57}"/>
              </a:ext>
            </a:extLst>
          </p:cNvPr>
          <p:cNvGraphicFramePr>
            <a:graphicFrameLocks noGrp="1"/>
          </p:cNvGraphicFramePr>
          <p:nvPr/>
        </p:nvGraphicFramePr>
        <p:xfrm>
          <a:off x="1356141" y="1550592"/>
          <a:ext cx="9841945" cy="3291840"/>
        </p:xfrm>
        <a:graphic>
          <a:graphicData uri="http://schemas.openxmlformats.org/drawingml/2006/table">
            <a:tbl>
              <a:tblPr firstRow="1" bandRow="1">
                <a:tableStyleId>{5C22544A-7EE6-4342-B048-85BDC9FD1C3A}</a:tableStyleId>
              </a:tblPr>
              <a:tblGrid>
                <a:gridCol w="1968389">
                  <a:extLst>
                    <a:ext uri="{9D8B030D-6E8A-4147-A177-3AD203B41FA5}">
                      <a16:colId xmlns:a16="http://schemas.microsoft.com/office/drawing/2014/main" val="4130222470"/>
                    </a:ext>
                  </a:extLst>
                </a:gridCol>
                <a:gridCol w="1968389">
                  <a:extLst>
                    <a:ext uri="{9D8B030D-6E8A-4147-A177-3AD203B41FA5}">
                      <a16:colId xmlns:a16="http://schemas.microsoft.com/office/drawing/2014/main" val="3841600028"/>
                    </a:ext>
                  </a:extLst>
                </a:gridCol>
                <a:gridCol w="1968389">
                  <a:extLst>
                    <a:ext uri="{9D8B030D-6E8A-4147-A177-3AD203B41FA5}">
                      <a16:colId xmlns:a16="http://schemas.microsoft.com/office/drawing/2014/main" val="188886610"/>
                    </a:ext>
                  </a:extLst>
                </a:gridCol>
                <a:gridCol w="1968389">
                  <a:extLst>
                    <a:ext uri="{9D8B030D-6E8A-4147-A177-3AD203B41FA5}">
                      <a16:colId xmlns:a16="http://schemas.microsoft.com/office/drawing/2014/main" val="4256986194"/>
                    </a:ext>
                  </a:extLst>
                </a:gridCol>
                <a:gridCol w="1968389">
                  <a:extLst>
                    <a:ext uri="{9D8B030D-6E8A-4147-A177-3AD203B41FA5}">
                      <a16:colId xmlns:a16="http://schemas.microsoft.com/office/drawing/2014/main" val="3172941866"/>
                    </a:ext>
                  </a:extLst>
                </a:gridCol>
              </a:tblGrid>
              <a:tr h="370840">
                <a:tc>
                  <a:txBody>
                    <a:bodyPr/>
                    <a:lstStyle/>
                    <a:p>
                      <a:r>
                        <a:rPr lang="en-US" dirty="0">
                          <a:solidFill>
                            <a:schemeClr val="bg1"/>
                          </a:solidFill>
                        </a:rPr>
                        <a:t>BAP will apply to…</a:t>
                      </a:r>
                    </a:p>
                  </a:txBody>
                  <a:tcPr/>
                </a:tc>
                <a:tc>
                  <a:txBody>
                    <a:bodyPr/>
                    <a:lstStyle/>
                    <a:p>
                      <a:r>
                        <a:rPr lang="en-US" dirty="0"/>
                        <a:t>Iron and Steel</a:t>
                      </a:r>
                    </a:p>
                  </a:txBody>
                  <a:tcPr/>
                </a:tc>
                <a:tc>
                  <a:txBody>
                    <a:bodyPr/>
                    <a:lstStyle/>
                    <a:p>
                      <a:r>
                        <a:rPr lang="en-US" dirty="0"/>
                        <a:t>Specifically Listed Construction Materials</a:t>
                      </a:r>
                    </a:p>
                  </a:txBody>
                  <a:tcPr/>
                </a:tc>
                <a:tc>
                  <a:txBody>
                    <a:bodyPr/>
                    <a:lstStyle/>
                    <a:p>
                      <a:r>
                        <a:rPr lang="en-US" dirty="0"/>
                        <a:t>All Other Construction Materials</a:t>
                      </a:r>
                    </a:p>
                  </a:txBody>
                  <a:tcPr/>
                </a:tc>
                <a:tc>
                  <a:txBody>
                    <a:bodyPr/>
                    <a:lstStyle/>
                    <a:p>
                      <a:r>
                        <a:rPr lang="en-US" dirty="0"/>
                        <a:t>Manufactured Products</a:t>
                      </a:r>
                    </a:p>
                  </a:txBody>
                  <a:tcPr/>
                </a:tc>
                <a:extLst>
                  <a:ext uri="{0D108BD9-81ED-4DB2-BD59-A6C34878D82A}">
                    <a16:rowId xmlns:a16="http://schemas.microsoft.com/office/drawing/2014/main" val="3221681314"/>
                  </a:ext>
                </a:extLst>
              </a:tr>
              <a:tr h="370840">
                <a:tc>
                  <a:txBody>
                    <a:bodyPr/>
                    <a:lstStyle/>
                    <a:p>
                      <a:r>
                        <a:rPr lang="en-US" dirty="0">
                          <a:solidFill>
                            <a:srgbClr val="0A4B6F"/>
                          </a:solidFill>
                        </a:rPr>
                        <a:t>CDBG Formula Grants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A4B6F"/>
                          </a:solidFill>
                          <a:latin typeface="+mn-lt"/>
                          <a:ea typeface="+mn-ea"/>
                          <a:cs typeface="+mn-cs"/>
                        </a:rPr>
                        <a:t>All funds obligated on or after November 15, 2022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A4B6F"/>
                          </a:solidFill>
                          <a:latin typeface="+mn-lt"/>
                          <a:ea typeface="+mn-ea"/>
                          <a:cs typeface="+mn-cs"/>
                        </a:rPr>
                        <a:t>As of the date HUD obligates new FFA from FY24 appropriations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A4B6F"/>
                          </a:solidFill>
                          <a:latin typeface="+mn-lt"/>
                          <a:ea typeface="+mn-ea"/>
                          <a:cs typeface="+mn-cs"/>
                        </a:rPr>
                        <a:t>As of the date HUD obligates new FFA from FY25 appropriations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A4B6F"/>
                          </a:solidFill>
                          <a:latin typeface="+mn-lt"/>
                          <a:ea typeface="+mn-ea"/>
                          <a:cs typeface="+mn-cs"/>
                        </a:rPr>
                        <a:t>As of the date HUD obligates new FFA from FY25 appropriations	</a:t>
                      </a:r>
                    </a:p>
                  </a:txBody>
                  <a:tcPr/>
                </a:tc>
                <a:extLst>
                  <a:ext uri="{0D108BD9-81ED-4DB2-BD59-A6C34878D82A}">
                    <a16:rowId xmlns:a16="http://schemas.microsoft.com/office/drawing/2014/main" val="1739616501"/>
                  </a:ext>
                </a:extLst>
              </a:tr>
              <a:tr h="370840">
                <a:tc>
                  <a:txBody>
                    <a:bodyPr/>
                    <a:lstStyle/>
                    <a:p>
                      <a:endParaRPr lang="en-US" dirty="0">
                        <a:solidFill>
                          <a:srgbClr val="0A4B6F"/>
                        </a:solidFill>
                      </a:endParaRPr>
                    </a:p>
                  </a:txBody>
                  <a:tcPr/>
                </a:tc>
                <a:tc>
                  <a:txBody>
                    <a:bodyPr/>
                    <a:lstStyle/>
                    <a:p>
                      <a:r>
                        <a:rPr lang="en-US" dirty="0">
                          <a:solidFill>
                            <a:srgbClr val="0A4B6F"/>
                          </a:solidFill>
                        </a:rPr>
                        <a:t>Grants Awarded in 2024</a:t>
                      </a:r>
                    </a:p>
                  </a:txBody>
                  <a:tcPr/>
                </a:tc>
                <a:tc>
                  <a:txBody>
                    <a:bodyPr/>
                    <a:lstStyle/>
                    <a:p>
                      <a:r>
                        <a:rPr lang="en-US" dirty="0">
                          <a:solidFill>
                            <a:srgbClr val="0A4B6F"/>
                          </a:solidFill>
                        </a:rPr>
                        <a:t>Grants Awarded in 2024</a:t>
                      </a:r>
                    </a:p>
                  </a:txBody>
                  <a:tcPr/>
                </a:tc>
                <a:tc>
                  <a:txBody>
                    <a:bodyPr/>
                    <a:lstStyle/>
                    <a:p>
                      <a:r>
                        <a:rPr lang="en-US" dirty="0">
                          <a:solidFill>
                            <a:srgbClr val="0A4B6F"/>
                          </a:solidFill>
                        </a:rPr>
                        <a:t>Grants Awarded in 2025</a:t>
                      </a:r>
                    </a:p>
                  </a:txBody>
                  <a:tcPr/>
                </a:tc>
                <a:tc>
                  <a:txBody>
                    <a:bodyPr/>
                    <a:lstStyle/>
                    <a:p>
                      <a:r>
                        <a:rPr lang="en-US" dirty="0">
                          <a:solidFill>
                            <a:srgbClr val="0A4B6F"/>
                          </a:solidFill>
                        </a:rPr>
                        <a:t>Grants Awarded in 2025</a:t>
                      </a:r>
                    </a:p>
                  </a:txBody>
                  <a:tcPr/>
                </a:tc>
                <a:extLst>
                  <a:ext uri="{0D108BD9-81ED-4DB2-BD59-A6C34878D82A}">
                    <a16:rowId xmlns:a16="http://schemas.microsoft.com/office/drawing/2014/main" val="774413736"/>
                  </a:ext>
                </a:extLst>
              </a:tr>
            </a:tbl>
          </a:graphicData>
        </a:graphic>
      </p:graphicFrame>
    </p:spTree>
    <p:extLst>
      <p:ext uri="{BB962C8B-B14F-4D97-AF65-F5344CB8AC3E}">
        <p14:creationId xmlns:p14="http://schemas.microsoft.com/office/powerpoint/2010/main" val="3871166009"/>
      </p:ext>
    </p:extLst>
  </p:cSld>
  <p:clrMapOvr>
    <a:masterClrMapping/>
  </p:clrMapOvr>
  <mc:AlternateContent xmlns:mc="http://schemas.openxmlformats.org/markup-compatibility/2006" xmlns:p14="http://schemas.microsoft.com/office/powerpoint/2010/main">
    <mc:Choice Requires="p14">
      <p:transition spd="slow" p14:dur="2000" advTm="30428"/>
    </mc:Choice>
    <mc:Fallback xmlns="">
      <p:transition spd="slow" advTm="30428"/>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CDBG Grant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Medium" panose="020B0603020102020204" pitchFamily="34" charset="0"/>
                <a:cs typeface="Aharoni" panose="020B0604020202020204" pitchFamily="2" charset="-79"/>
              </a:rPr>
              <a:t>Compliance</a:t>
            </a:r>
            <a:r>
              <a:rPr lang="en-US" sz="3500" dirty="0">
                <a:solidFill>
                  <a:srgbClr val="0A4B6F"/>
                </a:solidFill>
                <a:latin typeface="Franklin Gothic Medium" panose="020B0603020102020204" pitchFamily="34" charset="0"/>
                <a:cs typeface="Aharoni" panose="020B0604020202020204" pitchFamily="2" charset="-79"/>
              </a:rPr>
              <a:t> </a:t>
            </a:r>
          </a:p>
          <a:p>
            <a:pPr marL="0" indent="0" algn="r">
              <a:buNone/>
            </a:pPr>
            <a:r>
              <a:rPr lang="en-US" sz="3200" dirty="0">
                <a:solidFill>
                  <a:srgbClr val="0A4B6F"/>
                </a:solidFill>
                <a:latin typeface="Franklin Gothic Book" panose="020B0503020102020204" pitchFamily="34" charset="0"/>
              </a:rPr>
              <a:t>Federal Labor Standards</a:t>
            </a:r>
          </a:p>
          <a:p>
            <a:pPr marL="0" indent="0" algn="r">
              <a:buNone/>
            </a:pPr>
            <a:r>
              <a:rPr lang="en-US" dirty="0">
                <a:solidFill>
                  <a:srgbClr val="0A4B6F"/>
                </a:solidFill>
                <a:latin typeface="Franklin Gothic Book" panose="020B0503020102020204" pitchFamily="34" charset="0"/>
              </a:rPr>
              <a:t>JoLaine Miner</a:t>
            </a:r>
          </a:p>
        </p:txBody>
      </p:sp>
    </p:spTree>
    <p:extLst>
      <p:ext uri="{BB962C8B-B14F-4D97-AF65-F5344CB8AC3E}">
        <p14:creationId xmlns:p14="http://schemas.microsoft.com/office/powerpoint/2010/main" val="543027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Federal Labor Standards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Any construction contract over $2,000, funded in whole or in part with CDBG funds, is subject to Federal Labor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44B6F"/>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Assign someone the responsibility for assuring compliance</a:t>
            </a:r>
          </a:p>
        </p:txBody>
      </p:sp>
      <p:sp>
        <p:nvSpPr>
          <p:cNvPr id="10" name="Title 2">
            <a:extLst>
              <a:ext uri="{FF2B5EF4-FFF2-40B4-BE49-F238E27FC236}">
                <a16:creationId xmlns:a16="http://schemas.microsoft.com/office/drawing/2014/main" id="{B66CD929-C0F2-5CBD-65A6-A6062150BC4D}"/>
              </a:ext>
            </a:extLst>
          </p:cNvPr>
          <p:cNvSpPr txBox="1">
            <a:spLocks/>
          </p:cNvSpPr>
          <p:nvPr/>
        </p:nvSpPr>
        <p:spPr>
          <a:xfrm>
            <a:off x="570369" y="3429000"/>
            <a:ext cx="9027896" cy="2117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mn-lt"/>
                <a:ea typeface="+mj-ea"/>
                <a:cs typeface="Arial" panose="020B0604020202020204" pitchFamily="34" charset="0"/>
              </a:rPr>
              <a:t>What are the Federal Labor Standards?</a:t>
            </a:r>
          </a:p>
          <a:p>
            <a:pPr marL="574675"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mn-lt"/>
                <a:ea typeface="+mj-ea"/>
                <a:cs typeface="Arial" panose="020B0604020202020204" pitchFamily="34" charset="0"/>
              </a:rPr>
              <a:t>Copeland Anti-Kickback Act</a:t>
            </a:r>
          </a:p>
          <a:p>
            <a:pPr marL="574675"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mn-lt"/>
                <a:ea typeface="+mj-ea"/>
                <a:cs typeface="Arial" panose="020B0604020202020204" pitchFamily="34" charset="0"/>
              </a:rPr>
              <a:t>Contract Work Hours &amp; Safety Standards Act (CWHSSA)</a:t>
            </a:r>
          </a:p>
          <a:p>
            <a:pPr marL="574675"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mn-lt"/>
                <a:ea typeface="+mj-ea"/>
                <a:cs typeface="Arial" panose="020B0604020202020204" pitchFamily="34" charset="0"/>
              </a:rPr>
              <a:t>Davis-Bacon Prevailing Wage Act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44B6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2719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96564" y="559065"/>
            <a:ext cx="10515600" cy="649515"/>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Indirect Cost Selection</a:t>
            </a:r>
            <a:br>
              <a:rPr lang="en-US" dirty="0">
                <a:solidFill>
                  <a:srgbClr val="0A4B6F"/>
                </a:solidFill>
                <a:latin typeface="Franklin Gothic Medium" panose="020B0603020102020204" pitchFamily="34" charset="0"/>
                <a:cs typeface="Aharoni" panose="020B0604020202020204" pitchFamily="2" charset="-79"/>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301922" y="1091409"/>
            <a:ext cx="11051262" cy="44627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75000"/>
                  </a:srgbClr>
                </a:solidFill>
                <a:effectLst/>
                <a:uLnTx/>
                <a:uFillTx/>
                <a:cs typeface="Arial" panose="020B0604020202020204" pitchFamily="34" charset="0"/>
              </a:rPr>
              <a:t>After acceptance of the NOSA</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New Grantees will receive an email invitation to select an indirect cost rate. </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Previous system, known as CARS, has been updated to the GATA Centralized Indirect Cost Rate System</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Selection made once, not annually</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Video for the process:</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A4B6F"/>
                </a:solidFill>
                <a:effectLst/>
                <a:uLnTx/>
                <a:uFillTx/>
                <a:cs typeface="Arial" panose="020B0604020202020204" pitchFamily="34" charset="0"/>
                <a:hlinkClick r:id="rId2">
                  <a:extLst>
                    <a:ext uri="{A12FA001-AC4F-418D-AE19-62706E023703}">
                      <ahyp:hlinkClr xmlns:ahyp="http://schemas.microsoft.com/office/drawing/2018/hyperlinkcolor" val="tx"/>
                    </a:ext>
                  </a:extLst>
                </a:hlinkClick>
              </a:rPr>
              <a:t>https://illinois2.webex.com/recordingse</a:t>
            </a:r>
            <a:r>
              <a:rPr kumimoji="0" lang="en-US" sz="2800" b="0" i="0" u="sng" strike="noStrike" kern="1200" cap="none" spc="0" normalizeH="0" baseline="0" noProof="0" dirty="0">
                <a:ln>
                  <a:noFill/>
                </a:ln>
                <a:solidFill>
                  <a:srgbClr val="0A4B6F"/>
                </a:solidFill>
                <a:effectLst/>
                <a:uLnTx/>
                <a:uFillTx/>
                <a:ea typeface="+mn-ea"/>
                <a:cs typeface="+mn-cs"/>
                <a:hlinkClick r:id="rId2">
                  <a:extLst>
                    <a:ext uri="{A12FA001-AC4F-418D-AE19-62706E023703}">
                      <ahyp:hlinkClr xmlns:ahyp="http://schemas.microsoft.com/office/drawing/2018/hyperlinkcolor" val="tx"/>
                    </a:ext>
                  </a:extLst>
                </a:hlinkClick>
              </a:rPr>
              <a:t>rvice/sites/illinois2/recording/6ded53d0292b4a5cac585a00f0042353/playback</a:t>
            </a:r>
            <a:endParaRPr kumimoji="0" lang="en-US" sz="2800" b="0" i="0" u="none" strike="noStrike" kern="1200" cap="none" spc="0" normalizeH="0" baseline="0" noProof="0" dirty="0">
              <a:ln>
                <a:noFill/>
              </a:ln>
              <a:solidFill>
                <a:srgbClr val="0A4B6F"/>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521542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Federal Labor Standards</a:t>
            </a:r>
            <a:endParaRPr lang="en-US" sz="4000" dirty="0"/>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1255212" y="2080357"/>
            <a:ext cx="9588138" cy="2668896"/>
          </a:xfrm>
        </p:spPr>
        <p:txBody>
          <a:bodyPr>
            <a:noAutofit/>
          </a:bodyPr>
          <a:lstStyle/>
          <a:p>
            <a:r>
              <a:rPr lang="en-US" sz="3200" b="1" dirty="0">
                <a:solidFill>
                  <a:srgbClr val="0A4B6F"/>
                </a:solidFill>
                <a:latin typeface="Franklin Gothic Book" panose="020B0503020102020204" pitchFamily="34" charset="0"/>
              </a:rPr>
              <a:t>Copeland Anti-Kickback Act (40 USC 276c)</a:t>
            </a:r>
          </a:p>
          <a:p>
            <a:pPr marL="457200" indent="-457200">
              <a:buFont typeface="Arial" panose="020B0604020202020204" pitchFamily="34" charset="0"/>
              <a:buChar char="•"/>
            </a:pPr>
            <a:r>
              <a:rPr lang="en-US" sz="3200" dirty="0">
                <a:solidFill>
                  <a:srgbClr val="0A4B6F"/>
                </a:solidFill>
                <a:latin typeface="Franklin Gothic Book" panose="020B0503020102020204" pitchFamily="34" charset="0"/>
              </a:rPr>
              <a:t>Prohibits employers from forcing employees to give up any part of their wages, except for authorized payroll deductions</a:t>
            </a:r>
          </a:p>
          <a:p>
            <a:pPr marL="457200" indent="-457200">
              <a:buFont typeface="Arial" panose="020B0604020202020204" pitchFamily="34" charset="0"/>
              <a:buChar char="•"/>
            </a:pPr>
            <a:r>
              <a:rPr lang="en-US" sz="3200" dirty="0">
                <a:solidFill>
                  <a:srgbClr val="0A4B6F"/>
                </a:solidFill>
                <a:latin typeface="Franklin Gothic Book" panose="020B0503020102020204" pitchFamily="34" charset="0"/>
              </a:rPr>
              <a:t>Requires payrolls be certified</a:t>
            </a:r>
          </a:p>
        </p:txBody>
      </p:sp>
    </p:spTree>
    <p:extLst>
      <p:ext uri="{BB962C8B-B14F-4D97-AF65-F5344CB8AC3E}">
        <p14:creationId xmlns:p14="http://schemas.microsoft.com/office/powerpoint/2010/main" val="489109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Federal Labor Standards</a:t>
            </a:r>
            <a:endParaRPr lang="en-US" sz="4000"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490467" y="1345293"/>
            <a:ext cx="11492527" cy="4220620"/>
          </a:xfrm>
        </p:spPr>
        <p:txBody>
          <a:bodyPr>
            <a:noAutofit/>
          </a:bodyPr>
          <a:lstStyle/>
          <a:p>
            <a:pPr marL="0" indent="0">
              <a:buNone/>
            </a:pPr>
            <a:r>
              <a:rPr lang="en-US" sz="3200" b="1" dirty="0">
                <a:solidFill>
                  <a:schemeClr val="accent1"/>
                </a:solidFill>
                <a:latin typeface="Franklin Gothic Book" panose="020B0503020102020204" pitchFamily="34" charset="0"/>
              </a:rPr>
              <a:t>Contract Work Hours &amp; Safety Standards Act (40 USC 327-330)</a:t>
            </a:r>
          </a:p>
          <a:p>
            <a:pPr marL="457200" indent="-457200">
              <a:buFont typeface="Arial" panose="020B0604020202020204" pitchFamily="34" charset="0"/>
              <a:buChar char="•"/>
            </a:pPr>
            <a:r>
              <a:rPr lang="en-US" sz="3200" dirty="0">
                <a:solidFill>
                  <a:srgbClr val="0A4B6F"/>
                </a:solidFill>
                <a:latin typeface="Franklin Gothic Book" panose="020B0503020102020204" pitchFamily="34" charset="0"/>
              </a:rPr>
              <a:t>Laborers and mechanics must be paid time and one half for hours worked over 40 hours in one work week</a:t>
            </a:r>
          </a:p>
          <a:p>
            <a:pPr marL="914400" indent="-457200">
              <a:buFont typeface="Arial" panose="020B0604020202020204" pitchFamily="34" charset="0"/>
              <a:buChar char="•"/>
            </a:pPr>
            <a:r>
              <a:rPr lang="en-US" sz="3200" dirty="0">
                <a:solidFill>
                  <a:srgbClr val="0A4B6F"/>
                </a:solidFill>
                <a:latin typeface="Franklin Gothic Book" panose="020B0503020102020204" pitchFamily="34" charset="0"/>
              </a:rPr>
              <a:t>Contractor liable for unpaid wages and liquidated damages.</a:t>
            </a:r>
          </a:p>
          <a:p>
            <a:pPr marL="914400" indent="-457200">
              <a:buFont typeface="Arial" panose="020B0604020202020204" pitchFamily="34" charset="0"/>
              <a:buChar char="•"/>
            </a:pPr>
            <a:r>
              <a:rPr lang="en-US" sz="3200" dirty="0">
                <a:solidFill>
                  <a:srgbClr val="0A4B6F"/>
                </a:solidFill>
                <a:latin typeface="Franklin Gothic Book" panose="020B0503020102020204" pitchFamily="34" charset="0"/>
              </a:rPr>
              <a:t>Violation Penalty = $29 per day, per laborer/mechanic owed – issued by DOL.</a:t>
            </a:r>
          </a:p>
          <a:p>
            <a:pPr marL="457200" indent="-457200">
              <a:buFont typeface="Arial" panose="020B0604020202020204" pitchFamily="34" charset="0"/>
              <a:buChar char="•"/>
            </a:pPr>
            <a:r>
              <a:rPr lang="en-US" sz="3200" dirty="0">
                <a:solidFill>
                  <a:srgbClr val="0A4B6F"/>
                </a:solidFill>
                <a:latin typeface="Franklin Gothic Book" panose="020B0503020102020204" pitchFamily="34" charset="0"/>
              </a:rPr>
              <a:t>Assures no laborer or mechanic be made to work in surroundings that are unsanitary, hazardous, or dangerous</a:t>
            </a:r>
          </a:p>
        </p:txBody>
      </p:sp>
    </p:spTree>
    <p:extLst>
      <p:ext uri="{BB962C8B-B14F-4D97-AF65-F5344CB8AC3E}">
        <p14:creationId xmlns:p14="http://schemas.microsoft.com/office/powerpoint/2010/main" val="253443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310714"/>
            <a:ext cx="10420687" cy="1130964"/>
          </a:xfrm>
        </p:spPr>
        <p:txBody>
          <a:bodyPr>
            <a:noAutofit/>
          </a:bodyPr>
          <a:lstStyle/>
          <a:p>
            <a:r>
              <a:rPr lang="en-US" sz="4000" b="1" dirty="0">
                <a:solidFill>
                  <a:schemeClr val="accent1"/>
                </a:solidFill>
                <a:latin typeface="+mj-lt"/>
                <a:cs typeface="Arial" panose="020B0604020202020204" pitchFamily="34" charset="0"/>
              </a:rPr>
              <a:t>Davis-Bacon Act Prevailing Wage Act</a:t>
            </a:r>
            <a:br>
              <a:rPr lang="en-US" sz="4000" b="1" dirty="0">
                <a:solidFill>
                  <a:schemeClr val="accent1"/>
                </a:solidFill>
                <a:latin typeface="+mj-lt"/>
                <a:cs typeface="Arial" panose="020B0604020202020204" pitchFamily="34" charset="0"/>
              </a:rPr>
            </a:br>
            <a:r>
              <a:rPr lang="en-US" sz="4000" b="1" dirty="0">
                <a:solidFill>
                  <a:schemeClr val="accent1"/>
                </a:solidFill>
                <a:latin typeface="+mj-lt"/>
                <a:cs typeface="Arial" panose="020B0604020202020204" pitchFamily="34" charset="0"/>
              </a:rPr>
              <a:t> </a:t>
            </a:r>
            <a:r>
              <a:rPr lang="en-US" sz="3600" b="1" dirty="0">
                <a:solidFill>
                  <a:schemeClr val="accent1"/>
                </a:solidFill>
                <a:latin typeface="+mj-lt"/>
                <a:cs typeface="Arial" panose="020B0604020202020204" pitchFamily="34" charset="0"/>
              </a:rPr>
              <a:t>(29 CFR Part 1, 3, 5)</a:t>
            </a:r>
            <a:endParaRPr lang="en-US" sz="3600" dirty="0">
              <a:solidFill>
                <a:schemeClr val="accent1"/>
              </a:solidFill>
              <a:latin typeface="+mj-lt"/>
            </a:endParaRPr>
          </a:p>
        </p:txBody>
      </p:sp>
      <p:sp>
        <p:nvSpPr>
          <p:cNvPr id="5" name="Text Placeholder 4">
            <a:extLst>
              <a:ext uri="{FF2B5EF4-FFF2-40B4-BE49-F238E27FC236}">
                <a16:creationId xmlns:a16="http://schemas.microsoft.com/office/drawing/2014/main" id="{6B0BE04F-2744-0ED2-C00C-E2B43B91B3E3}"/>
              </a:ext>
            </a:extLst>
          </p:cNvPr>
          <p:cNvSpPr txBox="1">
            <a:spLocks noGrp="1"/>
          </p:cNvSpPr>
          <p:nvPr>
            <p:ph type="body" sz="half" idx="2"/>
          </p:nvPr>
        </p:nvSpPr>
        <p:spPr>
          <a:xfrm>
            <a:off x="490467" y="1875787"/>
            <a:ext cx="11138117" cy="3582519"/>
          </a:xfrm>
          <a:prstGeom prst="rect">
            <a:avLst/>
          </a:prstGeom>
          <a:noFill/>
        </p:spPr>
        <p:txBody>
          <a:bodyPr wrap="square">
            <a:spAutoFit/>
          </a:bodyPr>
          <a:lstStyle/>
          <a:p>
            <a:pPr marL="0" indent="0">
              <a:buNone/>
            </a:pPr>
            <a:r>
              <a:rPr lang="en-US" b="1" dirty="0">
                <a:solidFill>
                  <a:schemeClr val="accent1"/>
                </a:solidFill>
                <a:cs typeface="Arial" panose="020B0604020202020204" pitchFamily="34" charset="0"/>
              </a:rPr>
              <a:t>The Davis-Bacon Act requires the payment of prevailing wage rates (which are determined by the U.S. Department of Labor) to all laborers and mechanics on federally funded or assisted construction projects in excess of $2,000. Construction includes the alteration and/or repair, including painting and decorating of public buildings or public works. </a:t>
            </a:r>
            <a:r>
              <a:rPr lang="en-US" b="1" dirty="0">
                <a:solidFill>
                  <a:schemeClr val="accent1"/>
                </a:solidFill>
                <a:highlight>
                  <a:srgbClr val="FFFF00"/>
                </a:highlight>
                <a:cs typeface="Arial" panose="020B0604020202020204" pitchFamily="34" charset="0"/>
              </a:rPr>
              <a:t>NEW RULE</a:t>
            </a:r>
            <a:r>
              <a:rPr lang="en-US" b="1" dirty="0">
                <a:solidFill>
                  <a:schemeClr val="accent1"/>
                </a:solidFill>
                <a:cs typeface="Arial" panose="020B0604020202020204" pitchFamily="34" charset="0"/>
              </a:rPr>
              <a:t> - </a:t>
            </a:r>
            <a:r>
              <a:rPr lang="en-US" b="1" u="sng" dirty="0">
                <a:solidFill>
                  <a:schemeClr val="accent1"/>
                </a:solidFill>
                <a:cs typeface="Arial" panose="020B0604020202020204" pitchFamily="34" charset="0"/>
              </a:rPr>
              <a:t>Building or Work includes a portion of a building or work, or the installation of equipment or components into the building or work, as well as modern activities such as solar panels, wind turbines, broadband installation, etc. </a:t>
            </a:r>
          </a:p>
        </p:txBody>
      </p:sp>
    </p:spTree>
    <p:extLst>
      <p:ext uri="{BB962C8B-B14F-4D97-AF65-F5344CB8AC3E}">
        <p14:creationId xmlns:p14="http://schemas.microsoft.com/office/powerpoint/2010/main" val="3521506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310714"/>
            <a:ext cx="10420687" cy="1130964"/>
          </a:xfrm>
        </p:spPr>
        <p:txBody>
          <a:bodyPr>
            <a:noAutofit/>
          </a:bodyPr>
          <a:lstStyle/>
          <a:p>
            <a:r>
              <a:rPr lang="en-US" b="1" dirty="0">
                <a:solidFill>
                  <a:schemeClr val="accent1"/>
                </a:solidFill>
                <a:latin typeface="+mj-lt"/>
                <a:cs typeface="Arial" panose="020B0604020202020204" pitchFamily="34" charset="0"/>
              </a:rPr>
              <a:t>Davis-Bacon Prevailing Wage Act</a:t>
            </a:r>
            <a:br>
              <a:rPr lang="en-US" b="1" dirty="0">
                <a:solidFill>
                  <a:schemeClr val="accent1"/>
                </a:solidFill>
                <a:latin typeface="+mj-lt"/>
                <a:cs typeface="Arial" panose="020B0604020202020204" pitchFamily="34" charset="0"/>
              </a:rPr>
            </a:br>
            <a:r>
              <a:rPr lang="en-US" b="1" dirty="0">
                <a:solidFill>
                  <a:schemeClr val="accent1"/>
                </a:solidFill>
                <a:latin typeface="+mj-lt"/>
                <a:cs typeface="Arial" panose="020B0604020202020204" pitchFamily="34" charset="0"/>
              </a:rPr>
              <a:t> (29 CFR Part 1, 3, 5)</a:t>
            </a:r>
            <a:endParaRPr lang="en-US" dirty="0">
              <a:solidFill>
                <a:schemeClr val="accent1"/>
              </a:solidFill>
              <a:latin typeface="+mj-lt"/>
            </a:endParaRPr>
          </a:p>
        </p:txBody>
      </p:sp>
      <p:sp>
        <p:nvSpPr>
          <p:cNvPr id="6" name="Content Placeholder 7">
            <a:extLst>
              <a:ext uri="{FF2B5EF4-FFF2-40B4-BE49-F238E27FC236}">
                <a16:creationId xmlns:a16="http://schemas.microsoft.com/office/drawing/2014/main" id="{1A344088-DBA1-4B6B-DB1D-8805A573446B}"/>
              </a:ext>
            </a:extLst>
          </p:cNvPr>
          <p:cNvSpPr txBox="1">
            <a:spLocks/>
          </p:cNvSpPr>
          <p:nvPr/>
        </p:nvSpPr>
        <p:spPr>
          <a:xfrm>
            <a:off x="623923" y="1926244"/>
            <a:ext cx="10944153" cy="320917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B6F"/>
                </a:solidFill>
                <a:effectLst/>
                <a:uLnTx/>
                <a:uFillTx/>
                <a:ea typeface="+mn-ea"/>
                <a:cs typeface="Arial" panose="020B0604020202020204" pitchFamily="34" charset="0"/>
              </a:rPr>
              <a:t>Laborers and mechanics must be paid at least once per work week</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B6F"/>
                </a:solidFill>
                <a:effectLst/>
                <a:uLnTx/>
                <a:uFillTx/>
                <a:ea typeface="+mn-ea"/>
                <a:cs typeface="Arial" panose="020B0604020202020204" pitchFamily="34" charset="0"/>
              </a:rPr>
              <a:t>All laborers and mechanics must be paid federal prevailing wages for the work they are performing on the project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B6F"/>
                </a:solidFill>
                <a:effectLst/>
                <a:uLnTx/>
                <a:uFillTx/>
                <a:ea typeface="+mn-ea"/>
                <a:cs typeface="Arial" panose="020B0604020202020204" pitchFamily="34" charset="0"/>
              </a:rPr>
              <a:t>Only apprentices and trainees registered with the US Department of Labor may be paid less than the federal prevailing wage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44B6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8265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310714"/>
            <a:ext cx="10420687" cy="1130964"/>
          </a:xfrm>
        </p:spPr>
        <p:txBody>
          <a:bodyPr>
            <a:noAutofit/>
          </a:bodyPr>
          <a:lstStyle/>
          <a:p>
            <a:r>
              <a:rPr lang="en-US" b="1" dirty="0">
                <a:solidFill>
                  <a:schemeClr val="accent1"/>
                </a:solidFill>
                <a:latin typeface="+mj-lt"/>
                <a:cs typeface="Arial" panose="020B0604020202020204" pitchFamily="34" charset="0"/>
              </a:rPr>
              <a:t>Davis-Bacon Act Prevailing Wage Act</a:t>
            </a:r>
            <a:br>
              <a:rPr lang="en-US" b="1" dirty="0">
                <a:solidFill>
                  <a:schemeClr val="accent1"/>
                </a:solidFill>
                <a:latin typeface="+mj-lt"/>
                <a:cs typeface="Arial" panose="020B0604020202020204" pitchFamily="34" charset="0"/>
              </a:rPr>
            </a:br>
            <a:r>
              <a:rPr lang="en-US" b="1" dirty="0">
                <a:solidFill>
                  <a:schemeClr val="accent1"/>
                </a:solidFill>
                <a:latin typeface="+mj-lt"/>
                <a:cs typeface="Arial" panose="020B0604020202020204" pitchFamily="34" charset="0"/>
              </a:rPr>
              <a:t> (29 CFR Part 1, 3, 5)</a:t>
            </a:r>
            <a:endParaRPr lang="en-US" dirty="0">
              <a:solidFill>
                <a:schemeClr val="accent1"/>
              </a:solidFill>
              <a:latin typeface="+mj-lt"/>
            </a:endParaRPr>
          </a:p>
        </p:txBody>
      </p:sp>
      <p:sp>
        <p:nvSpPr>
          <p:cNvPr id="7" name="Content Placeholder 7">
            <a:extLst>
              <a:ext uri="{FF2B5EF4-FFF2-40B4-BE49-F238E27FC236}">
                <a16:creationId xmlns:a16="http://schemas.microsoft.com/office/drawing/2014/main" id="{2237C80C-4CF8-7152-7AE7-A1AD33171244}"/>
              </a:ext>
            </a:extLst>
          </p:cNvPr>
          <p:cNvSpPr txBox="1">
            <a:spLocks/>
          </p:cNvSpPr>
          <p:nvPr/>
        </p:nvSpPr>
        <p:spPr>
          <a:xfrm>
            <a:off x="721361" y="1937159"/>
            <a:ext cx="10505440" cy="2669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Foremen/Supervisors are covered by Davis-Bacon (20% or more performing manual work)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Exclusions: Project Superintendents, administrative staff, executives, clerical.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Exemptions:  Volunteers and Force Account Workers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531901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Force Account Labor</a:t>
            </a:r>
            <a:endParaRPr lang="en-US" dirty="0"/>
          </a:p>
        </p:txBody>
      </p:sp>
      <p:sp>
        <p:nvSpPr>
          <p:cNvPr id="3" name="Content Placeholder 7">
            <a:extLst>
              <a:ext uri="{FF2B5EF4-FFF2-40B4-BE49-F238E27FC236}">
                <a16:creationId xmlns:a16="http://schemas.microsoft.com/office/drawing/2014/main" id="{87EA36E4-869B-B36E-9190-8C0519B1714B}"/>
              </a:ext>
            </a:extLst>
          </p:cNvPr>
          <p:cNvSpPr>
            <a:spLocks noGrp="1"/>
          </p:cNvSpPr>
          <p:nvPr>
            <p:ph idx="1"/>
          </p:nvPr>
        </p:nvSpPr>
        <p:spPr>
          <a:xfrm>
            <a:off x="657629" y="1409139"/>
            <a:ext cx="10924772" cy="4252752"/>
          </a:xfrm>
        </p:spPr>
        <p:txBody>
          <a:bodyPr>
            <a:normAutofit lnSpcReduction="10000"/>
          </a:bodyPr>
          <a:lstStyle/>
          <a:p>
            <a:r>
              <a:rPr lang="en-US" sz="3200" dirty="0">
                <a:solidFill>
                  <a:schemeClr val="accent1"/>
                </a:solidFill>
              </a:rPr>
              <a:t>Can be used on construction projects  </a:t>
            </a:r>
          </a:p>
          <a:p>
            <a:pPr lvl="1"/>
            <a:r>
              <a:rPr lang="en-US" sz="3200" dirty="0">
                <a:solidFill>
                  <a:schemeClr val="accent1"/>
                </a:solidFill>
              </a:rPr>
              <a:t>Only employees of units of local government</a:t>
            </a:r>
          </a:p>
          <a:p>
            <a:pPr lvl="1"/>
            <a:r>
              <a:rPr lang="en-US" sz="3200" dirty="0">
                <a:solidFill>
                  <a:schemeClr val="accent1"/>
                </a:solidFill>
              </a:rPr>
              <a:t>Not employees of a water/sewer district</a:t>
            </a:r>
          </a:p>
          <a:p>
            <a:r>
              <a:rPr lang="en-US" sz="3200" dirty="0">
                <a:solidFill>
                  <a:schemeClr val="accent1"/>
                </a:solidFill>
              </a:rPr>
              <a:t>Additional help can be hired for the project</a:t>
            </a:r>
          </a:p>
          <a:p>
            <a:pPr lvl="1"/>
            <a:r>
              <a:rPr lang="en-US" sz="3200" dirty="0">
                <a:solidFill>
                  <a:schemeClr val="accent1"/>
                </a:solidFill>
              </a:rPr>
              <a:t>Must be paid federal prevailing wage rates</a:t>
            </a:r>
          </a:p>
          <a:p>
            <a:r>
              <a:rPr lang="en-US" sz="3200" dirty="0">
                <a:solidFill>
                  <a:schemeClr val="accent1"/>
                </a:solidFill>
              </a:rPr>
              <a:t>Detailed payroll/activity reports for the employees working on the project. </a:t>
            </a:r>
          </a:p>
          <a:p>
            <a:r>
              <a:rPr lang="en-US" sz="3200" dirty="0">
                <a:solidFill>
                  <a:schemeClr val="accent1"/>
                </a:solidFill>
              </a:rPr>
              <a:t>Submit payrolls with the quarterly reports/cash requests to support the expenses.</a:t>
            </a:r>
          </a:p>
          <a:p>
            <a:pPr lvl="1"/>
            <a:endParaRPr lang="en-US" sz="2800" dirty="0">
              <a:solidFill>
                <a:schemeClr val="accent1"/>
              </a:solidFill>
            </a:endParaRPr>
          </a:p>
        </p:txBody>
      </p:sp>
    </p:spTree>
    <p:extLst>
      <p:ext uri="{BB962C8B-B14F-4D97-AF65-F5344CB8AC3E}">
        <p14:creationId xmlns:p14="http://schemas.microsoft.com/office/powerpoint/2010/main" val="1093343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Force Account Labor</a:t>
            </a:r>
            <a:endParaRPr lang="en-US" dirty="0"/>
          </a:p>
        </p:txBody>
      </p:sp>
      <p:sp>
        <p:nvSpPr>
          <p:cNvPr id="3" name="Content Placeholder 7">
            <a:extLst>
              <a:ext uri="{FF2B5EF4-FFF2-40B4-BE49-F238E27FC236}">
                <a16:creationId xmlns:a16="http://schemas.microsoft.com/office/drawing/2014/main" id="{87EA36E4-869B-B36E-9190-8C0519B1714B}"/>
              </a:ext>
            </a:extLst>
          </p:cNvPr>
          <p:cNvSpPr>
            <a:spLocks noGrp="1"/>
          </p:cNvSpPr>
          <p:nvPr>
            <p:ph idx="1"/>
          </p:nvPr>
        </p:nvSpPr>
        <p:spPr>
          <a:xfrm>
            <a:off x="657629" y="1409139"/>
            <a:ext cx="10284691" cy="3957991"/>
          </a:xfrm>
        </p:spPr>
        <p:txBody>
          <a:bodyPr>
            <a:normAutofit fontScale="92500" lnSpcReduction="10000"/>
          </a:bodyPr>
          <a:lstStyle/>
          <a:p>
            <a:r>
              <a:rPr lang="en-US" sz="3500" dirty="0">
                <a:solidFill>
                  <a:schemeClr val="accent1"/>
                </a:solidFill>
              </a:rPr>
              <a:t>Previous payrolls should be submitted to verify no changes have been made in the rate of pay for the subject workers. </a:t>
            </a:r>
          </a:p>
          <a:p>
            <a:r>
              <a:rPr lang="en-US" sz="3500" dirty="0">
                <a:solidFill>
                  <a:schemeClr val="accent1"/>
                </a:solidFill>
              </a:rPr>
              <a:t>Document equipment used, including when, where, and by whom (employees) during the construction project.</a:t>
            </a:r>
          </a:p>
          <a:p>
            <a:r>
              <a:rPr lang="en-US" sz="3500" dirty="0">
                <a:solidFill>
                  <a:schemeClr val="accent1"/>
                </a:solidFill>
              </a:rPr>
              <a:t>Construction management and employee supervision required. </a:t>
            </a:r>
          </a:p>
          <a:p>
            <a:r>
              <a:rPr lang="en-US" sz="3500" dirty="0">
                <a:solidFill>
                  <a:schemeClr val="accent1"/>
                </a:solidFill>
              </a:rPr>
              <a:t>Forms available. Email ceo.lso@illinois.gov</a:t>
            </a:r>
          </a:p>
          <a:p>
            <a:pPr lvl="1"/>
            <a:endParaRPr lang="en-US" sz="2800" dirty="0">
              <a:solidFill>
                <a:schemeClr val="accent1"/>
              </a:solidFill>
            </a:endParaRPr>
          </a:p>
        </p:txBody>
      </p:sp>
    </p:spTree>
    <p:extLst>
      <p:ext uri="{BB962C8B-B14F-4D97-AF65-F5344CB8AC3E}">
        <p14:creationId xmlns:p14="http://schemas.microsoft.com/office/powerpoint/2010/main" val="3126031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299633"/>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Labor Standards and Procurement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70758" y="1199871"/>
            <a:ext cx="1114212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When is it acceptable to use the small purchase procedures for CDBG construction projects?</a:t>
            </a:r>
          </a:p>
          <a:p>
            <a:pPr marL="914400" marR="0" lvl="1"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When the total project is under $250,000</a:t>
            </a:r>
          </a:p>
          <a:p>
            <a:pPr marL="914400" marR="0" lvl="1"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With permission under special circumstances</a:t>
            </a:r>
          </a:p>
          <a:p>
            <a:pPr marL="914400" marR="0" lvl="1"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Only if under $2,000</a:t>
            </a:r>
          </a:p>
          <a:p>
            <a:pPr marL="914400" marR="0" lvl="1"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None of the above</a:t>
            </a:r>
          </a:p>
        </p:txBody>
      </p:sp>
    </p:spTree>
    <p:extLst>
      <p:ext uri="{BB962C8B-B14F-4D97-AF65-F5344CB8AC3E}">
        <p14:creationId xmlns:p14="http://schemas.microsoft.com/office/powerpoint/2010/main" val="35290849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299633"/>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Labor Standards and Procurement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70758" y="1199871"/>
            <a:ext cx="11333958"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All CDBG construction projects must go through a formal bidding process</a:t>
            </a:r>
          </a:p>
          <a:p>
            <a:pPr marL="2270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44B6F"/>
                </a:solidFill>
                <a:effectLst/>
                <a:uLnTx/>
                <a:uFillTx/>
                <a:ea typeface="+mn-ea"/>
                <a:cs typeface="Arial" panose="020B0604020202020204" pitchFamily="34" charset="0"/>
              </a:rPr>
              <a:t>All projects subject to Davis Bacon must be competitively bid.  Even if a construction contract is $250,000 or less and is part of a federally-funded project subject to Davis Bacon, the small purchase procedures </a:t>
            </a:r>
            <a:r>
              <a:rPr kumimoji="0" lang="en-US" sz="2800" b="0" i="1" u="sng" strike="noStrike" kern="1200" cap="none" spc="0" normalizeH="0" baseline="0" noProof="0" dirty="0">
                <a:ln>
                  <a:noFill/>
                </a:ln>
                <a:solidFill>
                  <a:srgbClr val="044B6F"/>
                </a:solidFill>
                <a:effectLst/>
                <a:uLnTx/>
                <a:uFillTx/>
                <a:ea typeface="+mn-ea"/>
                <a:cs typeface="Arial" panose="020B0604020202020204" pitchFamily="34" charset="0"/>
              </a:rPr>
              <a:t>may not</a:t>
            </a:r>
            <a:r>
              <a:rPr kumimoji="0" lang="en-US" sz="2800" b="0" i="1" u="none" strike="noStrike" kern="1200" cap="none" spc="0" normalizeH="0" baseline="0" noProof="0" dirty="0">
                <a:ln>
                  <a:noFill/>
                </a:ln>
                <a:solidFill>
                  <a:srgbClr val="044B6F"/>
                </a:solidFill>
                <a:effectLst/>
                <a:uLnTx/>
                <a:uFillTx/>
                <a:ea typeface="+mn-ea"/>
                <a:cs typeface="Arial" panose="020B0604020202020204" pitchFamily="34" charset="0"/>
              </a:rPr>
              <a:t> be used. </a:t>
            </a:r>
          </a:p>
          <a:p>
            <a:pPr marL="461963" marR="0" lvl="1" indent="-2349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Bid packets must include:</a:t>
            </a:r>
          </a:p>
          <a:p>
            <a:pPr marL="687388" marR="0" lvl="2" indent="-2254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Federal Prevailing Wage Rates</a:t>
            </a:r>
          </a:p>
          <a:p>
            <a:pPr marL="687388" marR="0" lvl="2" indent="-2254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Federal Labor Standards Provision (HUD 4010)  </a:t>
            </a:r>
          </a:p>
          <a:p>
            <a:pPr marL="461963" marR="0" lvl="1" indent="-2349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26906617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184596"/>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Labor Standards and Procurement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248442" y="797510"/>
            <a:ext cx="11538362" cy="4832092"/>
          </a:xfrm>
          <a:prstGeom prst="rect">
            <a:avLst/>
          </a:prstGeom>
          <a:noFill/>
        </p:spPr>
        <p:txBody>
          <a:bodyPr wrap="square" rtlCol="0">
            <a:spAutoFit/>
          </a:bodyPr>
          <a:lstStyle/>
          <a:p>
            <a:pPr marL="227013" marR="0" lvl="1" indent="0" algn="l"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For projects with mixed sources of funding (utilizing </a:t>
            </a:r>
            <a:r>
              <a:rPr kumimoji="0" lang="en-US" sz="2800" b="0" i="0" u="sng" strike="noStrike" kern="1200" cap="none" spc="0" normalizeH="0" baseline="0" noProof="0" dirty="0">
                <a:ln>
                  <a:noFill/>
                </a:ln>
                <a:solidFill>
                  <a:srgbClr val="044B6F"/>
                </a:solidFill>
                <a:effectLst/>
                <a:uLnTx/>
                <a:uFillTx/>
                <a:ea typeface="+mn-ea"/>
                <a:cs typeface="Arial" panose="020B0604020202020204" pitchFamily="34" charset="0"/>
              </a:rPr>
              <a:t>both CDBG and state funding</a:t>
            </a: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 HUD provided the following in its Handbook dated January 2023: </a:t>
            </a:r>
            <a:r>
              <a:rPr kumimoji="0" lang="en-US" sz="2800" b="0" i="1" u="none" strike="noStrike" kern="1200" cap="none" spc="0" normalizeH="0" baseline="0" noProof="0" dirty="0">
                <a:ln>
                  <a:noFill/>
                </a:ln>
                <a:solidFill>
                  <a:srgbClr val="044B6F"/>
                </a:solidFill>
                <a:effectLst/>
                <a:uLnTx/>
                <a:uFillTx/>
                <a:ea typeface="+mn-ea"/>
                <a:cs typeface="Arial" panose="020B0604020202020204" pitchFamily="34" charset="0"/>
              </a:rPr>
              <a:t>“When a project has mixed sources of funding, the general rule is to follow the strictest of the regulations. Some states have laws that are similar to DBRA, which are sometimes referred to as ‘little Davis-Bacon’. In these situations, the strictest of the two regulations will typically apply. </a:t>
            </a:r>
            <a:r>
              <a:rPr kumimoji="0" lang="en-US" sz="2800" b="0" i="1" u="sng" strike="noStrike" kern="1200" cap="none" spc="0" normalizeH="0" baseline="0" noProof="0" dirty="0">
                <a:ln>
                  <a:noFill/>
                </a:ln>
                <a:solidFill>
                  <a:srgbClr val="044B6F"/>
                </a:solidFill>
                <a:effectLst/>
                <a:uLnTx/>
                <a:uFillTx/>
                <a:ea typeface="+mn-ea"/>
                <a:cs typeface="Arial" panose="020B0604020202020204" pitchFamily="34" charset="0"/>
              </a:rPr>
              <a:t>If state prevailing rates are higher than the federal prevailing rates, the state prevailing rates will apply, and vice versa</a:t>
            </a:r>
            <a:r>
              <a:rPr kumimoji="0" lang="en-US" sz="2800" b="0" i="1" u="none" strike="noStrike" kern="1200" cap="none" spc="0" normalizeH="0" baseline="0" noProof="0" dirty="0">
                <a:ln>
                  <a:noFill/>
                </a:ln>
                <a:solidFill>
                  <a:srgbClr val="044B6F"/>
                </a:solidFill>
                <a:effectLst/>
                <a:uLnTx/>
                <a:uFillTx/>
                <a:ea typeface="+mn-ea"/>
                <a:cs typeface="Arial" panose="020B0604020202020204" pitchFamily="34" charset="0"/>
              </a:rPr>
              <a:t>.”</a:t>
            </a:r>
          </a:p>
          <a:p>
            <a:pPr marL="687388" marR="0" lvl="2"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Rare with dual CDBG/IL State Funds</a:t>
            </a:r>
          </a:p>
          <a:p>
            <a:pPr marL="1144588" marR="0" lvl="3"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Verify “actual source” of State of IL funding</a:t>
            </a:r>
          </a:p>
          <a:p>
            <a:pPr marL="1144588" marR="0" lvl="3"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44B6F"/>
                </a:solidFill>
                <a:effectLst/>
                <a:uLnTx/>
                <a:uFillTx/>
                <a:ea typeface="+mn-ea"/>
                <a:cs typeface="Arial" panose="020B0604020202020204" pitchFamily="34" charset="0"/>
              </a:rPr>
              <a:t>Typically carry federal identity </a:t>
            </a:r>
            <a:endParaRPr kumimoji="0" lang="en-US" sz="2800" b="0" i="1" u="none" strike="noStrike" kern="1200" cap="none" spc="0" normalizeH="0" baseline="0" noProof="0" dirty="0">
              <a:ln>
                <a:noFill/>
              </a:ln>
              <a:solidFill>
                <a:srgbClr val="044B6F"/>
              </a:solidFill>
              <a:effectLst/>
              <a:uLnTx/>
              <a:uFillTx/>
              <a:ea typeface="+mn-ea"/>
              <a:cs typeface="+mn-cs"/>
            </a:endParaRPr>
          </a:p>
        </p:txBody>
      </p:sp>
    </p:spTree>
    <p:extLst>
      <p:ext uri="{BB962C8B-B14F-4D97-AF65-F5344CB8AC3E}">
        <p14:creationId xmlns:p14="http://schemas.microsoft.com/office/powerpoint/2010/main" val="3178978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96564" y="559065"/>
            <a:ext cx="10515600" cy="649515"/>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Grant Agreement</a:t>
            </a:r>
            <a:br>
              <a:rPr lang="en-US" dirty="0">
                <a:solidFill>
                  <a:srgbClr val="0A4B6F"/>
                </a:solidFill>
                <a:latin typeface="Franklin Gothic Medium" panose="020B0603020102020204" pitchFamily="34" charset="0"/>
                <a:cs typeface="Aharoni" panose="020B0604020202020204" pitchFamily="2" charset="-79"/>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301922" y="1091409"/>
            <a:ext cx="11051262" cy="3877985"/>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After NOSA accepted</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After CARS submission</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Review the Grant Agreement</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Exhibits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Budget Certification </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Signed by Authorized Official and designee, if applicable</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1F497D">
                    <a:lumMod val="75000"/>
                  </a:srgbClr>
                </a:solidFill>
                <a:effectLst/>
                <a:uLnTx/>
                <a:uFillTx/>
                <a:ea typeface="+mn-ea"/>
                <a:cs typeface="Arial" panose="020B0604020202020204" pitchFamily="34" charset="0"/>
              </a:rPr>
              <a:t>Return entire signed agreement and budget to grant manager</a:t>
            </a:r>
          </a:p>
        </p:txBody>
      </p:sp>
    </p:spTree>
    <p:extLst>
      <p:ext uri="{BB962C8B-B14F-4D97-AF65-F5344CB8AC3E}">
        <p14:creationId xmlns:p14="http://schemas.microsoft.com/office/powerpoint/2010/main" val="3528257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184596"/>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Labor Standards and Procurement</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361653" y="1452419"/>
            <a:ext cx="9609661" cy="3046988"/>
          </a:xfrm>
          <a:prstGeom prst="rect">
            <a:avLst/>
          </a:prstGeom>
          <a:noFill/>
        </p:spPr>
        <p:txBody>
          <a:bodyPr wrap="square" rtlCol="0">
            <a:spAutoFit/>
          </a:bodyPr>
          <a:lstStyle/>
          <a:p>
            <a:pPr marL="227013" marR="0" lvl="1" indent="0" algn="l"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Bid packets for mixed-source projects should include: </a:t>
            </a:r>
          </a:p>
          <a:p>
            <a:pPr marL="687388" marR="0" lvl="2"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“Highest” Prevailing Wage Rates</a:t>
            </a:r>
          </a:p>
          <a:p>
            <a:pPr marL="687388" marR="0" lvl="2"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sng" strike="noStrike" kern="1200" cap="none" spc="0" normalizeH="0" baseline="0" noProof="0" dirty="0">
                <a:ln>
                  <a:noFill/>
                </a:ln>
                <a:solidFill>
                  <a:srgbClr val="044B6F"/>
                </a:solidFill>
                <a:effectLst/>
                <a:uLnTx/>
                <a:uFillTx/>
                <a:ea typeface="+mn-ea"/>
                <a:cs typeface="Arial" panose="020B0604020202020204" pitchFamily="34" charset="0"/>
              </a:rPr>
              <a:t>Federal</a:t>
            </a: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 Labor Standards Provisions (HUD 4010)</a:t>
            </a:r>
          </a:p>
          <a:p>
            <a:pPr marL="1200150" marR="0" lvl="2" indent="-738188"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endParaRPr>
          </a:p>
          <a:p>
            <a:pPr marL="1200150" marR="0" lvl="2" indent="-973138"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N</a:t>
            </a: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OTE:  Keep alternate prevailing wage rate in grant file </a:t>
            </a:r>
            <a:endParaRPr kumimoji="0" lang="en-US" sz="3200" b="0" i="1" u="none" strike="noStrike" kern="1200" cap="none" spc="0" normalizeH="0" baseline="0" noProof="0" dirty="0">
              <a:ln>
                <a:noFill/>
              </a:ln>
              <a:solidFill>
                <a:srgbClr val="044B6F"/>
              </a:solidFill>
              <a:effectLst/>
              <a:uLnTx/>
              <a:uFillTx/>
              <a:ea typeface="+mn-ea"/>
              <a:cs typeface="+mn-cs"/>
            </a:endParaRPr>
          </a:p>
        </p:txBody>
      </p:sp>
    </p:spTree>
    <p:extLst>
      <p:ext uri="{BB962C8B-B14F-4D97-AF65-F5344CB8AC3E}">
        <p14:creationId xmlns:p14="http://schemas.microsoft.com/office/powerpoint/2010/main" val="37582429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376184"/>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Prevailing Wage Rates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758141" y="1661426"/>
            <a:ext cx="10228217" cy="2369880"/>
          </a:xfrm>
          <a:prstGeom prst="rect">
            <a:avLst/>
          </a:prstGeom>
          <a:noFill/>
        </p:spPr>
        <p:txBody>
          <a:bodyPr wrap="square" rtlCol="0">
            <a:spAutoFit/>
          </a:bodyPr>
          <a:lstStyle/>
          <a:p>
            <a:pPr marL="2270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PWRs must ONLY be obtained through DCEO</a:t>
            </a:r>
          </a:p>
          <a:p>
            <a:pPr marL="2270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Complete the “Wage Rate Determination Request Form” </a:t>
            </a:r>
          </a:p>
          <a:p>
            <a:pPr marL="2270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44B6F"/>
                </a:solidFill>
                <a:effectLst/>
                <a:uLnTx/>
                <a:uFillTx/>
                <a:ea typeface="+mn-ea"/>
                <a:cs typeface="Arial" panose="020B0604020202020204" pitchFamily="34" charset="0"/>
              </a:rPr>
              <a:t>Submit to DCEO Labor Standards Officer at ceo.lso@illlinois.gov</a:t>
            </a:r>
          </a:p>
          <a:p>
            <a:pPr marL="46196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dirty="0">
              <a:ln>
                <a:noFill/>
              </a:ln>
              <a:solidFill>
                <a:srgbClr val="044B6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5083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41745" y="249382"/>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Prevailing Wage Rates</a:t>
            </a:r>
            <a:br>
              <a:rPr lang="en-US" dirty="0">
                <a:solidFill>
                  <a:srgbClr val="0A4B6F"/>
                </a:solidFill>
                <a:latin typeface="Franklin Gothic Book" panose="020B0503020102020204" pitchFamily="34" charset="0"/>
              </a:rPr>
            </a:br>
            <a:endParaRPr lang="en-US" dirty="0"/>
          </a:p>
        </p:txBody>
      </p:sp>
      <p:sp>
        <p:nvSpPr>
          <p:cNvPr id="7" name="Content Placeholder 7">
            <a:extLst>
              <a:ext uri="{FF2B5EF4-FFF2-40B4-BE49-F238E27FC236}">
                <a16:creationId xmlns:a16="http://schemas.microsoft.com/office/drawing/2014/main" id="{9B3AD2DA-BEFC-7C89-0739-5E815426408B}"/>
              </a:ext>
            </a:extLst>
          </p:cNvPr>
          <p:cNvSpPr txBox="1">
            <a:spLocks/>
          </p:cNvSpPr>
          <p:nvPr/>
        </p:nvSpPr>
        <p:spPr>
          <a:xfrm>
            <a:off x="341745" y="1040987"/>
            <a:ext cx="10924771" cy="41313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PWRs should be </a:t>
            </a:r>
            <a:r>
              <a:rPr kumimoji="0" lang="en-US" sz="2800" b="0" i="0" u="sng"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the most current </a:t>
            </a: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available. </a:t>
            </a:r>
          </a:p>
          <a:p>
            <a:pPr marL="227013"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Initial Request – Minimum 14 days prior to </a:t>
            </a:r>
            <a:r>
              <a:rPr kumimoji="0" lang="en-US" sz="28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Bid Advertisement</a:t>
            </a: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 Include in bid packet</a:t>
            </a:r>
            <a:endParaRPr kumimoji="0" lang="en-US" sz="28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a:p>
            <a:pPr marL="227013" marR="0" lvl="1" indent="-227013" algn="just"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MUST</a:t>
            </a: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Request Updates: </a:t>
            </a:r>
          </a:p>
          <a:p>
            <a:pPr marL="803275" marR="0" lvl="2" indent="-3413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14 days prior to </a:t>
            </a:r>
            <a:r>
              <a:rPr kumimoji="0" lang="en-US" sz="26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Bid Opening – </a:t>
            </a:r>
            <a:r>
              <a:rPr kumimoji="0" lang="en-US" sz="26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Will be issued 10 days prior to bid opening.</a:t>
            </a:r>
            <a:r>
              <a:rPr kumimoji="0" lang="en-US" sz="26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a:t>
            </a:r>
            <a:r>
              <a:rPr kumimoji="0" lang="en-US" sz="26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Notify all bid packet holders if there are changes in the WRD.  </a:t>
            </a:r>
            <a:r>
              <a:rPr kumimoji="0" lang="en-US" sz="26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This is the lock-in WRD and must be made part of the Contract documents and posted at the work site. </a:t>
            </a:r>
          </a:p>
          <a:p>
            <a:pPr marL="803275" marR="0" lvl="2" indent="-3413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Contract Award</a:t>
            </a:r>
            <a:r>
              <a:rPr kumimoji="0" lang="en-US" sz="26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if not awarded within 90 days of bid opening. Becomes Lock-In and must be made part of the Contract documents and posted at the work site.</a:t>
            </a:r>
            <a:endPar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03351E8-870B-32D3-CF98-3620F90C98B5}"/>
              </a:ext>
            </a:extLst>
          </p:cNvPr>
          <p:cNvSpPr txBox="1"/>
          <p:nvPr/>
        </p:nvSpPr>
        <p:spPr>
          <a:xfrm>
            <a:off x="341745" y="4956128"/>
            <a:ext cx="8257309" cy="1292662"/>
          </a:xfrm>
          <a:prstGeom prst="rect">
            <a:avLst/>
          </a:prstGeom>
          <a:noFill/>
        </p:spPr>
        <p:txBody>
          <a:bodyPr wrap="square">
            <a:spAutoFit/>
          </a:bodyPr>
          <a:lstStyle/>
          <a:p>
            <a:pPr marL="803275" marR="0" lvl="2" indent="-341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Construction start date </a:t>
            </a:r>
            <a:r>
              <a:rPr kumimoji="0" lang="en-US" sz="26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(day payroll starts), if not started within 90 days of contract award. Contract documents must be amended to include the WRD. </a:t>
            </a:r>
            <a:endParaRPr kumimoji="0" lang="en-US" sz="2600" b="1"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1404787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8971" y="230051"/>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Prevailing Wage Rates</a:t>
            </a:r>
            <a:br>
              <a:rPr lang="en-US" dirty="0">
                <a:solidFill>
                  <a:srgbClr val="0A4B6F"/>
                </a:solidFill>
                <a:latin typeface="Franklin Gothic Book" panose="020B0503020102020204" pitchFamily="34" charset="0"/>
              </a:rPr>
            </a:br>
            <a:endParaRPr lang="en-US" dirty="0"/>
          </a:p>
        </p:txBody>
      </p:sp>
      <p:sp>
        <p:nvSpPr>
          <p:cNvPr id="7" name="Content Placeholder 7">
            <a:extLst>
              <a:ext uri="{FF2B5EF4-FFF2-40B4-BE49-F238E27FC236}">
                <a16:creationId xmlns:a16="http://schemas.microsoft.com/office/drawing/2014/main" id="{9B3AD2DA-BEFC-7C89-0739-5E815426408B}"/>
              </a:ext>
            </a:extLst>
          </p:cNvPr>
          <p:cNvSpPr txBox="1">
            <a:spLocks/>
          </p:cNvSpPr>
          <p:nvPr/>
        </p:nvSpPr>
        <p:spPr>
          <a:xfrm>
            <a:off x="478971" y="879567"/>
            <a:ext cx="11371285" cy="3609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marR="0" lvl="2" indent="-4524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44B6F"/>
                </a:solidFill>
                <a:effectLst/>
                <a:highlight>
                  <a:srgbClr val="FFFF00"/>
                </a:highlight>
                <a:uLnTx/>
                <a:uFillTx/>
                <a:latin typeface="Franklin Gothic Book"/>
                <a:ea typeface="+mn-ea"/>
                <a:cs typeface="Arial" panose="020B0604020202020204" pitchFamily="34" charset="0"/>
              </a:rPr>
              <a:t>NEW RULE </a:t>
            </a:r>
            <a:r>
              <a:rPr kumimoji="0" lang="en-US" sz="30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If the original Scope or Contract Term is amended/extended, a new Wage Rate Determination MUST be requested, and the contract amended to include the new rates. </a:t>
            </a:r>
          </a:p>
          <a:p>
            <a:pPr marL="1376363" marR="0" lvl="3"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When contract or order is changed to include additional, substantial construction.</a:t>
            </a:r>
          </a:p>
          <a:p>
            <a:pPr marL="1376363" marR="0" lvl="3"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0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When the contract or order is changed to add additional time not originally obligated, including when an option is exercised on a contract or order.</a:t>
            </a:r>
          </a:p>
          <a:p>
            <a:pPr marL="461962"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70A66401-D88C-5715-2909-BE6AF344DB29}"/>
              </a:ext>
            </a:extLst>
          </p:cNvPr>
          <p:cNvSpPr txBox="1"/>
          <p:nvPr/>
        </p:nvSpPr>
        <p:spPr>
          <a:xfrm>
            <a:off x="591125" y="4488873"/>
            <a:ext cx="10549249" cy="830997"/>
          </a:xfrm>
          <a:prstGeom prst="rect">
            <a:avLst/>
          </a:prstGeom>
          <a:noFill/>
        </p:spPr>
        <p:txBody>
          <a:bodyPr wrap="square">
            <a:spAutoFit/>
          </a:bodyPr>
          <a:lstStyle/>
          <a:p>
            <a:pPr marL="684213" marR="0" lvl="2"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44B6F"/>
                </a:solidFill>
                <a:effectLst/>
                <a:uLnTx/>
                <a:uFillTx/>
                <a:latin typeface="+mj-lt"/>
                <a:ea typeface="+mn-ea"/>
                <a:cs typeface="Arial" panose="020B0604020202020204" pitchFamily="34" charset="0"/>
              </a:rPr>
              <a:t>Must not modify scope outside original environmentally cleared area</a:t>
            </a:r>
          </a:p>
          <a:p>
            <a:pPr marL="684213" marR="0" lvl="2"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44B6F"/>
                </a:solidFill>
                <a:effectLst/>
                <a:uLnTx/>
                <a:uFillTx/>
                <a:latin typeface="+mj-lt"/>
                <a:ea typeface="+mn-ea"/>
                <a:cs typeface="Arial" panose="020B0604020202020204" pitchFamily="34" charset="0"/>
              </a:rPr>
              <a:t>Changes to Scope or Grant Term not allowed without prior approval. </a:t>
            </a:r>
          </a:p>
        </p:txBody>
      </p:sp>
      <p:sp>
        <p:nvSpPr>
          <p:cNvPr id="5" name="Star: 5 Points 4">
            <a:extLst>
              <a:ext uri="{FF2B5EF4-FFF2-40B4-BE49-F238E27FC236}">
                <a16:creationId xmlns:a16="http://schemas.microsoft.com/office/drawing/2014/main" id="{F8A74EB1-FBCB-D44D-7EF1-7FADAD5F6735}"/>
              </a:ext>
            </a:extLst>
          </p:cNvPr>
          <p:cNvSpPr/>
          <p:nvPr/>
        </p:nvSpPr>
        <p:spPr>
          <a:xfrm>
            <a:off x="757382" y="4682698"/>
            <a:ext cx="406400" cy="341746"/>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565514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9CECC8-0FB1-F06F-D5AE-620FB822669E}"/>
              </a:ext>
            </a:extLst>
          </p:cNvPr>
          <p:cNvSpPr txBox="1">
            <a:spLocks/>
          </p:cNvSpPr>
          <p:nvPr/>
        </p:nvSpPr>
        <p:spPr>
          <a:xfrm>
            <a:off x="109962" y="83910"/>
            <a:ext cx="10515600"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b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Prevailing Wage Rates</a:t>
            </a:r>
            <a:br>
              <a:rPr kumimoji="0" lang="en-US" sz="4000" b="0" i="0" u="none" strike="noStrike" kern="1200" cap="none" spc="0" normalizeH="0" baseline="0" noProof="0" dirty="0">
                <a:ln>
                  <a:noFill/>
                </a:ln>
                <a:solidFill>
                  <a:srgbClr val="0A4B6F"/>
                </a:solidFill>
                <a:effectLst/>
                <a:uLnTx/>
                <a:uFillTx/>
                <a:latin typeface="Franklin Gothic Book" panose="020B0503020102020204" pitchFamily="34" charset="0"/>
                <a:ea typeface="+mj-ea"/>
                <a:cs typeface="+mj-cs"/>
              </a:rPr>
            </a:br>
            <a:endParaRPr kumimoji="0" lang="en-US" sz="4000" b="0" i="0" u="none" strike="noStrike" kern="1200" cap="none" spc="0" normalizeH="0" baseline="0" noProof="0" dirty="0">
              <a:ln>
                <a:noFill/>
              </a:ln>
              <a:solidFill>
                <a:srgbClr val="0A4B6F"/>
              </a:solidFill>
              <a:effectLst/>
              <a:uLnTx/>
              <a:uFillTx/>
              <a:latin typeface="Franklin Gothic Medium"/>
              <a:ea typeface="+mj-ea"/>
              <a:cs typeface="+mj-cs"/>
            </a:endParaRPr>
          </a:p>
        </p:txBody>
      </p:sp>
      <p:pic>
        <p:nvPicPr>
          <p:cNvPr id="6" name="Picture 5">
            <a:extLst>
              <a:ext uri="{FF2B5EF4-FFF2-40B4-BE49-F238E27FC236}">
                <a16:creationId xmlns:a16="http://schemas.microsoft.com/office/drawing/2014/main" id="{2DBEBD6D-02A5-2100-D485-0700E7BD8C33}"/>
              </a:ext>
            </a:extLst>
          </p:cNvPr>
          <p:cNvPicPr>
            <a:picLocks noChangeAspect="1"/>
          </p:cNvPicPr>
          <p:nvPr/>
        </p:nvPicPr>
        <p:blipFill rotWithShape="1">
          <a:blip r:embed="rId3"/>
          <a:srcRect l="68735" t="25164" r="18265" b="13435"/>
          <a:stretch/>
        </p:blipFill>
        <p:spPr>
          <a:xfrm>
            <a:off x="360216" y="733425"/>
            <a:ext cx="4369705" cy="5805487"/>
          </a:xfrm>
          <a:prstGeom prst="rect">
            <a:avLst/>
          </a:prstGeom>
        </p:spPr>
      </p:pic>
      <p:sp>
        <p:nvSpPr>
          <p:cNvPr id="8" name="Rectangle 7">
            <a:extLst>
              <a:ext uri="{FF2B5EF4-FFF2-40B4-BE49-F238E27FC236}">
                <a16:creationId xmlns:a16="http://schemas.microsoft.com/office/drawing/2014/main" id="{89832693-4320-11C1-0749-7792DD6A3AD8}"/>
              </a:ext>
            </a:extLst>
          </p:cNvPr>
          <p:cNvSpPr/>
          <p:nvPr/>
        </p:nvSpPr>
        <p:spPr>
          <a:xfrm>
            <a:off x="5320144" y="243512"/>
            <a:ext cx="6871856" cy="6370975"/>
          </a:xfrm>
          <a:prstGeom prst="rect">
            <a:avLst/>
          </a:prstGeom>
        </p:spPr>
        <p:txBody>
          <a:bodyPr wrap="square">
            <a:spAutoFit/>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General Information – Complete all fields. Check for accuracy.</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Is this a mixed-source project (CDBG/IL funds)? Information must be </a:t>
            </a:r>
            <a:r>
              <a:rPr kumimoji="0" lang="en-US" sz="2400" b="0" i="0" u="sng" strike="noStrike" kern="1200" cap="none" spc="0" normalizeH="0" baseline="0" noProof="0" dirty="0">
                <a:ln>
                  <a:noFill/>
                </a:ln>
                <a:solidFill>
                  <a:srgbClr val="044B6F"/>
                </a:solidFill>
                <a:effectLst/>
                <a:uLnTx/>
                <a:uFillTx/>
                <a:ea typeface="+mn-ea"/>
                <a:cs typeface="Arial" panose="020B0604020202020204" pitchFamily="34" charset="0"/>
              </a:rPr>
              <a:t>verifiable/documented</a:t>
            </a: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Type of Project – Check the box</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Description of Work – Indicate a complete description</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Rates Requested for? Project Timeline – Pay attention to notes. </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Classifications of Work – HWY/Heavy - Public Infrastructure</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Classifications of Work –  Building - Water/Sewage Treatment Plant (building only), Warehouses</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Crafts needed to complete project – be thorough. Water lines, connections? Plumber? </a:t>
            </a: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4B6F"/>
                </a:solidFill>
                <a:effectLst/>
                <a:uLnTx/>
                <a:uFillTx/>
                <a:ea typeface="+mn-ea"/>
                <a:cs typeface="Arial" panose="020B0604020202020204" pitchFamily="34" charset="0"/>
              </a:rPr>
              <a:t>Administrator’s Information</a:t>
            </a:r>
            <a:endParaRPr kumimoji="0" lang="en-US" sz="2400" b="0" i="0" u="none" strike="noStrike" kern="1200" cap="none" spc="0" normalizeH="0" baseline="0" noProof="0" dirty="0">
              <a:ln>
                <a:noFill/>
              </a:ln>
              <a:solidFill>
                <a:srgbClr val="044B6F"/>
              </a:solidFill>
              <a:effectLst/>
              <a:uLnTx/>
              <a:uFillTx/>
              <a:ea typeface="+mn-ea"/>
              <a:cs typeface="+mn-cs"/>
            </a:endParaRPr>
          </a:p>
        </p:txBody>
      </p:sp>
    </p:spTree>
    <p:extLst>
      <p:ext uri="{BB962C8B-B14F-4D97-AF65-F5344CB8AC3E}">
        <p14:creationId xmlns:p14="http://schemas.microsoft.com/office/powerpoint/2010/main" val="2777328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184596"/>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Prevailing Wage Rates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70758" y="982176"/>
            <a:ext cx="11520944"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Initial WRD must be included in the bid packet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Lock-In WRD (issued for bid opening) must be included in the contract documents, including subcontracts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Lock-In WRD must be posted at the work site and where employees sign in for the day (in </a:t>
            </a:r>
            <a:r>
              <a:rPr kumimoji="0" lang="en-US" sz="2600" b="0" i="0" u="sng" strike="noStrike" kern="1200" cap="none" spc="0" normalizeH="0" baseline="0" noProof="0" dirty="0">
                <a:ln>
                  <a:noFill/>
                </a:ln>
                <a:solidFill>
                  <a:srgbClr val="044B6F"/>
                </a:solidFill>
                <a:effectLst/>
                <a:uLnTx/>
                <a:uFillTx/>
                <a:ea typeface="+mn-ea"/>
                <a:cs typeface="Arial" panose="020B0604020202020204" pitchFamily="34" charset="0"/>
              </a:rPr>
              <a:t>plain view </a:t>
            </a: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and be </a:t>
            </a:r>
            <a:r>
              <a:rPr kumimoji="0" lang="en-US" sz="2600" b="0" i="0" u="sng" strike="noStrike" kern="1200" cap="none" spc="0" normalizeH="0" baseline="0" noProof="0" dirty="0">
                <a:ln>
                  <a:noFill/>
                </a:ln>
                <a:solidFill>
                  <a:srgbClr val="044B6F"/>
                </a:solidFill>
                <a:effectLst/>
                <a:uLnTx/>
                <a:uFillTx/>
                <a:ea typeface="+mn-ea"/>
                <a:cs typeface="Arial" panose="020B0604020202020204" pitchFamily="34" charset="0"/>
              </a:rPr>
              <a:t>easily accessible</a:t>
            </a: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WRD must be updated if the contract is not awarded w/in 90 days of the bid opening and </a:t>
            </a:r>
            <a:r>
              <a:rPr kumimoji="0" lang="en-US" sz="2600" b="0" i="0" u="sng" strike="noStrike" kern="1200" cap="none" spc="0" normalizeH="0" baseline="0" noProof="0" dirty="0">
                <a:ln>
                  <a:noFill/>
                </a:ln>
                <a:solidFill>
                  <a:srgbClr val="044B6F"/>
                </a:solidFill>
                <a:effectLst/>
                <a:uLnTx/>
                <a:uFillTx/>
                <a:ea typeface="+mn-ea"/>
                <a:cs typeface="Arial" panose="020B0604020202020204" pitchFamily="34" charset="0"/>
              </a:rPr>
              <a:t>made part of the contract.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WRD must be updated if construction does not start w/in 90 days of contract award, and the contract </a:t>
            </a:r>
            <a:r>
              <a:rPr kumimoji="0" lang="en-US" sz="2600" b="0" i="0" u="sng" strike="noStrike" kern="1200" cap="none" spc="0" normalizeH="0" baseline="0" noProof="0" dirty="0">
                <a:ln>
                  <a:noFill/>
                </a:ln>
                <a:solidFill>
                  <a:srgbClr val="044B6F"/>
                </a:solidFill>
                <a:effectLst/>
                <a:uLnTx/>
                <a:uFillTx/>
                <a:ea typeface="+mn-ea"/>
                <a:cs typeface="Arial" panose="020B0604020202020204" pitchFamily="34" charset="0"/>
              </a:rPr>
              <a:t>must be amended </a:t>
            </a: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to include new wages.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Conformance Process must be used for missing classifications.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ea typeface="+mn-ea"/>
                <a:cs typeface="Arial" panose="020B0604020202020204" pitchFamily="34" charset="0"/>
              </a:rPr>
              <a:t>Letter from US DOL with approved/prescribed rate must be posted with the WRD. </a:t>
            </a:r>
          </a:p>
        </p:txBody>
      </p:sp>
    </p:spTree>
    <p:extLst>
      <p:ext uri="{BB962C8B-B14F-4D97-AF65-F5344CB8AC3E}">
        <p14:creationId xmlns:p14="http://schemas.microsoft.com/office/powerpoint/2010/main" val="4165588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b="1" dirty="0">
                <a:solidFill>
                  <a:srgbClr val="0A4B6F"/>
                </a:solidFill>
                <a:latin typeface="Franklin Gothic Book" panose="020B0503020102020204" pitchFamily="34" charset="0"/>
              </a:rPr>
              <a:t>Federal Labor Standards</a:t>
            </a:r>
          </a:p>
          <a:p>
            <a:pPr algn="r"/>
            <a:r>
              <a:rPr lang="en-US" dirty="0">
                <a:solidFill>
                  <a:srgbClr val="0A4B6F"/>
                </a:solidFill>
                <a:latin typeface="Franklin Gothic Book" panose="020B0503020102020204" pitchFamily="34" charset="0"/>
              </a:rPr>
              <a:t>Conformance Process</a:t>
            </a:r>
          </a:p>
        </p:txBody>
      </p:sp>
      <p:sp>
        <p:nvSpPr>
          <p:cNvPr id="4" name="TextBox 3">
            <a:extLst>
              <a:ext uri="{FF2B5EF4-FFF2-40B4-BE49-F238E27FC236}">
                <a16:creationId xmlns:a16="http://schemas.microsoft.com/office/drawing/2014/main" id="{8CF09808-0E4E-51CA-DBF2-7AA1696CDB1F}"/>
              </a:ext>
            </a:extLst>
          </p:cNvPr>
          <p:cNvSpPr txBox="1"/>
          <p:nvPr/>
        </p:nvSpPr>
        <p:spPr>
          <a:xfrm>
            <a:off x="3140766" y="1276074"/>
            <a:ext cx="6175512"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CDBG Grant Administration</a:t>
            </a:r>
            <a:endParaRPr lang="en-US" dirty="0"/>
          </a:p>
        </p:txBody>
      </p:sp>
    </p:spTree>
    <p:extLst>
      <p:ext uri="{BB962C8B-B14F-4D97-AF65-F5344CB8AC3E}">
        <p14:creationId xmlns:p14="http://schemas.microsoft.com/office/powerpoint/2010/main" val="14110910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Conformance Process</a:t>
            </a:r>
            <a:endParaRPr lang="en-US" dirty="0"/>
          </a:p>
        </p:txBody>
      </p:sp>
      <p:sp>
        <p:nvSpPr>
          <p:cNvPr id="3" name="Content Placeholder 7">
            <a:extLst>
              <a:ext uri="{FF2B5EF4-FFF2-40B4-BE49-F238E27FC236}">
                <a16:creationId xmlns:a16="http://schemas.microsoft.com/office/drawing/2014/main" id="{AC269471-D5AD-7E69-F5F9-3039E613A02B}"/>
              </a:ext>
            </a:extLst>
          </p:cNvPr>
          <p:cNvSpPr>
            <a:spLocks noGrp="1"/>
          </p:cNvSpPr>
          <p:nvPr>
            <p:ph idx="1"/>
          </p:nvPr>
        </p:nvSpPr>
        <p:spPr>
          <a:xfrm>
            <a:off x="517237" y="1141285"/>
            <a:ext cx="10515600" cy="4021842"/>
          </a:xfrm>
        </p:spPr>
        <p:txBody>
          <a:bodyPr>
            <a:noAutofit/>
          </a:bodyPr>
          <a:lstStyle/>
          <a:p>
            <a:pPr marL="0" indent="0">
              <a:buNone/>
            </a:pPr>
            <a:r>
              <a:rPr lang="en-US" dirty="0">
                <a:solidFill>
                  <a:schemeClr val="accent1"/>
                </a:solidFill>
                <a:cs typeface="Arial" panose="020B0604020202020204" pitchFamily="34" charset="0"/>
              </a:rPr>
              <a:t>Additional Classifications [29 CFR 5.5(a)(1)(ii)(A)(3)]</a:t>
            </a:r>
          </a:p>
          <a:p>
            <a:pPr marL="403225" lvl="1" indent="-403225"/>
            <a:r>
              <a:rPr lang="en-US" sz="2800" dirty="0">
                <a:solidFill>
                  <a:schemeClr val="accent1"/>
                </a:solidFill>
                <a:cs typeface="Arial" panose="020B0604020202020204" pitchFamily="34" charset="0"/>
              </a:rPr>
              <a:t>An Additional Classification may be requested only when:</a:t>
            </a:r>
          </a:p>
          <a:p>
            <a:pPr marL="690563" lvl="2" indent="-287338"/>
            <a:r>
              <a:rPr lang="en-US" sz="2800" dirty="0">
                <a:solidFill>
                  <a:schemeClr val="accent1"/>
                </a:solidFill>
                <a:cs typeface="Arial" panose="020B0604020202020204" pitchFamily="34" charset="0"/>
              </a:rPr>
              <a:t>The work to be performed by the classification is not performed by a classification in the wage determination; and</a:t>
            </a:r>
          </a:p>
          <a:p>
            <a:pPr marL="690563" lvl="2" indent="-287338"/>
            <a:r>
              <a:rPr lang="en-US" sz="2800" dirty="0">
                <a:solidFill>
                  <a:schemeClr val="accent1"/>
                </a:solidFill>
                <a:cs typeface="Arial" panose="020B0604020202020204" pitchFamily="34" charset="0"/>
              </a:rPr>
              <a:t>The classification is utilized in the area by the construction industry; and</a:t>
            </a:r>
          </a:p>
          <a:p>
            <a:pPr marL="690563" lvl="2" indent="-287338"/>
            <a:r>
              <a:rPr lang="en-US" sz="2800" dirty="0">
                <a:solidFill>
                  <a:schemeClr val="accent1"/>
                </a:solidFill>
                <a:cs typeface="Arial" panose="020B0604020202020204" pitchFamily="34" charset="0"/>
              </a:rPr>
              <a:t>The proposed wage rate, including fringe, *</a:t>
            </a:r>
            <a:r>
              <a:rPr lang="en-US" sz="2800" u="sng" dirty="0">
                <a:solidFill>
                  <a:schemeClr val="accent1"/>
                </a:solidFill>
                <a:cs typeface="Arial" panose="020B0604020202020204" pitchFamily="34" charset="0"/>
              </a:rPr>
              <a:t>bears a reasonable relationship</a:t>
            </a:r>
            <a:r>
              <a:rPr lang="en-US" sz="2800" dirty="0">
                <a:solidFill>
                  <a:schemeClr val="accent1"/>
                </a:solidFill>
                <a:cs typeface="Arial" panose="020B0604020202020204" pitchFamily="34" charset="0"/>
              </a:rPr>
              <a:t> to the wage rates contained in the wage determination. </a:t>
            </a:r>
            <a:endParaRPr lang="en-US" sz="2800" dirty="0">
              <a:solidFill>
                <a:schemeClr val="accent1"/>
              </a:solidFill>
            </a:endParaRPr>
          </a:p>
        </p:txBody>
      </p:sp>
    </p:spTree>
    <p:extLst>
      <p:ext uri="{BB962C8B-B14F-4D97-AF65-F5344CB8AC3E}">
        <p14:creationId xmlns:p14="http://schemas.microsoft.com/office/powerpoint/2010/main" val="29848049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Conformance Process</a:t>
            </a:r>
            <a:endParaRPr lang="en-US" dirty="0"/>
          </a:p>
        </p:txBody>
      </p:sp>
      <p:sp>
        <p:nvSpPr>
          <p:cNvPr id="8" name="Content Placeholder 7">
            <a:extLst>
              <a:ext uri="{FF2B5EF4-FFF2-40B4-BE49-F238E27FC236}">
                <a16:creationId xmlns:a16="http://schemas.microsoft.com/office/drawing/2014/main" id="{3D46B076-3475-5DA5-2922-D427C91E699B}"/>
              </a:ext>
            </a:extLst>
          </p:cNvPr>
          <p:cNvSpPr txBox="1">
            <a:spLocks/>
          </p:cNvSpPr>
          <p:nvPr/>
        </p:nvSpPr>
        <p:spPr>
          <a:xfrm>
            <a:off x="892998" y="1046050"/>
            <a:ext cx="10515600" cy="4559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a:t>
            </a:r>
            <a:r>
              <a:rPr kumimoji="0" lang="en-US" sz="3200" b="0" i="0" u="none" strike="noStrike" kern="1200" cap="none" spc="0" normalizeH="0" baseline="0" noProof="0" dirty="0">
                <a:ln>
                  <a:noFill/>
                </a:ln>
                <a:solidFill>
                  <a:srgbClr val="FF0000"/>
                </a:solidFill>
                <a:effectLst/>
                <a:uLnTx/>
                <a:uFillTx/>
                <a:ea typeface="Calibri" panose="020F0502020204030204" pitchFamily="34" charset="0"/>
                <a:cs typeface="+mn-cs"/>
              </a:rPr>
              <a:t>If the Contractor needs to request an additional classification for a Plumber, you must propose a wage that is comparable to those listed in the WRD for other “Skilled Workers” – You cannot compare rates to Laborers, Truck Drivers, or Engineers, and you cannot request a wage lower than that of the lowest paid Skilled Worker.</a:t>
            </a:r>
            <a:r>
              <a:rPr kumimoji="0" lang="en-US" sz="3200" b="0" i="0" u="none" strike="noStrike" kern="1200" cap="none" spc="0" normalizeH="0" baseline="0" noProof="0" dirty="0">
                <a:ln>
                  <a:noFill/>
                </a:ln>
                <a:solidFill>
                  <a:srgbClr val="044B6F"/>
                </a:solidFill>
                <a:effectLst/>
                <a:uLnTx/>
                <a:uFillTx/>
                <a:ea typeface="Calibri" panose="020F0502020204030204" pitchFamily="34" charset="0"/>
                <a:cs typeface="+mn-cs"/>
              </a:rPr>
              <a:t>  </a:t>
            </a:r>
            <a:r>
              <a:rPr kumimoji="0" lang="en-US" sz="3200" b="0" i="1" u="none" strike="noStrike" kern="1200" cap="none" spc="0" normalizeH="0" baseline="0" noProof="0" dirty="0">
                <a:ln>
                  <a:noFill/>
                </a:ln>
                <a:solidFill>
                  <a:srgbClr val="044B6F"/>
                </a:solidFill>
                <a:effectLst/>
                <a:uLnTx/>
                <a:uFillTx/>
                <a:ea typeface="Calibri" panose="020F0502020204030204" pitchFamily="34" charset="0"/>
                <a:cs typeface="+mn-cs"/>
              </a:rPr>
              <a:t>This same process is used when a Classification within the WRD does not include the County in which the project is located.</a:t>
            </a:r>
            <a:r>
              <a:rPr kumimoji="0" lang="en-US" sz="3200" b="0" i="0" u="none" strike="noStrike" kern="1200" cap="none" spc="0" normalizeH="0" baseline="0" noProof="0" dirty="0">
                <a:ln>
                  <a:noFill/>
                </a:ln>
                <a:solidFill>
                  <a:srgbClr val="044B6F"/>
                </a:solidFill>
                <a:effectLst/>
                <a:uLnTx/>
                <a:uFillTx/>
                <a:ea typeface="Calibri" panose="020F0502020204030204" pitchFamily="34" charset="0"/>
                <a:cs typeface="+mn-cs"/>
              </a:rPr>
              <a:t> DOL will look at the wages of other skilled trades only in the county relative to the project location.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3525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Conformance Process</a:t>
            </a:r>
            <a:endParaRPr lang="en-US" dirty="0"/>
          </a:p>
        </p:txBody>
      </p:sp>
      <p:sp>
        <p:nvSpPr>
          <p:cNvPr id="3" name="Content Placeholder 7">
            <a:extLst>
              <a:ext uri="{FF2B5EF4-FFF2-40B4-BE49-F238E27FC236}">
                <a16:creationId xmlns:a16="http://schemas.microsoft.com/office/drawing/2014/main" id="{AC269471-D5AD-7E69-F5F9-3039E613A02B}"/>
              </a:ext>
            </a:extLst>
          </p:cNvPr>
          <p:cNvSpPr>
            <a:spLocks noGrp="1"/>
          </p:cNvSpPr>
          <p:nvPr>
            <p:ph idx="1"/>
          </p:nvPr>
        </p:nvSpPr>
        <p:spPr>
          <a:xfrm>
            <a:off x="517237" y="3345279"/>
            <a:ext cx="9291782" cy="2333897"/>
          </a:xfrm>
        </p:spPr>
        <p:txBody>
          <a:bodyPr>
            <a:noAutofit/>
          </a:bodyPr>
          <a:lstStyle/>
          <a:p>
            <a:pPr marL="0" indent="0">
              <a:buNone/>
            </a:pPr>
            <a:r>
              <a:rPr lang="en-US" b="1" dirty="0">
                <a:solidFill>
                  <a:schemeClr val="accent1"/>
                </a:solidFill>
                <a:cs typeface="Arial" panose="020B0604020202020204" pitchFamily="34" charset="0"/>
              </a:rPr>
              <a:t>Additional Classifications [29 CFR 5.5(a)(1)(ii)(A)(3)]</a:t>
            </a:r>
          </a:p>
          <a:p>
            <a:pPr marL="0" indent="0">
              <a:buNone/>
            </a:pPr>
            <a:r>
              <a:rPr lang="en-US" dirty="0">
                <a:solidFill>
                  <a:schemeClr val="accent1"/>
                </a:solidFill>
                <a:cs typeface="Arial" panose="020B0604020202020204" pitchFamily="34" charset="0"/>
              </a:rPr>
              <a:t>Conformance requests are </a:t>
            </a:r>
            <a:r>
              <a:rPr lang="en-US" u="sng" dirty="0">
                <a:solidFill>
                  <a:schemeClr val="accent1"/>
                </a:solidFill>
                <a:cs typeface="Arial" panose="020B0604020202020204" pitchFamily="34" charset="0"/>
              </a:rPr>
              <a:t>not</a:t>
            </a:r>
            <a:r>
              <a:rPr lang="en-US" dirty="0">
                <a:solidFill>
                  <a:schemeClr val="accent1"/>
                </a:solidFill>
                <a:cs typeface="Arial" panose="020B0604020202020204" pitchFamily="34" charset="0"/>
              </a:rPr>
              <a:t> needed for </a:t>
            </a:r>
            <a:r>
              <a:rPr lang="en-US" u="sng" dirty="0">
                <a:solidFill>
                  <a:schemeClr val="accent1"/>
                </a:solidFill>
                <a:cs typeface="Arial" panose="020B0604020202020204" pitchFamily="34" charset="0"/>
              </a:rPr>
              <a:t>bona fide</a:t>
            </a:r>
            <a:r>
              <a:rPr lang="en-US" dirty="0">
                <a:solidFill>
                  <a:schemeClr val="accent1"/>
                </a:solidFill>
                <a:cs typeface="Arial" panose="020B0604020202020204" pitchFamily="34" charset="0"/>
              </a:rPr>
              <a:t>:</a:t>
            </a:r>
          </a:p>
          <a:p>
            <a:pPr marL="684213" lvl="1" indent="-293688">
              <a:lnSpc>
                <a:spcPct val="100000"/>
              </a:lnSpc>
              <a:spcBef>
                <a:spcPts val="0"/>
              </a:spcBef>
            </a:pPr>
            <a:r>
              <a:rPr lang="en-US" sz="2800" dirty="0">
                <a:solidFill>
                  <a:schemeClr val="accent1"/>
                </a:solidFill>
                <a:cs typeface="Arial" panose="020B0604020202020204" pitchFamily="34" charset="0"/>
              </a:rPr>
              <a:t>Apprentices; </a:t>
            </a:r>
          </a:p>
          <a:p>
            <a:pPr marL="684213" lvl="1" indent="-293688">
              <a:lnSpc>
                <a:spcPct val="100000"/>
              </a:lnSpc>
              <a:spcBef>
                <a:spcPts val="0"/>
              </a:spcBef>
            </a:pPr>
            <a:r>
              <a:rPr lang="en-US" sz="2800" dirty="0">
                <a:solidFill>
                  <a:schemeClr val="accent1"/>
                </a:solidFill>
                <a:cs typeface="Arial" panose="020B0604020202020204" pitchFamily="34" charset="0"/>
              </a:rPr>
              <a:t>Trainees; or</a:t>
            </a:r>
          </a:p>
          <a:p>
            <a:pPr marL="684213" lvl="1" indent="-293688">
              <a:lnSpc>
                <a:spcPct val="100000"/>
              </a:lnSpc>
              <a:spcBef>
                <a:spcPts val="0"/>
              </a:spcBef>
            </a:pPr>
            <a:r>
              <a:rPr lang="en-US" sz="2800" dirty="0">
                <a:solidFill>
                  <a:schemeClr val="accent1"/>
                </a:solidFill>
                <a:cs typeface="Arial" panose="020B0604020202020204" pitchFamily="34" charset="0"/>
              </a:rPr>
              <a:t>Welders (unless 100% welding)</a:t>
            </a:r>
            <a:endParaRPr lang="en-US" sz="2800" dirty="0">
              <a:solidFill>
                <a:schemeClr val="accent1"/>
              </a:solidFill>
            </a:endParaRPr>
          </a:p>
        </p:txBody>
      </p:sp>
      <p:sp>
        <p:nvSpPr>
          <p:cNvPr id="4" name="Content Placeholder 7">
            <a:extLst>
              <a:ext uri="{FF2B5EF4-FFF2-40B4-BE49-F238E27FC236}">
                <a16:creationId xmlns:a16="http://schemas.microsoft.com/office/drawing/2014/main" id="{C78A3E20-1CB1-E2E1-0F64-15DE6E9B184A}"/>
              </a:ext>
            </a:extLst>
          </p:cNvPr>
          <p:cNvSpPr txBox="1">
            <a:spLocks/>
          </p:cNvSpPr>
          <p:nvPr/>
        </p:nvSpPr>
        <p:spPr>
          <a:xfrm>
            <a:off x="426720" y="1011382"/>
            <a:ext cx="10612582" cy="2333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44B6F"/>
                </a:solidFill>
                <a:effectLst/>
                <a:uLnTx/>
                <a:uFillTx/>
                <a:ea typeface="+mn-ea"/>
                <a:cs typeface="Arial" panose="020B0604020202020204" pitchFamily="34" charset="0"/>
              </a:rPr>
              <a:t>Forms Required</a:t>
            </a:r>
          </a:p>
          <a:p>
            <a:pPr marL="6905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US DOL Standard Form 1444 (SF1444)</a:t>
            </a:r>
          </a:p>
          <a:p>
            <a:pPr marL="6905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Arial" panose="020B0604020202020204" pitchFamily="34" charset="0"/>
              </a:rPr>
              <a:t>Written request from Contract on Contractor’s letterhead and signed by Owner or authorized designee.</a:t>
            </a:r>
          </a:p>
          <a:p>
            <a:pPr marL="1147763" marR="0" lvl="2"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mn-ea"/>
                <a:cs typeface="Arial" panose="020B0604020202020204" pitchFamily="34" charset="0"/>
              </a:rPr>
              <a:t>See DCEO Labor Standards web page for instructions</a:t>
            </a:r>
            <a:endParaRPr kumimoji="0" lang="en-US" sz="2800" b="1" i="0" u="none" strike="noStrike" kern="1200" cap="none" spc="0" normalizeH="0" baseline="0" noProof="0" dirty="0">
              <a:ln>
                <a:noFill/>
              </a:ln>
              <a:solidFill>
                <a:srgbClr val="044B6F"/>
              </a:solidFill>
              <a:effectLst/>
              <a:uLnTx/>
              <a:uFillTx/>
              <a:ea typeface="+mn-ea"/>
              <a:cs typeface="+mn-cs"/>
            </a:endParaRPr>
          </a:p>
        </p:txBody>
      </p:sp>
    </p:spTree>
    <p:extLst>
      <p:ext uri="{BB962C8B-B14F-4D97-AF65-F5344CB8AC3E}">
        <p14:creationId xmlns:p14="http://schemas.microsoft.com/office/powerpoint/2010/main" val="187543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CDBG Grant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Book" panose="020B0503020102020204" pitchFamily="34" charset="0"/>
              </a:rPr>
              <a:t>Post Grant Agreement – Housing Rehabilitation</a:t>
            </a:r>
          </a:p>
          <a:p>
            <a:pPr marL="0" indent="0" algn="r">
              <a:buNone/>
            </a:pPr>
            <a:r>
              <a:rPr lang="en-US" sz="2800" dirty="0">
                <a:solidFill>
                  <a:srgbClr val="0A4B6F"/>
                </a:solidFill>
                <a:latin typeface="Franklin Gothic Book" panose="020B0503020102020204" pitchFamily="34" charset="0"/>
              </a:rPr>
              <a:t>Kara Cozadd</a:t>
            </a:r>
          </a:p>
        </p:txBody>
      </p:sp>
    </p:spTree>
    <p:extLst>
      <p:ext uri="{BB962C8B-B14F-4D97-AF65-F5344CB8AC3E}">
        <p14:creationId xmlns:p14="http://schemas.microsoft.com/office/powerpoint/2010/main" val="32313073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28818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Conformance Process</a:t>
            </a:r>
            <a:endParaRPr lang="en-US" dirty="0"/>
          </a:p>
        </p:txBody>
      </p:sp>
      <p:sp>
        <p:nvSpPr>
          <p:cNvPr id="3" name="Content Placeholder 7">
            <a:extLst>
              <a:ext uri="{FF2B5EF4-FFF2-40B4-BE49-F238E27FC236}">
                <a16:creationId xmlns:a16="http://schemas.microsoft.com/office/drawing/2014/main" id="{AC269471-D5AD-7E69-F5F9-3039E613A02B}"/>
              </a:ext>
            </a:extLst>
          </p:cNvPr>
          <p:cNvSpPr>
            <a:spLocks noGrp="1"/>
          </p:cNvSpPr>
          <p:nvPr>
            <p:ph idx="1"/>
          </p:nvPr>
        </p:nvSpPr>
        <p:spPr>
          <a:xfrm>
            <a:off x="297416" y="2430844"/>
            <a:ext cx="11691384" cy="2593738"/>
          </a:xfrm>
        </p:spPr>
        <p:txBody>
          <a:bodyPr>
            <a:noAutofit/>
          </a:bodyPr>
          <a:lstStyle/>
          <a:p>
            <a:pPr marL="0" indent="0">
              <a:buNone/>
            </a:pPr>
            <a:r>
              <a:rPr lang="en-US" b="1" dirty="0">
                <a:solidFill>
                  <a:schemeClr val="accent1"/>
                </a:solidFill>
                <a:highlight>
                  <a:srgbClr val="FFFF00"/>
                </a:highlight>
                <a:latin typeface="Arial" panose="020B0604020202020204" pitchFamily="34" charset="0"/>
                <a:cs typeface="Arial" panose="020B0604020202020204" pitchFamily="34" charset="0"/>
              </a:rPr>
              <a:t>NEW RULE</a:t>
            </a:r>
            <a:r>
              <a:rPr lang="en-US" b="1" dirty="0">
                <a:solidFill>
                  <a:schemeClr val="accent1"/>
                </a:solidFill>
                <a:latin typeface="Arial" panose="020B0604020202020204" pitchFamily="34" charset="0"/>
                <a:cs typeface="Arial" panose="020B0604020202020204" pitchFamily="34" charset="0"/>
              </a:rPr>
              <a:t> – Supplemental Wage Rates</a:t>
            </a:r>
          </a:p>
          <a:p>
            <a:pPr marL="230188" indent="-230188"/>
            <a:r>
              <a:rPr lang="en-US" dirty="0">
                <a:solidFill>
                  <a:schemeClr val="accent1"/>
                </a:solidFill>
                <a:cs typeface="Arial" panose="020B0604020202020204" pitchFamily="34" charset="0"/>
              </a:rPr>
              <a:t>Where WHD has received insufficient data through its wage survey process to publish a prevailing wage for a classification for which conformance requests are regularly submitted, WHD may list the classification, conformed wage and fringe benefit rates for the classifications (i.e., supplemental wage rates) on the wage determination. </a:t>
            </a:r>
            <a:endParaRPr lang="en-US" sz="2800" dirty="0">
              <a:solidFill>
                <a:schemeClr val="accent1"/>
              </a:solidFill>
            </a:endParaRPr>
          </a:p>
        </p:txBody>
      </p:sp>
      <p:sp>
        <p:nvSpPr>
          <p:cNvPr id="4" name="Content Placeholder 7">
            <a:extLst>
              <a:ext uri="{FF2B5EF4-FFF2-40B4-BE49-F238E27FC236}">
                <a16:creationId xmlns:a16="http://schemas.microsoft.com/office/drawing/2014/main" id="{C78A3E20-1CB1-E2E1-0F64-15DE6E9B184A}"/>
              </a:ext>
            </a:extLst>
          </p:cNvPr>
          <p:cNvSpPr txBox="1">
            <a:spLocks/>
          </p:cNvSpPr>
          <p:nvPr/>
        </p:nvSpPr>
        <p:spPr>
          <a:xfrm>
            <a:off x="288180" y="891904"/>
            <a:ext cx="11552844" cy="1384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marR="0" lvl="1"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Times New Roman" panose="02020603050405020304" pitchFamily="18" charset="0"/>
                <a:cs typeface="+mn-cs"/>
              </a:rPr>
              <a:t>If a wage determination does not include a rate for certain classification, the contractor must seek a conformance using the procedure outlined in the contract clause at § 5.5(a)(1).</a:t>
            </a: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p:txBody>
      </p:sp>
      <p:sp>
        <p:nvSpPr>
          <p:cNvPr id="6" name="TextBox 5">
            <a:extLst>
              <a:ext uri="{FF2B5EF4-FFF2-40B4-BE49-F238E27FC236}">
                <a16:creationId xmlns:a16="http://schemas.microsoft.com/office/drawing/2014/main" id="{21DC417C-DDD0-E4DA-C2C7-AB9BD496E14A}"/>
              </a:ext>
            </a:extLst>
          </p:cNvPr>
          <p:cNvSpPr txBox="1"/>
          <p:nvPr/>
        </p:nvSpPr>
        <p:spPr>
          <a:xfrm>
            <a:off x="288180" y="5092862"/>
            <a:ext cx="8394004" cy="1384995"/>
          </a:xfrm>
          <a:prstGeom prst="rect">
            <a:avLst/>
          </a:prstGeom>
          <a:noFill/>
        </p:spPr>
        <p:txBody>
          <a:bodyPr wrap="square">
            <a:spAutoFit/>
          </a:bodyPr>
          <a:lstStyle/>
          <a:p>
            <a:pPr marL="230188" marR="0" lvl="0" indent="-230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Supplemental wage rates </a:t>
            </a:r>
            <a:r>
              <a:rPr kumimoji="0" lang="en-US" sz="2800" b="0" i="0" u="sng"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may</a:t>
            </a: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be listed on wage determinations </a:t>
            </a:r>
            <a:r>
              <a:rPr kumimoji="0" lang="en-US" sz="2800" b="0" i="0" u="sng"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only if</a:t>
            </a: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they meet the basic criteria for conformed rates.</a:t>
            </a:r>
            <a:endParaRPr kumimoji="0" lang="en-US" sz="28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959788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28818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Adopting State Rates</a:t>
            </a:r>
            <a:endParaRPr lang="en-US" dirty="0"/>
          </a:p>
        </p:txBody>
      </p:sp>
      <p:sp>
        <p:nvSpPr>
          <p:cNvPr id="3" name="Content Placeholder 7">
            <a:extLst>
              <a:ext uri="{FF2B5EF4-FFF2-40B4-BE49-F238E27FC236}">
                <a16:creationId xmlns:a16="http://schemas.microsoft.com/office/drawing/2014/main" id="{AC269471-D5AD-7E69-F5F9-3039E613A02B}"/>
              </a:ext>
            </a:extLst>
          </p:cNvPr>
          <p:cNvSpPr>
            <a:spLocks noGrp="1"/>
          </p:cNvSpPr>
          <p:nvPr>
            <p:ph idx="1"/>
          </p:nvPr>
        </p:nvSpPr>
        <p:spPr>
          <a:xfrm>
            <a:off x="554182" y="3829907"/>
            <a:ext cx="11259127" cy="1887402"/>
          </a:xfrm>
        </p:spPr>
        <p:txBody>
          <a:bodyPr>
            <a:noAutofit/>
          </a:bodyPr>
          <a:lstStyle/>
          <a:p>
            <a:pPr marL="230188" indent="-230188"/>
            <a:r>
              <a:rPr lang="en-US" sz="2800" dirty="0">
                <a:solidFill>
                  <a:schemeClr val="accent1"/>
                </a:solidFill>
                <a:cs typeface="Arial" panose="020B0604020202020204" pitchFamily="34" charset="0"/>
              </a:rPr>
              <a:t>DO NOT include the State Prevailing Wage Rates in your bidding/ contract documents. </a:t>
            </a:r>
          </a:p>
          <a:p>
            <a:pPr marL="230188" indent="-230188"/>
            <a:r>
              <a:rPr lang="en-US" dirty="0">
                <a:solidFill>
                  <a:schemeClr val="accent1"/>
                </a:solidFill>
                <a:cs typeface="Arial" panose="020B0604020202020204" pitchFamily="34" charset="0"/>
              </a:rPr>
              <a:t>DOL will issue the State PWR as part of the federal WRD upon its approval where circumstances warrant doing so. </a:t>
            </a:r>
          </a:p>
          <a:p>
            <a:pPr marL="0" indent="0">
              <a:buNone/>
            </a:pPr>
            <a:endParaRPr lang="en-US" sz="2800" dirty="0">
              <a:solidFill>
                <a:schemeClr val="accent1"/>
              </a:solidFill>
              <a:highlight>
                <a:srgbClr val="FFFF00"/>
              </a:highlight>
            </a:endParaRPr>
          </a:p>
        </p:txBody>
      </p:sp>
      <p:sp>
        <p:nvSpPr>
          <p:cNvPr id="4" name="Content Placeholder 7">
            <a:extLst>
              <a:ext uri="{FF2B5EF4-FFF2-40B4-BE49-F238E27FC236}">
                <a16:creationId xmlns:a16="http://schemas.microsoft.com/office/drawing/2014/main" id="{C78A3E20-1CB1-E2E1-0F64-15DE6E9B184A}"/>
              </a:ext>
            </a:extLst>
          </p:cNvPr>
          <p:cNvSpPr txBox="1">
            <a:spLocks/>
          </p:cNvSpPr>
          <p:nvPr/>
        </p:nvSpPr>
        <p:spPr>
          <a:xfrm>
            <a:off x="288180" y="863599"/>
            <a:ext cx="11460474" cy="2442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12529"/>
                </a:solidFill>
                <a:effectLst/>
                <a:highlight>
                  <a:srgbClr val="FFFF00"/>
                </a:highlight>
                <a:uLnTx/>
                <a:uFillTx/>
                <a:latin typeface="Franklin Gothic Book"/>
                <a:ea typeface="Times New Roman" panose="02020603050405020304" pitchFamily="18" charset="0"/>
                <a:cs typeface="+mn-cs"/>
              </a:rPr>
              <a:t>NEW RULE</a:t>
            </a:r>
            <a:r>
              <a:rPr kumimoji="0" lang="en-US" sz="2600" b="0" i="0" u="none" strike="noStrike" kern="1200" cap="none" spc="0" normalizeH="0" baseline="0" noProof="0" dirty="0">
                <a:ln>
                  <a:noFill/>
                </a:ln>
                <a:solidFill>
                  <a:srgbClr val="212529"/>
                </a:solidFill>
                <a:effectLst/>
                <a:uLnTx/>
                <a:uFillTx/>
                <a:latin typeface="Franklin Gothic Book"/>
                <a:ea typeface="Times New Roman" panose="02020603050405020304" pitchFamily="18" charset="0"/>
                <a:cs typeface="+mn-cs"/>
              </a:rPr>
              <a:t> - The final rule amends the regulations to explicitly permit WHD to adopt State or local prevailing wage rates for both highway and nonhighway construction under certain circumstances where doing so would be consistent with the purpose of the DBA. In general, in order to adopt State or local rates, the Administrator must determine that the State or local government’s method and criteria for setting prevailing wage rates are substantially similar to those the WHD uses in making wage determinations. § 1.3(g)–(j)</a:t>
            </a:r>
            <a:endParaRPr kumimoji="0" lang="en-US" sz="2600" b="0"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14134578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b="1" dirty="0">
                <a:solidFill>
                  <a:srgbClr val="0A4B6F"/>
                </a:solidFill>
                <a:latin typeface="Franklin Gothic Book" panose="020B0503020102020204" pitchFamily="34" charset="0"/>
              </a:rPr>
              <a:t>Federal Labor Standards</a:t>
            </a:r>
          </a:p>
          <a:p>
            <a:pPr algn="r"/>
            <a:r>
              <a:rPr lang="en-US" dirty="0">
                <a:solidFill>
                  <a:srgbClr val="0A4B6F"/>
                </a:solidFill>
                <a:latin typeface="Franklin Gothic Book" panose="020B0503020102020204" pitchFamily="34" charset="0"/>
              </a:rPr>
              <a:t>Weekly Payroll</a:t>
            </a:r>
          </a:p>
        </p:txBody>
      </p:sp>
      <p:sp>
        <p:nvSpPr>
          <p:cNvPr id="4" name="TextBox 3">
            <a:extLst>
              <a:ext uri="{FF2B5EF4-FFF2-40B4-BE49-F238E27FC236}">
                <a16:creationId xmlns:a16="http://schemas.microsoft.com/office/drawing/2014/main" id="{43E47363-241E-3A52-9998-32087C846ABB}"/>
              </a:ext>
            </a:extLst>
          </p:cNvPr>
          <p:cNvSpPr txBox="1"/>
          <p:nvPr/>
        </p:nvSpPr>
        <p:spPr>
          <a:xfrm>
            <a:off x="3008244" y="1315831"/>
            <a:ext cx="6175512"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CDBG Grant Administration</a:t>
            </a:r>
            <a:endParaRPr lang="en-US" dirty="0"/>
          </a:p>
        </p:txBody>
      </p:sp>
    </p:spTree>
    <p:extLst>
      <p:ext uri="{BB962C8B-B14F-4D97-AF65-F5344CB8AC3E}">
        <p14:creationId xmlns:p14="http://schemas.microsoft.com/office/powerpoint/2010/main" val="15933499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Payrolls</a:t>
            </a:r>
            <a:endParaRPr lang="en-US" dirty="0"/>
          </a:p>
        </p:txBody>
      </p:sp>
      <p:sp>
        <p:nvSpPr>
          <p:cNvPr id="6" name="TextBox 5">
            <a:extLst>
              <a:ext uri="{FF2B5EF4-FFF2-40B4-BE49-F238E27FC236}">
                <a16:creationId xmlns:a16="http://schemas.microsoft.com/office/drawing/2014/main" id="{CD538310-B373-8379-497C-CFA7EFF399FE}"/>
              </a:ext>
            </a:extLst>
          </p:cNvPr>
          <p:cNvSpPr txBox="1"/>
          <p:nvPr/>
        </p:nvSpPr>
        <p:spPr>
          <a:xfrm>
            <a:off x="426720" y="1045029"/>
            <a:ext cx="11275423"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Davis Bacon Act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Requires laborers and mechanics be paid at least the federal prevailing wage for work performed (and tools used) at least once per work week. </a:t>
            </a:r>
          </a:p>
          <a:p>
            <a:pPr marL="628650" marR="0" lvl="0" indent="-284163" algn="l" defTabSz="914400" rtl="0" eaLnBrk="1" fontAlgn="auto" latinLnBrk="0" hangingPunct="1">
              <a:lnSpc>
                <a:spcPct val="100000"/>
              </a:lnSpc>
              <a:spcBef>
                <a:spcPts val="0"/>
              </a:spcBef>
              <a:spcAft>
                <a:spcPts val="0"/>
              </a:spcAft>
              <a:buClrTx/>
              <a:buSzPct val="85000"/>
              <a:buFont typeface="Wingdings" panose="05000000000000000000" pitchFamily="2" charset="2"/>
              <a:buChar char="ü"/>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WH 347 or equivalent – </a:t>
            </a: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MUST CONTAIN ALL INFORMATION</a:t>
            </a:r>
          </a:p>
          <a:p>
            <a:pPr marL="628650" marR="0" lvl="0" indent="-284163" algn="l" defTabSz="914400" rtl="0" eaLnBrk="1" fontAlgn="auto" latinLnBrk="0" hangingPunct="1">
              <a:lnSpc>
                <a:spcPct val="100000"/>
              </a:lnSpc>
              <a:spcBef>
                <a:spcPts val="0"/>
              </a:spcBef>
              <a:spcAft>
                <a:spcPts val="0"/>
              </a:spcAft>
              <a:buClrTx/>
              <a:buSzPct val="85000"/>
              <a:buFont typeface="Wingdings" panose="05000000000000000000" pitchFamily="2" charset="2"/>
              <a:buChar char="ü"/>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Recommend </a:t>
            </a:r>
            <a:r>
              <a:rPr kumimoji="0" lang="en-US" sz="3200" b="0" i="0" u="sng" strike="noStrike" kern="1200" cap="none" spc="0" normalizeH="0" baseline="0" noProof="0" dirty="0">
                <a:ln>
                  <a:noFill/>
                </a:ln>
                <a:solidFill>
                  <a:srgbClr val="044B6F"/>
                </a:solidFill>
                <a:effectLst/>
                <a:uLnTx/>
                <a:uFillTx/>
                <a:ea typeface="+mn-ea"/>
                <a:cs typeface="Arial" panose="020B0604020202020204" pitchFamily="34" charset="0"/>
              </a:rPr>
              <a:t>numbering</a:t>
            </a: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 payrolls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Only apprentices and trainees registered with the US Department of Labor may be paid less than the federal prevailing wage</a:t>
            </a:r>
          </a:p>
        </p:txBody>
      </p:sp>
    </p:spTree>
    <p:extLst>
      <p:ext uri="{BB962C8B-B14F-4D97-AF65-F5344CB8AC3E}">
        <p14:creationId xmlns:p14="http://schemas.microsoft.com/office/powerpoint/2010/main" val="3487444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Payrolls</a:t>
            </a:r>
            <a:endParaRPr lang="en-US" dirty="0"/>
          </a:p>
        </p:txBody>
      </p:sp>
      <p:sp>
        <p:nvSpPr>
          <p:cNvPr id="6" name="TextBox 5">
            <a:extLst>
              <a:ext uri="{FF2B5EF4-FFF2-40B4-BE49-F238E27FC236}">
                <a16:creationId xmlns:a16="http://schemas.microsoft.com/office/drawing/2014/main" id="{CD538310-B373-8379-497C-CFA7EFF399FE}"/>
              </a:ext>
            </a:extLst>
          </p:cNvPr>
          <p:cNvSpPr txBox="1"/>
          <p:nvPr/>
        </p:nvSpPr>
        <p:spPr>
          <a:xfrm>
            <a:off x="609600" y="1251857"/>
            <a:ext cx="10793361"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4B6F"/>
                </a:solidFill>
                <a:effectLst/>
                <a:uLnTx/>
                <a:uFillTx/>
                <a:ea typeface="+mn-ea"/>
                <a:cs typeface="Arial" panose="020B0604020202020204" pitchFamily="34" charset="0"/>
              </a:rPr>
              <a:t>Copeland Anti-Kickback Act</a:t>
            </a:r>
            <a:endPar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Prohibits employers from forcing employees to give up any part of their wages, except for authorized payroll deductions.</a:t>
            </a:r>
          </a:p>
          <a:p>
            <a:pPr marL="688975" marR="0" lvl="0" indent="-344488" algn="l" defTabSz="914400" rtl="0" eaLnBrk="1" fontAlgn="auto" latinLnBrk="0" hangingPunct="1">
              <a:lnSpc>
                <a:spcPct val="100000"/>
              </a:lnSpc>
              <a:spcBef>
                <a:spcPts val="0"/>
              </a:spcBef>
              <a:spcAft>
                <a:spcPts val="0"/>
              </a:spcAft>
              <a:buClrTx/>
              <a:buSzPct val="85000"/>
              <a:buFont typeface="Wingdings" panose="05000000000000000000" pitchFamily="2" charset="2"/>
              <a:buChar char="ü"/>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Verify deductions. </a:t>
            </a:r>
          </a:p>
          <a:p>
            <a:pPr marL="344488" marR="0" lvl="0" indent="-3444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Requires payrolls be certified</a:t>
            </a:r>
          </a:p>
          <a:p>
            <a:pPr marL="688975" marR="0" lvl="0" indent="-344488" algn="l" defTabSz="914400" rtl="0" eaLnBrk="1" fontAlgn="auto" latinLnBrk="0" hangingPunct="1">
              <a:lnSpc>
                <a:spcPct val="100000"/>
              </a:lnSpc>
              <a:spcBef>
                <a:spcPts val="0"/>
              </a:spcBef>
              <a:spcAft>
                <a:spcPts val="0"/>
              </a:spcAft>
              <a:buClrTx/>
              <a:buSzPct val="85000"/>
              <a:buFont typeface="Wingdings" panose="05000000000000000000" pitchFamily="2" charset="2"/>
              <a:buChar char="ü"/>
              <a:tabLst/>
              <a:defRPr/>
            </a:pPr>
            <a:r>
              <a:rPr kumimoji="0" lang="en-US" sz="3200" b="0" i="0" u="none" strike="noStrike" kern="1200" cap="none" spc="0" normalizeH="0" baseline="0" noProof="0" dirty="0">
                <a:ln>
                  <a:noFill/>
                </a:ln>
                <a:solidFill>
                  <a:srgbClr val="044B6F"/>
                </a:solidFill>
                <a:effectLst/>
                <a:uLnTx/>
                <a:uFillTx/>
                <a:ea typeface="+mn-ea"/>
                <a:cs typeface="Arial" panose="020B0604020202020204" pitchFamily="34" charset="0"/>
              </a:rPr>
              <a:t>Correct person signing the payrolls?</a:t>
            </a:r>
          </a:p>
        </p:txBody>
      </p:sp>
    </p:spTree>
    <p:extLst>
      <p:ext uri="{BB962C8B-B14F-4D97-AF65-F5344CB8AC3E}">
        <p14:creationId xmlns:p14="http://schemas.microsoft.com/office/powerpoint/2010/main" val="34075198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Payrolls</a:t>
            </a:r>
            <a:endParaRPr lang="en-US" dirty="0"/>
          </a:p>
        </p:txBody>
      </p:sp>
      <p:sp>
        <p:nvSpPr>
          <p:cNvPr id="3" name="Content Placeholder 7">
            <a:extLst>
              <a:ext uri="{FF2B5EF4-FFF2-40B4-BE49-F238E27FC236}">
                <a16:creationId xmlns:a16="http://schemas.microsoft.com/office/drawing/2014/main" id="{87EA36E4-869B-B36E-9190-8C0519B1714B}"/>
              </a:ext>
            </a:extLst>
          </p:cNvPr>
          <p:cNvSpPr>
            <a:spLocks noGrp="1"/>
          </p:cNvSpPr>
          <p:nvPr>
            <p:ph idx="1"/>
          </p:nvPr>
        </p:nvSpPr>
        <p:spPr>
          <a:xfrm>
            <a:off x="426720" y="891903"/>
            <a:ext cx="11345227" cy="5168742"/>
          </a:xfrm>
        </p:spPr>
        <p:txBody>
          <a:bodyPr>
            <a:noAutofit/>
          </a:bodyPr>
          <a:lstStyle/>
          <a:p>
            <a:r>
              <a:rPr lang="en-US" sz="2950" b="1" dirty="0">
                <a:solidFill>
                  <a:srgbClr val="FF0000"/>
                </a:solidFill>
              </a:rPr>
              <a:t>Submit copy of first payroll with all documentation to DCEO for review</a:t>
            </a:r>
          </a:p>
          <a:p>
            <a:pPr lvl="1"/>
            <a:r>
              <a:rPr lang="en-US" sz="2950" b="1" dirty="0">
                <a:solidFill>
                  <a:schemeClr val="accent1"/>
                </a:solidFill>
              </a:rPr>
              <a:t>Email to </a:t>
            </a:r>
            <a:r>
              <a:rPr lang="en-US" sz="2950" b="1" dirty="0">
                <a:solidFill>
                  <a:schemeClr val="accent1"/>
                </a:solidFill>
                <a:hlinkClick r:id="rId2">
                  <a:extLst>
                    <a:ext uri="{A12FA001-AC4F-418D-AE19-62706E023703}">
                      <ahyp:hlinkClr xmlns:ahyp="http://schemas.microsoft.com/office/drawing/2018/hyperlinkcolor" val="tx"/>
                    </a:ext>
                  </a:extLst>
                </a:hlinkClick>
              </a:rPr>
              <a:t>ceo.lso@illinois.gov</a:t>
            </a:r>
            <a:endParaRPr lang="en-US" sz="2950" b="1" dirty="0">
              <a:solidFill>
                <a:schemeClr val="accent1"/>
              </a:solidFill>
            </a:endParaRPr>
          </a:p>
          <a:p>
            <a:pPr lvl="1"/>
            <a:r>
              <a:rPr lang="en-US" sz="2950" b="1" dirty="0">
                <a:solidFill>
                  <a:schemeClr val="accent1"/>
                </a:solidFill>
              </a:rPr>
              <a:t>cc your Grant Manager</a:t>
            </a:r>
          </a:p>
          <a:p>
            <a:r>
              <a:rPr lang="en-US" sz="2950" b="1" dirty="0">
                <a:solidFill>
                  <a:srgbClr val="FF0000"/>
                </a:solidFill>
              </a:rPr>
              <a:t>Submit copy of final payroll with all documentation to DCEO for review</a:t>
            </a:r>
          </a:p>
          <a:p>
            <a:pPr lvl="1"/>
            <a:r>
              <a:rPr lang="en-US" sz="2950" b="1" dirty="0">
                <a:solidFill>
                  <a:schemeClr val="accent1"/>
                </a:solidFill>
              </a:rPr>
              <a:t>Email to </a:t>
            </a:r>
            <a:r>
              <a:rPr lang="en-US" sz="2950" b="1" dirty="0">
                <a:solidFill>
                  <a:schemeClr val="accent1"/>
                </a:solidFill>
                <a:hlinkClick r:id="rId2">
                  <a:extLst>
                    <a:ext uri="{A12FA001-AC4F-418D-AE19-62706E023703}">
                      <ahyp:hlinkClr xmlns:ahyp="http://schemas.microsoft.com/office/drawing/2018/hyperlinkcolor" val="tx"/>
                    </a:ext>
                  </a:extLst>
                </a:hlinkClick>
              </a:rPr>
              <a:t>ceo.lso@illinois.gov</a:t>
            </a:r>
            <a:endParaRPr lang="en-US" sz="2950" b="1" dirty="0">
              <a:solidFill>
                <a:schemeClr val="accent1"/>
              </a:solidFill>
            </a:endParaRPr>
          </a:p>
          <a:p>
            <a:pPr lvl="1"/>
            <a:r>
              <a:rPr lang="en-US" sz="2950" b="1" dirty="0">
                <a:solidFill>
                  <a:schemeClr val="accent1"/>
                </a:solidFill>
              </a:rPr>
              <a:t>cc your Grant Manager</a:t>
            </a:r>
            <a:endParaRPr lang="en-US" sz="2950" b="1" dirty="0">
              <a:solidFill>
                <a:srgbClr val="FF0000"/>
              </a:solidFill>
            </a:endParaRPr>
          </a:p>
          <a:p>
            <a:r>
              <a:rPr lang="en-US" sz="2950" b="1" dirty="0">
                <a:solidFill>
                  <a:srgbClr val="FF0000"/>
                </a:solidFill>
              </a:rPr>
              <a:t>May be asked to submit payrolls throughout the project for review</a:t>
            </a:r>
          </a:p>
          <a:p>
            <a:r>
              <a:rPr lang="en-US" sz="2950" b="1" dirty="0">
                <a:solidFill>
                  <a:srgbClr val="FF0000"/>
                </a:solidFill>
              </a:rPr>
              <a:t>Compliance staff may schedule a visit to review payroll documents and construction management files on site</a:t>
            </a:r>
          </a:p>
        </p:txBody>
      </p:sp>
    </p:spTree>
    <p:extLst>
      <p:ext uri="{BB962C8B-B14F-4D97-AF65-F5344CB8AC3E}">
        <p14:creationId xmlns:p14="http://schemas.microsoft.com/office/powerpoint/2010/main" val="2132505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Payrolls</a:t>
            </a:r>
            <a:endParaRPr lang="en-US" dirty="0"/>
          </a:p>
        </p:txBody>
      </p:sp>
      <p:sp>
        <p:nvSpPr>
          <p:cNvPr id="3" name="Content Placeholder 7">
            <a:extLst>
              <a:ext uri="{FF2B5EF4-FFF2-40B4-BE49-F238E27FC236}">
                <a16:creationId xmlns:a16="http://schemas.microsoft.com/office/drawing/2014/main" id="{87EA36E4-869B-B36E-9190-8C0519B1714B}"/>
              </a:ext>
            </a:extLst>
          </p:cNvPr>
          <p:cNvSpPr>
            <a:spLocks noGrp="1"/>
          </p:cNvSpPr>
          <p:nvPr>
            <p:ph idx="1"/>
          </p:nvPr>
        </p:nvSpPr>
        <p:spPr>
          <a:xfrm>
            <a:off x="588775" y="1147734"/>
            <a:ext cx="11300031" cy="3586978"/>
          </a:xfrm>
        </p:spPr>
        <p:txBody>
          <a:bodyPr>
            <a:noAutofit/>
          </a:bodyPr>
          <a:lstStyle/>
          <a:p>
            <a:r>
              <a:rPr lang="en-US" sz="3200" dirty="0">
                <a:solidFill>
                  <a:schemeClr val="accent1"/>
                </a:solidFill>
              </a:rPr>
              <a:t>Payrolls submitted to Grant Administrator every week</a:t>
            </a:r>
          </a:p>
          <a:p>
            <a:pPr marL="230188" lvl="1"/>
            <a:r>
              <a:rPr lang="en-US" sz="3200" dirty="0">
                <a:solidFill>
                  <a:schemeClr val="accent1"/>
                </a:solidFill>
              </a:rPr>
              <a:t>Signed Statement of Compliance certifying required information is…</a:t>
            </a:r>
          </a:p>
          <a:p>
            <a:pPr marL="685800" lvl="2"/>
            <a:r>
              <a:rPr lang="en-US" sz="3200" dirty="0">
                <a:solidFill>
                  <a:schemeClr val="accent1"/>
                </a:solidFill>
              </a:rPr>
              <a:t>Provided</a:t>
            </a:r>
          </a:p>
          <a:p>
            <a:pPr marL="685800" lvl="2"/>
            <a:r>
              <a:rPr lang="en-US" sz="3200" dirty="0">
                <a:solidFill>
                  <a:schemeClr val="accent1"/>
                </a:solidFill>
              </a:rPr>
              <a:t>Maintained</a:t>
            </a:r>
          </a:p>
          <a:p>
            <a:pPr marL="685800" lvl="2"/>
            <a:r>
              <a:rPr lang="en-US" sz="3200" dirty="0">
                <a:solidFill>
                  <a:schemeClr val="accent1"/>
                </a:solidFill>
              </a:rPr>
              <a:t>Correct</a:t>
            </a:r>
          </a:p>
          <a:p>
            <a:pPr lvl="1"/>
            <a:r>
              <a:rPr lang="en-US" sz="3200" dirty="0">
                <a:solidFill>
                  <a:schemeClr val="accent1"/>
                </a:solidFill>
              </a:rPr>
              <a:t>Each laborer/mechanic paid wages earned;</a:t>
            </a:r>
          </a:p>
          <a:p>
            <a:pPr lvl="1"/>
            <a:r>
              <a:rPr lang="en-US" sz="3200" dirty="0">
                <a:solidFill>
                  <a:schemeClr val="accent1"/>
                </a:solidFill>
              </a:rPr>
              <a:t>Laborer/mechanic paid not less than the determined wage</a:t>
            </a:r>
          </a:p>
        </p:txBody>
      </p:sp>
    </p:spTree>
    <p:extLst>
      <p:ext uri="{BB962C8B-B14F-4D97-AF65-F5344CB8AC3E}">
        <p14:creationId xmlns:p14="http://schemas.microsoft.com/office/powerpoint/2010/main" val="3273079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519701" y="380427"/>
            <a:ext cx="10515600" cy="405130"/>
          </a:xfrm>
        </p:spPr>
        <p:txBody>
          <a:bodyPr>
            <a:noAutofit/>
          </a:bodyPr>
          <a:lstStyle/>
          <a:p>
            <a:r>
              <a:rPr lang="en-US" b="1" dirty="0">
                <a:solidFill>
                  <a:schemeClr val="accent1"/>
                </a:solidFill>
                <a:cs typeface="Arial" panose="020B0604020202020204" pitchFamily="34" charset="0"/>
              </a:rPr>
              <a:t>Weekly Payrolls</a:t>
            </a:r>
            <a:endParaRPr lang="en-US" dirty="0">
              <a:solidFill>
                <a:schemeClr val="accent1"/>
              </a:solidFill>
            </a:endParaRPr>
          </a:p>
        </p:txBody>
      </p:sp>
      <p:pic>
        <p:nvPicPr>
          <p:cNvPr id="3" name="Content Placeholder 10">
            <a:extLst>
              <a:ext uri="{FF2B5EF4-FFF2-40B4-BE49-F238E27FC236}">
                <a16:creationId xmlns:a16="http://schemas.microsoft.com/office/drawing/2014/main" id="{E762CBB3-D0F6-0CF5-7936-A306678B77EB}"/>
              </a:ext>
            </a:extLst>
          </p:cNvPr>
          <p:cNvPicPr>
            <a:picLocks noChangeAspect="1"/>
          </p:cNvPicPr>
          <p:nvPr/>
        </p:nvPicPr>
        <p:blipFill rotWithShape="1">
          <a:blip r:embed="rId3"/>
          <a:srcRect l="3622" t="1575" r="6469" b="6744"/>
          <a:stretch/>
        </p:blipFill>
        <p:spPr>
          <a:xfrm>
            <a:off x="30333" y="1254993"/>
            <a:ext cx="8418341" cy="5155044"/>
          </a:xfrm>
          <a:prstGeom prst="rect">
            <a:avLst/>
          </a:prstGeom>
        </p:spPr>
      </p:pic>
      <p:sp>
        <p:nvSpPr>
          <p:cNvPr id="4" name="Rectangle 3">
            <a:extLst>
              <a:ext uri="{FF2B5EF4-FFF2-40B4-BE49-F238E27FC236}">
                <a16:creationId xmlns:a16="http://schemas.microsoft.com/office/drawing/2014/main" id="{4FAC0A94-7C81-7F53-2F76-22A6046082EB}"/>
              </a:ext>
            </a:extLst>
          </p:cNvPr>
          <p:cNvSpPr/>
          <p:nvPr/>
        </p:nvSpPr>
        <p:spPr>
          <a:xfrm>
            <a:off x="8448675" y="1329242"/>
            <a:ext cx="3563066" cy="1319631"/>
          </a:xfrm>
          <a:prstGeom prst="rect">
            <a:avLst/>
          </a:prstGeom>
          <a:ln>
            <a:solidFill>
              <a:schemeClr val="accent1"/>
            </a:solidFill>
          </a:ln>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44B6F"/>
                </a:solidFill>
                <a:effectLst/>
                <a:uLnTx/>
                <a:uFillTx/>
                <a:ea typeface="+mn-ea"/>
                <a:cs typeface="Arial" panose="020B0604020202020204" pitchFamily="34" charset="0"/>
              </a:rPr>
              <a:t>Use </a:t>
            </a:r>
            <a:r>
              <a:rPr kumimoji="0" lang="en-US" sz="2000" b="1" i="0" u="none" strike="noStrike" kern="1200" cap="none" spc="0" normalizeH="0" baseline="0" noProof="0" dirty="0">
                <a:ln>
                  <a:noFill/>
                </a:ln>
                <a:solidFill>
                  <a:srgbClr val="044B6F"/>
                </a:solidFill>
                <a:effectLst/>
                <a:uLnTx/>
                <a:uFillTx/>
                <a:ea typeface="+mn-ea"/>
                <a:cs typeface="Arial" panose="020B0604020202020204" pitchFamily="34" charset="0"/>
              </a:rPr>
              <a:t>US DOL WH347 </a:t>
            </a:r>
            <a:r>
              <a:rPr kumimoji="0" lang="en-US" sz="2000" b="0" i="0" u="none" strike="noStrike" kern="1200" cap="none" spc="0" normalizeH="0" baseline="0" noProof="0" dirty="0">
                <a:ln>
                  <a:noFill/>
                </a:ln>
                <a:solidFill>
                  <a:srgbClr val="044B6F"/>
                </a:solidFill>
                <a:effectLst/>
                <a:uLnTx/>
                <a:uFillTx/>
                <a:ea typeface="+mn-ea"/>
                <a:cs typeface="Arial" panose="020B0604020202020204" pitchFamily="34" charset="0"/>
              </a:rPr>
              <a:t>or equivalent</a:t>
            </a:r>
          </a:p>
          <a:p>
            <a:pPr marL="461963" marR="0" lvl="2"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44B6F"/>
                </a:solidFill>
                <a:effectLst/>
                <a:uLnTx/>
                <a:uFillTx/>
                <a:ea typeface="+mn-ea"/>
                <a:cs typeface="Arial" panose="020B0604020202020204" pitchFamily="34" charset="0"/>
              </a:rPr>
              <a:t>Must contain ALL information</a:t>
            </a:r>
          </a:p>
        </p:txBody>
      </p:sp>
      <p:sp>
        <p:nvSpPr>
          <p:cNvPr id="5" name="Rectangle 4">
            <a:extLst>
              <a:ext uri="{FF2B5EF4-FFF2-40B4-BE49-F238E27FC236}">
                <a16:creationId xmlns:a16="http://schemas.microsoft.com/office/drawing/2014/main" id="{C5576A88-5257-6334-06BA-2EFE2B9B0EFA}"/>
              </a:ext>
            </a:extLst>
          </p:cNvPr>
          <p:cNvSpPr/>
          <p:nvPr/>
        </p:nvSpPr>
        <p:spPr>
          <a:xfrm>
            <a:off x="8448675" y="2648873"/>
            <a:ext cx="3563065" cy="2585323"/>
          </a:xfrm>
          <a:prstGeom prst="rect">
            <a:avLst/>
          </a:prstGeom>
          <a:ln>
            <a:solidFill>
              <a:schemeClr val="accent1"/>
            </a:solidFill>
          </a:ln>
        </p:spPr>
        <p:txBody>
          <a:bodyPr wrap="square">
            <a:spAutoFit/>
          </a:body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44B6F"/>
                </a:solidFill>
                <a:effectLst/>
                <a:uLnTx/>
                <a:uFillTx/>
                <a:ea typeface="+mn-ea"/>
                <a:cs typeface="Arial" panose="020B0604020202020204" pitchFamily="34" charset="0"/>
              </a:rPr>
              <a:t>Number Payrolls (Initial / Final)</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044B6F"/>
                </a:solidFill>
                <a:effectLst/>
                <a:uLnTx/>
                <a:uFillTx/>
                <a:ea typeface="+mn-ea"/>
                <a:cs typeface="Arial" panose="020B0604020202020204" pitchFamily="34" charset="0"/>
              </a:rPr>
              <a:t>List Grant Number</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44B6F"/>
                </a:solidFill>
                <a:effectLst/>
                <a:uLnTx/>
                <a:uFillTx/>
                <a:ea typeface="+mn-ea"/>
                <a:cs typeface="Arial" panose="020B0604020202020204" pitchFamily="34" charset="0"/>
              </a:rPr>
              <a:t>Use Classifications in WRD (include Group #/Class employee being paid wage for)</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44B6F"/>
                </a:solidFill>
                <a:effectLst/>
                <a:uLnTx/>
                <a:uFillTx/>
                <a:ea typeface="+mn-ea"/>
                <a:cs typeface="Arial" panose="020B0604020202020204" pitchFamily="34" charset="0"/>
              </a:rPr>
              <a:t>Column 7 – Only “Cash paid in lieu of fringe” may be added to the wage listed. Make note on back side.</a:t>
            </a:r>
          </a:p>
        </p:txBody>
      </p:sp>
    </p:spTree>
    <p:extLst>
      <p:ext uri="{BB962C8B-B14F-4D97-AF65-F5344CB8AC3E}">
        <p14:creationId xmlns:p14="http://schemas.microsoft.com/office/powerpoint/2010/main" val="39870103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76-A9CB-4D2D-8386-033DA24CAB56}"/>
              </a:ext>
            </a:extLst>
          </p:cNvPr>
          <p:cNvSpPr>
            <a:spLocks noGrp="1"/>
          </p:cNvSpPr>
          <p:nvPr>
            <p:ph type="title"/>
          </p:nvPr>
        </p:nvSpPr>
        <p:spPr>
          <a:xfrm>
            <a:off x="519701" y="380427"/>
            <a:ext cx="10515600" cy="405130"/>
          </a:xfrm>
        </p:spPr>
        <p:txBody>
          <a:bodyPr>
            <a:noAutofit/>
          </a:bodyPr>
          <a:lstStyle/>
          <a:p>
            <a:r>
              <a:rPr lang="en-US" b="1" dirty="0">
                <a:solidFill>
                  <a:schemeClr val="accent1"/>
                </a:solidFill>
                <a:cs typeface="Arial" panose="020B0604020202020204" pitchFamily="34" charset="0"/>
              </a:rPr>
              <a:t>Weekly Payrolls</a:t>
            </a:r>
            <a:endParaRPr lang="en-US" dirty="0">
              <a:solidFill>
                <a:schemeClr val="accent1"/>
              </a:solidFill>
            </a:endParaRPr>
          </a:p>
        </p:txBody>
      </p:sp>
      <p:pic>
        <p:nvPicPr>
          <p:cNvPr id="7" name="Picture 6">
            <a:extLst>
              <a:ext uri="{FF2B5EF4-FFF2-40B4-BE49-F238E27FC236}">
                <a16:creationId xmlns:a16="http://schemas.microsoft.com/office/drawing/2014/main" id="{EAD12E31-F5A7-83D8-AEC2-B058C2FE4AD4}"/>
              </a:ext>
            </a:extLst>
          </p:cNvPr>
          <p:cNvPicPr>
            <a:picLocks noChangeAspect="1"/>
          </p:cNvPicPr>
          <p:nvPr/>
        </p:nvPicPr>
        <p:blipFill>
          <a:blip r:embed="rId3"/>
          <a:stretch>
            <a:fillRect/>
          </a:stretch>
        </p:blipFill>
        <p:spPr>
          <a:xfrm>
            <a:off x="437002" y="785557"/>
            <a:ext cx="4434542" cy="5848707"/>
          </a:xfrm>
          <a:prstGeom prst="rect">
            <a:avLst/>
          </a:prstGeom>
        </p:spPr>
      </p:pic>
      <p:pic>
        <p:nvPicPr>
          <p:cNvPr id="9" name="Picture 8">
            <a:extLst>
              <a:ext uri="{FF2B5EF4-FFF2-40B4-BE49-F238E27FC236}">
                <a16:creationId xmlns:a16="http://schemas.microsoft.com/office/drawing/2014/main" id="{22AF37D1-E58D-043A-F4FE-09BADEBDB898}"/>
              </a:ext>
            </a:extLst>
          </p:cNvPr>
          <p:cNvPicPr>
            <a:picLocks noChangeAspect="1"/>
          </p:cNvPicPr>
          <p:nvPr/>
        </p:nvPicPr>
        <p:blipFill>
          <a:blip r:embed="rId4"/>
          <a:stretch>
            <a:fillRect/>
          </a:stretch>
        </p:blipFill>
        <p:spPr>
          <a:xfrm>
            <a:off x="7103541" y="785557"/>
            <a:ext cx="4114799" cy="5436521"/>
          </a:xfrm>
          <a:prstGeom prst="rect">
            <a:avLst/>
          </a:prstGeom>
        </p:spPr>
      </p:pic>
      <p:sp>
        <p:nvSpPr>
          <p:cNvPr id="10" name="Arrow: Left 9">
            <a:extLst>
              <a:ext uri="{FF2B5EF4-FFF2-40B4-BE49-F238E27FC236}">
                <a16:creationId xmlns:a16="http://schemas.microsoft.com/office/drawing/2014/main" id="{2258A938-48E1-780F-313C-A046C9FED3AD}"/>
              </a:ext>
            </a:extLst>
          </p:cNvPr>
          <p:cNvSpPr/>
          <p:nvPr/>
        </p:nvSpPr>
        <p:spPr>
          <a:xfrm rot="19673468">
            <a:off x="4876236" y="2486732"/>
            <a:ext cx="1230442" cy="3717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TextBox 10">
            <a:extLst>
              <a:ext uri="{FF2B5EF4-FFF2-40B4-BE49-F238E27FC236}">
                <a16:creationId xmlns:a16="http://schemas.microsoft.com/office/drawing/2014/main" id="{0847A362-AA99-C335-86D4-55DBBBA6C21E}"/>
              </a:ext>
            </a:extLst>
          </p:cNvPr>
          <p:cNvSpPr txBox="1"/>
          <p:nvPr/>
        </p:nvSpPr>
        <p:spPr>
          <a:xfrm>
            <a:off x="4863909" y="945407"/>
            <a:ext cx="1903001" cy="1323439"/>
          </a:xfrm>
          <a:prstGeom prst="rect">
            <a:avLst/>
          </a:prstGeom>
          <a:noFill/>
        </p:spPr>
        <p:txBody>
          <a:bodyPr wrap="square">
            <a:spAutoFit/>
          </a:bodyPr>
          <a:lstStyle/>
          <a:p>
            <a:pPr marL="117475" marR="0" lvl="2"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Must contain Statement of Compliance  – verbatim.</a:t>
            </a:r>
          </a:p>
        </p:txBody>
      </p:sp>
      <p:sp>
        <p:nvSpPr>
          <p:cNvPr id="12" name="Arrow: Left 11">
            <a:extLst>
              <a:ext uri="{FF2B5EF4-FFF2-40B4-BE49-F238E27FC236}">
                <a16:creationId xmlns:a16="http://schemas.microsoft.com/office/drawing/2014/main" id="{F2074A9F-BE16-820A-2BF3-F79FBD718EF3}"/>
              </a:ext>
            </a:extLst>
          </p:cNvPr>
          <p:cNvSpPr/>
          <p:nvPr/>
        </p:nvSpPr>
        <p:spPr>
          <a:xfrm rot="18565898">
            <a:off x="9930038" y="5080014"/>
            <a:ext cx="1117075" cy="3552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19A654B5-9E60-3D1D-5342-EAB1BD3DF76C}"/>
              </a:ext>
            </a:extLst>
          </p:cNvPr>
          <p:cNvSpPr txBox="1"/>
          <p:nvPr/>
        </p:nvSpPr>
        <p:spPr>
          <a:xfrm>
            <a:off x="6791675" y="4364850"/>
            <a:ext cx="4426665" cy="707886"/>
          </a:xfrm>
          <a:prstGeom prst="rect">
            <a:avLst/>
          </a:prstGeom>
          <a:noFill/>
        </p:spPr>
        <p:txBody>
          <a:bodyPr wrap="square">
            <a:spAutoFit/>
          </a:bodyPr>
          <a:lstStyle/>
          <a:p>
            <a:pPr marL="285750" marR="0" lvl="3" indent="117475"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Must be signed by person “Authorized to sign Payroll” </a:t>
            </a:r>
          </a:p>
        </p:txBody>
      </p:sp>
    </p:spTree>
    <p:extLst>
      <p:ext uri="{BB962C8B-B14F-4D97-AF65-F5344CB8AC3E}">
        <p14:creationId xmlns:p14="http://schemas.microsoft.com/office/powerpoint/2010/main" val="34024738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26720" y="242388"/>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Weekly Payrolls</a:t>
            </a:r>
            <a:endParaRPr lang="en-US" dirty="0"/>
          </a:p>
        </p:txBody>
      </p:sp>
      <p:sp>
        <p:nvSpPr>
          <p:cNvPr id="3" name="Content Placeholder 7">
            <a:extLst>
              <a:ext uri="{FF2B5EF4-FFF2-40B4-BE49-F238E27FC236}">
                <a16:creationId xmlns:a16="http://schemas.microsoft.com/office/drawing/2014/main" id="{87EA36E4-869B-B36E-9190-8C0519B1714B}"/>
              </a:ext>
            </a:extLst>
          </p:cNvPr>
          <p:cNvSpPr>
            <a:spLocks noGrp="1"/>
          </p:cNvSpPr>
          <p:nvPr>
            <p:ph idx="1"/>
          </p:nvPr>
        </p:nvSpPr>
        <p:spPr>
          <a:xfrm>
            <a:off x="751840" y="1432560"/>
            <a:ext cx="10515600" cy="3992879"/>
          </a:xfrm>
        </p:spPr>
        <p:txBody>
          <a:bodyPr>
            <a:normAutofit/>
          </a:bodyPr>
          <a:lstStyle/>
          <a:p>
            <a:pPr marL="0" indent="0">
              <a:lnSpc>
                <a:spcPct val="120000"/>
              </a:lnSpc>
              <a:spcAft>
                <a:spcPts val="800"/>
              </a:spcAft>
              <a:buNone/>
            </a:pPr>
            <a:r>
              <a:rPr lang="en-US" sz="3200" b="1" dirty="0">
                <a:solidFill>
                  <a:schemeClr val="accent1"/>
                </a:solidFill>
              </a:rPr>
              <a:t>Compare payroll to wage rate decision</a:t>
            </a:r>
          </a:p>
          <a:p>
            <a:pPr marL="285750" indent="-285750">
              <a:lnSpc>
                <a:spcPct val="100000"/>
              </a:lnSpc>
              <a:spcBef>
                <a:spcPts val="0"/>
              </a:spcBef>
              <a:buFont typeface="Wingdings" panose="05000000000000000000" pitchFamily="2" charset="2"/>
              <a:buChar char="ü"/>
            </a:pPr>
            <a:r>
              <a:rPr lang="en-US" sz="3200" dirty="0">
                <a:solidFill>
                  <a:schemeClr val="accent1"/>
                </a:solidFill>
              </a:rPr>
              <a:t>Total payroll amount (base + fringe) must equal or exceed federal prevailing wage rate</a:t>
            </a:r>
          </a:p>
          <a:p>
            <a:pPr marL="285750" indent="-285750">
              <a:lnSpc>
                <a:spcPct val="100000"/>
              </a:lnSpc>
              <a:spcBef>
                <a:spcPts val="0"/>
              </a:spcBef>
              <a:buFont typeface="Wingdings" panose="05000000000000000000" pitchFamily="2" charset="2"/>
              <a:buChar char="ü"/>
            </a:pPr>
            <a:r>
              <a:rPr lang="en-US" sz="3200" dirty="0">
                <a:solidFill>
                  <a:schemeClr val="accent1"/>
                </a:solidFill>
              </a:rPr>
              <a:t>Any underpayments found while reviewing payroll must be reported to the CDBG Labor Standards Officer</a:t>
            </a:r>
          </a:p>
          <a:p>
            <a:pPr marL="285750" indent="-285750">
              <a:lnSpc>
                <a:spcPct val="100000"/>
              </a:lnSpc>
              <a:spcBef>
                <a:spcPts val="0"/>
              </a:spcBef>
              <a:buFont typeface="Wingdings" panose="05000000000000000000" pitchFamily="2" charset="2"/>
              <a:buChar char="ü"/>
            </a:pPr>
            <a:r>
              <a:rPr lang="en-US" sz="3200" dirty="0">
                <a:solidFill>
                  <a:schemeClr val="accent1"/>
                </a:solidFill>
              </a:rPr>
              <a:t>Owner-operator subcontractor payrolls must be signed off by prime contractor</a:t>
            </a:r>
          </a:p>
        </p:txBody>
      </p:sp>
    </p:spTree>
    <p:extLst>
      <p:ext uri="{BB962C8B-B14F-4D97-AF65-F5344CB8AC3E}">
        <p14:creationId xmlns:p14="http://schemas.microsoft.com/office/powerpoint/2010/main" val="2229057346"/>
      </p:ext>
    </p:extLst>
  </p:cSld>
  <p:clrMapOvr>
    <a:masterClrMapping/>
  </p:clrMapOvr>
</p:sld>
</file>

<file path=ppt/theme/theme1.xml><?xml version="1.0" encoding="utf-8"?>
<a:theme xmlns:a="http://schemas.openxmlformats.org/drawingml/2006/main" name="Office Theme">
  <a:themeElements>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fontScheme name="DCEO Powerpoint Templat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EO Powerpoint Template 2022 - No Watermark Revised 10-28-22.pptx" id="{EF614CD9-E9A7-4F6A-BE83-4781582C3BF2}" vid="{058F3D3C-8514-45FA-A915-EB79D57BBCB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fontScheme name="DCEO Powerpoint Templat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EO.potm" id="{0B8C52A1-1925-4A6A-A8BE-E35CFC092AA6}" vid="{17BA48B8-AD4F-406D-80E4-B592FC2E824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DCEO Powerpoint Template 2022 - No Watermark Revised 10-28-22</Template>
  <TotalTime>571</TotalTime>
  <Words>20645</Words>
  <Application>Microsoft Office PowerPoint</Application>
  <PresentationFormat>Widescreen</PresentationFormat>
  <Paragraphs>2049</Paragraphs>
  <Slides>290</Slides>
  <Notes>43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290</vt:i4>
      </vt:variant>
    </vt:vector>
  </HeadingPairs>
  <TitlesOfParts>
    <vt:vector size="304" baseType="lpstr">
      <vt:lpstr>Arial</vt:lpstr>
      <vt:lpstr>Calibri</vt:lpstr>
      <vt:lpstr>Calibri Light</vt:lpstr>
      <vt:lpstr>Courier New</vt:lpstr>
      <vt:lpstr>Fira Sans Light</vt:lpstr>
      <vt:lpstr>Franklin Gothic Book</vt:lpstr>
      <vt:lpstr>Franklin Gothic Medium</vt:lpstr>
      <vt:lpstr>Kunstler Script</vt:lpstr>
      <vt:lpstr>Symbol</vt:lpstr>
      <vt:lpstr>Times New Roman</vt:lpstr>
      <vt:lpstr>Wingdings</vt:lpstr>
      <vt:lpstr>Office Theme</vt:lpstr>
      <vt:lpstr>1_Office Theme</vt:lpstr>
      <vt:lpstr>2_Office Theme</vt:lpstr>
      <vt:lpstr>CDBG Grant Administration Wednesday, October 18, 2023</vt:lpstr>
      <vt:lpstr>CDBG Grant Administration</vt:lpstr>
      <vt:lpstr> Grant Accountability &amp; Transparency Act </vt:lpstr>
      <vt:lpstr> Video Training &amp; Resources </vt:lpstr>
      <vt:lpstr>Notice of State Award Finalist (NOSAF) </vt:lpstr>
      <vt:lpstr>Notice of State Award Finalist (NOSA) </vt:lpstr>
      <vt:lpstr>Indirect Cost Selection </vt:lpstr>
      <vt:lpstr>Grant Agreement </vt:lpstr>
      <vt:lpstr>CDBG Grant Administration</vt:lpstr>
      <vt:lpstr> Housing Rehabilitation Specific </vt:lpstr>
      <vt:lpstr>Housing Rehabilitation Specific</vt:lpstr>
      <vt:lpstr>Housing Rehabilitation Specific</vt:lpstr>
      <vt:lpstr>CDBG Grant Administration</vt:lpstr>
      <vt:lpstr> DCEO OCD Environmental Materials Website </vt:lpstr>
      <vt:lpstr> 24 CFR Part 58 </vt:lpstr>
      <vt:lpstr> NEPA Assumption Authority under Part 58 [§58.4] </vt:lpstr>
      <vt:lpstr> NEPA Assumption Authority under Part 58 [§58.4] </vt:lpstr>
      <vt:lpstr>Certifying Officer</vt:lpstr>
      <vt:lpstr>58.22 Limitation of Action</vt:lpstr>
      <vt:lpstr>PowerPoint Presentation</vt:lpstr>
      <vt:lpstr>PowerPoint Presentation</vt:lpstr>
      <vt:lpstr>Typical ERR Preparation and Approval Timelines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CDBG PI &amp; ED-PI Highlights to Avoid ERR Cancellation</vt:lpstr>
      <vt:lpstr>CDBG PI &amp; ED-PI Highlights to Avoid ERR Cancellation</vt:lpstr>
      <vt:lpstr>CDBG PI &amp; ED-PI Highlights to Avoid ERR Cancellation</vt:lpstr>
      <vt:lpstr>CDBG PI &amp; ED-PI Highlights to Avoid ERR Cancellation</vt:lpstr>
      <vt:lpstr>Example: 15-day Comment Period</vt:lpstr>
      <vt:lpstr>Key Take-Aways</vt:lpstr>
      <vt:lpstr>Key Take-Aways</vt:lpstr>
      <vt:lpstr>Environmental Review Housing Rehabilitation Specific</vt:lpstr>
      <vt:lpstr>State Historic Preservation Office Delays</vt:lpstr>
      <vt:lpstr>State Historic Preservation Office (SHPO)</vt:lpstr>
      <vt:lpstr>Housing Rehabilitation Specific</vt:lpstr>
      <vt:lpstr>Housing Rehabilitation Specific</vt:lpstr>
      <vt:lpstr>Housing Rehabilitation Specific</vt:lpstr>
      <vt:lpstr>Housing Rehabilitation Specific</vt:lpstr>
      <vt:lpstr>Housing Rehabilitation Specific</vt:lpstr>
      <vt:lpstr>Housing Rehabilitation Specific</vt:lpstr>
      <vt:lpstr>Housing Rehabilitation Draws</vt:lpstr>
      <vt:lpstr>CDBG Environmental Review Officers (EROs)</vt:lpstr>
      <vt:lpstr>CDBG Grant Administration</vt:lpstr>
      <vt:lpstr> 2 Code of Federal Regulations (CFR) 200 </vt:lpstr>
      <vt:lpstr> 2 CFR 200.317-.326 Procurement Standards </vt:lpstr>
      <vt:lpstr> 2 CFR 200.318 General Procurement Standards </vt:lpstr>
      <vt:lpstr> 2 CFR 200.319 Competition </vt:lpstr>
      <vt:lpstr> 2 CFR 200.320 Methods of Competition - CDBG </vt:lpstr>
      <vt:lpstr> Micro-Purchases &amp; Small Purchase Procedures </vt:lpstr>
      <vt:lpstr> Small Purchase Procedures (Cont.) </vt:lpstr>
      <vt:lpstr> Procurement by Sealed Bids (Formal Advertising) </vt:lpstr>
      <vt:lpstr> Procurement by Sealed Bids (Formal Advertising) </vt:lpstr>
      <vt:lpstr> Procurement by Sealed Bids (Formal Advertising) </vt:lpstr>
      <vt:lpstr> 2 CFR §200.321   Contracting with MBE, et. al. </vt:lpstr>
      <vt:lpstr> 2 CFR §200.324 Contract Cost and Price </vt:lpstr>
      <vt:lpstr> 2 CFR §200.325 HUD or DCEO Review </vt:lpstr>
      <vt:lpstr> 2 CFR §200.326 Bonding Requirements </vt:lpstr>
      <vt:lpstr> 2 CFR §200.326 Contract Provisions </vt:lpstr>
      <vt:lpstr> 2 CFR 200 CDBG Procurement Questions </vt:lpstr>
      <vt:lpstr>PowerPoint Presentation</vt:lpstr>
      <vt:lpstr>CDBG Grant Administration</vt:lpstr>
      <vt:lpstr> Federal Labor Standards </vt:lpstr>
      <vt:lpstr>Federal Labor Standards</vt:lpstr>
      <vt:lpstr>Federal Labor Standards</vt:lpstr>
      <vt:lpstr>Davis-Bacon Act Prevailing Wage Act  (29 CFR Part 1, 3, 5)</vt:lpstr>
      <vt:lpstr>Davis-Bacon Prevailing Wage Act  (29 CFR Part 1, 3, 5)</vt:lpstr>
      <vt:lpstr>Davis-Bacon Act Prevailing Wage Act  (29 CFR Part 1, 3, 5)</vt:lpstr>
      <vt:lpstr>Force Account Labor</vt:lpstr>
      <vt:lpstr>Force Account Labor</vt:lpstr>
      <vt:lpstr> Labor Standards and Procurement </vt:lpstr>
      <vt:lpstr> Labor Standards and Procurement </vt:lpstr>
      <vt:lpstr> Labor Standards and Procurement </vt:lpstr>
      <vt:lpstr> Labor Standards and Procurement </vt:lpstr>
      <vt:lpstr> Prevailing Wage Rates </vt:lpstr>
      <vt:lpstr> Prevailing Wage Rates </vt:lpstr>
      <vt:lpstr> Prevailing Wage Rates </vt:lpstr>
      <vt:lpstr>PowerPoint Presentation</vt:lpstr>
      <vt:lpstr> Prevailing Wage Rates </vt:lpstr>
      <vt:lpstr>PowerPoint Presentation</vt:lpstr>
      <vt:lpstr>Conformance Process</vt:lpstr>
      <vt:lpstr>Conformance Process</vt:lpstr>
      <vt:lpstr>Conformance Process</vt:lpstr>
      <vt:lpstr>Conformance Process</vt:lpstr>
      <vt:lpstr>Adopting State Rates</vt:lpstr>
      <vt:lpstr>PowerPoint Presentation</vt:lpstr>
      <vt:lpstr>Weekly Payrolls</vt:lpstr>
      <vt:lpstr>Weekly Payrolls</vt:lpstr>
      <vt:lpstr>Weekly Payrolls</vt:lpstr>
      <vt:lpstr>Weekly Payrolls</vt:lpstr>
      <vt:lpstr>Weekly Payrolls</vt:lpstr>
      <vt:lpstr>Weekly Payrolls</vt:lpstr>
      <vt:lpstr>Weekly Payrolls</vt:lpstr>
      <vt:lpstr>Weekly Payrolls</vt:lpstr>
      <vt:lpstr>Weekly Payrolls</vt:lpstr>
      <vt:lpstr>Weekly Payrolls - Wage Restitution</vt:lpstr>
      <vt:lpstr>Weekly Payrolls - Wage Restitution</vt:lpstr>
      <vt:lpstr>Weekly Payrolls - Wage Restitution</vt:lpstr>
      <vt:lpstr>Weekly Payrolls - Wage Restitution</vt:lpstr>
      <vt:lpstr>Weekly Payrolls - Wage Restitution</vt:lpstr>
      <vt:lpstr>Weekly Payrolls - Wage Restitution</vt:lpstr>
      <vt:lpstr>Weekly Payrolls - Recordkeeping</vt:lpstr>
      <vt:lpstr>PowerPoint Presentation</vt:lpstr>
      <vt:lpstr>Work Site Postings</vt:lpstr>
      <vt:lpstr>Employee Interviews</vt:lpstr>
      <vt:lpstr>Employee Interviews</vt:lpstr>
      <vt:lpstr>Employee Interviews</vt:lpstr>
      <vt:lpstr>PowerPoint Presentation</vt:lpstr>
      <vt:lpstr>Definitions</vt:lpstr>
      <vt:lpstr>Definitions</vt:lpstr>
      <vt:lpstr>Definitions</vt:lpstr>
      <vt:lpstr>Definitions</vt:lpstr>
      <vt:lpstr>Definitions</vt:lpstr>
      <vt:lpstr>Definitions</vt:lpstr>
      <vt:lpstr>Definitions</vt:lpstr>
      <vt:lpstr>Definitions</vt:lpstr>
      <vt:lpstr>PowerPoint Presentation</vt:lpstr>
      <vt:lpstr>CDBG Economic Development Projects</vt:lpstr>
      <vt:lpstr>CDBG Grant Administration </vt:lpstr>
      <vt:lpstr> Section 3 </vt:lpstr>
      <vt:lpstr> Section 3 </vt:lpstr>
      <vt:lpstr> Section 3 </vt:lpstr>
      <vt:lpstr>S      Section 3 Worker Comparison </vt:lpstr>
      <vt:lpstr>Reporting of Labor Hours (HUD requirement)</vt:lpstr>
      <vt:lpstr>Universe of Workers</vt:lpstr>
      <vt:lpstr> What is a Section 3 Business Concern? </vt:lpstr>
      <vt:lpstr> Definition of Section 3 Project </vt:lpstr>
      <vt:lpstr> Definition  </vt:lpstr>
      <vt:lpstr> Definition of Service Area </vt:lpstr>
      <vt:lpstr> Section 3 GOALS and BENCHMARKS </vt:lpstr>
      <vt:lpstr> Grantee Requirements </vt:lpstr>
      <vt:lpstr> SECTION 3 </vt:lpstr>
      <vt:lpstr> Contractor’s Requirements </vt:lpstr>
      <vt:lpstr> Contractor’s Requirements </vt:lpstr>
      <vt:lpstr> Penalties for Non-Compliance </vt:lpstr>
      <vt:lpstr> Reporting Requirements </vt:lpstr>
      <vt:lpstr> KEEP RECORDS! </vt:lpstr>
      <vt:lpstr> Examples of Safe Harbor Compliance </vt:lpstr>
      <vt:lpstr> Steps for Section 3 Compliance Include:  </vt:lpstr>
      <vt:lpstr> Steps for Section 3 Compliance Include: </vt:lpstr>
      <vt:lpstr> Compliance Reviews </vt:lpstr>
      <vt:lpstr>CDBG Grant Administration </vt:lpstr>
      <vt:lpstr> Construction Management Documents </vt:lpstr>
      <vt:lpstr> Construction Management </vt:lpstr>
      <vt:lpstr> Construction Management </vt:lpstr>
      <vt:lpstr> Construction Management </vt:lpstr>
      <vt:lpstr> Construction Management </vt:lpstr>
      <vt:lpstr> Construction Management </vt:lpstr>
      <vt:lpstr> Construction Management </vt:lpstr>
      <vt:lpstr> Construction Management </vt:lpstr>
      <vt:lpstr> Construction Management </vt:lpstr>
      <vt:lpstr> Construction Management </vt:lpstr>
      <vt:lpstr> Construction Management </vt:lpstr>
      <vt:lpstr> Construction Management </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vt:lpstr>
      <vt:lpstr>Construction Management  Preconstruction Conference Checklist</vt:lpstr>
      <vt:lpstr>Construction Management Contractor Profile Form</vt:lpstr>
      <vt:lpstr>Construction Management Contractor Profile Form</vt:lpstr>
      <vt:lpstr>Construction Management Contractor Profile Form</vt:lpstr>
      <vt:lpstr>Construction Management Construction Management Checklist</vt:lpstr>
      <vt:lpstr>Construction Management Construction Management Checklist</vt:lpstr>
      <vt:lpstr>Construction Management Project Process Guide</vt:lpstr>
      <vt:lpstr>Compliance Web Pages for Forms and Resources</vt:lpstr>
      <vt:lpstr>PowerPoint Presentation</vt:lpstr>
      <vt:lpstr>SIGN OUT at the BACK OF THE ROOM if YOU ARE LEAVING THE WORKSHOP!!!!  You will not receive credit for attendance if you do not sign out.  </vt:lpstr>
      <vt:lpstr>Let there be lunch!</vt:lpstr>
      <vt:lpstr>CDBG Grant Administration </vt:lpstr>
      <vt:lpstr> Grantee Reporting System (GRS) </vt:lpstr>
      <vt:lpstr> Grantee Reporting System (GRS) </vt:lpstr>
      <vt:lpstr> Grantee Reporting System (GRS) </vt:lpstr>
      <vt:lpstr> NEW All CDBG GRS Thresholds </vt:lpstr>
      <vt:lpstr> NEW CDBG PI &amp; ED-PI GRS Thresholds </vt:lpstr>
      <vt:lpstr> NEW CDBG Draw Rates – AD or Admin-Inspection </vt:lpstr>
      <vt:lpstr> NEW CDBG PI &amp; ED-PI Construction Draw Rates </vt:lpstr>
      <vt:lpstr> GRS Entries </vt:lpstr>
      <vt:lpstr> GRS Entries </vt:lpstr>
      <vt:lpstr>CDBG Grant Administration </vt:lpstr>
      <vt:lpstr> Grant Modifications </vt:lpstr>
      <vt:lpstr> Grant Modifications </vt:lpstr>
      <vt:lpstr> Waivers </vt:lpstr>
      <vt:lpstr> Potential Pitfalls</vt:lpstr>
      <vt:lpstr> Grant Modification/Waiver Request Process </vt:lpstr>
      <vt:lpstr> Grant Modification/Waiver Request Process </vt:lpstr>
      <vt:lpstr> Grant Modification/Waiver Request Process </vt:lpstr>
      <vt:lpstr> Grant Modification/Waiver Request Process </vt:lpstr>
      <vt:lpstr> Modification/Waiver Request – Required Forms </vt:lpstr>
      <vt:lpstr> Modification/Waiver Request – Required Forms </vt:lpstr>
      <vt:lpstr> Modification/Waiver Request – Required Forms </vt:lpstr>
      <vt:lpstr> Modification/Waiver Request – Required Forms </vt:lpstr>
      <vt:lpstr> Modification/Waiver Request – Required Forms </vt:lpstr>
      <vt:lpstr> Modification/Waiver Request – Required Forms </vt:lpstr>
      <vt:lpstr>CDBG Grant Administration </vt:lpstr>
      <vt:lpstr> Quarterly Reporting / Financial Monitoring </vt:lpstr>
      <vt:lpstr> Quarterly Reporting / Financial Monitoring </vt:lpstr>
      <vt:lpstr> Quarterly Reporting / Financial Monitoring </vt:lpstr>
      <vt:lpstr> Quarterly Reporting / Financial Monitoring </vt:lpstr>
      <vt:lpstr> Quarterly Reporting / Financial Monitoring </vt:lpstr>
      <vt:lpstr> Quarterly Reporting / Financial Monitoring </vt:lpstr>
      <vt:lpstr> Quarterly Reporting / Financial Monitoring </vt:lpstr>
      <vt:lpstr> Quarterly Reporting / Financial Monitoring </vt:lpstr>
      <vt:lpstr> Quarterly Reporting / Financial Monitoring </vt:lpstr>
      <vt:lpstr> Quarterly Reporting / Financial Monitoring </vt:lpstr>
      <vt:lpstr> Quarterly Reporting / Financial Monitoring </vt:lpstr>
      <vt:lpstr>Quarterly Reporting / Financial Monitoring</vt:lpstr>
      <vt:lpstr> Quarterly Reporting / Financial Monitoring </vt:lpstr>
      <vt:lpstr>CDBG Grant Administration </vt:lpstr>
      <vt:lpstr>Required Reporting</vt:lpstr>
      <vt:lpstr> Required Reporting – Fair Housing </vt:lpstr>
      <vt:lpstr> Required Reporting – Section 504/Exhibit G </vt:lpstr>
      <vt:lpstr>Required Reporting – Audit / Monitoring</vt:lpstr>
      <vt:lpstr> Required Reporting – GER / As-built </vt:lpstr>
      <vt:lpstr>CDBG Grant Administration </vt:lpstr>
      <vt:lpstr> Grant Closeout </vt:lpstr>
      <vt:lpstr> Grant Closeout </vt:lpstr>
      <vt:lpstr> Grant Closeout </vt:lpstr>
      <vt:lpstr> Grant Closeout </vt:lpstr>
      <vt:lpstr> Grant Closeout </vt:lpstr>
      <vt:lpstr> Grant Closeout </vt:lpstr>
      <vt:lpstr> Grant Closeout </vt:lpstr>
      <vt:lpstr> Grant Closeout </vt:lpstr>
      <vt:lpstr>CDBG Grant Administration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vt:lpstr>
      <vt:lpstr>  Grantee Files, Record Retention &amp; Audit Requirements  RECAP </vt:lpstr>
      <vt:lpstr>CDBG Grant Administration </vt:lpstr>
      <vt:lpstr> Monitoring   2 CFR 570.501(b); 2 CFR 200.328 and 200.331 </vt:lpstr>
      <vt:lpstr>Monitoring   2 CFR 570.501(b); 2 CFR 200.328 and 200.33</vt:lpstr>
      <vt:lpstr> Monitoring   2 CFR 570.501(b); 2 CFR 200.328 and 200.331 </vt:lpstr>
      <vt:lpstr>Monitoring   2 CFR 570.501(b); 2 CFR 200.328 and 200.331</vt:lpstr>
      <vt:lpstr>Monitoring: How Grantees are selected   </vt:lpstr>
      <vt:lpstr>Monitoring: What is Reviewed?  </vt:lpstr>
      <vt:lpstr>Monitoring: Preparation for Grantee   </vt:lpstr>
      <vt:lpstr>Monitoring: Preparation for Grantee  </vt:lpstr>
      <vt:lpstr>Monitoring: Preparation for Grantee  </vt:lpstr>
      <vt:lpstr>Monitoring: Preparation for Grantee</vt:lpstr>
      <vt:lpstr>Monitoring: Preparation for Grantee</vt:lpstr>
      <vt:lpstr>Post-Monitoring   2 CFR 570.501(b); 2 CFR 200.328 and 200.33</vt:lpstr>
      <vt:lpstr>Monitoring: Potential Outcomes   2 CFR 570.501(b); 2 CFR 200.328 and 200.331</vt:lpstr>
      <vt:lpstr>Monitoring: Potential Outcomes   2 CFR 570.501(b); 2 CFR 200.328 and 200.33</vt:lpstr>
      <vt:lpstr>Monitoring: Potential Outcomes   If there are Findings or Concerns:</vt:lpstr>
      <vt:lpstr>   Monitoring: Future Impacts with Findings or Concerns  </vt:lpstr>
      <vt:lpstr>Monitoring: Future Impacts with Findings or Concerns</vt:lpstr>
      <vt:lpstr>Monitoring: Future Impacts with Findings or Concerns</vt:lpstr>
      <vt:lpstr>CDBG Grant Administration </vt:lpstr>
      <vt:lpstr> Mistakes lead to policy changes </vt:lpstr>
      <vt:lpstr>Bid Packets</vt:lpstr>
      <vt:lpstr>Contract Documents</vt:lpstr>
      <vt:lpstr>Contracts</vt:lpstr>
      <vt:lpstr>Wage Rate Determination Issues</vt:lpstr>
      <vt:lpstr> Payroll </vt:lpstr>
      <vt:lpstr>Payroll</vt:lpstr>
      <vt:lpstr>Payroll</vt:lpstr>
      <vt:lpstr>Payroll-Fringe Benefits</vt:lpstr>
      <vt:lpstr>Employee Interviews</vt:lpstr>
      <vt:lpstr>Grantee Accounts</vt:lpstr>
      <vt:lpstr>Grantee Accounts</vt:lpstr>
      <vt:lpstr>Grantee Accounts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Title-Franklin Gothic Medium</dc:title>
  <dc:creator>Bell, Wendy</dc:creator>
  <cp:lastModifiedBy>Bell, Wendy</cp:lastModifiedBy>
  <cp:revision>31</cp:revision>
  <dcterms:created xsi:type="dcterms:W3CDTF">2023-09-18T21:16:51Z</dcterms:created>
  <dcterms:modified xsi:type="dcterms:W3CDTF">2023-10-13T16:09:05Z</dcterms:modified>
</cp:coreProperties>
</file>