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597" r:id="rId3"/>
    <p:sldId id="308" r:id="rId4"/>
    <p:sldId id="594" r:id="rId5"/>
    <p:sldId id="530" r:id="rId6"/>
    <p:sldId id="531" r:id="rId7"/>
    <p:sldId id="599" r:id="rId8"/>
    <p:sldId id="600" r:id="rId9"/>
    <p:sldId id="601" r:id="rId10"/>
    <p:sldId id="602" r:id="rId11"/>
    <p:sldId id="388" r:id="rId12"/>
    <p:sldId id="297" r:id="rId13"/>
    <p:sldId id="324" r:id="rId14"/>
    <p:sldId id="595" r:id="rId15"/>
    <p:sldId id="596" r:id="rId16"/>
    <p:sldId id="533" r:id="rId17"/>
    <p:sldId id="330" r:id="rId18"/>
    <p:sldId id="598" r:id="rId19"/>
    <p:sldId id="606" r:id="rId20"/>
    <p:sldId id="610" r:id="rId21"/>
    <p:sldId id="609" r:id="rId22"/>
    <p:sldId id="611" r:id="rId23"/>
    <p:sldId id="607" r:id="rId24"/>
    <p:sldId id="612" r:id="rId25"/>
    <p:sldId id="331" r:id="rId26"/>
    <p:sldId id="603" r:id="rId27"/>
    <p:sldId id="604" r:id="rId28"/>
    <p:sldId id="6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ton, Emily" initials="BE" lastIdx="3" clrIdx="0">
    <p:extLst>
      <p:ext uri="{19B8F6BF-5375-455C-9EA6-DF929625EA0E}">
        <p15:presenceInfo xmlns:p15="http://schemas.microsoft.com/office/powerpoint/2012/main" userId="S::Emily.Bolton@Illinois.gov::630bf3b0-6256-416a-9efe-669e906a2d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4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414F2-43E8-4197-98D9-EA15749E3889}"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40B46-1CDF-449C-ACAB-AFB9C675882B}" type="slidenum">
              <a:rPr lang="en-US" smtClean="0"/>
              <a:t>‹#›</a:t>
            </a:fld>
            <a:endParaRPr lang="en-US"/>
          </a:p>
        </p:txBody>
      </p:sp>
    </p:spTree>
    <p:extLst>
      <p:ext uri="{BB962C8B-B14F-4D97-AF65-F5344CB8AC3E}">
        <p14:creationId xmlns:p14="http://schemas.microsoft.com/office/powerpoint/2010/main" val="377258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84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112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503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21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92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722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59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89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F4F5D4DD-5E7E-464E-A804-FD43589E3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52A4BC8-D21C-44C8-AAC7-44DE8B593788}"/>
              </a:ext>
            </a:extLst>
          </p:cNvPr>
          <p:cNvSpPr>
            <a:spLocks noGrp="1"/>
          </p:cNvSpPr>
          <p:nvPr>
            <p:ph type="ctrTitle" hasCustomPrompt="1"/>
          </p:nvPr>
        </p:nvSpPr>
        <p:spPr>
          <a:xfrm>
            <a:off x="1457325" y="522288"/>
            <a:ext cx="9144000" cy="1655762"/>
          </a:xfrm>
        </p:spPr>
        <p:txBody>
          <a:bodyPr anchor="b">
            <a:noAutofit/>
          </a:bodyPr>
          <a:lstStyle>
            <a:lvl1pPr algn="ctr">
              <a:defRPr sz="4000">
                <a:latin typeface="Franklin Gothic Medium" panose="020B0603020102020204" pitchFamily="34" charset="0"/>
              </a:defRPr>
            </a:lvl1pPr>
          </a:lstStyle>
          <a:p>
            <a:r>
              <a:rPr lang="en-US" sz="4000" dirty="0"/>
              <a:t>Sample Title-Franklin Gothic Medium - 40 </a:t>
            </a:r>
            <a:r>
              <a:rPr lang="en-US" sz="4000" dirty="0" err="1"/>
              <a:t>pt</a:t>
            </a:r>
            <a:endParaRPr lang="en-US" dirty="0"/>
          </a:p>
        </p:txBody>
      </p:sp>
      <p:sp>
        <p:nvSpPr>
          <p:cNvPr id="4" name="Date Placeholder 3">
            <a:extLst>
              <a:ext uri="{FF2B5EF4-FFF2-40B4-BE49-F238E27FC236}">
                <a16:creationId xmlns:a16="http://schemas.microsoft.com/office/drawing/2014/main" id="{24408B91-998E-470A-84CE-64D0832D4165}"/>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5" name="Footer Placeholder 4">
            <a:extLst>
              <a:ext uri="{FF2B5EF4-FFF2-40B4-BE49-F238E27FC236}">
                <a16:creationId xmlns:a16="http://schemas.microsoft.com/office/drawing/2014/main" id="{884B6217-51D0-4D5F-BC42-4D4B7CA3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7B052-79E7-4512-A6FA-4B4F7867520F}"/>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383677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D7D0D0-465A-4EBE-961D-011E3673A8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DF0F6D7-4388-40B1-BDA9-67833B21AA92}"/>
              </a:ext>
            </a:extLst>
          </p:cNvPr>
          <p:cNvSpPr>
            <a:spLocks noGrp="1"/>
          </p:cNvSpPr>
          <p:nvPr>
            <p:ph type="title" hasCustomPrompt="1"/>
          </p:nvPr>
        </p:nvSpPr>
        <p:spPr/>
        <p:txBody>
          <a:bodyPr>
            <a:normAutofit/>
          </a:bodyPr>
          <a:lstStyle>
            <a:lvl1pPr>
              <a:defRPr sz="4000"/>
            </a:lvl1pPr>
          </a:lstStyle>
          <a:p>
            <a:r>
              <a:rPr lang="en-US" sz="4000" dirty="0"/>
              <a:t>Sample Title-Franklin Gothic Medium - 40 </a:t>
            </a:r>
            <a:r>
              <a:rPr lang="en-US" sz="4000" dirty="0" err="1"/>
              <a:t>pt</a:t>
            </a:r>
            <a:endParaRPr lang="en-US" dirty="0"/>
          </a:p>
        </p:txBody>
      </p:sp>
      <p:sp>
        <p:nvSpPr>
          <p:cNvPr id="3" name="Content Placeholder 2">
            <a:extLst>
              <a:ext uri="{FF2B5EF4-FFF2-40B4-BE49-F238E27FC236}">
                <a16:creationId xmlns:a16="http://schemas.microsoft.com/office/drawing/2014/main" id="{47C59E37-1F4B-4F87-AFA9-122478F13FC4}"/>
              </a:ext>
            </a:extLst>
          </p:cNvPr>
          <p:cNvSpPr>
            <a:spLocks noGrp="1"/>
          </p:cNvSpPr>
          <p:nvPr>
            <p:ph idx="1" hasCustomPrompt="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2800" dirty="0">
                <a:solidFill>
                  <a:srgbClr val="0A4B6F"/>
                </a:solidFill>
                <a:latin typeface="Franklin Gothic Book" panose="020B0503020102020204" pitchFamily="34" charset="0"/>
              </a:rPr>
              <a:t>Sample Text-Franklin Gothic Medium – 28 </a:t>
            </a:r>
            <a:r>
              <a:rPr lang="en-US" sz="2800" dirty="0" err="1">
                <a:solidFill>
                  <a:srgbClr val="0A4B6F"/>
                </a:solidFill>
                <a:latin typeface="Franklin Gothic Book" panose="020B0503020102020204" pitchFamily="34" charset="0"/>
              </a:rPr>
              <a:t>pt</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4" name="Date Placeholder 3">
            <a:extLst>
              <a:ext uri="{FF2B5EF4-FFF2-40B4-BE49-F238E27FC236}">
                <a16:creationId xmlns:a16="http://schemas.microsoft.com/office/drawing/2014/main" id="{D51273CD-F1B2-4CD9-A06A-DF7F382CBA38}"/>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5" name="Footer Placeholder 4">
            <a:extLst>
              <a:ext uri="{FF2B5EF4-FFF2-40B4-BE49-F238E27FC236}">
                <a16:creationId xmlns:a16="http://schemas.microsoft.com/office/drawing/2014/main" id="{8077D1BE-8E26-4665-AE04-3396074CF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F8A7E-E8C2-4749-9E5B-91F68D15F281}"/>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75026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CBE291-48B2-4A92-86EF-2EA3040D05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BFCAE665-CC8A-44DD-BBF1-9B91DF9C3CDE}"/>
              </a:ext>
            </a:extLst>
          </p:cNvPr>
          <p:cNvSpPr>
            <a:spLocks noGrp="1"/>
          </p:cNvSpPr>
          <p:nvPr>
            <p:ph type="title" hasCustomPrompt="1"/>
          </p:nvPr>
        </p:nvSpPr>
        <p:spPr>
          <a:xfrm>
            <a:off x="698500" y="290514"/>
            <a:ext cx="9750425" cy="842961"/>
          </a:xfrm>
        </p:spPr>
        <p:txBody>
          <a:bodyPr anchor="b">
            <a:noAutofit/>
          </a:bodyPr>
          <a:lstStyle>
            <a:lvl1pPr>
              <a:defRPr sz="4000">
                <a:latin typeface="Franklin Gothic Medium" panose="020B0603020102020204" pitchFamily="34" charset="0"/>
              </a:defRPr>
            </a:lvl1pPr>
          </a:lstStyle>
          <a:p>
            <a:r>
              <a:rPr lang="en-US" sz="4000" dirty="0"/>
              <a:t>Sample Title-Franklin Gothic Medium - 40 </a:t>
            </a:r>
            <a:r>
              <a:rPr lang="en-US" sz="4000" dirty="0" err="1"/>
              <a:t>pt</a:t>
            </a:r>
            <a:endParaRPr lang="en-US" dirty="0"/>
          </a:p>
        </p:txBody>
      </p:sp>
      <p:sp>
        <p:nvSpPr>
          <p:cNvPr id="4" name="Date Placeholder 3">
            <a:extLst>
              <a:ext uri="{FF2B5EF4-FFF2-40B4-BE49-F238E27FC236}">
                <a16:creationId xmlns:a16="http://schemas.microsoft.com/office/drawing/2014/main" id="{D69D6257-B0D3-4FEE-9904-252C68C6744B}"/>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5" name="Footer Placeholder 4">
            <a:extLst>
              <a:ext uri="{FF2B5EF4-FFF2-40B4-BE49-F238E27FC236}">
                <a16:creationId xmlns:a16="http://schemas.microsoft.com/office/drawing/2014/main" id="{3505A29D-4CE9-441B-BDB8-1FA3E8C86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A27C3-1943-4F3E-92B8-B68E550E1D11}"/>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165439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444C89-52CD-44F6-B4C0-D190BBE7B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E446679-D356-4177-B392-A68B0E1CB384}"/>
              </a:ext>
            </a:extLst>
          </p:cNvPr>
          <p:cNvSpPr>
            <a:spLocks noGrp="1"/>
          </p:cNvSpPr>
          <p:nvPr>
            <p:ph type="title" hasCustomPrompt="1"/>
          </p:nvPr>
        </p:nvSpPr>
        <p:spPr>
          <a:xfrm>
            <a:off x="839788" y="365125"/>
            <a:ext cx="10515600" cy="1325563"/>
          </a:xfrm>
        </p:spPr>
        <p:txBody>
          <a:bodyPr>
            <a:normAutofit/>
          </a:bodyPr>
          <a:lstStyle>
            <a:lvl1pPr>
              <a:defRPr sz="4000"/>
            </a:lvl1pPr>
          </a:lstStyle>
          <a:p>
            <a:r>
              <a:rPr lang="en-US" dirty="0"/>
              <a:t>Sample Title-Franklin Gothic Medium - 40 </a:t>
            </a:r>
            <a:r>
              <a:rPr lang="en-US" dirty="0" err="1"/>
              <a:t>pt</a:t>
            </a:r>
            <a:endParaRPr lang="en-US" dirty="0"/>
          </a:p>
        </p:txBody>
      </p:sp>
      <p:sp>
        <p:nvSpPr>
          <p:cNvPr id="3" name="Text Placeholder 2">
            <a:extLst>
              <a:ext uri="{FF2B5EF4-FFF2-40B4-BE49-F238E27FC236}">
                <a16:creationId xmlns:a16="http://schemas.microsoft.com/office/drawing/2014/main" id="{AFDE78AC-BDBC-49A0-886B-C5F5AAF627E2}"/>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solidFill>
                  <a:srgbClr val="0A4B6F"/>
                </a:solidFill>
                <a:latin typeface="Franklin Gothic Book" panose="020B0503020102020204" pitchFamily="34" charset="0"/>
              </a:rPr>
              <a:t>Sample Title-Franklin Gothic Book </a:t>
            </a:r>
            <a:endParaRPr lang="en-US" dirty="0"/>
          </a:p>
        </p:txBody>
      </p:sp>
      <p:sp>
        <p:nvSpPr>
          <p:cNvPr id="4" name="Content Placeholder 3">
            <a:extLst>
              <a:ext uri="{FF2B5EF4-FFF2-40B4-BE49-F238E27FC236}">
                <a16:creationId xmlns:a16="http://schemas.microsoft.com/office/drawing/2014/main" id="{DE8F90D8-5703-472C-A2D9-6CCE28CE14D4}"/>
              </a:ext>
            </a:extLst>
          </p:cNvPr>
          <p:cNvSpPr>
            <a:spLocks noGrp="1"/>
          </p:cNvSpPr>
          <p:nvPr>
            <p:ph sz="half" idx="2" hasCustomPrompt="1"/>
          </p:nvPr>
        </p:nvSpPr>
        <p:spPr>
          <a:xfrm>
            <a:off x="839788" y="2505075"/>
            <a:ext cx="5157787" cy="3684588"/>
          </a:xfrm>
        </p:spPr>
        <p:txBody>
          <a:bodyPr/>
          <a:lstStyle>
            <a:lvl1pPr>
              <a:defRPr>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2800" dirty="0">
                <a:solidFill>
                  <a:srgbClr val="0A4B6F"/>
                </a:solidFill>
                <a:latin typeface="Franklin Gothic Book" panose="020B0503020102020204" pitchFamily="34" charset="0"/>
              </a:rPr>
              <a:t>Sample Title-Franklin Gothic Book</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5" name="Text Placeholder 4">
            <a:extLst>
              <a:ext uri="{FF2B5EF4-FFF2-40B4-BE49-F238E27FC236}">
                <a16:creationId xmlns:a16="http://schemas.microsoft.com/office/drawing/2014/main" id="{D477A7D4-F9B5-4C89-B8B6-2C7561EFF894}"/>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solidFill>
                  <a:srgbClr val="0A4B6F"/>
                </a:solidFill>
                <a:latin typeface="Franklin Gothic Book" panose="020B0503020102020204" pitchFamily="34" charset="0"/>
              </a:rPr>
              <a:t>Sample Title-Franklin Gothic Book </a:t>
            </a:r>
            <a:endParaRPr lang="en-US" dirty="0"/>
          </a:p>
        </p:txBody>
      </p:sp>
      <p:sp>
        <p:nvSpPr>
          <p:cNvPr id="6" name="Content Placeholder 5">
            <a:extLst>
              <a:ext uri="{FF2B5EF4-FFF2-40B4-BE49-F238E27FC236}">
                <a16:creationId xmlns:a16="http://schemas.microsoft.com/office/drawing/2014/main" id="{E6B94295-3D71-46C0-95A8-327D045573D8}"/>
              </a:ext>
            </a:extLst>
          </p:cNvPr>
          <p:cNvSpPr>
            <a:spLocks noGrp="1"/>
          </p:cNvSpPr>
          <p:nvPr>
            <p:ph sz="quarter" idx="4" hasCustomPrompt="1"/>
          </p:nvPr>
        </p:nvSpPr>
        <p:spPr>
          <a:xfrm>
            <a:off x="6172200" y="2505075"/>
            <a:ext cx="5183188" cy="36845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sz="2800" dirty="0">
                <a:solidFill>
                  <a:srgbClr val="0A4B6F"/>
                </a:solidFill>
                <a:latin typeface="Franklin Gothic Book" panose="020B0503020102020204" pitchFamily="34" charset="0"/>
              </a:rPr>
              <a:t>Sample Title-Franklin Gothic Book</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7" name="Date Placeholder 6">
            <a:extLst>
              <a:ext uri="{FF2B5EF4-FFF2-40B4-BE49-F238E27FC236}">
                <a16:creationId xmlns:a16="http://schemas.microsoft.com/office/drawing/2014/main" id="{8E75AF18-E7CC-4669-B07B-2D12A196E5D3}"/>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8" name="Footer Placeholder 7">
            <a:extLst>
              <a:ext uri="{FF2B5EF4-FFF2-40B4-BE49-F238E27FC236}">
                <a16:creationId xmlns:a16="http://schemas.microsoft.com/office/drawing/2014/main" id="{6B250CF7-9ED8-4AF3-980C-DFDE15594C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8F586-6EA3-4EAE-8EF9-D8CBFA6CE96F}"/>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12589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5462F9-D8BF-4847-A3C5-9D96F5756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CA62C862-94C2-4E02-8157-47658F1BDC0E}"/>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4" name="Footer Placeholder 3">
            <a:extLst>
              <a:ext uri="{FF2B5EF4-FFF2-40B4-BE49-F238E27FC236}">
                <a16:creationId xmlns:a16="http://schemas.microsoft.com/office/drawing/2014/main" id="{76743F3A-342D-4C07-8531-71B9708DE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DCCC2-F806-4DE6-910B-926DA72821E7}"/>
              </a:ext>
            </a:extLst>
          </p:cNvPr>
          <p:cNvSpPr>
            <a:spLocks noGrp="1"/>
          </p:cNvSpPr>
          <p:nvPr>
            <p:ph type="sldNum" sz="quarter" idx="12"/>
          </p:nvPr>
        </p:nvSpPr>
        <p:spPr/>
        <p:txBody>
          <a:bodyPr/>
          <a:lstStyle/>
          <a:p>
            <a:fld id="{BBCA8C40-DF7B-4DA2-82C7-8C06D3EA14F1}" type="slidenum">
              <a:rPr lang="en-US" smtClean="0"/>
              <a:t>‹#›</a:t>
            </a:fld>
            <a:endParaRPr lang="en-US"/>
          </a:p>
        </p:txBody>
      </p:sp>
      <p:sp>
        <p:nvSpPr>
          <p:cNvPr id="7" name="Title 6">
            <a:extLst>
              <a:ext uri="{FF2B5EF4-FFF2-40B4-BE49-F238E27FC236}">
                <a16:creationId xmlns:a16="http://schemas.microsoft.com/office/drawing/2014/main" id="{07B1AE48-5E98-47CD-8981-FEC1B9B0ED9C}"/>
              </a:ext>
            </a:extLst>
          </p:cNvPr>
          <p:cNvSpPr>
            <a:spLocks noGrp="1"/>
          </p:cNvSpPr>
          <p:nvPr>
            <p:ph type="title" hasCustomPrompt="1"/>
          </p:nvPr>
        </p:nvSpPr>
        <p:spPr>
          <a:xfrm>
            <a:off x="838200" y="2212975"/>
            <a:ext cx="10515600" cy="1325563"/>
          </a:xfrm>
        </p:spPr>
        <p:txBody>
          <a:bodyPr>
            <a:normAutofit/>
          </a:bodyPr>
          <a:lstStyle>
            <a:lvl1pPr>
              <a:defRPr sz="4000"/>
            </a:lvl1pPr>
          </a:lstStyle>
          <a:p>
            <a:r>
              <a:rPr lang="en-US" dirty="0"/>
              <a:t>Sample Title-Franklin Gothic Medium - 40 </a:t>
            </a:r>
            <a:r>
              <a:rPr lang="en-US" dirty="0" err="1"/>
              <a:t>pt</a:t>
            </a:r>
            <a:endParaRPr lang="en-US" dirty="0"/>
          </a:p>
        </p:txBody>
      </p:sp>
    </p:spTree>
    <p:extLst>
      <p:ext uri="{BB962C8B-B14F-4D97-AF65-F5344CB8AC3E}">
        <p14:creationId xmlns:p14="http://schemas.microsoft.com/office/powerpoint/2010/main" val="406031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12FD5-7E2D-4F82-963D-FAD2F7552E7D}"/>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3" name="Footer Placeholder 2">
            <a:extLst>
              <a:ext uri="{FF2B5EF4-FFF2-40B4-BE49-F238E27FC236}">
                <a16:creationId xmlns:a16="http://schemas.microsoft.com/office/drawing/2014/main" id="{0FC1F718-14E6-4C27-A2AC-A25DA5CC6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B6E67-A82E-42CA-AB78-1F6FF390DF8F}"/>
              </a:ext>
            </a:extLst>
          </p:cNvPr>
          <p:cNvSpPr>
            <a:spLocks noGrp="1"/>
          </p:cNvSpPr>
          <p:nvPr>
            <p:ph type="sldNum" sz="quarter" idx="12"/>
          </p:nvPr>
        </p:nvSpPr>
        <p:spPr/>
        <p:txBody>
          <a:bodyPr/>
          <a:lstStyle/>
          <a:p>
            <a:fld id="{BBCA8C40-DF7B-4DA2-82C7-8C06D3EA14F1}" type="slidenum">
              <a:rPr lang="en-US" smtClean="0"/>
              <a:t>‹#›</a:t>
            </a:fld>
            <a:endParaRPr lang="en-US"/>
          </a:p>
        </p:txBody>
      </p:sp>
      <p:pic>
        <p:nvPicPr>
          <p:cNvPr id="5" name="Picture 4">
            <a:extLst>
              <a:ext uri="{FF2B5EF4-FFF2-40B4-BE49-F238E27FC236}">
                <a16:creationId xmlns:a16="http://schemas.microsoft.com/office/drawing/2014/main" id="{4E25F051-0B85-4A0F-B1FD-F20808F6BD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Tree>
    <p:extLst>
      <p:ext uri="{BB962C8B-B14F-4D97-AF65-F5344CB8AC3E}">
        <p14:creationId xmlns:p14="http://schemas.microsoft.com/office/powerpoint/2010/main" val="19465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82C4EB-05E1-42A0-A47B-10D37DB4ED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203CA60E-3C97-44F3-B695-445A00C7A604}"/>
              </a:ext>
            </a:extLst>
          </p:cNvPr>
          <p:cNvSpPr>
            <a:spLocks noGrp="1"/>
          </p:cNvSpPr>
          <p:nvPr>
            <p:ph type="title" hasCustomPrompt="1"/>
          </p:nvPr>
        </p:nvSpPr>
        <p:spPr>
          <a:xfrm>
            <a:off x="839788" y="457200"/>
            <a:ext cx="10514012" cy="530225"/>
          </a:xfrm>
        </p:spPr>
        <p:txBody>
          <a:bodyPr anchor="b">
            <a:normAutofit/>
          </a:bodyPr>
          <a:lstStyle>
            <a:lvl1pPr>
              <a:defRPr sz="4000"/>
            </a:lvl1pPr>
          </a:lstStyle>
          <a:p>
            <a:r>
              <a:rPr lang="en-US" dirty="0"/>
              <a:t>Sample Title-Franklin Gothic Book</a:t>
            </a:r>
          </a:p>
        </p:txBody>
      </p:sp>
      <p:sp>
        <p:nvSpPr>
          <p:cNvPr id="3" name="Content Placeholder 2">
            <a:extLst>
              <a:ext uri="{FF2B5EF4-FFF2-40B4-BE49-F238E27FC236}">
                <a16:creationId xmlns:a16="http://schemas.microsoft.com/office/drawing/2014/main" id="{FD6D6B70-80B0-4C05-9ECC-0514B578CCF6}"/>
              </a:ext>
            </a:extLst>
          </p:cNvPr>
          <p:cNvSpPr>
            <a:spLocks noGrp="1"/>
          </p:cNvSpPr>
          <p:nvPr>
            <p:ph idx="1" hasCustomPrompt="1"/>
          </p:nvPr>
        </p:nvSpPr>
        <p:spPr>
          <a:xfrm>
            <a:off x="5183188" y="1573212"/>
            <a:ext cx="6172200" cy="4287838"/>
          </a:xfrm>
        </p:spPr>
        <p:txBody>
          <a:bodyPr/>
          <a:lstStyle>
            <a:lvl1pPr>
              <a:defRPr sz="28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z="2800" dirty="0">
                <a:solidFill>
                  <a:srgbClr val="0A4B6F"/>
                </a:solidFill>
                <a:latin typeface="Franklin Gothic Book" panose="020B0503020102020204" pitchFamily="34" charset="0"/>
              </a:rPr>
              <a:t>Sample Text-Franklin Gothic Book</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4" name="Text Placeholder 3">
            <a:extLst>
              <a:ext uri="{FF2B5EF4-FFF2-40B4-BE49-F238E27FC236}">
                <a16:creationId xmlns:a16="http://schemas.microsoft.com/office/drawing/2014/main" id="{DE05876C-83BA-4E31-BB98-6E043851B5C8}"/>
              </a:ext>
            </a:extLst>
          </p:cNvPr>
          <p:cNvSpPr>
            <a:spLocks noGrp="1"/>
          </p:cNvSpPr>
          <p:nvPr>
            <p:ph type="body" sz="half" idx="2" hasCustomPrompt="1"/>
          </p:nvPr>
        </p:nvSpPr>
        <p:spPr>
          <a:xfrm>
            <a:off x="839788" y="1581150"/>
            <a:ext cx="3932237" cy="428783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Sample Text-Franklin Gothic Book</a:t>
            </a:r>
          </a:p>
        </p:txBody>
      </p:sp>
      <p:sp>
        <p:nvSpPr>
          <p:cNvPr id="5" name="Date Placeholder 4">
            <a:extLst>
              <a:ext uri="{FF2B5EF4-FFF2-40B4-BE49-F238E27FC236}">
                <a16:creationId xmlns:a16="http://schemas.microsoft.com/office/drawing/2014/main" id="{BE1565A5-32C2-48A1-AC9F-8B414CA84724}"/>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6" name="Footer Placeholder 5">
            <a:extLst>
              <a:ext uri="{FF2B5EF4-FFF2-40B4-BE49-F238E27FC236}">
                <a16:creationId xmlns:a16="http://schemas.microsoft.com/office/drawing/2014/main" id="{E3111498-FD03-4222-8A4F-2B30B519D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9DE73-7A3C-4F84-9C6C-D8BC7E7B60C1}"/>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248813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933249-C287-4896-9052-A1273F9425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32BDD955-3B09-4869-8E43-9E9839FDFBEC}"/>
              </a:ext>
            </a:extLst>
          </p:cNvPr>
          <p:cNvSpPr>
            <a:spLocks noGrp="1"/>
          </p:cNvSpPr>
          <p:nvPr>
            <p:ph type="title" hasCustomPrompt="1"/>
          </p:nvPr>
        </p:nvSpPr>
        <p:spPr>
          <a:xfrm>
            <a:off x="620713" y="504824"/>
            <a:ext cx="10950574" cy="490539"/>
          </a:xfrm>
        </p:spPr>
        <p:txBody>
          <a:bodyPr anchor="b">
            <a:noAutofit/>
          </a:bodyPr>
          <a:lstStyle>
            <a:lvl1pPr>
              <a:defRPr sz="40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Sample Title-Franklin Gothic Book</a:t>
            </a:r>
          </a:p>
        </p:txBody>
      </p:sp>
      <p:sp>
        <p:nvSpPr>
          <p:cNvPr id="3" name="Picture Placeholder 2">
            <a:extLst>
              <a:ext uri="{FF2B5EF4-FFF2-40B4-BE49-F238E27FC236}">
                <a16:creationId xmlns:a16="http://schemas.microsoft.com/office/drawing/2014/main" id="{8B43F9D3-8F85-4DC6-94A6-B43C9DED0136}"/>
              </a:ext>
            </a:extLst>
          </p:cNvPr>
          <p:cNvSpPr>
            <a:spLocks noGrp="1"/>
          </p:cNvSpPr>
          <p:nvPr>
            <p:ph type="pic" idx="1"/>
          </p:nvPr>
        </p:nvSpPr>
        <p:spPr>
          <a:xfrm>
            <a:off x="620713" y="1609725"/>
            <a:ext cx="5475287" cy="425291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E579945-5A1C-495D-9F61-2161F13802E8}"/>
              </a:ext>
            </a:extLst>
          </p:cNvPr>
          <p:cNvSpPr>
            <a:spLocks noGrp="1"/>
          </p:cNvSpPr>
          <p:nvPr>
            <p:ph type="body" sz="half" idx="2" hasCustomPrompt="1"/>
          </p:nvPr>
        </p:nvSpPr>
        <p:spPr>
          <a:xfrm>
            <a:off x="7011988" y="1600200"/>
            <a:ext cx="3932237" cy="3811588"/>
          </a:xfrm>
        </p:spPr>
        <p:txBody>
          <a:bodyPr>
            <a:normAutofit/>
          </a:bodyPr>
          <a:lstStyle>
            <a:lvl1pPr marL="457200" indent="-457200">
              <a:buFont typeface="Arial" panose="020B0604020202020204" pitchFamily="34" charset="0"/>
              <a:buChar char="•"/>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Sample Text-Franklin Gothic Book</a:t>
            </a:r>
          </a:p>
          <a:p>
            <a:pPr lvl="0"/>
            <a:endParaRPr lang="en-US" dirty="0"/>
          </a:p>
        </p:txBody>
      </p:sp>
      <p:sp>
        <p:nvSpPr>
          <p:cNvPr id="5" name="Date Placeholder 4">
            <a:extLst>
              <a:ext uri="{FF2B5EF4-FFF2-40B4-BE49-F238E27FC236}">
                <a16:creationId xmlns:a16="http://schemas.microsoft.com/office/drawing/2014/main" id="{2D410BCE-40B7-4AB5-9468-05A82C1CBEE8}"/>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6" name="Footer Placeholder 5">
            <a:extLst>
              <a:ext uri="{FF2B5EF4-FFF2-40B4-BE49-F238E27FC236}">
                <a16:creationId xmlns:a16="http://schemas.microsoft.com/office/drawing/2014/main" id="{322AA18B-A967-42F9-960F-C4055BF5B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96A7E-9406-4D35-8FB1-E2CE25591567}"/>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275202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12FD5-7E2D-4F82-963D-FAD2F7552E7D}"/>
              </a:ext>
            </a:extLst>
          </p:cNvPr>
          <p:cNvSpPr>
            <a:spLocks noGrp="1"/>
          </p:cNvSpPr>
          <p:nvPr>
            <p:ph type="dt" sz="half" idx="10"/>
          </p:nvPr>
        </p:nvSpPr>
        <p:spPr/>
        <p:txBody>
          <a:bodyPr/>
          <a:lstStyle/>
          <a:p>
            <a:fld id="{EC2168AF-37D9-4373-B5D1-9045F49DAA2D}" type="datetimeFigureOut">
              <a:rPr lang="en-US" smtClean="0"/>
              <a:t>10/12/2023</a:t>
            </a:fld>
            <a:endParaRPr lang="en-US"/>
          </a:p>
        </p:txBody>
      </p:sp>
      <p:sp>
        <p:nvSpPr>
          <p:cNvPr id="3" name="Footer Placeholder 2">
            <a:extLst>
              <a:ext uri="{FF2B5EF4-FFF2-40B4-BE49-F238E27FC236}">
                <a16:creationId xmlns:a16="http://schemas.microsoft.com/office/drawing/2014/main" id="{0FC1F718-14E6-4C27-A2AC-A25DA5CC6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B6E67-A82E-42CA-AB78-1F6FF390DF8F}"/>
              </a:ext>
            </a:extLst>
          </p:cNvPr>
          <p:cNvSpPr>
            <a:spLocks noGrp="1"/>
          </p:cNvSpPr>
          <p:nvPr>
            <p:ph type="sldNum" sz="quarter" idx="12"/>
          </p:nvPr>
        </p:nvSpPr>
        <p:spPr/>
        <p:txBody>
          <a:bodyPr/>
          <a:lstStyle/>
          <a:p>
            <a:fld id="{BBCA8C40-DF7B-4DA2-82C7-8C06D3EA14F1}" type="slidenum">
              <a:rPr lang="en-US" smtClean="0"/>
              <a:t>‹#›</a:t>
            </a:fld>
            <a:endParaRPr lang="en-US"/>
          </a:p>
        </p:txBody>
      </p:sp>
      <p:pic>
        <p:nvPicPr>
          <p:cNvPr id="7" name="Picture 6">
            <a:extLst>
              <a:ext uri="{FF2B5EF4-FFF2-40B4-BE49-F238E27FC236}">
                <a16:creationId xmlns:a16="http://schemas.microsoft.com/office/drawing/2014/main" id="{E99FAEC3-72F8-4909-AFBD-B03451345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8" name="Title 6">
            <a:extLst>
              <a:ext uri="{FF2B5EF4-FFF2-40B4-BE49-F238E27FC236}">
                <a16:creationId xmlns:a16="http://schemas.microsoft.com/office/drawing/2014/main" id="{94B1AA49-619D-4167-BC8E-90DB3BD19C48}"/>
              </a:ext>
            </a:extLst>
          </p:cNvPr>
          <p:cNvSpPr>
            <a:spLocks noGrp="1"/>
          </p:cNvSpPr>
          <p:nvPr>
            <p:ph type="title" hasCustomPrompt="1"/>
          </p:nvPr>
        </p:nvSpPr>
        <p:spPr>
          <a:xfrm>
            <a:off x="838200" y="1593850"/>
            <a:ext cx="10515600" cy="1325563"/>
          </a:xfrm>
        </p:spPr>
        <p:txBody>
          <a:bodyPr>
            <a:normAutofit/>
          </a:bodyPr>
          <a:lstStyle>
            <a:lvl1pPr>
              <a:defRPr sz="4000">
                <a:solidFill>
                  <a:srgbClr val="0A4B6F"/>
                </a:solidFill>
              </a:defRPr>
            </a:lvl1pPr>
          </a:lstStyle>
          <a:p>
            <a:r>
              <a:rPr lang="en-US" dirty="0"/>
              <a:t>Sample Title-Franklin Gothic Medium - 40 </a:t>
            </a:r>
            <a:r>
              <a:rPr lang="en-US" dirty="0" err="1"/>
              <a:t>pt</a:t>
            </a:r>
            <a:br>
              <a:rPr lang="en-US" dirty="0"/>
            </a:br>
            <a:r>
              <a:rPr lang="en-US" dirty="0"/>
              <a:t>(this style with smaller branding for use when representing extensive content only)</a:t>
            </a:r>
          </a:p>
        </p:txBody>
      </p:sp>
    </p:spTree>
    <p:extLst>
      <p:ext uri="{BB962C8B-B14F-4D97-AF65-F5344CB8AC3E}">
        <p14:creationId xmlns:p14="http://schemas.microsoft.com/office/powerpoint/2010/main" val="242434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59BB7-A19E-4C46-9F94-2827A1784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C02977-DA0F-4559-A7F3-18B65A931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FC8E95-B653-4510-AE29-8D200DF0C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168AF-37D9-4373-B5D1-9045F49DAA2D}" type="datetimeFigureOut">
              <a:rPr lang="en-US" smtClean="0"/>
              <a:t>10/12/2023</a:t>
            </a:fld>
            <a:endParaRPr lang="en-US"/>
          </a:p>
        </p:txBody>
      </p:sp>
      <p:sp>
        <p:nvSpPr>
          <p:cNvPr id="5" name="Footer Placeholder 4">
            <a:extLst>
              <a:ext uri="{FF2B5EF4-FFF2-40B4-BE49-F238E27FC236}">
                <a16:creationId xmlns:a16="http://schemas.microsoft.com/office/drawing/2014/main" id="{4B293F35-0CE6-4D9A-9777-59A0343A4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9A5803-2528-451B-A39A-BE5E4A82C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A8C40-DF7B-4DA2-82C7-8C06D3EA14F1}" type="slidenum">
              <a:rPr lang="en-US" smtClean="0"/>
              <a:t>‹#›</a:t>
            </a:fld>
            <a:endParaRPr lang="en-US"/>
          </a:p>
        </p:txBody>
      </p:sp>
    </p:spTree>
    <p:extLst>
      <p:ext uri="{BB962C8B-B14F-4D97-AF65-F5344CB8AC3E}">
        <p14:creationId xmlns:p14="http://schemas.microsoft.com/office/powerpoint/2010/main" val="98835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72D9-9BDB-43DF-9181-30378BD4D869}"/>
              </a:ext>
            </a:extLst>
          </p:cNvPr>
          <p:cNvSpPr>
            <a:spLocks noGrp="1"/>
          </p:cNvSpPr>
          <p:nvPr>
            <p:ph type="ctrTitle"/>
          </p:nvPr>
        </p:nvSpPr>
        <p:spPr>
          <a:xfrm>
            <a:off x="385894" y="522288"/>
            <a:ext cx="11509695" cy="1655762"/>
          </a:xfrm>
        </p:spPr>
        <p:txBody>
          <a:bodyPr/>
          <a:lstStyle/>
          <a:p>
            <a:pPr algn="r"/>
            <a:r>
              <a:rPr lang="en-US" dirty="0">
                <a:solidFill>
                  <a:srgbClr val="0A4B6F"/>
                </a:solidFill>
                <a:latin typeface="Franklin Gothic Medium" panose="020B0603020102020204" pitchFamily="34" charset="0"/>
                <a:cs typeface="Aharoni" panose="020B0604020202020204" pitchFamily="2" charset="-79"/>
              </a:rPr>
              <a:t>Community Development Block Grant Applications</a:t>
            </a:r>
          </a:p>
        </p:txBody>
      </p:sp>
      <p:sp>
        <p:nvSpPr>
          <p:cNvPr id="3" name="Subtitle 2">
            <a:extLst>
              <a:ext uri="{FF2B5EF4-FFF2-40B4-BE49-F238E27FC236}">
                <a16:creationId xmlns:a16="http://schemas.microsoft.com/office/drawing/2014/main" id="{6BF102F3-7B60-46BE-8BEE-CD22FABDA334}"/>
              </a:ext>
            </a:extLst>
          </p:cNvPr>
          <p:cNvSpPr>
            <a:spLocks noGrp="1"/>
          </p:cNvSpPr>
          <p:nvPr>
            <p:ph type="subTitle" idx="4294967295"/>
          </p:nvPr>
        </p:nvSpPr>
        <p:spPr>
          <a:xfrm>
            <a:off x="3048000" y="2392363"/>
            <a:ext cx="9144000" cy="1655762"/>
          </a:xfrm>
        </p:spPr>
        <p:txBody>
          <a:bodyPr>
            <a:normAutofit fontScale="92500" lnSpcReduction="20000"/>
          </a:bodyPr>
          <a:lstStyle/>
          <a:p>
            <a:pPr marL="0" indent="0" algn="r">
              <a:buNone/>
            </a:pPr>
            <a:r>
              <a:rPr lang="en-US" sz="2800" dirty="0">
                <a:solidFill>
                  <a:srgbClr val="0A4B6F"/>
                </a:solidFill>
                <a:latin typeface="Franklin Gothic Book" panose="020B0503020102020204" pitchFamily="34" charset="0"/>
              </a:rPr>
              <a:t>CDBG Cross-Cutting Requirements</a:t>
            </a:r>
          </a:p>
          <a:p>
            <a:pPr marL="0" indent="0" algn="r">
              <a:buNone/>
            </a:pPr>
            <a:r>
              <a:rPr lang="en-US" sz="2800" dirty="0">
                <a:solidFill>
                  <a:srgbClr val="0A4B6F"/>
                </a:solidFill>
                <a:latin typeface="Franklin Gothic Book" panose="020B0503020102020204" pitchFamily="34" charset="0"/>
              </a:rPr>
              <a:t>Section I and II</a:t>
            </a:r>
          </a:p>
          <a:p>
            <a:pPr algn="r"/>
            <a:endParaRPr lang="en-US" sz="2800" dirty="0">
              <a:solidFill>
                <a:srgbClr val="0A4B6F"/>
              </a:solidFill>
              <a:latin typeface="Franklin Gothic Book" panose="020B0503020102020204" pitchFamily="34" charset="0"/>
            </a:endParaRPr>
          </a:p>
          <a:p>
            <a:pPr marL="0" indent="0" algn="r">
              <a:buNone/>
            </a:pPr>
            <a:r>
              <a:rPr lang="en-US" dirty="0">
                <a:solidFill>
                  <a:srgbClr val="0A4B6F"/>
                </a:solidFill>
                <a:latin typeface="Franklin Gothic Book" panose="020B0503020102020204" pitchFamily="34" charset="0"/>
              </a:rPr>
              <a:t>Wendy Bell</a:t>
            </a:r>
            <a:endParaRPr lang="en-US" sz="2800" dirty="0">
              <a:solidFill>
                <a:srgbClr val="0A4B6F"/>
              </a:solidFill>
              <a:latin typeface="Franklin Gothic Book" panose="020B0503020102020204" pitchFamily="34" charset="0"/>
            </a:endParaRPr>
          </a:p>
        </p:txBody>
      </p:sp>
    </p:spTree>
    <p:extLst>
      <p:ext uri="{BB962C8B-B14F-4D97-AF65-F5344CB8AC3E}">
        <p14:creationId xmlns:p14="http://schemas.microsoft.com/office/powerpoint/2010/main" val="78051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648779"/>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Method of Distribution</a:t>
            </a:r>
          </a:p>
        </p:txBody>
      </p:sp>
      <p:sp>
        <p:nvSpPr>
          <p:cNvPr id="9" name="TextBox 8"/>
          <p:cNvSpPr txBox="1"/>
          <p:nvPr/>
        </p:nvSpPr>
        <p:spPr>
          <a:xfrm>
            <a:off x="1422398" y="1487805"/>
            <a:ext cx="8997335" cy="3046988"/>
          </a:xfrm>
          <a:prstGeom prst="rect">
            <a:avLst/>
          </a:prstGeom>
          <a:noFill/>
        </p:spPr>
        <p:txBody>
          <a:bodyPr wrap="square" rtlCol="0">
            <a:spAutoFit/>
          </a:bodyPr>
          <a:lstStyle/>
          <a:p>
            <a:pPr marL="380990" indent="-380990" hangingPunct="0">
              <a:buFont typeface="Arial" panose="020B0604020202020204" pitchFamily="34" charset="0"/>
              <a:buChar char="•"/>
            </a:pPr>
            <a:r>
              <a:rPr lang="en-US" sz="3200" dirty="0">
                <a:solidFill>
                  <a:srgbClr val="1F497D"/>
                </a:solidFill>
                <a:latin typeface="+mj-lt"/>
                <a:cs typeface="Arial" panose="020B0604020202020204" pitchFamily="34" charset="0"/>
              </a:rPr>
              <a:t>Intend to award both 2023 and 2024 funds from HUD for applications in January</a:t>
            </a:r>
          </a:p>
          <a:p>
            <a:pPr marL="380990" indent="-380990" hangingPunct="0">
              <a:buFont typeface="Arial" panose="020B0604020202020204" pitchFamily="34" charset="0"/>
              <a:buChar char="•"/>
            </a:pPr>
            <a:r>
              <a:rPr lang="en-US" sz="3200" dirty="0">
                <a:solidFill>
                  <a:srgbClr val="1F497D"/>
                </a:solidFill>
                <a:latin typeface="+mj-lt"/>
                <a:cs typeface="Arial" panose="020B0604020202020204" pitchFamily="34" charset="0"/>
              </a:rPr>
              <a:t>2025 funds will be awarded in 2025</a:t>
            </a:r>
          </a:p>
          <a:p>
            <a:pPr marL="380990" indent="-380990" hangingPunct="0">
              <a:buFont typeface="Arial" panose="020B0604020202020204" pitchFamily="34" charset="0"/>
              <a:buChar char="•"/>
            </a:pPr>
            <a:r>
              <a:rPr lang="en-US" sz="3200" dirty="0">
                <a:solidFill>
                  <a:srgbClr val="1F497D"/>
                </a:solidFill>
                <a:latin typeface="+mj-lt"/>
                <a:cs typeface="Arial" panose="020B0604020202020204" pitchFamily="34" charset="0"/>
              </a:rPr>
              <a:t>Catching up from COVID impacts</a:t>
            </a:r>
          </a:p>
          <a:p>
            <a:pPr marL="380990" indent="-380990" hangingPunct="0">
              <a:buFont typeface="Arial" panose="020B0604020202020204" pitchFamily="34" charset="0"/>
              <a:buChar char="•"/>
            </a:pPr>
            <a:r>
              <a:rPr lang="en-US" sz="3200" dirty="0">
                <a:solidFill>
                  <a:srgbClr val="1F497D"/>
                </a:solidFill>
                <a:latin typeface="+mj-lt"/>
                <a:cs typeface="Arial" panose="020B0604020202020204" pitchFamily="34" charset="0"/>
              </a:rPr>
              <a:t>Timeliness with HUD</a:t>
            </a:r>
          </a:p>
          <a:p>
            <a:pPr hangingPunct="0"/>
            <a:endParaRPr lang="en-US" sz="3200" dirty="0">
              <a:solidFill>
                <a:srgbClr val="1F497D"/>
              </a:solidFill>
              <a:latin typeface="+mj-lt"/>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10</a:t>
            </a:fld>
            <a:endParaRPr lang="en-US" sz="1067" dirty="0"/>
          </a:p>
        </p:txBody>
      </p:sp>
      <p:pic>
        <p:nvPicPr>
          <p:cNvPr id="3" name="Audio 2">
            <a:hlinkClick r:id="" action="ppaction://media"/>
            <a:extLst>
              <a:ext uri="{FF2B5EF4-FFF2-40B4-BE49-F238E27FC236}">
                <a16:creationId xmlns:a16="http://schemas.microsoft.com/office/drawing/2014/main" id="{6A24CF33-6E5C-44B1-819E-1F2A693209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04694000"/>
      </p:ext>
    </p:extLst>
  </p:cSld>
  <p:clrMapOvr>
    <a:masterClrMapping/>
  </p:clrMapOvr>
  <mc:AlternateContent xmlns:mc="http://schemas.openxmlformats.org/markup-compatibility/2006" xmlns:p14="http://schemas.microsoft.com/office/powerpoint/2010/main">
    <mc:Choice Requires="p14">
      <p:transition spd="slow" p14:dur="2000" advTm="23438"/>
    </mc:Choice>
    <mc:Fallback xmlns="">
      <p:transition spd="slow" advTm="23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487712" y="633397"/>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Application Materials</a:t>
            </a:r>
          </a:p>
        </p:txBody>
      </p:sp>
      <p:sp>
        <p:nvSpPr>
          <p:cNvPr id="2" name="Slide Number Placeholder 1"/>
          <p:cNvSpPr>
            <a:spLocks noGrp="1"/>
          </p:cNvSpPr>
          <p:nvPr>
            <p:ph type="sldNum" sz="quarter" idx="12"/>
          </p:nvPr>
        </p:nvSpPr>
        <p:spPr/>
        <p:txBody>
          <a:bodyPr/>
          <a:lstStyle/>
          <a:p>
            <a:fld id="{3F335402-A96B-43FB-BE82-10458D361873}" type="slidenum">
              <a:rPr lang="en-US" sz="1067"/>
              <a:t>11</a:t>
            </a:fld>
            <a:endParaRPr lang="en-US" sz="1067" dirty="0"/>
          </a:p>
        </p:txBody>
      </p:sp>
      <p:sp>
        <p:nvSpPr>
          <p:cNvPr id="10" name="TextBox 9"/>
          <p:cNvSpPr txBox="1"/>
          <p:nvPr/>
        </p:nvSpPr>
        <p:spPr>
          <a:xfrm>
            <a:off x="838200" y="1502689"/>
            <a:ext cx="10475648" cy="4503862"/>
          </a:xfrm>
          <a:prstGeom prst="rect">
            <a:avLst/>
          </a:prstGeom>
          <a:noFill/>
        </p:spPr>
        <p:txBody>
          <a:bodyPr wrap="square" rtlCol="0">
            <a:spAutoFit/>
          </a:bodyPr>
          <a:lstStyle/>
          <a:p>
            <a:pPr marL="457189" indent="-457189">
              <a:spcAft>
                <a:spcPts val="800"/>
              </a:spcAft>
              <a:buFont typeface="Arial" panose="020B0604020202020204" pitchFamily="34" charset="0"/>
              <a:buChar char="•"/>
            </a:pPr>
            <a:r>
              <a:rPr lang="en-US" sz="2400" dirty="0">
                <a:solidFill>
                  <a:srgbClr val="FF0000"/>
                </a:solidFill>
                <a:latin typeface="+mj-lt"/>
                <a:cs typeface="Arial" panose="020B0604020202020204" pitchFamily="34" charset="0"/>
              </a:rPr>
              <a:t>All original Application Forms and Materials as shown in the Guidebook must be utilized.</a:t>
            </a:r>
          </a:p>
          <a:p>
            <a:pPr marL="457189" indent="-457189">
              <a:buFont typeface="Arial" panose="020B0604020202020204" pitchFamily="34" charset="0"/>
              <a:buChar char="•"/>
            </a:pPr>
            <a:r>
              <a:rPr lang="en-US" sz="2400" dirty="0">
                <a:solidFill>
                  <a:srgbClr val="1F497D"/>
                </a:solidFill>
                <a:latin typeface="+mj-lt"/>
                <a:cs typeface="Arial" panose="020B0604020202020204" pitchFamily="34" charset="0"/>
              </a:rPr>
              <a:t>Applications will be designated DO NOT FUND for:</a:t>
            </a:r>
          </a:p>
          <a:p>
            <a:pPr marL="1066773" lvl="1" indent="-457189">
              <a:buFont typeface="Arial" panose="020B0604020202020204" pitchFamily="34" charset="0"/>
              <a:buChar char="•"/>
            </a:pPr>
            <a:r>
              <a:rPr lang="en-US" sz="2400" dirty="0">
                <a:solidFill>
                  <a:srgbClr val="1F497D"/>
                </a:solidFill>
                <a:latin typeface="+mj-lt"/>
                <a:cs typeface="Arial" panose="020B0604020202020204" pitchFamily="34" charset="0"/>
              </a:rPr>
              <a:t>Using self-created forms</a:t>
            </a:r>
          </a:p>
          <a:p>
            <a:pPr marL="1066773" lvl="1" indent="-457189">
              <a:buFont typeface="Arial" panose="020B0604020202020204" pitchFamily="34" charset="0"/>
              <a:buChar char="•"/>
            </a:pPr>
            <a:r>
              <a:rPr lang="en-US" sz="2400" dirty="0">
                <a:solidFill>
                  <a:srgbClr val="1F497D"/>
                </a:solidFill>
                <a:latin typeface="+mj-lt"/>
                <a:cs typeface="Arial" panose="020B0604020202020204" pitchFamily="34" charset="0"/>
              </a:rPr>
              <a:t>Adding to or removing any language in forms</a:t>
            </a:r>
          </a:p>
          <a:p>
            <a:pPr marL="1066773" lvl="1" indent="-457189">
              <a:spcAft>
                <a:spcPts val="800"/>
              </a:spcAft>
              <a:buFont typeface="Arial" panose="020B0604020202020204" pitchFamily="34" charset="0"/>
              <a:buChar char="•"/>
            </a:pPr>
            <a:r>
              <a:rPr lang="en-US" sz="2400" dirty="0">
                <a:solidFill>
                  <a:srgbClr val="1F497D"/>
                </a:solidFill>
                <a:latin typeface="+mj-lt"/>
                <a:cs typeface="Arial" panose="020B0604020202020204" pitchFamily="34" charset="0"/>
              </a:rPr>
              <a:t>Forged, copied, taped, pasted or any alterations to signatures or dates</a:t>
            </a:r>
          </a:p>
          <a:p>
            <a:pPr marL="457189" indent="-457189">
              <a:spcAft>
                <a:spcPts val="800"/>
              </a:spcAft>
              <a:buFont typeface="Arial" panose="020B0604020202020204" pitchFamily="34" charset="0"/>
              <a:buChar char="•"/>
            </a:pPr>
            <a:r>
              <a:rPr lang="en-US" sz="2400" dirty="0">
                <a:solidFill>
                  <a:srgbClr val="1F497D"/>
                </a:solidFill>
                <a:latin typeface="+mj-lt"/>
                <a:cs typeface="Arial" panose="020B0604020202020204" pitchFamily="34" charset="0"/>
              </a:rPr>
              <a:t>All Letters, Notices, Resolutions, Agreements or other communication provided by the ULG must be of the exact verbiage contained in the Guidebook, be on government letterhead and have original signatures where required.</a:t>
            </a:r>
          </a:p>
          <a:p>
            <a:pPr marL="1066773" lvl="1" indent="-457189">
              <a:spcAft>
                <a:spcPts val="800"/>
              </a:spcAft>
              <a:buFont typeface="Arial" panose="020B0604020202020204" pitchFamily="34" charset="0"/>
              <a:buChar char="•"/>
            </a:pPr>
            <a:endParaRPr lang="en-US" sz="2667" dirty="0">
              <a:solidFill>
                <a:srgbClr val="1F497D"/>
              </a:solidFill>
              <a:latin typeface="Arial" panose="020B060402020202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7B4D6317-9476-42A4-99D5-0F38A386A6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25875528"/>
      </p:ext>
    </p:extLst>
  </p:cSld>
  <p:clrMapOvr>
    <a:masterClrMapping/>
  </p:clrMapOvr>
  <mc:AlternateContent xmlns:mc="http://schemas.openxmlformats.org/markup-compatibility/2006" xmlns:p14="http://schemas.microsoft.com/office/powerpoint/2010/main">
    <mc:Choice Requires="p14">
      <p:transition spd="slow" p14:dur="2000" advTm="57107"/>
    </mc:Choice>
    <mc:Fallback xmlns="">
      <p:transition spd="slow" advTm="57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7" y="765995"/>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A. Requirements and Disclaimers</a:t>
            </a:r>
          </a:p>
        </p:txBody>
      </p:sp>
      <p:sp>
        <p:nvSpPr>
          <p:cNvPr id="2" name="Slide Number Placeholder 1"/>
          <p:cNvSpPr>
            <a:spLocks noGrp="1"/>
          </p:cNvSpPr>
          <p:nvPr>
            <p:ph type="sldNum" sz="quarter" idx="12"/>
          </p:nvPr>
        </p:nvSpPr>
        <p:spPr/>
        <p:txBody>
          <a:bodyPr/>
          <a:lstStyle/>
          <a:p>
            <a:fld id="{3F335402-A96B-43FB-BE82-10458D361873}" type="slidenum">
              <a:rPr lang="en-US" sz="1067"/>
              <a:t>12</a:t>
            </a:fld>
            <a:endParaRPr lang="en-US" sz="1067" dirty="0"/>
          </a:p>
        </p:txBody>
      </p:sp>
      <p:sp>
        <p:nvSpPr>
          <p:cNvPr id="8" name="TextBox 7"/>
          <p:cNvSpPr txBox="1"/>
          <p:nvPr/>
        </p:nvSpPr>
        <p:spPr>
          <a:xfrm>
            <a:off x="2540000" y="3095553"/>
            <a:ext cx="9245600" cy="1077218"/>
          </a:xfrm>
          <a:prstGeom prst="rect">
            <a:avLst/>
          </a:prstGeom>
          <a:noFill/>
        </p:spPr>
        <p:txBody>
          <a:bodyPr wrap="square" rtlCol="0">
            <a:spAutoFit/>
          </a:bodyPr>
          <a:lstStyle/>
          <a:p>
            <a:pPr>
              <a:spcAft>
                <a:spcPts val="800"/>
              </a:spcAft>
            </a:pPr>
            <a:r>
              <a:rPr lang="en-US" sz="3200" dirty="0">
                <a:solidFill>
                  <a:srgbClr val="1F497D"/>
                </a:solidFill>
                <a:latin typeface="+mj-lt"/>
                <a:cs typeface="Arial" panose="020B0604020202020204" pitchFamily="34" charset="0"/>
              </a:rPr>
              <a:t>Costs previously incurred or for application preparation are not reimbursable.</a:t>
            </a:r>
          </a:p>
        </p:txBody>
      </p:sp>
      <p:pic>
        <p:nvPicPr>
          <p:cNvPr id="3" name="Audio 2">
            <a:hlinkClick r:id="" action="ppaction://media"/>
            <a:extLst>
              <a:ext uri="{FF2B5EF4-FFF2-40B4-BE49-F238E27FC236}">
                <a16:creationId xmlns:a16="http://schemas.microsoft.com/office/drawing/2014/main" id="{C33E8408-D31E-4EFA-9CAF-BE04243E8B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97926805"/>
      </p:ext>
    </p:extLst>
  </p:cSld>
  <p:clrMapOvr>
    <a:masterClrMapping/>
  </p:clrMapOvr>
  <mc:AlternateContent xmlns:mc="http://schemas.openxmlformats.org/markup-compatibility/2006" xmlns:p14="http://schemas.microsoft.com/office/powerpoint/2010/main">
    <mc:Choice Requires="p14">
      <p:transition spd="slow" p14:dur="2000" advTm="13384"/>
    </mc:Choice>
    <mc:Fallback xmlns="">
      <p:transition spd="slow" advTm="13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8000" y="675046"/>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A. Requirements and Disclaimers</a:t>
            </a:r>
          </a:p>
        </p:txBody>
      </p:sp>
      <p:sp>
        <p:nvSpPr>
          <p:cNvPr id="2" name="Slide Number Placeholder 1"/>
          <p:cNvSpPr>
            <a:spLocks noGrp="1"/>
          </p:cNvSpPr>
          <p:nvPr>
            <p:ph type="sldNum" sz="quarter" idx="12"/>
          </p:nvPr>
        </p:nvSpPr>
        <p:spPr/>
        <p:txBody>
          <a:bodyPr/>
          <a:lstStyle/>
          <a:p>
            <a:fld id="{3F335402-A96B-43FB-BE82-10458D361873}" type="slidenum">
              <a:rPr lang="en-US" sz="1067"/>
              <a:t>13</a:t>
            </a:fld>
            <a:endParaRPr lang="en-US" sz="1067" dirty="0"/>
          </a:p>
        </p:txBody>
      </p:sp>
      <p:sp>
        <p:nvSpPr>
          <p:cNvPr id="8" name="TextBox 7"/>
          <p:cNvSpPr txBox="1"/>
          <p:nvPr/>
        </p:nvSpPr>
        <p:spPr>
          <a:xfrm>
            <a:off x="2336800" y="3054978"/>
            <a:ext cx="9550400" cy="1179810"/>
          </a:xfrm>
          <a:prstGeom prst="rect">
            <a:avLst/>
          </a:prstGeom>
          <a:noFill/>
        </p:spPr>
        <p:txBody>
          <a:bodyPr wrap="square" rtlCol="0">
            <a:spAutoFit/>
          </a:bodyPr>
          <a:lstStyle/>
          <a:p>
            <a:pPr>
              <a:spcAft>
                <a:spcPts val="800"/>
              </a:spcAft>
            </a:pPr>
            <a:r>
              <a:rPr lang="en-US" sz="3200" dirty="0">
                <a:solidFill>
                  <a:srgbClr val="1F497D"/>
                </a:solidFill>
                <a:latin typeface="+mj-lt"/>
                <a:cs typeface="Arial" panose="020B0604020202020204" pitchFamily="34" charset="0"/>
              </a:rPr>
              <a:t>Grant Agreements are for 24 months</a:t>
            </a:r>
          </a:p>
          <a:p>
            <a:pPr marL="1219170" lvl="1" indent="-609585">
              <a:spcAft>
                <a:spcPts val="800"/>
              </a:spcAft>
              <a:buFont typeface="Arial" panose="020B0604020202020204" pitchFamily="34" charset="0"/>
              <a:buChar char="•"/>
            </a:pPr>
            <a:r>
              <a:rPr lang="en-US" sz="3200" i="1" dirty="0">
                <a:solidFill>
                  <a:srgbClr val="1F497D"/>
                </a:solidFill>
                <a:latin typeface="+mj-lt"/>
                <a:cs typeface="Arial" panose="020B0604020202020204" pitchFamily="34" charset="0"/>
              </a:rPr>
              <a:t>No more than one 12-month extension</a:t>
            </a:r>
          </a:p>
        </p:txBody>
      </p:sp>
      <p:pic>
        <p:nvPicPr>
          <p:cNvPr id="3" name="Audio 2">
            <a:hlinkClick r:id="" action="ppaction://media"/>
            <a:extLst>
              <a:ext uri="{FF2B5EF4-FFF2-40B4-BE49-F238E27FC236}">
                <a16:creationId xmlns:a16="http://schemas.microsoft.com/office/drawing/2014/main" id="{B73D6810-CD8A-45FA-A6AA-C97AA2392B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46752673"/>
      </p:ext>
    </p:extLst>
  </p:cSld>
  <p:clrMapOvr>
    <a:masterClrMapping/>
  </p:clrMapOvr>
  <mc:AlternateContent xmlns:mc="http://schemas.openxmlformats.org/markup-compatibility/2006" xmlns:p14="http://schemas.microsoft.com/office/powerpoint/2010/main">
    <mc:Choice Requires="p14">
      <p:transition spd="slow" p14:dur="2000" advTm="21397"/>
    </mc:Choice>
    <mc:Fallback xmlns="">
      <p:transition spd="slow" advTm="21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609597" y="604177"/>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A. Requirements and Disclaimers</a:t>
            </a:r>
          </a:p>
        </p:txBody>
      </p:sp>
      <p:sp>
        <p:nvSpPr>
          <p:cNvPr id="2" name="Slide Number Placeholder 1"/>
          <p:cNvSpPr>
            <a:spLocks noGrp="1"/>
          </p:cNvSpPr>
          <p:nvPr>
            <p:ph type="sldNum" sz="quarter" idx="12"/>
          </p:nvPr>
        </p:nvSpPr>
        <p:spPr/>
        <p:txBody>
          <a:bodyPr/>
          <a:lstStyle/>
          <a:p>
            <a:fld id="{3F335402-A96B-43FB-BE82-10458D361873}" type="slidenum">
              <a:rPr lang="en-US" sz="1067"/>
              <a:t>14</a:t>
            </a:fld>
            <a:endParaRPr lang="en-US" sz="1067" dirty="0"/>
          </a:p>
        </p:txBody>
      </p:sp>
      <p:sp>
        <p:nvSpPr>
          <p:cNvPr id="8" name="TextBox 7"/>
          <p:cNvSpPr txBox="1"/>
          <p:nvPr/>
        </p:nvSpPr>
        <p:spPr>
          <a:xfrm>
            <a:off x="1057013" y="1562587"/>
            <a:ext cx="10322187" cy="4873065"/>
          </a:xfrm>
          <a:prstGeom prst="rect">
            <a:avLst/>
          </a:prstGeom>
          <a:noFill/>
        </p:spPr>
        <p:txBody>
          <a:bodyPr wrap="square" rtlCol="0">
            <a:spAutoFit/>
          </a:bodyPr>
          <a:lstStyle/>
          <a:p>
            <a:pPr>
              <a:spcAft>
                <a:spcPts val="800"/>
              </a:spcAft>
            </a:pPr>
            <a:r>
              <a:rPr lang="en-US" sz="2800" dirty="0">
                <a:solidFill>
                  <a:srgbClr val="1F497D"/>
                </a:solidFill>
                <a:latin typeface="+mj-lt"/>
                <a:cs typeface="Arial" panose="020B0604020202020204" pitchFamily="34" charset="0"/>
              </a:rPr>
              <a:t>Modifications</a:t>
            </a:r>
          </a:p>
          <a:p>
            <a:pPr marL="1219170" lvl="1" indent="-609585">
              <a:spcAft>
                <a:spcPts val="800"/>
              </a:spcAft>
              <a:buFont typeface="Arial" panose="020B0604020202020204" pitchFamily="34" charset="0"/>
              <a:buChar char="•"/>
            </a:pPr>
            <a:r>
              <a:rPr lang="en-US" sz="2800" dirty="0">
                <a:solidFill>
                  <a:srgbClr val="1F497D"/>
                </a:solidFill>
                <a:latin typeface="+mj-lt"/>
                <a:cs typeface="Arial" panose="020B0604020202020204" pitchFamily="34" charset="0"/>
              </a:rPr>
              <a:t>Must be presented to the Department</a:t>
            </a:r>
          </a:p>
          <a:p>
            <a:pPr marL="1219170" lvl="1" indent="-609585">
              <a:spcAft>
                <a:spcPts val="800"/>
              </a:spcAft>
              <a:buFont typeface="Arial" panose="020B0604020202020204" pitchFamily="34" charset="0"/>
              <a:buChar char="•"/>
            </a:pPr>
            <a:r>
              <a:rPr lang="en-US" sz="2800" dirty="0">
                <a:solidFill>
                  <a:srgbClr val="1F497D"/>
                </a:solidFill>
                <a:latin typeface="+mj-lt"/>
                <a:cs typeface="Arial" panose="020B0604020202020204" pitchFamily="34" charset="0"/>
              </a:rPr>
              <a:t>Must be within the original and environmentally-cleared project area.</a:t>
            </a:r>
          </a:p>
          <a:p>
            <a:pPr marL="1219170" lvl="1" indent="-609585">
              <a:spcAft>
                <a:spcPts val="800"/>
              </a:spcAft>
              <a:buFont typeface="Arial" panose="020B0604020202020204" pitchFamily="34" charset="0"/>
              <a:buChar char="•"/>
            </a:pPr>
            <a:r>
              <a:rPr lang="en-US" sz="2800" dirty="0">
                <a:solidFill>
                  <a:srgbClr val="1F497D"/>
                </a:solidFill>
                <a:latin typeface="+mj-lt"/>
                <a:cs typeface="Arial" panose="020B0604020202020204" pitchFamily="34" charset="0"/>
              </a:rPr>
              <a:t>Modifications that will decrease the benefit to LMI persons will not be considered.</a:t>
            </a:r>
          </a:p>
          <a:p>
            <a:pPr marL="1219170" lvl="1" indent="-609585">
              <a:spcAft>
                <a:spcPts val="800"/>
              </a:spcAft>
              <a:buFont typeface="Arial" panose="020B0604020202020204" pitchFamily="34" charset="0"/>
              <a:buChar char="•"/>
            </a:pPr>
            <a:r>
              <a:rPr lang="en-US" sz="2800" dirty="0">
                <a:solidFill>
                  <a:srgbClr val="1F497D"/>
                </a:solidFill>
                <a:latin typeface="+mj-lt"/>
                <a:cs typeface="Arial" panose="020B0604020202020204" pitchFamily="34" charset="0"/>
              </a:rPr>
              <a:t>Modifications to decrease or increase the scope of work due to greater than or less than estimated costs will not be considered.</a:t>
            </a:r>
          </a:p>
          <a:p>
            <a:pPr marL="1219170" lvl="1" indent="-609585">
              <a:spcAft>
                <a:spcPts val="800"/>
              </a:spcAft>
              <a:buFont typeface="Arial" panose="020B0604020202020204" pitchFamily="34" charset="0"/>
              <a:buChar char="•"/>
            </a:pPr>
            <a:endParaRPr lang="en-US" sz="2533" dirty="0">
              <a:solidFill>
                <a:srgbClr val="1F497D"/>
              </a:solidFill>
              <a:latin typeface="Arial" panose="020B0604020202020204" pitchFamily="34" charset="0"/>
              <a:cs typeface="Arial" panose="020B0604020202020204" pitchFamily="34" charset="0"/>
            </a:endParaRPr>
          </a:p>
        </p:txBody>
      </p:sp>
      <p:pic>
        <p:nvPicPr>
          <p:cNvPr id="10" name="Audio 9">
            <a:hlinkClick r:id="" action="ppaction://media"/>
            <a:extLst>
              <a:ext uri="{FF2B5EF4-FFF2-40B4-BE49-F238E27FC236}">
                <a16:creationId xmlns:a16="http://schemas.microsoft.com/office/drawing/2014/main" id="{AD1D3466-13A2-485E-BA1B-B9E49F97FF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21938008"/>
      </p:ext>
    </p:extLst>
  </p:cSld>
  <p:clrMapOvr>
    <a:masterClrMapping/>
  </p:clrMapOvr>
  <mc:AlternateContent xmlns:mc="http://schemas.openxmlformats.org/markup-compatibility/2006" xmlns:p14="http://schemas.microsoft.com/office/powerpoint/2010/main">
    <mc:Choice Requires="p14">
      <p:transition spd="slow" p14:dur="2000" advTm="51518"/>
    </mc:Choice>
    <mc:Fallback xmlns="">
      <p:transition spd="slow" advTm="51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77313" y="595281"/>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A. Requirements and Disclaimers</a:t>
            </a:r>
          </a:p>
        </p:txBody>
      </p:sp>
      <p:sp>
        <p:nvSpPr>
          <p:cNvPr id="2" name="Slide Number Placeholder 1"/>
          <p:cNvSpPr>
            <a:spLocks noGrp="1"/>
          </p:cNvSpPr>
          <p:nvPr>
            <p:ph type="sldNum" sz="quarter" idx="12"/>
          </p:nvPr>
        </p:nvSpPr>
        <p:spPr/>
        <p:txBody>
          <a:bodyPr/>
          <a:lstStyle/>
          <a:p>
            <a:fld id="{3F335402-A96B-43FB-BE82-10458D361873}" type="slidenum">
              <a:rPr lang="en-US" sz="1067"/>
              <a:t>15</a:t>
            </a:fld>
            <a:endParaRPr lang="en-US" sz="1067" dirty="0"/>
          </a:p>
        </p:txBody>
      </p:sp>
      <p:sp>
        <p:nvSpPr>
          <p:cNvPr id="8" name="TextBox 7"/>
          <p:cNvSpPr txBox="1"/>
          <p:nvPr/>
        </p:nvSpPr>
        <p:spPr>
          <a:xfrm>
            <a:off x="2844800" y="2842897"/>
            <a:ext cx="8178800" cy="1569660"/>
          </a:xfrm>
          <a:prstGeom prst="rect">
            <a:avLst/>
          </a:prstGeom>
          <a:noFill/>
        </p:spPr>
        <p:txBody>
          <a:bodyPr wrap="square" rtlCol="0">
            <a:spAutoFit/>
          </a:bodyPr>
          <a:lstStyle/>
          <a:p>
            <a:pPr>
              <a:spcAft>
                <a:spcPts val="800"/>
              </a:spcAft>
            </a:pPr>
            <a:r>
              <a:rPr lang="en-US" sz="3200" dirty="0">
                <a:solidFill>
                  <a:srgbClr val="1F497D"/>
                </a:solidFill>
                <a:latin typeface="+mj-lt"/>
                <a:cs typeface="Arial" panose="020B0604020202020204" pitchFamily="34" charset="0"/>
              </a:rPr>
              <a:t>Local governments cannot assess any fees against property occupied by eligible LMI persons.</a:t>
            </a:r>
          </a:p>
        </p:txBody>
      </p:sp>
      <p:pic>
        <p:nvPicPr>
          <p:cNvPr id="3" name="Audio 2">
            <a:hlinkClick r:id="" action="ppaction://media"/>
            <a:extLst>
              <a:ext uri="{FF2B5EF4-FFF2-40B4-BE49-F238E27FC236}">
                <a16:creationId xmlns:a16="http://schemas.microsoft.com/office/drawing/2014/main" id="{CF153105-3F4F-4EA4-A107-0CF2D2F5B0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78562481"/>
      </p:ext>
    </p:extLst>
  </p:cSld>
  <p:clrMapOvr>
    <a:masterClrMapping/>
  </p:clrMapOvr>
  <mc:AlternateContent xmlns:mc="http://schemas.openxmlformats.org/markup-compatibility/2006" xmlns:p14="http://schemas.microsoft.com/office/powerpoint/2010/main">
    <mc:Choice Requires="p14">
      <p:transition spd="slow" p14:dur="2000" advTm="17175"/>
    </mc:Choice>
    <mc:Fallback xmlns="">
      <p:transition spd="slow" advTm="171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8000" y="628850"/>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A. Requirements and Disclaimers</a:t>
            </a:r>
          </a:p>
        </p:txBody>
      </p:sp>
      <p:sp>
        <p:nvSpPr>
          <p:cNvPr id="2" name="Slide Number Placeholder 1"/>
          <p:cNvSpPr>
            <a:spLocks noGrp="1"/>
          </p:cNvSpPr>
          <p:nvPr>
            <p:ph type="sldNum" sz="quarter" idx="12"/>
          </p:nvPr>
        </p:nvSpPr>
        <p:spPr/>
        <p:txBody>
          <a:bodyPr/>
          <a:lstStyle/>
          <a:p>
            <a:fld id="{3F335402-A96B-43FB-BE82-10458D361873}" type="slidenum">
              <a:rPr lang="en-US" sz="1067"/>
              <a:t>16</a:t>
            </a:fld>
            <a:endParaRPr lang="en-US" sz="1067" dirty="0"/>
          </a:p>
        </p:txBody>
      </p:sp>
      <p:sp>
        <p:nvSpPr>
          <p:cNvPr id="8" name="TextBox 7"/>
          <p:cNvSpPr txBox="1"/>
          <p:nvPr/>
        </p:nvSpPr>
        <p:spPr>
          <a:xfrm>
            <a:off x="2280016" y="1648698"/>
            <a:ext cx="9302384" cy="3744615"/>
          </a:xfrm>
          <a:prstGeom prst="rect">
            <a:avLst/>
          </a:prstGeom>
          <a:noFill/>
        </p:spPr>
        <p:txBody>
          <a:bodyPr wrap="square" rtlCol="0">
            <a:spAutoFit/>
          </a:bodyPr>
          <a:lstStyle/>
          <a:p>
            <a:pPr>
              <a:spcAft>
                <a:spcPts val="800"/>
              </a:spcAft>
            </a:pPr>
            <a:r>
              <a:rPr lang="en-US" sz="3200" dirty="0">
                <a:solidFill>
                  <a:srgbClr val="1F497D"/>
                </a:solidFill>
                <a:latin typeface="+mj-lt"/>
                <a:cs typeface="Arial" panose="020B0604020202020204" pitchFamily="34" charset="0"/>
              </a:rPr>
              <a:t>No environmental review activities can take place until the applicant has received the Notice of State Award Finalist.</a:t>
            </a:r>
          </a:p>
          <a:p>
            <a:pPr marL="1219170" lvl="1" indent="-609585">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DO NOT contact State Agencies prior to NOSAF</a:t>
            </a:r>
          </a:p>
          <a:p>
            <a:pPr marL="1219170" lvl="1" indent="-609585">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DO NOT contact HUD Program and Environmental staff</a:t>
            </a:r>
          </a:p>
        </p:txBody>
      </p:sp>
      <p:pic>
        <p:nvPicPr>
          <p:cNvPr id="3" name="Audio 2">
            <a:hlinkClick r:id="" action="ppaction://media"/>
            <a:extLst>
              <a:ext uri="{FF2B5EF4-FFF2-40B4-BE49-F238E27FC236}">
                <a16:creationId xmlns:a16="http://schemas.microsoft.com/office/drawing/2014/main" id="{DF1154CB-56A4-4640-A0C9-FC60B10AF8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32543195"/>
      </p:ext>
    </p:extLst>
  </p:cSld>
  <p:clrMapOvr>
    <a:masterClrMapping/>
  </p:clrMapOvr>
  <mc:AlternateContent xmlns:mc="http://schemas.openxmlformats.org/markup-compatibility/2006" xmlns:p14="http://schemas.microsoft.com/office/powerpoint/2010/main">
    <mc:Choice Requires="p14">
      <p:transition spd="slow" p14:dur="2000" advTm="32007"/>
    </mc:Choice>
    <mc:Fallback xmlns="">
      <p:transition spd="slow" advTm="320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60036"/>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B. State and Federal Compliance</a:t>
            </a:r>
          </a:p>
        </p:txBody>
      </p:sp>
      <p:sp>
        <p:nvSpPr>
          <p:cNvPr id="2" name="Slide Number Placeholder 1"/>
          <p:cNvSpPr>
            <a:spLocks noGrp="1"/>
          </p:cNvSpPr>
          <p:nvPr>
            <p:ph type="sldNum" sz="quarter" idx="12"/>
          </p:nvPr>
        </p:nvSpPr>
        <p:spPr/>
        <p:txBody>
          <a:bodyPr/>
          <a:lstStyle/>
          <a:p>
            <a:fld id="{3F335402-A96B-43FB-BE82-10458D361873}" type="slidenum">
              <a:rPr lang="en-US" sz="1067"/>
              <a:t>17</a:t>
            </a:fld>
            <a:endParaRPr lang="en-US" sz="1067" dirty="0"/>
          </a:p>
        </p:txBody>
      </p:sp>
      <p:sp>
        <p:nvSpPr>
          <p:cNvPr id="8" name="TextBox 7"/>
          <p:cNvSpPr txBox="1"/>
          <p:nvPr/>
        </p:nvSpPr>
        <p:spPr>
          <a:xfrm>
            <a:off x="2123440" y="2900321"/>
            <a:ext cx="9357360" cy="1815690"/>
          </a:xfrm>
          <a:prstGeom prst="rect">
            <a:avLst/>
          </a:prstGeom>
          <a:noFill/>
        </p:spPr>
        <p:txBody>
          <a:bodyPr wrap="square" rtlCol="0">
            <a:spAutoFit/>
          </a:bodyPr>
          <a:lstStyle/>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2 CFR 200</a:t>
            </a:r>
          </a:p>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Grant Accountability &amp; Transparency Act (GATA)</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pic>
        <p:nvPicPr>
          <p:cNvPr id="3" name="Audio 2">
            <a:hlinkClick r:id="" action="ppaction://media"/>
            <a:extLst>
              <a:ext uri="{FF2B5EF4-FFF2-40B4-BE49-F238E27FC236}">
                <a16:creationId xmlns:a16="http://schemas.microsoft.com/office/drawing/2014/main" id="{6878FDA6-328D-4D2A-B278-C0E6100791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6" name="TextBox 5">
            <a:extLst>
              <a:ext uri="{FF2B5EF4-FFF2-40B4-BE49-F238E27FC236}">
                <a16:creationId xmlns:a16="http://schemas.microsoft.com/office/drawing/2014/main" id="{412E0D49-D67A-3802-D170-3078298903B8}"/>
              </a:ext>
            </a:extLst>
          </p:cNvPr>
          <p:cNvSpPr txBox="1"/>
          <p:nvPr/>
        </p:nvSpPr>
        <p:spPr>
          <a:xfrm>
            <a:off x="2275840" y="3052721"/>
            <a:ext cx="9357360" cy="1077218"/>
          </a:xfrm>
          <a:prstGeom prst="rect">
            <a:avLst/>
          </a:prstGeom>
          <a:noFill/>
        </p:spPr>
        <p:txBody>
          <a:bodyPr wrap="square" rtlCol="0">
            <a:spAutoFit/>
          </a:bodyPr>
          <a:lstStyle/>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2 CFR 200</a:t>
            </a:r>
          </a:p>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Grant Accountability &amp; Transparency Act (GATA)</a:t>
            </a:r>
          </a:p>
        </p:txBody>
      </p:sp>
    </p:spTree>
    <p:extLst>
      <p:ext uri="{BB962C8B-B14F-4D97-AF65-F5344CB8AC3E}">
        <p14:creationId xmlns:p14="http://schemas.microsoft.com/office/powerpoint/2010/main" val="2484669304"/>
      </p:ext>
    </p:extLst>
  </p:cSld>
  <p:clrMapOvr>
    <a:masterClrMapping/>
  </p:clrMapOvr>
  <mc:AlternateContent xmlns:mc="http://schemas.openxmlformats.org/markup-compatibility/2006" xmlns:p14="http://schemas.microsoft.com/office/powerpoint/2010/main">
    <mc:Choice Requires="p14">
      <p:transition spd="slow" p14:dur="2000" advTm="30428"/>
    </mc:Choice>
    <mc:Fallback xmlns="">
      <p:transition spd="slow" advTm="30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60036"/>
            <a:ext cx="11582403" cy="707886"/>
          </a:xfrm>
          <a:prstGeom prst="rect">
            <a:avLst/>
          </a:prstGeom>
          <a:noFill/>
        </p:spPr>
        <p:txBody>
          <a:bodyPr wrap="square" rtlCol="0">
            <a:spAutoFit/>
          </a:bodyPr>
          <a:lstStyle/>
          <a:p>
            <a:r>
              <a:rPr lang="en-US" sz="4000" b="1" dirty="0">
                <a:solidFill>
                  <a:srgbClr val="1F497D"/>
                </a:solidFill>
                <a:latin typeface="Arial" panose="020B0604020202020204" pitchFamily="34" charset="0"/>
                <a:cs typeface="Arial" panose="020B0604020202020204" pitchFamily="34" charset="0"/>
              </a:rPr>
              <a:t>B. State and Federal Compliance</a:t>
            </a:r>
          </a:p>
        </p:txBody>
      </p:sp>
      <p:sp>
        <p:nvSpPr>
          <p:cNvPr id="2" name="Slide Number Placeholder 1"/>
          <p:cNvSpPr>
            <a:spLocks noGrp="1"/>
          </p:cNvSpPr>
          <p:nvPr>
            <p:ph type="sldNum" sz="quarter" idx="12"/>
          </p:nvPr>
        </p:nvSpPr>
        <p:spPr/>
        <p:txBody>
          <a:bodyPr/>
          <a:lstStyle/>
          <a:p>
            <a:fld id="{3F335402-A96B-43FB-BE82-10458D361873}" type="slidenum">
              <a:rPr lang="en-US" sz="1067"/>
              <a:t>18</a:t>
            </a:fld>
            <a:endParaRPr lang="en-US" sz="1067" dirty="0"/>
          </a:p>
        </p:txBody>
      </p:sp>
      <p:sp>
        <p:nvSpPr>
          <p:cNvPr id="8" name="TextBox 7"/>
          <p:cNvSpPr txBox="1"/>
          <p:nvPr/>
        </p:nvSpPr>
        <p:spPr>
          <a:xfrm>
            <a:off x="2123440" y="2900321"/>
            <a:ext cx="9357360" cy="1815690"/>
          </a:xfrm>
          <a:prstGeom prst="rect">
            <a:avLst/>
          </a:prstGeom>
          <a:noFill/>
        </p:spPr>
        <p:txBody>
          <a:bodyPr wrap="square" rtlCol="0">
            <a:spAutoFit/>
          </a:bodyPr>
          <a:lstStyle/>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2 CFR 200</a:t>
            </a:r>
          </a:p>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Grant Accountability &amp; Transparency Act (GATA)</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pic>
        <p:nvPicPr>
          <p:cNvPr id="3" name="Audio 2">
            <a:hlinkClick r:id="" action="ppaction://media"/>
            <a:extLst>
              <a:ext uri="{FF2B5EF4-FFF2-40B4-BE49-F238E27FC236}">
                <a16:creationId xmlns:a16="http://schemas.microsoft.com/office/drawing/2014/main" id="{6878FDA6-328D-4D2A-B278-C0E6100791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6" name="TextBox 5">
            <a:extLst>
              <a:ext uri="{FF2B5EF4-FFF2-40B4-BE49-F238E27FC236}">
                <a16:creationId xmlns:a16="http://schemas.microsoft.com/office/drawing/2014/main" id="{412E0D49-D67A-3802-D170-3078298903B8}"/>
              </a:ext>
            </a:extLst>
          </p:cNvPr>
          <p:cNvSpPr txBox="1"/>
          <p:nvPr/>
        </p:nvSpPr>
        <p:spPr>
          <a:xfrm>
            <a:off x="838200" y="1692278"/>
            <a:ext cx="10591800" cy="4524315"/>
          </a:xfrm>
          <a:prstGeom prst="rect">
            <a:avLst/>
          </a:prstGeom>
          <a:noFill/>
        </p:spPr>
        <p:txBody>
          <a:bodyPr wrap="square" rtlCol="0">
            <a:spAutoFit/>
          </a:bodyPr>
          <a:lstStyle/>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Build America Buy America (BABA)</a:t>
            </a:r>
          </a:p>
          <a:p>
            <a:pPr marL="914389" lvl="1"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Enacted in the Infrastructure Investment and Jobs Act signed by President Biden on November 15, 2021.</a:t>
            </a:r>
          </a:p>
          <a:p>
            <a:pPr marL="914389" lvl="1"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The Build America, Buy America Act (BABA) requires that products purchased in connection with infrastructure projects funded by Federal financial assistance programs must be produced in the United States.</a:t>
            </a:r>
          </a:p>
          <a:p>
            <a:pPr marL="914389" lvl="1"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This requirement is known as the “Buy America Preference (BAP).”</a:t>
            </a:r>
          </a:p>
          <a:p>
            <a:pPr marL="457189" indent="-457189" hangingPunct="0">
              <a:buFont typeface="Arial" panose="020B0604020202020204" pitchFamily="34" charset="0"/>
              <a:buChar char="•"/>
            </a:pPr>
            <a:endParaRPr lang="en-US" sz="3200" dirty="0">
              <a:solidFill>
                <a:srgbClr val="0A4B6F"/>
              </a:solidFill>
              <a:latin typeface="+mj-lt"/>
              <a:cs typeface="Arial" panose="020B0604020202020204" pitchFamily="34" charset="0"/>
            </a:endParaRPr>
          </a:p>
        </p:txBody>
      </p:sp>
    </p:spTree>
    <p:extLst>
      <p:ext uri="{BB962C8B-B14F-4D97-AF65-F5344CB8AC3E}">
        <p14:creationId xmlns:p14="http://schemas.microsoft.com/office/powerpoint/2010/main" val="311574075"/>
      </p:ext>
    </p:extLst>
  </p:cSld>
  <p:clrMapOvr>
    <a:masterClrMapping/>
  </p:clrMapOvr>
  <mc:AlternateContent xmlns:mc="http://schemas.openxmlformats.org/markup-compatibility/2006" xmlns:p14="http://schemas.microsoft.com/office/powerpoint/2010/main">
    <mc:Choice Requires="p14">
      <p:transition spd="slow" p14:dur="2000" advTm="30428"/>
    </mc:Choice>
    <mc:Fallback xmlns="">
      <p:transition spd="slow" advTm="30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60036"/>
            <a:ext cx="11582403" cy="707886"/>
          </a:xfrm>
          <a:prstGeom prst="rect">
            <a:avLst/>
          </a:prstGeom>
          <a:noFill/>
        </p:spPr>
        <p:txBody>
          <a:bodyPr wrap="square" rtlCol="0">
            <a:spAutoFit/>
          </a:bodyPr>
          <a:lstStyle/>
          <a:p>
            <a:r>
              <a:rPr lang="en-US" sz="4000" b="1" dirty="0">
                <a:solidFill>
                  <a:srgbClr val="1F497D"/>
                </a:solidFill>
                <a:latin typeface="Arial" panose="020B0604020202020204" pitchFamily="34" charset="0"/>
                <a:cs typeface="Arial" panose="020B0604020202020204" pitchFamily="34" charset="0"/>
              </a:rPr>
              <a:t>B. State and Federal Compliance - BABA</a:t>
            </a:r>
          </a:p>
        </p:txBody>
      </p:sp>
      <p:sp>
        <p:nvSpPr>
          <p:cNvPr id="2" name="Slide Number Placeholder 1"/>
          <p:cNvSpPr>
            <a:spLocks noGrp="1"/>
          </p:cNvSpPr>
          <p:nvPr>
            <p:ph type="sldNum" sz="quarter" idx="12"/>
          </p:nvPr>
        </p:nvSpPr>
        <p:spPr/>
        <p:txBody>
          <a:bodyPr/>
          <a:lstStyle/>
          <a:p>
            <a:fld id="{3F335402-A96B-43FB-BE82-10458D361873}" type="slidenum">
              <a:rPr lang="en-US" sz="1067"/>
              <a:t>19</a:t>
            </a:fld>
            <a:endParaRPr lang="en-US" sz="1067" dirty="0"/>
          </a:p>
        </p:txBody>
      </p:sp>
      <p:sp>
        <p:nvSpPr>
          <p:cNvPr id="8" name="TextBox 7"/>
          <p:cNvSpPr txBox="1"/>
          <p:nvPr/>
        </p:nvSpPr>
        <p:spPr>
          <a:xfrm>
            <a:off x="2123440" y="2900321"/>
            <a:ext cx="9357360" cy="1815690"/>
          </a:xfrm>
          <a:prstGeom prst="rect">
            <a:avLst/>
          </a:prstGeom>
          <a:noFill/>
        </p:spPr>
        <p:txBody>
          <a:bodyPr wrap="square" rtlCol="0">
            <a:spAutoFit/>
          </a:bodyPr>
          <a:lstStyle/>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2 CFR 200</a:t>
            </a:r>
          </a:p>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Grant Accountability &amp; Transparency Act (GATA)</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pic>
        <p:nvPicPr>
          <p:cNvPr id="3" name="Audio 2">
            <a:hlinkClick r:id="" action="ppaction://media"/>
            <a:extLst>
              <a:ext uri="{FF2B5EF4-FFF2-40B4-BE49-F238E27FC236}">
                <a16:creationId xmlns:a16="http://schemas.microsoft.com/office/drawing/2014/main" id="{6878FDA6-328D-4D2A-B278-C0E6100791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6" name="TextBox 5">
            <a:extLst>
              <a:ext uri="{FF2B5EF4-FFF2-40B4-BE49-F238E27FC236}">
                <a16:creationId xmlns:a16="http://schemas.microsoft.com/office/drawing/2014/main" id="{412E0D49-D67A-3802-D170-3078298903B8}"/>
              </a:ext>
            </a:extLst>
          </p:cNvPr>
          <p:cNvSpPr txBox="1"/>
          <p:nvPr/>
        </p:nvSpPr>
        <p:spPr>
          <a:xfrm>
            <a:off x="838200" y="1692278"/>
            <a:ext cx="10591800" cy="3046988"/>
          </a:xfrm>
          <a:prstGeom prst="rect">
            <a:avLst/>
          </a:prstGeom>
          <a:noFill/>
        </p:spPr>
        <p:txBody>
          <a:bodyPr wrap="square" rtlCol="0">
            <a:spAutoFit/>
          </a:bodyPr>
          <a:lstStyle/>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The following products used in Federally funded infrastructure projects must be produced in the United States:</a:t>
            </a:r>
          </a:p>
          <a:p>
            <a:pPr lvl="1" hangingPunct="0"/>
            <a:r>
              <a:rPr lang="en-US" sz="3200" dirty="0">
                <a:solidFill>
                  <a:srgbClr val="0A4B6F"/>
                </a:solidFill>
                <a:latin typeface="+mj-lt"/>
                <a:cs typeface="Arial" panose="020B0604020202020204" pitchFamily="34" charset="0"/>
              </a:rPr>
              <a:t>•Iron and steel;</a:t>
            </a:r>
          </a:p>
          <a:p>
            <a:pPr lvl="1" hangingPunct="0"/>
            <a:r>
              <a:rPr lang="en-US" sz="3200" dirty="0">
                <a:solidFill>
                  <a:srgbClr val="0A4B6F"/>
                </a:solidFill>
                <a:latin typeface="+mj-lt"/>
                <a:cs typeface="Arial" panose="020B0604020202020204" pitchFamily="34" charset="0"/>
              </a:rPr>
              <a:t>•Manufactured products; and</a:t>
            </a:r>
          </a:p>
          <a:p>
            <a:pPr lvl="1" hangingPunct="0"/>
            <a:r>
              <a:rPr lang="en-US" sz="3200" dirty="0">
                <a:solidFill>
                  <a:srgbClr val="0A4B6F"/>
                </a:solidFill>
                <a:latin typeface="+mj-lt"/>
                <a:cs typeface="Arial" panose="020B0604020202020204" pitchFamily="34" charset="0"/>
              </a:rPr>
              <a:t>•Construction materials.</a:t>
            </a:r>
          </a:p>
        </p:txBody>
      </p:sp>
    </p:spTree>
    <p:extLst>
      <p:ext uri="{BB962C8B-B14F-4D97-AF65-F5344CB8AC3E}">
        <p14:creationId xmlns:p14="http://schemas.microsoft.com/office/powerpoint/2010/main" val="1400072921"/>
      </p:ext>
    </p:extLst>
  </p:cSld>
  <p:clrMapOvr>
    <a:masterClrMapping/>
  </p:clrMapOvr>
  <mc:AlternateContent xmlns:mc="http://schemas.openxmlformats.org/markup-compatibility/2006" xmlns:p14="http://schemas.microsoft.com/office/powerpoint/2010/main">
    <mc:Choice Requires="p14">
      <p:transition spd="slow" p14:dur="2000" advTm="30428"/>
    </mc:Choice>
    <mc:Fallback xmlns="">
      <p:transition spd="slow" advTm="30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765995"/>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Applicability of Section I and II</a:t>
            </a:r>
          </a:p>
        </p:txBody>
      </p:sp>
      <p:sp>
        <p:nvSpPr>
          <p:cNvPr id="9" name="TextBox 8"/>
          <p:cNvSpPr txBox="1"/>
          <p:nvPr/>
        </p:nvSpPr>
        <p:spPr>
          <a:xfrm>
            <a:off x="2603260" y="2564762"/>
            <a:ext cx="8636000" cy="1179810"/>
          </a:xfrm>
          <a:prstGeom prst="rect">
            <a:avLst/>
          </a:prstGeom>
          <a:noFill/>
        </p:spPr>
        <p:txBody>
          <a:bodyPr wrap="square" rtlCol="0">
            <a:spAutoFit/>
          </a:bodyPr>
          <a:lstStyle/>
          <a:p>
            <a:pPr algn="ctr">
              <a:spcAft>
                <a:spcPts val="800"/>
              </a:spcAft>
            </a:pPr>
            <a:r>
              <a:rPr lang="en-US" sz="3200" b="1" dirty="0">
                <a:solidFill>
                  <a:srgbClr val="FF0000"/>
                </a:solidFill>
                <a:latin typeface="+mj-lt"/>
                <a:cs typeface="Arial" panose="020B0604020202020204" pitchFamily="34" charset="0"/>
              </a:rPr>
              <a:t>All requirements contained in Section I and II </a:t>
            </a:r>
          </a:p>
          <a:p>
            <a:pPr algn="ctr">
              <a:spcAft>
                <a:spcPts val="800"/>
              </a:spcAft>
            </a:pPr>
            <a:r>
              <a:rPr lang="en-US" sz="3200" b="1" dirty="0">
                <a:solidFill>
                  <a:srgbClr val="FF0000"/>
                </a:solidFill>
                <a:latin typeface="+mj-lt"/>
                <a:cs typeface="Arial" panose="020B0604020202020204" pitchFamily="34" charset="0"/>
              </a:rPr>
              <a:t>apply to all CDBG grant applications.</a:t>
            </a:r>
            <a:endParaRPr lang="en-US" sz="3200" dirty="0">
              <a:solidFill>
                <a:srgbClr val="FF0000"/>
              </a:solidFill>
              <a:latin typeface="+mj-lt"/>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2</a:t>
            </a:fld>
            <a:endParaRPr lang="en-US" sz="1067" dirty="0"/>
          </a:p>
        </p:txBody>
      </p:sp>
      <p:pic>
        <p:nvPicPr>
          <p:cNvPr id="3" name="Audio 2">
            <a:hlinkClick r:id="" action="ppaction://media"/>
            <a:extLst>
              <a:ext uri="{FF2B5EF4-FFF2-40B4-BE49-F238E27FC236}">
                <a16:creationId xmlns:a16="http://schemas.microsoft.com/office/drawing/2014/main" id="{90E0EEE6-C1A9-4611-AAFB-B0375A4D72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10208070"/>
      </p:ext>
    </p:extLst>
  </p:cSld>
  <p:clrMapOvr>
    <a:masterClrMapping/>
  </p:clrMapOvr>
  <mc:AlternateContent xmlns:mc="http://schemas.openxmlformats.org/markup-compatibility/2006" xmlns:p14="http://schemas.microsoft.com/office/powerpoint/2010/main">
    <mc:Choice Requires="p14">
      <p:transition spd="slow" p14:dur="2000" advTm="12781"/>
    </mc:Choice>
    <mc:Fallback xmlns="">
      <p:transition spd="slow" advTm="127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60036"/>
            <a:ext cx="11582403" cy="707886"/>
          </a:xfrm>
          <a:prstGeom prst="rect">
            <a:avLst/>
          </a:prstGeom>
          <a:noFill/>
        </p:spPr>
        <p:txBody>
          <a:bodyPr wrap="square" rtlCol="0">
            <a:spAutoFit/>
          </a:bodyPr>
          <a:lstStyle/>
          <a:p>
            <a:r>
              <a:rPr lang="en-US" sz="4000" b="1" dirty="0">
                <a:solidFill>
                  <a:srgbClr val="1F497D"/>
                </a:solidFill>
                <a:latin typeface="Arial" panose="020B0604020202020204" pitchFamily="34" charset="0"/>
                <a:cs typeface="Arial" panose="020B0604020202020204" pitchFamily="34" charset="0"/>
              </a:rPr>
              <a:t>B. State and Federal Compliance - BABA</a:t>
            </a:r>
          </a:p>
        </p:txBody>
      </p:sp>
      <p:sp>
        <p:nvSpPr>
          <p:cNvPr id="2" name="Slide Number Placeholder 1"/>
          <p:cNvSpPr>
            <a:spLocks noGrp="1"/>
          </p:cNvSpPr>
          <p:nvPr>
            <p:ph type="sldNum" sz="quarter" idx="12"/>
          </p:nvPr>
        </p:nvSpPr>
        <p:spPr/>
        <p:txBody>
          <a:bodyPr/>
          <a:lstStyle/>
          <a:p>
            <a:fld id="{3F335402-A96B-43FB-BE82-10458D361873}" type="slidenum">
              <a:rPr lang="en-US" sz="1067"/>
              <a:t>20</a:t>
            </a:fld>
            <a:endParaRPr lang="en-US" sz="1067" dirty="0"/>
          </a:p>
        </p:txBody>
      </p:sp>
      <p:sp>
        <p:nvSpPr>
          <p:cNvPr id="8" name="TextBox 7"/>
          <p:cNvSpPr txBox="1"/>
          <p:nvPr/>
        </p:nvSpPr>
        <p:spPr>
          <a:xfrm>
            <a:off x="2123440" y="2900321"/>
            <a:ext cx="9357360" cy="1815690"/>
          </a:xfrm>
          <a:prstGeom prst="rect">
            <a:avLst/>
          </a:prstGeom>
          <a:noFill/>
        </p:spPr>
        <p:txBody>
          <a:bodyPr wrap="square" rtlCol="0">
            <a:spAutoFit/>
          </a:bodyPr>
          <a:lstStyle/>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2 CFR 200</a:t>
            </a:r>
          </a:p>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Grant Accountability &amp; Transparency Act (GATA)</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pic>
        <p:nvPicPr>
          <p:cNvPr id="3" name="Audio 2">
            <a:hlinkClick r:id="" action="ppaction://media"/>
            <a:extLst>
              <a:ext uri="{FF2B5EF4-FFF2-40B4-BE49-F238E27FC236}">
                <a16:creationId xmlns:a16="http://schemas.microsoft.com/office/drawing/2014/main" id="{6878FDA6-328D-4D2A-B278-C0E6100791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6" name="TextBox 5">
            <a:extLst>
              <a:ext uri="{FF2B5EF4-FFF2-40B4-BE49-F238E27FC236}">
                <a16:creationId xmlns:a16="http://schemas.microsoft.com/office/drawing/2014/main" id="{412E0D49-D67A-3802-D170-3078298903B8}"/>
              </a:ext>
            </a:extLst>
          </p:cNvPr>
          <p:cNvSpPr txBox="1"/>
          <p:nvPr/>
        </p:nvSpPr>
        <p:spPr>
          <a:xfrm>
            <a:off x="838200" y="1692278"/>
            <a:ext cx="10591800" cy="3539430"/>
          </a:xfrm>
          <a:prstGeom prst="rect">
            <a:avLst/>
          </a:prstGeom>
          <a:noFill/>
        </p:spPr>
        <p:txBody>
          <a:bodyPr wrap="square" rtlCol="0">
            <a:spAutoFit/>
          </a:bodyPr>
          <a:lstStyle/>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For the purposes of BABA, an infrastructure project is defined as any project that includes the following activities:</a:t>
            </a:r>
          </a:p>
          <a:p>
            <a:pPr lvl="1" hangingPunct="0"/>
            <a:r>
              <a:rPr lang="en-US" sz="3200" dirty="0">
                <a:solidFill>
                  <a:srgbClr val="0A4B6F"/>
                </a:solidFill>
                <a:latin typeface="+mj-lt"/>
                <a:cs typeface="Arial" panose="020B0604020202020204" pitchFamily="34" charset="0"/>
              </a:rPr>
              <a:t>•Construction,</a:t>
            </a:r>
          </a:p>
          <a:p>
            <a:pPr lvl="1" hangingPunct="0"/>
            <a:r>
              <a:rPr lang="en-US" sz="3200" dirty="0">
                <a:solidFill>
                  <a:srgbClr val="0A4B6F"/>
                </a:solidFill>
                <a:latin typeface="+mj-lt"/>
                <a:cs typeface="Arial" panose="020B0604020202020204" pitchFamily="34" charset="0"/>
              </a:rPr>
              <a:t>•Alteration,</a:t>
            </a:r>
          </a:p>
          <a:p>
            <a:pPr lvl="1" hangingPunct="0"/>
            <a:r>
              <a:rPr lang="en-US" sz="3200" dirty="0">
                <a:solidFill>
                  <a:srgbClr val="0A4B6F"/>
                </a:solidFill>
                <a:latin typeface="+mj-lt"/>
                <a:cs typeface="Arial" panose="020B0604020202020204" pitchFamily="34" charset="0"/>
              </a:rPr>
              <a:t>•Maintenance, or</a:t>
            </a:r>
          </a:p>
          <a:p>
            <a:pPr lvl="1" hangingPunct="0"/>
            <a:r>
              <a:rPr lang="en-US" sz="3200" dirty="0">
                <a:solidFill>
                  <a:srgbClr val="0A4B6F"/>
                </a:solidFill>
                <a:latin typeface="+mj-lt"/>
                <a:cs typeface="Arial" panose="020B0604020202020204" pitchFamily="34" charset="0"/>
              </a:rPr>
              <a:t>•Repair.</a:t>
            </a:r>
          </a:p>
        </p:txBody>
      </p:sp>
    </p:spTree>
    <p:extLst>
      <p:ext uri="{BB962C8B-B14F-4D97-AF65-F5344CB8AC3E}">
        <p14:creationId xmlns:p14="http://schemas.microsoft.com/office/powerpoint/2010/main" val="19760053"/>
      </p:ext>
    </p:extLst>
  </p:cSld>
  <p:clrMapOvr>
    <a:masterClrMapping/>
  </p:clrMapOvr>
  <mc:AlternateContent xmlns:mc="http://schemas.openxmlformats.org/markup-compatibility/2006" xmlns:p14="http://schemas.microsoft.com/office/powerpoint/2010/main">
    <mc:Choice Requires="p14">
      <p:transition spd="slow" p14:dur="2000" advTm="30428"/>
    </mc:Choice>
    <mc:Fallback xmlns="">
      <p:transition spd="slow" advTm="30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34B65-CD94-134C-1922-0D7688B498E2}"/>
              </a:ext>
            </a:extLst>
          </p:cNvPr>
          <p:cNvSpPr>
            <a:spLocks noGrp="1"/>
          </p:cNvSpPr>
          <p:nvPr>
            <p:ph type="title"/>
          </p:nvPr>
        </p:nvSpPr>
        <p:spPr/>
        <p:txBody>
          <a:bodyPr/>
          <a:lstStyle/>
          <a:p>
            <a:r>
              <a:rPr lang="en-US" dirty="0">
                <a:solidFill>
                  <a:srgbClr val="0A4B6F"/>
                </a:solidFill>
              </a:rPr>
              <a:t>BABA Definitions</a:t>
            </a:r>
          </a:p>
        </p:txBody>
      </p:sp>
      <p:sp>
        <p:nvSpPr>
          <p:cNvPr id="5" name="Text Placeholder 4">
            <a:extLst>
              <a:ext uri="{FF2B5EF4-FFF2-40B4-BE49-F238E27FC236}">
                <a16:creationId xmlns:a16="http://schemas.microsoft.com/office/drawing/2014/main" id="{FA8B1406-2A18-D103-8673-E9EF0DE2DA33}"/>
              </a:ext>
            </a:extLst>
          </p:cNvPr>
          <p:cNvSpPr>
            <a:spLocks noGrp="1"/>
          </p:cNvSpPr>
          <p:nvPr>
            <p:ph type="body" idx="1"/>
          </p:nvPr>
        </p:nvSpPr>
        <p:spPr>
          <a:xfrm>
            <a:off x="862014" y="1681163"/>
            <a:ext cx="5157787" cy="4134678"/>
          </a:xfrm>
        </p:spPr>
        <p:txBody>
          <a:bodyPr>
            <a:normAutofit fontScale="77500" lnSpcReduction="20000"/>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Construction materials</a:t>
            </a:r>
          </a:p>
          <a:p>
            <a:pPr marL="457189" marR="0" lvl="0" indent="-457189"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Includes all raw materials used in construction, including:</a:t>
            </a:r>
          </a:p>
          <a:p>
            <a:pPr marL="457189" marR="0" lvl="0" indent="-457189"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metals other than iron/steel,</a:t>
            </a:r>
          </a:p>
          <a:p>
            <a:pPr marL="457189" marR="0" lvl="0" indent="-457189"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plastic materials such as PVC pipe,</a:t>
            </a:r>
          </a:p>
          <a:p>
            <a:pPr marL="457189" marR="0" lvl="0" indent="-457189"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glass,</a:t>
            </a:r>
          </a:p>
          <a:p>
            <a:pPr marL="457189" marR="0" lvl="0" indent="-457189"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lumber,</a:t>
            </a:r>
          </a:p>
          <a:p>
            <a:pPr marL="457189" marR="0" lvl="0" indent="-457189"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drywall.</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Does not include cement and aggregates (stone, sand, gravel).</a:t>
            </a:r>
          </a:p>
          <a:p>
            <a:endParaRPr lang="en-US" dirty="0"/>
          </a:p>
        </p:txBody>
      </p:sp>
      <p:sp>
        <p:nvSpPr>
          <p:cNvPr id="12" name="Text Placeholder 11">
            <a:extLst>
              <a:ext uri="{FF2B5EF4-FFF2-40B4-BE49-F238E27FC236}">
                <a16:creationId xmlns:a16="http://schemas.microsoft.com/office/drawing/2014/main" id="{587052DD-AA6C-F165-4973-7ABBFA232834}"/>
              </a:ext>
            </a:extLst>
          </p:cNvPr>
          <p:cNvSpPr>
            <a:spLocks noGrp="1"/>
          </p:cNvSpPr>
          <p:nvPr>
            <p:ph type="body" sz="quarter" idx="3"/>
          </p:nvPr>
        </p:nvSpPr>
        <p:spPr>
          <a:xfrm>
            <a:off x="6146798" y="1535389"/>
            <a:ext cx="5183188" cy="3844994"/>
          </a:xfrm>
        </p:spPr>
        <p:txBody>
          <a:bodyPr>
            <a:noAutofit/>
          </a:bodyPr>
          <a:lstStyle/>
          <a:p>
            <a:pPr marR="0" lvl="0" algn="l" defTabSz="914400" rtl="0" eaLnBrk="1" fontAlgn="auto" latinLnBrk="0" hangingPunct="0">
              <a:lnSpc>
                <a:spcPct val="100000"/>
              </a:lnSpc>
              <a:spcBef>
                <a:spcPts val="0"/>
              </a:spcBef>
              <a:spcAft>
                <a:spcPts val="0"/>
              </a:spcAft>
              <a:buClrTx/>
              <a:buSzTx/>
              <a:tabLst/>
              <a:defRPr/>
            </a:pPr>
            <a:r>
              <a:rPr kumimoji="0" lang="en-US" sz="26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Iron and steel</a:t>
            </a:r>
          </a:p>
          <a:p>
            <a:pPr marL="457189" marR="0" lvl="0" indent="-457189"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A4B6F"/>
                </a:solidFill>
                <a:effectLst/>
                <a:uLnTx/>
                <a:uFillTx/>
                <a:latin typeface="Franklin Gothic Medium"/>
                <a:ea typeface="+mn-ea"/>
                <a:cs typeface="Arial" panose="020B0604020202020204" pitchFamily="34" charset="0"/>
              </a:rPr>
              <a:t>Includes materials that are primarily composed of iron or steel.</a:t>
            </a:r>
          </a:p>
          <a:p>
            <a:pPr hangingPunct="0"/>
            <a:r>
              <a:rPr lang="en-US" sz="2600" b="0" dirty="0">
                <a:solidFill>
                  <a:srgbClr val="0A4B6F"/>
                </a:solidFill>
                <a:latin typeface="+mj-lt"/>
                <a:cs typeface="Arial" panose="020B0604020202020204" pitchFamily="34" charset="0"/>
              </a:rPr>
              <a:t>Manufactured products</a:t>
            </a:r>
          </a:p>
          <a:p>
            <a:pPr marL="457189" indent="-457189" hangingPunct="0">
              <a:buFont typeface="Arial" panose="020B0604020202020204" pitchFamily="34" charset="0"/>
              <a:buChar char="•"/>
            </a:pPr>
            <a:r>
              <a:rPr lang="en-US" sz="2600" b="0" dirty="0">
                <a:solidFill>
                  <a:srgbClr val="0A4B6F"/>
                </a:solidFill>
                <a:latin typeface="+mj-lt"/>
                <a:cs typeface="Arial" panose="020B0604020202020204" pitchFamily="34" charset="0"/>
              </a:rPr>
              <a:t>A material or supply used in an infrastructure project that is not iron or steel or a construction material.</a:t>
            </a:r>
          </a:p>
          <a:p>
            <a:pPr marL="457189" indent="-457189" hangingPunct="0">
              <a:buFont typeface="Arial" panose="020B0604020202020204" pitchFamily="34" charset="0"/>
              <a:buChar char="•"/>
            </a:pPr>
            <a:r>
              <a:rPr lang="en-US" sz="2600" b="0" dirty="0">
                <a:solidFill>
                  <a:srgbClr val="0A4B6F"/>
                </a:solidFill>
                <a:latin typeface="+mj-lt"/>
                <a:cs typeface="Arial" panose="020B0604020202020204" pitchFamily="34" charset="0"/>
              </a:rPr>
              <a:t>When two or more materials are combined, they should be treated as a manufactured product.</a:t>
            </a:r>
            <a:endParaRPr lang="en-US" sz="2600" dirty="0"/>
          </a:p>
        </p:txBody>
      </p:sp>
    </p:spTree>
    <p:extLst>
      <p:ext uri="{BB962C8B-B14F-4D97-AF65-F5344CB8AC3E}">
        <p14:creationId xmlns:p14="http://schemas.microsoft.com/office/powerpoint/2010/main" val="33147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34B65-CD94-134C-1922-0D7688B498E2}"/>
              </a:ext>
            </a:extLst>
          </p:cNvPr>
          <p:cNvSpPr>
            <a:spLocks noGrp="1"/>
          </p:cNvSpPr>
          <p:nvPr>
            <p:ph type="title"/>
          </p:nvPr>
        </p:nvSpPr>
        <p:spPr/>
        <p:txBody>
          <a:bodyPr/>
          <a:lstStyle/>
          <a:p>
            <a:r>
              <a:rPr lang="en-US" dirty="0">
                <a:solidFill>
                  <a:srgbClr val="0A4B6F"/>
                </a:solidFill>
              </a:rPr>
              <a:t>HUD Construction Materials Groups</a:t>
            </a:r>
          </a:p>
        </p:txBody>
      </p:sp>
      <p:sp>
        <p:nvSpPr>
          <p:cNvPr id="5" name="Text Placeholder 4">
            <a:extLst>
              <a:ext uri="{FF2B5EF4-FFF2-40B4-BE49-F238E27FC236}">
                <a16:creationId xmlns:a16="http://schemas.microsoft.com/office/drawing/2014/main" id="{FA8B1406-2A18-D103-8673-E9EF0DE2DA33}"/>
              </a:ext>
            </a:extLst>
          </p:cNvPr>
          <p:cNvSpPr>
            <a:spLocks noGrp="1"/>
          </p:cNvSpPr>
          <p:nvPr>
            <p:ph type="body" idx="1"/>
          </p:nvPr>
        </p:nvSpPr>
        <p:spPr>
          <a:xfrm>
            <a:off x="887416" y="1690688"/>
            <a:ext cx="5157787" cy="3801511"/>
          </a:xfrm>
        </p:spPr>
        <p:txBody>
          <a:bodyPr>
            <a:normAutofit/>
          </a:bodyPr>
          <a:lstStyle/>
          <a:p>
            <a:r>
              <a:rPr lang="en-US" sz="2600" b="1" i="0" u="none" strike="noStrike" baseline="0" dirty="0">
                <a:solidFill>
                  <a:srgbClr val="1F3863"/>
                </a:solidFill>
                <a:latin typeface="+mj-lt"/>
              </a:rPr>
              <a:t>Specifically Listed</a:t>
            </a:r>
          </a:p>
          <a:p>
            <a:pPr marL="342900" marR="87520" indent="-342900">
              <a:buFont typeface="Arial" panose="020B0604020202020204" pitchFamily="34" charset="0"/>
              <a:buChar char="•"/>
            </a:pPr>
            <a:r>
              <a:rPr lang="en-US" sz="2600" b="0" i="0" u="none" strike="noStrike" baseline="0" dirty="0">
                <a:solidFill>
                  <a:srgbClr val="1F3863"/>
                </a:solidFill>
                <a:latin typeface="+mj-lt"/>
              </a:rPr>
              <a:t>Metals other than iron or steel (non-ferrous metals)</a:t>
            </a:r>
          </a:p>
          <a:p>
            <a:pPr marL="342900" indent="-342900">
              <a:buFont typeface="Arial" panose="020B0604020202020204" pitchFamily="34" charset="0"/>
              <a:buChar char="•"/>
            </a:pPr>
            <a:r>
              <a:rPr lang="en-US" sz="2600" b="0" i="0" u="none" strike="noStrike" baseline="0" dirty="0">
                <a:solidFill>
                  <a:srgbClr val="1F3863"/>
                </a:solidFill>
                <a:latin typeface="+mj-lt"/>
              </a:rPr>
              <a:t>Lumber</a:t>
            </a:r>
          </a:p>
          <a:p>
            <a:pPr marL="342900" indent="-342900">
              <a:buFont typeface="Arial" panose="020B0604020202020204" pitchFamily="34" charset="0"/>
              <a:buChar char="•"/>
            </a:pPr>
            <a:r>
              <a:rPr lang="en-US" sz="2600" b="0" i="0" u="none" strike="noStrike" baseline="0" dirty="0">
                <a:solidFill>
                  <a:srgbClr val="1F3863"/>
                </a:solidFill>
                <a:latin typeface="+mj-lt"/>
              </a:rPr>
              <a:t>Composite building materials</a:t>
            </a:r>
          </a:p>
          <a:p>
            <a:pPr marL="800100" lvl="1" indent="-342900">
              <a:buFont typeface="Arial" panose="020B0604020202020204" pitchFamily="34" charset="0"/>
              <a:buChar char="•"/>
            </a:pPr>
            <a:r>
              <a:rPr lang="en-US" sz="2600" b="0" i="0" u="none" strike="noStrike" baseline="0" dirty="0">
                <a:solidFill>
                  <a:srgbClr val="1F3863"/>
                </a:solidFill>
                <a:latin typeface="+mj-lt"/>
              </a:rPr>
              <a:t>polymer-based pipe</a:t>
            </a:r>
          </a:p>
          <a:p>
            <a:pPr marL="342900" indent="-342900">
              <a:buFont typeface="Arial" panose="020B0604020202020204" pitchFamily="34" charset="0"/>
              <a:buChar char="•"/>
            </a:pPr>
            <a:r>
              <a:rPr lang="en-US" sz="2600" b="0" i="0" u="none" strike="noStrike" baseline="0" dirty="0">
                <a:solidFill>
                  <a:srgbClr val="1F3863"/>
                </a:solidFill>
                <a:latin typeface="+mj-lt"/>
              </a:rPr>
              <a:t>and tube (e.g., PVC pipe)</a:t>
            </a:r>
          </a:p>
          <a:p>
            <a:endParaRPr lang="en-US" dirty="0"/>
          </a:p>
        </p:txBody>
      </p:sp>
      <p:sp>
        <p:nvSpPr>
          <p:cNvPr id="12" name="Text Placeholder 11">
            <a:extLst>
              <a:ext uri="{FF2B5EF4-FFF2-40B4-BE49-F238E27FC236}">
                <a16:creationId xmlns:a16="http://schemas.microsoft.com/office/drawing/2014/main" id="{587052DD-AA6C-F165-4973-7ABBFA232834}"/>
              </a:ext>
            </a:extLst>
          </p:cNvPr>
          <p:cNvSpPr>
            <a:spLocks noGrp="1"/>
          </p:cNvSpPr>
          <p:nvPr>
            <p:ph type="body" sz="quarter" idx="3"/>
          </p:nvPr>
        </p:nvSpPr>
        <p:spPr>
          <a:xfrm>
            <a:off x="6146799" y="1690688"/>
            <a:ext cx="5183188" cy="2014333"/>
          </a:xfrm>
        </p:spPr>
        <p:txBody>
          <a:bodyPr>
            <a:noAutofit/>
          </a:bodyPr>
          <a:lstStyle/>
          <a:p>
            <a:r>
              <a:rPr lang="en-US" sz="2600" b="1" i="0" u="none" strike="noStrike" baseline="0" dirty="0">
                <a:solidFill>
                  <a:srgbClr val="1F3863"/>
                </a:solidFill>
                <a:latin typeface="+mj-lt"/>
              </a:rPr>
              <a:t>All Other Construction Materials</a:t>
            </a:r>
            <a:endParaRPr lang="en-US" sz="2600" b="0" i="0" u="none" strike="noStrike" baseline="0" dirty="0">
              <a:solidFill>
                <a:srgbClr val="1F3863"/>
              </a:solidFill>
              <a:latin typeface="+mj-lt"/>
            </a:endParaRPr>
          </a:p>
          <a:p>
            <a:r>
              <a:rPr lang="en-US" sz="2600" b="0" i="0" u="none" strike="noStrike" baseline="0" dirty="0">
                <a:solidFill>
                  <a:srgbClr val="1F3863"/>
                </a:solidFill>
                <a:latin typeface="+mj-lt"/>
              </a:rPr>
              <a:t>•Glass</a:t>
            </a:r>
          </a:p>
          <a:p>
            <a:r>
              <a:rPr lang="en-US" sz="2600" b="0" i="0" u="none" strike="noStrike" baseline="0" dirty="0">
                <a:solidFill>
                  <a:srgbClr val="1F3863"/>
                </a:solidFill>
                <a:latin typeface="+mj-lt"/>
              </a:rPr>
              <a:t>•Drywall</a:t>
            </a:r>
          </a:p>
          <a:p>
            <a:r>
              <a:rPr lang="en-US" sz="2600" b="0" i="0" u="none" strike="noStrike" baseline="0" dirty="0">
                <a:solidFill>
                  <a:srgbClr val="1F3863"/>
                </a:solidFill>
                <a:latin typeface="+mj-lt"/>
              </a:rPr>
              <a:t>•Other construction materials</a:t>
            </a:r>
          </a:p>
        </p:txBody>
      </p:sp>
    </p:spTree>
    <p:extLst>
      <p:ext uri="{BB962C8B-B14F-4D97-AF65-F5344CB8AC3E}">
        <p14:creationId xmlns:p14="http://schemas.microsoft.com/office/powerpoint/2010/main" val="343774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60036"/>
            <a:ext cx="11582403" cy="707886"/>
          </a:xfrm>
          <a:prstGeom prst="rect">
            <a:avLst/>
          </a:prstGeom>
          <a:noFill/>
        </p:spPr>
        <p:txBody>
          <a:bodyPr wrap="square" rtlCol="0">
            <a:spAutoFit/>
          </a:bodyPr>
          <a:lstStyle/>
          <a:p>
            <a:r>
              <a:rPr lang="en-US" sz="4000" b="1" dirty="0">
                <a:solidFill>
                  <a:srgbClr val="1F497D"/>
                </a:solidFill>
                <a:latin typeface="Arial" panose="020B0604020202020204" pitchFamily="34" charset="0"/>
                <a:cs typeface="Arial" panose="020B0604020202020204" pitchFamily="34" charset="0"/>
              </a:rPr>
              <a:t>B. State and Federal Compliance - BABA</a:t>
            </a:r>
          </a:p>
        </p:txBody>
      </p:sp>
      <p:sp>
        <p:nvSpPr>
          <p:cNvPr id="2" name="Slide Number Placeholder 1"/>
          <p:cNvSpPr>
            <a:spLocks noGrp="1"/>
          </p:cNvSpPr>
          <p:nvPr>
            <p:ph type="sldNum" sz="quarter" idx="12"/>
          </p:nvPr>
        </p:nvSpPr>
        <p:spPr/>
        <p:txBody>
          <a:bodyPr/>
          <a:lstStyle/>
          <a:p>
            <a:fld id="{3F335402-A96B-43FB-BE82-10458D361873}" type="slidenum">
              <a:rPr lang="en-US" sz="1067"/>
              <a:t>23</a:t>
            </a:fld>
            <a:endParaRPr lang="en-US" sz="1067" dirty="0"/>
          </a:p>
        </p:txBody>
      </p:sp>
      <p:graphicFrame>
        <p:nvGraphicFramePr>
          <p:cNvPr id="10" name="Table 10">
            <a:extLst>
              <a:ext uri="{FF2B5EF4-FFF2-40B4-BE49-F238E27FC236}">
                <a16:creationId xmlns:a16="http://schemas.microsoft.com/office/drawing/2014/main" id="{E7CE0DDF-8FBE-DB29-5C65-B08EABC8DB57}"/>
              </a:ext>
            </a:extLst>
          </p:cNvPr>
          <p:cNvGraphicFramePr>
            <a:graphicFrameLocks noGrp="1"/>
          </p:cNvGraphicFramePr>
          <p:nvPr>
            <p:extLst>
              <p:ext uri="{D42A27DB-BD31-4B8C-83A1-F6EECF244321}">
                <p14:modId xmlns:p14="http://schemas.microsoft.com/office/powerpoint/2010/main" val="1185082153"/>
              </p:ext>
            </p:extLst>
          </p:nvPr>
        </p:nvGraphicFramePr>
        <p:xfrm>
          <a:off x="1356141" y="1550592"/>
          <a:ext cx="9841945" cy="3291840"/>
        </p:xfrm>
        <a:graphic>
          <a:graphicData uri="http://schemas.openxmlformats.org/drawingml/2006/table">
            <a:tbl>
              <a:tblPr firstRow="1" bandRow="1">
                <a:tableStyleId>{5C22544A-7EE6-4342-B048-85BDC9FD1C3A}</a:tableStyleId>
              </a:tblPr>
              <a:tblGrid>
                <a:gridCol w="1968389">
                  <a:extLst>
                    <a:ext uri="{9D8B030D-6E8A-4147-A177-3AD203B41FA5}">
                      <a16:colId xmlns:a16="http://schemas.microsoft.com/office/drawing/2014/main" val="4130222470"/>
                    </a:ext>
                  </a:extLst>
                </a:gridCol>
                <a:gridCol w="1968389">
                  <a:extLst>
                    <a:ext uri="{9D8B030D-6E8A-4147-A177-3AD203B41FA5}">
                      <a16:colId xmlns:a16="http://schemas.microsoft.com/office/drawing/2014/main" val="3841600028"/>
                    </a:ext>
                  </a:extLst>
                </a:gridCol>
                <a:gridCol w="1968389">
                  <a:extLst>
                    <a:ext uri="{9D8B030D-6E8A-4147-A177-3AD203B41FA5}">
                      <a16:colId xmlns:a16="http://schemas.microsoft.com/office/drawing/2014/main" val="188886610"/>
                    </a:ext>
                  </a:extLst>
                </a:gridCol>
                <a:gridCol w="1968389">
                  <a:extLst>
                    <a:ext uri="{9D8B030D-6E8A-4147-A177-3AD203B41FA5}">
                      <a16:colId xmlns:a16="http://schemas.microsoft.com/office/drawing/2014/main" val="4256986194"/>
                    </a:ext>
                  </a:extLst>
                </a:gridCol>
                <a:gridCol w="1968389">
                  <a:extLst>
                    <a:ext uri="{9D8B030D-6E8A-4147-A177-3AD203B41FA5}">
                      <a16:colId xmlns:a16="http://schemas.microsoft.com/office/drawing/2014/main" val="3172941866"/>
                    </a:ext>
                  </a:extLst>
                </a:gridCol>
              </a:tblGrid>
              <a:tr h="370840">
                <a:tc>
                  <a:txBody>
                    <a:bodyPr/>
                    <a:lstStyle/>
                    <a:p>
                      <a:r>
                        <a:rPr lang="en-US" dirty="0">
                          <a:solidFill>
                            <a:schemeClr val="bg1"/>
                          </a:solidFill>
                        </a:rPr>
                        <a:t>BAP will apply to…</a:t>
                      </a:r>
                    </a:p>
                  </a:txBody>
                  <a:tcPr/>
                </a:tc>
                <a:tc>
                  <a:txBody>
                    <a:bodyPr/>
                    <a:lstStyle/>
                    <a:p>
                      <a:r>
                        <a:rPr lang="en-US" dirty="0"/>
                        <a:t>Iron and Steel</a:t>
                      </a:r>
                    </a:p>
                  </a:txBody>
                  <a:tcPr/>
                </a:tc>
                <a:tc>
                  <a:txBody>
                    <a:bodyPr/>
                    <a:lstStyle/>
                    <a:p>
                      <a:r>
                        <a:rPr lang="en-US" dirty="0"/>
                        <a:t>Specifically Listed Construction Materials</a:t>
                      </a:r>
                    </a:p>
                  </a:txBody>
                  <a:tcPr/>
                </a:tc>
                <a:tc>
                  <a:txBody>
                    <a:bodyPr/>
                    <a:lstStyle/>
                    <a:p>
                      <a:r>
                        <a:rPr lang="en-US" dirty="0"/>
                        <a:t>All Other Construction Materials</a:t>
                      </a:r>
                    </a:p>
                  </a:txBody>
                  <a:tcPr/>
                </a:tc>
                <a:tc>
                  <a:txBody>
                    <a:bodyPr/>
                    <a:lstStyle/>
                    <a:p>
                      <a:r>
                        <a:rPr lang="en-US" dirty="0"/>
                        <a:t>Manufactured Products</a:t>
                      </a:r>
                    </a:p>
                  </a:txBody>
                  <a:tcPr/>
                </a:tc>
                <a:extLst>
                  <a:ext uri="{0D108BD9-81ED-4DB2-BD59-A6C34878D82A}">
                    <a16:rowId xmlns:a16="http://schemas.microsoft.com/office/drawing/2014/main" val="3221681314"/>
                  </a:ext>
                </a:extLst>
              </a:tr>
              <a:tr h="370840">
                <a:tc>
                  <a:txBody>
                    <a:bodyPr/>
                    <a:lstStyle/>
                    <a:p>
                      <a:r>
                        <a:rPr lang="en-US" dirty="0">
                          <a:solidFill>
                            <a:srgbClr val="0A4B6F"/>
                          </a:solidFill>
                        </a:rPr>
                        <a:t>CDBG Formula Grants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0A4B6F"/>
                          </a:solidFill>
                          <a:latin typeface="+mn-lt"/>
                          <a:ea typeface="+mn-ea"/>
                          <a:cs typeface="+mn-cs"/>
                        </a:rPr>
                        <a:t>All funds obligated on or after November 15, 2022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0A4B6F"/>
                          </a:solidFill>
                          <a:latin typeface="+mn-lt"/>
                          <a:ea typeface="+mn-ea"/>
                          <a:cs typeface="+mn-cs"/>
                        </a:rPr>
                        <a:t>As of the date HUD obligates new FFA from FY24 appropriations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0A4B6F"/>
                          </a:solidFill>
                          <a:latin typeface="+mn-lt"/>
                          <a:ea typeface="+mn-ea"/>
                          <a:cs typeface="+mn-cs"/>
                        </a:rPr>
                        <a:t>As of the date HUD obligates new FFA from FY25 appropriations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0A4B6F"/>
                          </a:solidFill>
                          <a:latin typeface="+mn-lt"/>
                          <a:ea typeface="+mn-ea"/>
                          <a:cs typeface="+mn-cs"/>
                        </a:rPr>
                        <a:t>As of the date HUD obligates new FFA from FY25 appropriations	</a:t>
                      </a:r>
                    </a:p>
                  </a:txBody>
                  <a:tcPr/>
                </a:tc>
                <a:extLst>
                  <a:ext uri="{0D108BD9-81ED-4DB2-BD59-A6C34878D82A}">
                    <a16:rowId xmlns:a16="http://schemas.microsoft.com/office/drawing/2014/main" val="1739616501"/>
                  </a:ext>
                </a:extLst>
              </a:tr>
              <a:tr h="370840">
                <a:tc>
                  <a:txBody>
                    <a:bodyPr/>
                    <a:lstStyle/>
                    <a:p>
                      <a:endParaRPr lang="en-US" dirty="0">
                        <a:solidFill>
                          <a:srgbClr val="0A4B6F"/>
                        </a:solidFill>
                      </a:endParaRPr>
                    </a:p>
                  </a:txBody>
                  <a:tcPr/>
                </a:tc>
                <a:tc>
                  <a:txBody>
                    <a:bodyPr/>
                    <a:lstStyle/>
                    <a:p>
                      <a:r>
                        <a:rPr lang="en-US" dirty="0">
                          <a:solidFill>
                            <a:srgbClr val="0A4B6F"/>
                          </a:solidFill>
                        </a:rPr>
                        <a:t>Grants Awarded in 2024</a:t>
                      </a:r>
                    </a:p>
                  </a:txBody>
                  <a:tcPr/>
                </a:tc>
                <a:tc>
                  <a:txBody>
                    <a:bodyPr/>
                    <a:lstStyle/>
                    <a:p>
                      <a:r>
                        <a:rPr lang="en-US" dirty="0">
                          <a:solidFill>
                            <a:srgbClr val="0A4B6F"/>
                          </a:solidFill>
                        </a:rPr>
                        <a:t>Grants Awarded in 2024</a:t>
                      </a:r>
                    </a:p>
                  </a:txBody>
                  <a:tcPr/>
                </a:tc>
                <a:tc>
                  <a:txBody>
                    <a:bodyPr/>
                    <a:lstStyle/>
                    <a:p>
                      <a:r>
                        <a:rPr lang="en-US" dirty="0">
                          <a:solidFill>
                            <a:srgbClr val="0A4B6F"/>
                          </a:solidFill>
                        </a:rPr>
                        <a:t>Grants Awarded in 2025</a:t>
                      </a:r>
                    </a:p>
                  </a:txBody>
                  <a:tcPr/>
                </a:tc>
                <a:tc>
                  <a:txBody>
                    <a:bodyPr/>
                    <a:lstStyle/>
                    <a:p>
                      <a:r>
                        <a:rPr lang="en-US" dirty="0">
                          <a:solidFill>
                            <a:srgbClr val="0A4B6F"/>
                          </a:solidFill>
                        </a:rPr>
                        <a:t>Grants Awarded in 2025</a:t>
                      </a:r>
                    </a:p>
                  </a:txBody>
                  <a:tcPr/>
                </a:tc>
                <a:extLst>
                  <a:ext uri="{0D108BD9-81ED-4DB2-BD59-A6C34878D82A}">
                    <a16:rowId xmlns:a16="http://schemas.microsoft.com/office/drawing/2014/main" val="774413736"/>
                  </a:ext>
                </a:extLst>
              </a:tr>
            </a:tbl>
          </a:graphicData>
        </a:graphic>
      </p:graphicFrame>
    </p:spTree>
    <p:extLst>
      <p:ext uri="{BB962C8B-B14F-4D97-AF65-F5344CB8AC3E}">
        <p14:creationId xmlns:p14="http://schemas.microsoft.com/office/powerpoint/2010/main" val="3871166009"/>
      </p:ext>
    </p:extLst>
  </p:cSld>
  <p:clrMapOvr>
    <a:masterClrMapping/>
  </p:clrMapOvr>
  <mc:AlternateContent xmlns:mc="http://schemas.openxmlformats.org/markup-compatibility/2006" xmlns:p14="http://schemas.microsoft.com/office/powerpoint/2010/main">
    <mc:Choice Requires="p14">
      <p:transition spd="slow" p14:dur="2000" advTm="30428"/>
    </mc:Choice>
    <mc:Fallback xmlns="">
      <p:transition spd="slow" advTm="3042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60036"/>
            <a:ext cx="11582403" cy="707886"/>
          </a:xfrm>
          <a:prstGeom prst="rect">
            <a:avLst/>
          </a:prstGeom>
          <a:noFill/>
        </p:spPr>
        <p:txBody>
          <a:bodyPr wrap="square" rtlCol="0">
            <a:spAutoFit/>
          </a:bodyPr>
          <a:lstStyle/>
          <a:p>
            <a:r>
              <a:rPr lang="en-US" sz="4000" b="1" dirty="0">
                <a:solidFill>
                  <a:srgbClr val="1F497D"/>
                </a:solidFill>
                <a:latin typeface="Arial" panose="020B0604020202020204" pitchFamily="34" charset="0"/>
                <a:cs typeface="Arial" panose="020B0604020202020204" pitchFamily="34" charset="0"/>
              </a:rPr>
              <a:t>B. State and Federal Compliance - BABA</a:t>
            </a:r>
          </a:p>
        </p:txBody>
      </p:sp>
      <p:sp>
        <p:nvSpPr>
          <p:cNvPr id="2" name="Slide Number Placeholder 1"/>
          <p:cNvSpPr>
            <a:spLocks noGrp="1"/>
          </p:cNvSpPr>
          <p:nvPr>
            <p:ph type="sldNum" sz="quarter" idx="12"/>
          </p:nvPr>
        </p:nvSpPr>
        <p:spPr/>
        <p:txBody>
          <a:bodyPr/>
          <a:lstStyle/>
          <a:p>
            <a:fld id="{3F335402-A96B-43FB-BE82-10458D361873}" type="slidenum">
              <a:rPr lang="en-US" sz="1067"/>
              <a:t>24</a:t>
            </a:fld>
            <a:endParaRPr lang="en-US" sz="1067" dirty="0"/>
          </a:p>
        </p:txBody>
      </p:sp>
      <p:sp>
        <p:nvSpPr>
          <p:cNvPr id="8" name="TextBox 7"/>
          <p:cNvSpPr txBox="1"/>
          <p:nvPr/>
        </p:nvSpPr>
        <p:spPr>
          <a:xfrm>
            <a:off x="2123440" y="2900321"/>
            <a:ext cx="9357360" cy="1815690"/>
          </a:xfrm>
          <a:prstGeom prst="rect">
            <a:avLst/>
          </a:prstGeom>
          <a:noFill/>
        </p:spPr>
        <p:txBody>
          <a:bodyPr wrap="square" rtlCol="0">
            <a:spAutoFit/>
          </a:bodyPr>
          <a:lstStyle/>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2 CFR 200</a:t>
            </a:r>
          </a:p>
          <a:p>
            <a:pPr marL="457189" indent="-457189" hangingPunct="0">
              <a:buFont typeface="Arial" panose="020B0604020202020204" pitchFamily="34" charset="0"/>
              <a:buChar char="•"/>
            </a:pPr>
            <a:r>
              <a:rPr lang="en-US" sz="3733" dirty="0">
                <a:solidFill>
                  <a:schemeClr val="tx2"/>
                </a:solidFill>
                <a:latin typeface="Arial" panose="020B0604020202020204" pitchFamily="34" charset="0"/>
                <a:cs typeface="Arial" panose="020B0604020202020204" pitchFamily="34" charset="0"/>
              </a:rPr>
              <a:t>Grant Accountability &amp; Transparency Act (GATA)</a:t>
            </a:r>
          </a:p>
        </p:txBody>
      </p:sp>
      <p:sp>
        <p:nvSpPr>
          <p:cNvPr id="6" name="TextBox 5">
            <a:extLst>
              <a:ext uri="{FF2B5EF4-FFF2-40B4-BE49-F238E27FC236}">
                <a16:creationId xmlns:a16="http://schemas.microsoft.com/office/drawing/2014/main" id="{412E0D49-D67A-3802-D170-3078298903B8}"/>
              </a:ext>
            </a:extLst>
          </p:cNvPr>
          <p:cNvSpPr txBox="1"/>
          <p:nvPr/>
        </p:nvSpPr>
        <p:spPr>
          <a:xfrm>
            <a:off x="838200" y="1692278"/>
            <a:ext cx="10591800" cy="5755422"/>
          </a:xfrm>
          <a:prstGeom prst="rect">
            <a:avLst/>
          </a:prstGeom>
          <a:noFill/>
        </p:spPr>
        <p:txBody>
          <a:bodyPr wrap="square" rtlCol="0">
            <a:spAutoFit/>
          </a:bodyPr>
          <a:lstStyle/>
          <a:p>
            <a:pPr marL="457200" indent="-457200">
              <a:buFont typeface="Arial" panose="020B0604020202020204" pitchFamily="34" charset="0"/>
              <a:buChar char="•"/>
            </a:pPr>
            <a:r>
              <a:rPr lang="en-US" sz="3200" b="0" i="0" u="none" strike="noStrike" baseline="0" dirty="0">
                <a:solidFill>
                  <a:srgbClr val="1F3863"/>
                </a:solidFill>
                <a:latin typeface="+mj-lt"/>
              </a:rPr>
              <a:t>Does not apply to Infrastructure projects with a total cost </a:t>
            </a:r>
            <a:r>
              <a:rPr lang="en-US" sz="3200" b="1" i="0" u="none" strike="noStrike" baseline="0" dirty="0">
                <a:solidFill>
                  <a:srgbClr val="1F3863"/>
                </a:solidFill>
                <a:latin typeface="+mj-lt"/>
              </a:rPr>
              <a:t>of $250,000 or less.</a:t>
            </a:r>
          </a:p>
          <a:p>
            <a:pPr marL="914400" lvl="1" indent="-457200">
              <a:buFont typeface="Arial" panose="020B0604020202020204" pitchFamily="34" charset="0"/>
              <a:buChar char="•"/>
            </a:pPr>
            <a:r>
              <a:rPr lang="en-US" sz="3200" dirty="0">
                <a:solidFill>
                  <a:srgbClr val="1F3863"/>
                </a:solidFill>
                <a:latin typeface="+mj-lt"/>
              </a:rPr>
              <a:t>Makes Housing Rehab exempt</a:t>
            </a:r>
            <a:endParaRPr lang="en-US" sz="3200" i="0" u="none" strike="noStrike" baseline="0" dirty="0">
              <a:solidFill>
                <a:srgbClr val="1F3863"/>
              </a:solidFill>
              <a:latin typeface="+mj-lt"/>
            </a:endParaRPr>
          </a:p>
          <a:p>
            <a:pPr algn="l"/>
            <a:endParaRPr lang="en-US" sz="1600" b="0" i="0" u="none" strike="noStrike" baseline="0" dirty="0">
              <a:solidFill>
                <a:srgbClr val="000000"/>
              </a:solidFill>
              <a:latin typeface="Calibri" panose="020F0502020204030204" pitchFamily="34" charset="0"/>
            </a:endParaRPr>
          </a:p>
          <a:p>
            <a:pPr marL="457200" indent="-457200">
              <a:buFont typeface="Arial" panose="020B0604020202020204" pitchFamily="34" charset="0"/>
              <a:buChar char="•"/>
            </a:pPr>
            <a:r>
              <a:rPr lang="en-US" sz="3200" dirty="0">
                <a:solidFill>
                  <a:srgbClr val="1F3863"/>
                </a:solidFill>
                <a:latin typeface="Calibri" panose="020F0502020204030204" pitchFamily="34" charset="0"/>
              </a:rPr>
              <a:t>P</a:t>
            </a:r>
            <a:r>
              <a:rPr lang="en-US" sz="3200" b="1" i="0" u="none" strike="noStrike" baseline="0" dirty="0">
                <a:solidFill>
                  <a:srgbClr val="1F3863"/>
                </a:solidFill>
                <a:latin typeface="Calibri" panose="020F0502020204030204" pitchFamily="34" charset="0"/>
              </a:rPr>
              <a:t>roject-specific waivers may be granted </a:t>
            </a:r>
            <a:r>
              <a:rPr lang="en-US" sz="3200" b="0" i="0" u="none" strike="noStrike" baseline="0" dirty="0">
                <a:solidFill>
                  <a:srgbClr val="1F3863"/>
                </a:solidFill>
                <a:latin typeface="Calibri" panose="020F0502020204030204" pitchFamily="34" charset="0"/>
              </a:rPr>
              <a:t>for projects where the BAP would otherwise apply.</a:t>
            </a:r>
          </a:p>
          <a:p>
            <a:pPr marL="914400" lvl="1" indent="-457200">
              <a:buFont typeface="Arial" panose="020B0604020202020204" pitchFamily="34" charset="0"/>
              <a:buChar char="•"/>
            </a:pPr>
            <a:r>
              <a:rPr lang="en-US" sz="3200" b="1" i="0" u="none" strike="noStrike" baseline="0" dirty="0">
                <a:solidFill>
                  <a:srgbClr val="1F3863"/>
                </a:solidFill>
                <a:latin typeface="Calibri" panose="020F0502020204030204" pitchFamily="34" charset="0"/>
              </a:rPr>
              <a:t>Three categories </a:t>
            </a:r>
            <a:r>
              <a:rPr lang="en-US" sz="3200" b="0" i="0" u="none" strike="noStrike" baseline="0" dirty="0">
                <a:solidFill>
                  <a:srgbClr val="1F3863"/>
                </a:solidFill>
                <a:latin typeface="Calibri" panose="020F0502020204030204" pitchFamily="34" charset="0"/>
              </a:rPr>
              <a:t>of waivers:</a:t>
            </a:r>
          </a:p>
          <a:p>
            <a:pPr marL="914400" lvl="1" indent="-457200">
              <a:buFont typeface="Arial" panose="020B0604020202020204" pitchFamily="34" charset="0"/>
              <a:buChar char="•"/>
            </a:pPr>
            <a:r>
              <a:rPr lang="en-US" sz="3200" b="1" i="0" u="none" strike="noStrike" baseline="0" dirty="0">
                <a:solidFill>
                  <a:srgbClr val="1F3863"/>
                </a:solidFill>
                <a:latin typeface="Calibri" panose="020F0502020204030204" pitchFamily="34" charset="0"/>
              </a:rPr>
              <a:t>Public interest</a:t>
            </a:r>
            <a:endParaRPr lang="en-US" sz="3200" b="0" i="0" u="none" strike="noStrike" baseline="0" dirty="0">
              <a:solidFill>
                <a:srgbClr val="1F3863"/>
              </a:solidFill>
              <a:latin typeface="Calibri" panose="020F0502020204030204" pitchFamily="34" charset="0"/>
            </a:endParaRPr>
          </a:p>
          <a:p>
            <a:pPr marL="914400" lvl="1" indent="-457200">
              <a:buFont typeface="Arial" panose="020B0604020202020204" pitchFamily="34" charset="0"/>
              <a:buChar char="•"/>
            </a:pPr>
            <a:r>
              <a:rPr lang="en-US" sz="3200" b="1" i="0" u="none" strike="noStrike" baseline="0" dirty="0">
                <a:solidFill>
                  <a:srgbClr val="1F3863"/>
                </a:solidFill>
                <a:latin typeface="Calibri" panose="020F0502020204030204" pitchFamily="34" charset="0"/>
              </a:rPr>
              <a:t>Nonavailability</a:t>
            </a:r>
          </a:p>
          <a:p>
            <a:pPr marL="914400" lvl="1" indent="-457200">
              <a:buFont typeface="Arial" panose="020B0604020202020204" pitchFamily="34" charset="0"/>
              <a:buChar char="•"/>
            </a:pPr>
            <a:r>
              <a:rPr lang="en-US" sz="3200" b="1" i="0" u="none" strike="noStrike" baseline="0" dirty="0">
                <a:solidFill>
                  <a:srgbClr val="1F3863"/>
                </a:solidFill>
                <a:latin typeface="Calibri" panose="020F0502020204030204" pitchFamily="34" charset="0"/>
              </a:rPr>
              <a:t>Unreasonable cost</a:t>
            </a:r>
            <a:endParaRPr lang="en-US" sz="3200" b="0" i="0" u="none" strike="noStrike" baseline="0" dirty="0">
              <a:solidFill>
                <a:srgbClr val="1F3863"/>
              </a:solidFill>
              <a:latin typeface="Calibri" panose="020F0502020204030204" pitchFamily="34" charset="0"/>
            </a:endParaRPr>
          </a:p>
          <a:p>
            <a:endParaRPr lang="en-US" sz="3200" b="0" i="0" u="none" strike="noStrike" baseline="0" dirty="0">
              <a:solidFill>
                <a:srgbClr val="1F3863"/>
              </a:solidFill>
              <a:latin typeface="Calibri" panose="020F0502020204030204" pitchFamily="34" charset="0"/>
            </a:endParaRPr>
          </a:p>
          <a:p>
            <a:endParaRPr lang="en-US" sz="3200" b="0" i="0" u="none" strike="noStrike" baseline="0" dirty="0">
              <a:solidFill>
                <a:srgbClr val="1F3863"/>
              </a:solidFill>
              <a:latin typeface="Calibri" panose="020F0502020204030204" pitchFamily="34" charset="0"/>
            </a:endParaRPr>
          </a:p>
        </p:txBody>
      </p:sp>
    </p:spTree>
    <p:extLst>
      <p:ext uri="{BB962C8B-B14F-4D97-AF65-F5344CB8AC3E}">
        <p14:creationId xmlns:p14="http://schemas.microsoft.com/office/powerpoint/2010/main" val="21119687"/>
      </p:ext>
    </p:extLst>
  </p:cSld>
  <p:clrMapOvr>
    <a:masterClrMapping/>
  </p:clrMapOvr>
  <mc:AlternateContent xmlns:mc="http://schemas.openxmlformats.org/markup-compatibility/2006" xmlns:p14="http://schemas.microsoft.com/office/powerpoint/2010/main">
    <mc:Choice Requires="p14">
      <p:transition spd="slow" p14:dur="2000" advTm="30428"/>
    </mc:Choice>
    <mc:Fallback xmlns="">
      <p:transition spd="slow" advTm="3042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00749"/>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C. Citizen Participation</a:t>
            </a:r>
          </a:p>
        </p:txBody>
      </p:sp>
      <p:sp>
        <p:nvSpPr>
          <p:cNvPr id="2" name="Slide Number Placeholder 1"/>
          <p:cNvSpPr>
            <a:spLocks noGrp="1"/>
          </p:cNvSpPr>
          <p:nvPr>
            <p:ph type="sldNum" sz="quarter" idx="12"/>
          </p:nvPr>
        </p:nvSpPr>
        <p:spPr/>
        <p:txBody>
          <a:bodyPr/>
          <a:lstStyle/>
          <a:p>
            <a:fld id="{3F335402-A96B-43FB-BE82-10458D361873}" type="slidenum">
              <a:rPr lang="en-US" sz="1067"/>
              <a:t>25</a:t>
            </a:fld>
            <a:endParaRPr lang="en-US" sz="1067" dirty="0"/>
          </a:p>
        </p:txBody>
      </p:sp>
      <p:sp>
        <p:nvSpPr>
          <p:cNvPr id="8" name="TextBox 7"/>
          <p:cNvSpPr txBox="1"/>
          <p:nvPr/>
        </p:nvSpPr>
        <p:spPr>
          <a:xfrm>
            <a:off x="967410" y="1319920"/>
            <a:ext cx="10716591" cy="4462760"/>
          </a:xfrm>
          <a:prstGeom prst="rect">
            <a:avLst/>
          </a:prstGeom>
          <a:noFill/>
        </p:spPr>
        <p:txBody>
          <a:bodyPr wrap="square" rtlCol="0">
            <a:spAutoFit/>
          </a:bodyPr>
          <a:lstStyle/>
          <a:p>
            <a:pPr marL="457189"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Step by step process spelled out in the Guidebook, Section II C.</a:t>
            </a:r>
          </a:p>
          <a:p>
            <a:pPr marL="457189"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Application must be available for viewing on the day the Public Notice is published.</a:t>
            </a:r>
          </a:p>
          <a:p>
            <a:pPr marL="457189"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Application must be in an easily accessible location within applicant community.</a:t>
            </a:r>
          </a:p>
          <a:p>
            <a:pPr marL="457189"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COUNT THE DAYS between Public Notice and Public Hearing.</a:t>
            </a:r>
          </a:p>
          <a:p>
            <a:pPr marL="457189" indent="-457189" hangingPunct="0">
              <a:buFont typeface="Arial" panose="020B0604020202020204" pitchFamily="34" charset="0"/>
              <a:buChar char="•"/>
            </a:pPr>
            <a:r>
              <a:rPr lang="en-US" sz="2800" dirty="0">
                <a:solidFill>
                  <a:srgbClr val="0A4B6F"/>
                </a:solidFill>
                <a:latin typeface="+mj-lt"/>
                <a:cs typeface="Arial" panose="020B0604020202020204" pitchFamily="34" charset="0"/>
              </a:rPr>
              <a:t>Public Comment period must coincide with the time period between Notice and Hearing and Public must be able to comment at the Hearing. </a:t>
            </a:r>
          </a:p>
          <a:p>
            <a:pPr marL="457189" indent="-457189" hangingPunct="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6742"/>
      </p:ext>
    </p:extLst>
  </p:cSld>
  <p:clrMapOvr>
    <a:masterClrMapping/>
  </p:clrMapOvr>
  <mc:AlternateContent xmlns:mc="http://schemas.openxmlformats.org/markup-compatibility/2006" xmlns:p14="http://schemas.microsoft.com/office/powerpoint/2010/main">
    <mc:Choice Requires="p14">
      <p:transition spd="slow" p14:dur="2000" advTm="74932"/>
    </mc:Choice>
    <mc:Fallback xmlns="">
      <p:transition spd="slow" advTm="7493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00749"/>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C. Citizen Participation</a:t>
            </a:r>
          </a:p>
        </p:txBody>
      </p:sp>
      <p:sp>
        <p:nvSpPr>
          <p:cNvPr id="2" name="Slide Number Placeholder 1"/>
          <p:cNvSpPr>
            <a:spLocks noGrp="1"/>
          </p:cNvSpPr>
          <p:nvPr>
            <p:ph type="sldNum" sz="quarter" idx="12"/>
          </p:nvPr>
        </p:nvSpPr>
        <p:spPr/>
        <p:txBody>
          <a:bodyPr/>
          <a:lstStyle/>
          <a:p>
            <a:fld id="{3F335402-A96B-43FB-BE82-10458D361873}" type="slidenum">
              <a:rPr lang="en-US" sz="1067"/>
              <a:t>26</a:t>
            </a:fld>
            <a:endParaRPr lang="en-US" sz="1067" dirty="0"/>
          </a:p>
        </p:txBody>
      </p:sp>
      <p:sp>
        <p:nvSpPr>
          <p:cNvPr id="8" name="TextBox 7"/>
          <p:cNvSpPr txBox="1"/>
          <p:nvPr/>
        </p:nvSpPr>
        <p:spPr>
          <a:xfrm>
            <a:off x="967410" y="1319920"/>
            <a:ext cx="10716591" cy="3046988"/>
          </a:xfrm>
          <a:prstGeom prst="rect">
            <a:avLst/>
          </a:prstGeom>
          <a:noFill/>
        </p:spPr>
        <p:txBody>
          <a:bodyPr wrap="square" rtlCol="0">
            <a:spAutoFit/>
          </a:bodyPr>
          <a:lstStyle/>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If process isn’t followed, it is a DNF. This is a </a:t>
            </a:r>
            <a:r>
              <a:rPr lang="en-US" sz="3200" b="1" dirty="0">
                <a:solidFill>
                  <a:srgbClr val="FF0000"/>
                </a:solidFill>
                <a:latin typeface="+mj-lt"/>
                <a:cs typeface="Arial" panose="020B0604020202020204" pitchFamily="34" charset="0"/>
              </a:rPr>
              <a:t>federal</a:t>
            </a:r>
            <a:r>
              <a:rPr lang="en-US" sz="3200" dirty="0">
                <a:solidFill>
                  <a:srgbClr val="0A4B6F"/>
                </a:solidFill>
                <a:latin typeface="+mj-lt"/>
                <a:cs typeface="Arial" panose="020B0604020202020204" pitchFamily="34" charset="0"/>
              </a:rPr>
              <a:t> requirement.</a:t>
            </a:r>
          </a:p>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In 2022, </a:t>
            </a:r>
            <a:r>
              <a:rPr lang="en-US" sz="3200" dirty="0">
                <a:solidFill>
                  <a:srgbClr val="FF0000"/>
                </a:solidFill>
                <a:latin typeface="+mj-lt"/>
                <a:cs typeface="Arial" panose="020B0604020202020204" pitchFamily="34" charset="0"/>
              </a:rPr>
              <a:t>seven applications were deemed DNF </a:t>
            </a:r>
            <a:r>
              <a:rPr lang="en-US" sz="3200" dirty="0">
                <a:solidFill>
                  <a:srgbClr val="0A4B6F"/>
                </a:solidFill>
                <a:latin typeface="+mj-lt"/>
                <a:cs typeface="Arial" panose="020B0604020202020204" pitchFamily="34" charset="0"/>
              </a:rPr>
              <a:t>due to not following the Citizen Participation Requirements.  </a:t>
            </a:r>
          </a:p>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Requirements are detailed step-by-step in the Guidebook. </a:t>
            </a:r>
          </a:p>
          <a:p>
            <a:pPr marL="457189" indent="-457189" hangingPunct="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135394"/>
      </p:ext>
    </p:extLst>
  </p:cSld>
  <p:clrMapOvr>
    <a:masterClrMapping/>
  </p:clrMapOvr>
  <mc:AlternateContent xmlns:mc="http://schemas.openxmlformats.org/markup-compatibility/2006" xmlns:p14="http://schemas.microsoft.com/office/powerpoint/2010/main">
    <mc:Choice Requires="p14">
      <p:transition spd="slow" p14:dur="2000" advTm="74932"/>
    </mc:Choice>
    <mc:Fallback xmlns="">
      <p:transition spd="slow" advTm="749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00749"/>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D. Activity Delivery</a:t>
            </a:r>
          </a:p>
        </p:txBody>
      </p:sp>
      <p:sp>
        <p:nvSpPr>
          <p:cNvPr id="2" name="Slide Number Placeholder 1"/>
          <p:cNvSpPr>
            <a:spLocks noGrp="1"/>
          </p:cNvSpPr>
          <p:nvPr>
            <p:ph type="sldNum" sz="quarter" idx="12"/>
          </p:nvPr>
        </p:nvSpPr>
        <p:spPr/>
        <p:txBody>
          <a:bodyPr/>
          <a:lstStyle/>
          <a:p>
            <a:fld id="{3F335402-A96B-43FB-BE82-10458D361873}" type="slidenum">
              <a:rPr lang="en-US" sz="1067"/>
              <a:t>27</a:t>
            </a:fld>
            <a:endParaRPr lang="en-US" sz="1067" dirty="0"/>
          </a:p>
        </p:txBody>
      </p:sp>
      <p:sp>
        <p:nvSpPr>
          <p:cNvPr id="8" name="TextBox 7"/>
          <p:cNvSpPr txBox="1"/>
          <p:nvPr/>
        </p:nvSpPr>
        <p:spPr>
          <a:xfrm>
            <a:off x="967410" y="1319920"/>
            <a:ext cx="10716591" cy="5016758"/>
          </a:xfrm>
          <a:prstGeom prst="rect">
            <a:avLst/>
          </a:prstGeom>
          <a:noFill/>
        </p:spPr>
        <p:txBody>
          <a:bodyPr wrap="square" rtlCol="0">
            <a:spAutoFit/>
          </a:bodyPr>
          <a:lstStyle/>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All application writers and grant administrators must attend both the 2023/2024 Application Workshop and the Grant Administrator’s Workshop to be held October 18th &amp; 19th, 2023.</a:t>
            </a:r>
          </a:p>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All Grantees must use an experienced Environmental specialist, who has completed at least one Illinois CDBG Environmental Record Review since January 1, 2018 OR has successfully completed DCEO Environmental Training conducted on July 18, 2018.. </a:t>
            </a:r>
          </a:p>
          <a:p>
            <a:pPr marL="457189" indent="-457189" hangingPunct="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050550"/>
      </p:ext>
    </p:extLst>
  </p:cSld>
  <p:clrMapOvr>
    <a:masterClrMapping/>
  </p:clrMapOvr>
  <mc:AlternateContent xmlns:mc="http://schemas.openxmlformats.org/markup-compatibility/2006" xmlns:p14="http://schemas.microsoft.com/office/powerpoint/2010/main">
    <mc:Choice Requires="p14">
      <p:transition spd="slow" p14:dur="2000" advTm="74932"/>
    </mc:Choice>
    <mc:Fallback xmlns="">
      <p:transition spd="slow" advTm="7493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08000" y="600749"/>
            <a:ext cx="11582403"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D. Activity Delivery</a:t>
            </a:r>
          </a:p>
        </p:txBody>
      </p:sp>
      <p:sp>
        <p:nvSpPr>
          <p:cNvPr id="2" name="Slide Number Placeholder 1"/>
          <p:cNvSpPr>
            <a:spLocks noGrp="1"/>
          </p:cNvSpPr>
          <p:nvPr>
            <p:ph type="sldNum" sz="quarter" idx="12"/>
          </p:nvPr>
        </p:nvSpPr>
        <p:spPr/>
        <p:txBody>
          <a:bodyPr/>
          <a:lstStyle/>
          <a:p>
            <a:fld id="{3F335402-A96B-43FB-BE82-10458D361873}" type="slidenum">
              <a:rPr lang="en-US" sz="1067"/>
              <a:t>28</a:t>
            </a:fld>
            <a:endParaRPr lang="en-US" sz="1067" dirty="0"/>
          </a:p>
        </p:txBody>
      </p:sp>
      <p:sp>
        <p:nvSpPr>
          <p:cNvPr id="8" name="TextBox 7"/>
          <p:cNvSpPr txBox="1"/>
          <p:nvPr/>
        </p:nvSpPr>
        <p:spPr>
          <a:xfrm>
            <a:off x="967410" y="1319920"/>
            <a:ext cx="10716591" cy="4524315"/>
          </a:xfrm>
          <a:prstGeom prst="rect">
            <a:avLst/>
          </a:prstGeom>
          <a:noFill/>
        </p:spPr>
        <p:txBody>
          <a:bodyPr wrap="square" rtlCol="0">
            <a:spAutoFit/>
          </a:bodyPr>
          <a:lstStyle/>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$35,000 Maximum Activity Delivery Funds paid by CDBG grant</a:t>
            </a:r>
          </a:p>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Rehabilitation Administration (Inspection) for Housing Rehabilitation program</a:t>
            </a:r>
          </a:p>
          <a:p>
            <a:pPr marL="914389" lvl="1"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8 Homes	$34,000</a:t>
            </a:r>
          </a:p>
          <a:p>
            <a:pPr marL="914389" lvl="1"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9 Homes	$36,000</a:t>
            </a:r>
          </a:p>
          <a:p>
            <a:pPr marL="914389" lvl="1"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10 or more Homes	$38,000</a:t>
            </a:r>
          </a:p>
          <a:p>
            <a:pPr marL="457189" indent="-457189" hangingPunct="0">
              <a:buFont typeface="Arial" panose="020B0604020202020204" pitchFamily="34" charset="0"/>
              <a:buChar char="•"/>
            </a:pPr>
            <a:r>
              <a:rPr lang="en-US" sz="3200" dirty="0">
                <a:solidFill>
                  <a:srgbClr val="0A4B6F"/>
                </a:solidFill>
                <a:latin typeface="+mj-lt"/>
                <a:cs typeface="Arial" panose="020B0604020202020204" pitchFamily="34" charset="0"/>
              </a:rPr>
              <a:t>Activity Delivery &amp; Inspection must be substantiated</a:t>
            </a:r>
          </a:p>
          <a:p>
            <a:pPr marL="457189" indent="-457189" hangingPunct="0">
              <a:buFont typeface="Arial" panose="020B0604020202020204" pitchFamily="34" charset="0"/>
              <a:buChar char="•"/>
            </a:pP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678824"/>
      </p:ext>
    </p:extLst>
  </p:cSld>
  <p:clrMapOvr>
    <a:masterClrMapping/>
  </p:clrMapOvr>
  <mc:AlternateContent xmlns:mc="http://schemas.openxmlformats.org/markup-compatibility/2006" xmlns:p14="http://schemas.microsoft.com/office/powerpoint/2010/main">
    <mc:Choice Requires="p14">
      <p:transition spd="slow" p14:dur="2000" advTm="74932"/>
    </mc:Choice>
    <mc:Fallback xmlns="">
      <p:transition spd="slow" advTm="749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765995"/>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Eligible Applicants</a:t>
            </a:r>
          </a:p>
        </p:txBody>
      </p:sp>
      <p:sp>
        <p:nvSpPr>
          <p:cNvPr id="2" name="Slide Number Placeholder 1"/>
          <p:cNvSpPr>
            <a:spLocks noGrp="1"/>
          </p:cNvSpPr>
          <p:nvPr>
            <p:ph type="sldNum" sz="quarter" idx="12"/>
          </p:nvPr>
        </p:nvSpPr>
        <p:spPr/>
        <p:txBody>
          <a:bodyPr/>
          <a:lstStyle/>
          <a:p>
            <a:fld id="{3F335402-A96B-43FB-BE82-10458D361873}" type="slidenum">
              <a:rPr lang="en-US" sz="1067"/>
              <a:t>3</a:t>
            </a:fld>
            <a:endParaRPr lang="en-US" sz="1067" dirty="0"/>
          </a:p>
        </p:txBody>
      </p:sp>
      <p:sp>
        <p:nvSpPr>
          <p:cNvPr id="10" name="TextBox 9"/>
          <p:cNvSpPr txBox="1"/>
          <p:nvPr/>
        </p:nvSpPr>
        <p:spPr>
          <a:xfrm>
            <a:off x="2540001" y="1847167"/>
            <a:ext cx="8573060" cy="3149580"/>
          </a:xfrm>
          <a:prstGeom prst="rect">
            <a:avLst/>
          </a:prstGeom>
          <a:noFill/>
        </p:spPr>
        <p:txBody>
          <a:bodyPr wrap="square" rtlCol="0">
            <a:spAutoFit/>
          </a:bodyPr>
          <a:lstStyle/>
          <a:p>
            <a:pPr>
              <a:spcAft>
                <a:spcPts val="800"/>
              </a:spcAft>
            </a:pPr>
            <a:r>
              <a:rPr lang="en-US" sz="3200" dirty="0">
                <a:solidFill>
                  <a:srgbClr val="1F497D"/>
                </a:solidFill>
                <a:latin typeface="+mj-lt"/>
                <a:cs typeface="Arial" panose="020B0604020202020204" pitchFamily="34" charset="0"/>
              </a:rPr>
              <a:t>Only units of general local government may apply for funding.</a:t>
            </a:r>
          </a:p>
          <a:p>
            <a:pPr marL="457189"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Entitlement communities/counties that receive a direct appropriation of CDBG funds from HUD are not eligible to apply.  (Section 1C)</a:t>
            </a:r>
          </a:p>
        </p:txBody>
      </p:sp>
      <p:pic>
        <p:nvPicPr>
          <p:cNvPr id="3" name="Audio 2">
            <a:hlinkClick r:id="" action="ppaction://media"/>
            <a:extLst>
              <a:ext uri="{FF2B5EF4-FFF2-40B4-BE49-F238E27FC236}">
                <a16:creationId xmlns:a16="http://schemas.microsoft.com/office/drawing/2014/main" id="{FB52DD83-E850-4469-B4D8-7534378976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83714480"/>
      </p:ext>
    </p:extLst>
  </p:cSld>
  <p:clrMapOvr>
    <a:masterClrMapping/>
  </p:clrMapOvr>
  <mc:AlternateContent xmlns:mc="http://schemas.openxmlformats.org/markup-compatibility/2006" xmlns:p14="http://schemas.microsoft.com/office/powerpoint/2010/main">
    <mc:Choice Requires="p14">
      <p:transition spd="slow" p14:dur="2000" advTm="20791"/>
    </mc:Choice>
    <mc:Fallback xmlns="">
      <p:transition spd="slow" advTm="20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648779"/>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Method of Distribution</a:t>
            </a:r>
          </a:p>
        </p:txBody>
      </p:sp>
      <p:sp>
        <p:nvSpPr>
          <p:cNvPr id="9" name="TextBox 8"/>
          <p:cNvSpPr txBox="1"/>
          <p:nvPr/>
        </p:nvSpPr>
        <p:spPr>
          <a:xfrm>
            <a:off x="1422398" y="1487805"/>
            <a:ext cx="8997335" cy="4134465"/>
          </a:xfrm>
          <a:prstGeom prst="rect">
            <a:avLst/>
          </a:prstGeom>
          <a:noFill/>
        </p:spPr>
        <p:txBody>
          <a:bodyPr wrap="square" rtlCol="0">
            <a:spAutoFit/>
          </a:bodyPr>
          <a:lstStyle/>
          <a:p>
            <a:pPr>
              <a:spcAft>
                <a:spcPts val="800"/>
              </a:spcAft>
            </a:pPr>
            <a:r>
              <a:rPr lang="en-US" sz="3200" dirty="0">
                <a:solidFill>
                  <a:srgbClr val="1F497D"/>
                </a:solidFill>
                <a:latin typeface="+mj-lt"/>
                <a:cs typeface="Arial" panose="020B0604020202020204" pitchFamily="34" charset="0"/>
              </a:rPr>
              <a:t>Application Limitation:</a:t>
            </a:r>
          </a:p>
          <a:p>
            <a:pPr marL="380990" indent="-380990" hangingPunct="0">
              <a:buFont typeface="Arial" panose="020B0604020202020204" pitchFamily="34" charset="0"/>
              <a:buChar char="•"/>
            </a:pPr>
            <a:r>
              <a:rPr lang="en-US" sz="3200" dirty="0">
                <a:solidFill>
                  <a:srgbClr val="1F497D"/>
                </a:solidFill>
                <a:latin typeface="+mj-lt"/>
                <a:cs typeface="Arial" panose="020B0604020202020204" pitchFamily="34" charset="0"/>
              </a:rPr>
              <a:t>Units of local government may apply for one grant per competitive program per year.  </a:t>
            </a:r>
          </a:p>
          <a:p>
            <a:pPr hangingPunct="0"/>
            <a:endParaRPr lang="en-US" sz="3200" dirty="0">
              <a:solidFill>
                <a:srgbClr val="1F497D"/>
              </a:solidFill>
              <a:latin typeface="+mj-lt"/>
              <a:cs typeface="Arial" panose="020B0604020202020204" pitchFamily="34" charset="0"/>
            </a:endParaRPr>
          </a:p>
          <a:p>
            <a:pPr marL="990575" lvl="1" indent="-380990" hangingPunct="0">
              <a:buFont typeface="Arial" panose="020B0604020202020204" pitchFamily="34" charset="0"/>
              <a:buChar char="•"/>
            </a:pPr>
            <a:r>
              <a:rPr lang="en-US" sz="3200" dirty="0">
                <a:solidFill>
                  <a:srgbClr val="1F497D"/>
                </a:solidFill>
                <a:latin typeface="+mj-lt"/>
                <a:cs typeface="Arial" panose="020B0604020202020204" pitchFamily="34" charset="0"/>
              </a:rPr>
              <a:t>Applicants that received a grant in the previous year must demonstrate reasonable progress by the time the application is reviewed, or it will not be considered.</a:t>
            </a:r>
          </a:p>
        </p:txBody>
      </p:sp>
      <p:sp>
        <p:nvSpPr>
          <p:cNvPr id="2" name="Slide Number Placeholder 1"/>
          <p:cNvSpPr>
            <a:spLocks noGrp="1"/>
          </p:cNvSpPr>
          <p:nvPr>
            <p:ph type="sldNum" sz="quarter" idx="12"/>
          </p:nvPr>
        </p:nvSpPr>
        <p:spPr/>
        <p:txBody>
          <a:bodyPr/>
          <a:lstStyle/>
          <a:p>
            <a:fld id="{3F335402-A96B-43FB-BE82-10458D361873}" type="slidenum">
              <a:rPr lang="en-US" sz="1067"/>
              <a:t>4</a:t>
            </a:fld>
            <a:endParaRPr lang="en-US" sz="1067" dirty="0"/>
          </a:p>
        </p:txBody>
      </p:sp>
      <p:pic>
        <p:nvPicPr>
          <p:cNvPr id="3" name="Audio 2">
            <a:hlinkClick r:id="" action="ppaction://media"/>
            <a:extLst>
              <a:ext uri="{FF2B5EF4-FFF2-40B4-BE49-F238E27FC236}">
                <a16:creationId xmlns:a16="http://schemas.microsoft.com/office/drawing/2014/main" id="{6A24CF33-6E5C-44B1-819E-1F2A693209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54796807"/>
      </p:ext>
    </p:extLst>
  </p:cSld>
  <p:clrMapOvr>
    <a:masterClrMapping/>
  </p:clrMapOvr>
  <mc:AlternateContent xmlns:mc="http://schemas.openxmlformats.org/markup-compatibility/2006" xmlns:p14="http://schemas.microsoft.com/office/powerpoint/2010/main">
    <mc:Choice Requires="p14">
      <p:transition spd="slow" p14:dur="2000" advTm="23438"/>
    </mc:Choice>
    <mc:Fallback xmlns="">
      <p:transition spd="slow" advTm="23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765995"/>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Funding Availability</a:t>
            </a:r>
          </a:p>
        </p:txBody>
      </p:sp>
      <p:sp>
        <p:nvSpPr>
          <p:cNvPr id="9" name="TextBox 8"/>
          <p:cNvSpPr txBox="1"/>
          <p:nvPr/>
        </p:nvSpPr>
        <p:spPr>
          <a:xfrm>
            <a:off x="2603260" y="2564762"/>
            <a:ext cx="8636000" cy="1672253"/>
          </a:xfrm>
          <a:prstGeom prst="rect">
            <a:avLst/>
          </a:prstGeom>
          <a:noFill/>
        </p:spPr>
        <p:txBody>
          <a:bodyPr wrap="square" rtlCol="0">
            <a:spAutoFit/>
          </a:bodyPr>
          <a:lstStyle/>
          <a:p>
            <a:pPr marL="457189" indent="-457189">
              <a:spcAft>
                <a:spcPts val="800"/>
              </a:spcAft>
              <a:buFont typeface="Arial" panose="020B0604020202020204" pitchFamily="34" charset="0"/>
              <a:buChar char="•"/>
            </a:pPr>
            <a:r>
              <a:rPr lang="en-US" sz="3200" b="1" dirty="0">
                <a:solidFill>
                  <a:srgbClr val="1F497D"/>
                </a:solidFill>
                <a:latin typeface="+mj-lt"/>
                <a:cs typeface="Arial" panose="020B0604020202020204" pitchFamily="34" charset="0"/>
              </a:rPr>
              <a:t>Minimum grant award of $300,000</a:t>
            </a:r>
          </a:p>
          <a:p>
            <a:pPr marL="1066773" lvl="1"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Applications for less than the minimum grant will not be accepted.  </a:t>
            </a:r>
          </a:p>
        </p:txBody>
      </p:sp>
      <p:sp>
        <p:nvSpPr>
          <p:cNvPr id="2" name="Slide Number Placeholder 1"/>
          <p:cNvSpPr>
            <a:spLocks noGrp="1"/>
          </p:cNvSpPr>
          <p:nvPr>
            <p:ph type="sldNum" sz="quarter" idx="12"/>
          </p:nvPr>
        </p:nvSpPr>
        <p:spPr/>
        <p:txBody>
          <a:bodyPr/>
          <a:lstStyle/>
          <a:p>
            <a:fld id="{3F335402-A96B-43FB-BE82-10458D361873}" type="slidenum">
              <a:rPr lang="en-US" sz="1067"/>
              <a:t>5</a:t>
            </a:fld>
            <a:endParaRPr lang="en-US" sz="1067" dirty="0"/>
          </a:p>
        </p:txBody>
      </p:sp>
      <p:pic>
        <p:nvPicPr>
          <p:cNvPr id="10" name="Audio 9">
            <a:hlinkClick r:id="" action="ppaction://media"/>
            <a:extLst>
              <a:ext uri="{FF2B5EF4-FFF2-40B4-BE49-F238E27FC236}">
                <a16:creationId xmlns:a16="http://schemas.microsoft.com/office/drawing/2014/main" id="{2C2D238D-21B8-4E77-84B1-FA4A29F7F0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80062284"/>
      </p:ext>
    </p:extLst>
  </p:cSld>
  <p:clrMapOvr>
    <a:masterClrMapping/>
  </p:clrMapOvr>
  <mc:AlternateContent xmlns:mc="http://schemas.openxmlformats.org/markup-compatibility/2006" xmlns:p14="http://schemas.microsoft.com/office/powerpoint/2010/main">
    <mc:Choice Requires="p14">
      <p:transition spd="slow" p14:dur="2000" advTm="15832"/>
    </mc:Choice>
    <mc:Fallback xmlns="">
      <p:transition spd="slow" advTm="15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765995"/>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Funding Availability for Public Infrastructure</a:t>
            </a:r>
          </a:p>
        </p:txBody>
      </p:sp>
      <p:sp>
        <p:nvSpPr>
          <p:cNvPr id="9" name="TextBox 8"/>
          <p:cNvSpPr txBox="1"/>
          <p:nvPr/>
        </p:nvSpPr>
        <p:spPr>
          <a:xfrm>
            <a:off x="2743200" y="1912591"/>
            <a:ext cx="9001387" cy="3641959"/>
          </a:xfrm>
          <a:prstGeom prst="rect">
            <a:avLst/>
          </a:prstGeom>
          <a:noFill/>
        </p:spPr>
        <p:txBody>
          <a:bodyPr wrap="square" rtlCol="0">
            <a:spAutoFit/>
          </a:bodyPr>
          <a:lstStyle/>
          <a:p>
            <a:pPr marL="457189" indent="-457189">
              <a:spcAft>
                <a:spcPts val="800"/>
              </a:spcAft>
              <a:buFont typeface="Arial" panose="020B0604020202020204" pitchFamily="34" charset="0"/>
              <a:buChar char="•"/>
            </a:pPr>
            <a:r>
              <a:rPr lang="en-US" sz="3200" b="1" dirty="0">
                <a:solidFill>
                  <a:srgbClr val="1F497D"/>
                </a:solidFill>
                <a:latin typeface="+mj-lt"/>
                <a:cs typeface="Arial" panose="020B0604020202020204" pitchFamily="34" charset="0"/>
              </a:rPr>
              <a:t>$19,500,000 Available</a:t>
            </a:r>
          </a:p>
          <a:p>
            <a:pPr marL="1066773" lvl="1"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Grant Ceiling of $1.5 million</a:t>
            </a:r>
          </a:p>
          <a:p>
            <a:pPr marL="457189"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Competitive Applications</a:t>
            </a:r>
          </a:p>
          <a:p>
            <a:pPr marL="457189"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Applications Due:</a:t>
            </a:r>
          </a:p>
          <a:p>
            <a:pPr>
              <a:spcAft>
                <a:spcPts val="800"/>
              </a:spcAft>
            </a:pPr>
            <a:r>
              <a:rPr lang="en-US" sz="3200" dirty="0">
                <a:solidFill>
                  <a:srgbClr val="1F497D"/>
                </a:solidFill>
                <a:latin typeface="+mj-lt"/>
                <a:cs typeface="Arial" panose="020B0604020202020204" pitchFamily="34" charset="0"/>
              </a:rPr>
              <a:t>    </a:t>
            </a:r>
            <a:r>
              <a:rPr lang="en-US" sz="3200" dirty="0">
                <a:solidFill>
                  <a:srgbClr val="FF0000"/>
                </a:solidFill>
                <a:latin typeface="+mj-lt"/>
                <a:cs typeface="Arial" panose="020B0604020202020204" pitchFamily="34" charset="0"/>
              </a:rPr>
              <a:t>Thursday, January 18, 2024 by 5:00pm</a:t>
            </a:r>
          </a:p>
          <a:p>
            <a:pPr marL="609584" lvl="1">
              <a:spcAft>
                <a:spcPts val="800"/>
              </a:spcAft>
            </a:pPr>
            <a:endParaRPr lang="en-US" sz="3733" dirty="0">
              <a:solidFill>
                <a:srgbClr val="1F497D"/>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6</a:t>
            </a:fld>
            <a:endParaRPr lang="en-US" sz="1067" dirty="0"/>
          </a:p>
        </p:txBody>
      </p:sp>
      <p:pic>
        <p:nvPicPr>
          <p:cNvPr id="12" name="Audio 11">
            <a:hlinkClick r:id="" action="ppaction://media"/>
            <a:extLst>
              <a:ext uri="{FF2B5EF4-FFF2-40B4-BE49-F238E27FC236}">
                <a16:creationId xmlns:a16="http://schemas.microsoft.com/office/drawing/2014/main" id="{D499A853-5A2C-4878-8FD6-0B8F512F11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95399882"/>
      </p:ext>
    </p:extLst>
  </p:cSld>
  <p:clrMapOvr>
    <a:masterClrMapping/>
  </p:clrMapOvr>
  <mc:AlternateContent xmlns:mc="http://schemas.openxmlformats.org/markup-compatibility/2006" xmlns:p14="http://schemas.microsoft.com/office/powerpoint/2010/main">
    <mc:Choice Requires="p14">
      <p:transition spd="slow" p14:dur="2000" advTm="37994"/>
    </mc:Choice>
    <mc:Fallback xmlns="">
      <p:transition spd="slow" advTm="37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765995"/>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Funding Availability for Housing Rehabilitation</a:t>
            </a:r>
          </a:p>
        </p:txBody>
      </p:sp>
      <p:sp>
        <p:nvSpPr>
          <p:cNvPr id="9" name="TextBox 8"/>
          <p:cNvSpPr txBox="1"/>
          <p:nvPr/>
        </p:nvSpPr>
        <p:spPr>
          <a:xfrm>
            <a:off x="2743200" y="1912591"/>
            <a:ext cx="9001387" cy="3641959"/>
          </a:xfrm>
          <a:prstGeom prst="rect">
            <a:avLst/>
          </a:prstGeom>
          <a:noFill/>
        </p:spPr>
        <p:txBody>
          <a:bodyPr wrap="square" rtlCol="0">
            <a:spAutoFit/>
          </a:bodyPr>
          <a:lstStyle/>
          <a:p>
            <a:pPr marL="457189" indent="-457189">
              <a:spcAft>
                <a:spcPts val="800"/>
              </a:spcAft>
              <a:buFont typeface="Arial" panose="020B0604020202020204" pitchFamily="34" charset="0"/>
              <a:buChar char="•"/>
            </a:pPr>
            <a:r>
              <a:rPr lang="en-US" sz="3200" b="1" dirty="0">
                <a:solidFill>
                  <a:srgbClr val="1F497D"/>
                </a:solidFill>
                <a:latin typeface="+mj-lt"/>
                <a:cs typeface="Arial" panose="020B0604020202020204" pitchFamily="34" charset="0"/>
              </a:rPr>
              <a:t>$7,000,000 Available</a:t>
            </a:r>
          </a:p>
          <a:p>
            <a:pPr marL="1066773" lvl="1"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Grant Ceiling of $650,000</a:t>
            </a:r>
          </a:p>
          <a:p>
            <a:pPr marL="457189"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Competitive Applications</a:t>
            </a:r>
          </a:p>
          <a:p>
            <a:pPr marL="457189"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Applications Due:</a:t>
            </a:r>
          </a:p>
          <a:p>
            <a:pPr>
              <a:spcAft>
                <a:spcPts val="800"/>
              </a:spcAft>
            </a:pPr>
            <a:r>
              <a:rPr lang="en-US" sz="3200" dirty="0">
                <a:solidFill>
                  <a:srgbClr val="1F497D"/>
                </a:solidFill>
                <a:latin typeface="+mj-lt"/>
                <a:cs typeface="Arial" panose="020B0604020202020204" pitchFamily="34" charset="0"/>
              </a:rPr>
              <a:t>    </a:t>
            </a:r>
            <a:r>
              <a:rPr lang="en-US" sz="3200" dirty="0">
                <a:solidFill>
                  <a:srgbClr val="FF0000"/>
                </a:solidFill>
                <a:latin typeface="+mj-lt"/>
                <a:cs typeface="Arial" panose="020B0604020202020204" pitchFamily="34" charset="0"/>
              </a:rPr>
              <a:t>Thursday, January 18, 2024 by 5:00pm</a:t>
            </a:r>
          </a:p>
          <a:p>
            <a:pPr marL="609584" lvl="1">
              <a:spcAft>
                <a:spcPts val="800"/>
              </a:spcAft>
            </a:pPr>
            <a:endParaRPr lang="en-US" sz="3733" dirty="0">
              <a:solidFill>
                <a:srgbClr val="1F497D"/>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7</a:t>
            </a:fld>
            <a:endParaRPr lang="en-US" sz="1067" dirty="0"/>
          </a:p>
        </p:txBody>
      </p:sp>
      <p:pic>
        <p:nvPicPr>
          <p:cNvPr id="12" name="Audio 11">
            <a:hlinkClick r:id="" action="ppaction://media"/>
            <a:extLst>
              <a:ext uri="{FF2B5EF4-FFF2-40B4-BE49-F238E27FC236}">
                <a16:creationId xmlns:a16="http://schemas.microsoft.com/office/drawing/2014/main" id="{D499A853-5A2C-4878-8FD6-0B8F512F11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41444992"/>
      </p:ext>
    </p:extLst>
  </p:cSld>
  <p:clrMapOvr>
    <a:masterClrMapping/>
  </p:clrMapOvr>
  <mc:AlternateContent xmlns:mc="http://schemas.openxmlformats.org/markup-compatibility/2006" xmlns:p14="http://schemas.microsoft.com/office/powerpoint/2010/main">
    <mc:Choice Requires="p14">
      <p:transition spd="slow" p14:dur="2000" advTm="37994"/>
    </mc:Choice>
    <mc:Fallback xmlns="">
      <p:transition spd="slow" advTm="37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765995"/>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Funding Availability for Economic Development</a:t>
            </a:r>
          </a:p>
        </p:txBody>
      </p:sp>
      <p:sp>
        <p:nvSpPr>
          <p:cNvPr id="9" name="TextBox 8"/>
          <p:cNvSpPr txBox="1"/>
          <p:nvPr/>
        </p:nvSpPr>
        <p:spPr>
          <a:xfrm>
            <a:off x="2743200" y="1912591"/>
            <a:ext cx="9001387" cy="3641959"/>
          </a:xfrm>
          <a:prstGeom prst="rect">
            <a:avLst/>
          </a:prstGeom>
          <a:noFill/>
        </p:spPr>
        <p:txBody>
          <a:bodyPr wrap="square" rtlCol="0">
            <a:spAutoFit/>
          </a:bodyPr>
          <a:lstStyle/>
          <a:p>
            <a:pPr marL="457189" indent="-457189">
              <a:spcAft>
                <a:spcPts val="800"/>
              </a:spcAft>
              <a:buFont typeface="Arial" panose="020B0604020202020204" pitchFamily="34" charset="0"/>
              <a:buChar char="•"/>
            </a:pPr>
            <a:r>
              <a:rPr lang="en-US" sz="3200" b="1" dirty="0">
                <a:solidFill>
                  <a:srgbClr val="1F497D"/>
                </a:solidFill>
                <a:latin typeface="+mj-lt"/>
                <a:cs typeface="Arial" panose="020B0604020202020204" pitchFamily="34" charset="0"/>
              </a:rPr>
              <a:t>$1,980,641 Available</a:t>
            </a:r>
          </a:p>
          <a:p>
            <a:pPr marL="1066773" lvl="1"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Grant Ceiling of $1 million</a:t>
            </a:r>
          </a:p>
          <a:p>
            <a:pPr marL="1066773" lvl="1"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$25,000/new job</a:t>
            </a:r>
          </a:p>
          <a:p>
            <a:pPr marL="1066773" lvl="1"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$10,000/retained job</a:t>
            </a:r>
          </a:p>
          <a:p>
            <a:pPr marL="457189"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Rolling Application</a:t>
            </a:r>
          </a:p>
          <a:p>
            <a:pPr marL="609584" lvl="1">
              <a:spcAft>
                <a:spcPts val="800"/>
              </a:spcAft>
            </a:pPr>
            <a:endParaRPr lang="en-US" sz="3733" dirty="0">
              <a:solidFill>
                <a:srgbClr val="1F497D"/>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8</a:t>
            </a:fld>
            <a:endParaRPr lang="en-US" sz="1067" dirty="0"/>
          </a:p>
        </p:txBody>
      </p:sp>
      <p:pic>
        <p:nvPicPr>
          <p:cNvPr id="12" name="Audio 11">
            <a:hlinkClick r:id="" action="ppaction://media"/>
            <a:extLst>
              <a:ext uri="{FF2B5EF4-FFF2-40B4-BE49-F238E27FC236}">
                <a16:creationId xmlns:a16="http://schemas.microsoft.com/office/drawing/2014/main" id="{D499A853-5A2C-4878-8FD6-0B8F512F11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80394267"/>
      </p:ext>
    </p:extLst>
  </p:cSld>
  <p:clrMapOvr>
    <a:masterClrMapping/>
  </p:clrMapOvr>
  <mc:AlternateContent xmlns:mc="http://schemas.openxmlformats.org/markup-compatibility/2006" xmlns:p14="http://schemas.microsoft.com/office/powerpoint/2010/main">
    <mc:Choice Requires="p14">
      <p:transition spd="slow" p14:dur="2000" advTm="37994"/>
    </mc:Choice>
    <mc:Fallback xmlns="">
      <p:transition spd="slow" advTm="37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400"/>
            <a:ext cx="12192000" cy="502766"/>
          </a:xfrm>
          <a:prstGeom prst="rect">
            <a:avLst/>
          </a:prstGeom>
          <a:solidFill>
            <a:schemeClr val="tx2"/>
          </a:solidFill>
        </p:spPr>
        <p:txBody>
          <a:bodyPr wrap="square" rtlCol="0">
            <a:spAutoFit/>
          </a:bodyPr>
          <a:lstStyle/>
          <a:p>
            <a:endParaRPr lang="en-US" sz="2667"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122" y="6054880"/>
            <a:ext cx="1649879" cy="453897"/>
          </a:xfrm>
          <a:prstGeom prst="rect">
            <a:avLst/>
          </a:prstGeom>
        </p:spPr>
      </p:pic>
      <p:sp>
        <p:nvSpPr>
          <p:cNvPr id="7" name="TextBox 6"/>
          <p:cNvSpPr txBox="1"/>
          <p:nvPr/>
        </p:nvSpPr>
        <p:spPr>
          <a:xfrm>
            <a:off x="507998" y="765995"/>
            <a:ext cx="10826137" cy="707886"/>
          </a:xfrm>
          <a:prstGeom prst="rect">
            <a:avLst/>
          </a:prstGeom>
          <a:noFill/>
        </p:spPr>
        <p:txBody>
          <a:bodyPr wrap="square" rtlCol="0">
            <a:spAutoFit/>
          </a:bodyPr>
          <a:lstStyle/>
          <a:p>
            <a:r>
              <a:rPr lang="en-US" sz="4000" b="1" dirty="0">
                <a:solidFill>
                  <a:srgbClr val="1F497D"/>
                </a:solidFill>
                <a:latin typeface="+mj-lt"/>
                <a:cs typeface="Arial" panose="020B0604020202020204" pitchFamily="34" charset="0"/>
              </a:rPr>
              <a:t>Funding Availability for Disaster Response</a:t>
            </a:r>
          </a:p>
        </p:txBody>
      </p:sp>
      <p:sp>
        <p:nvSpPr>
          <p:cNvPr id="9" name="TextBox 8"/>
          <p:cNvSpPr txBox="1"/>
          <p:nvPr/>
        </p:nvSpPr>
        <p:spPr>
          <a:xfrm>
            <a:off x="2743200" y="1912591"/>
            <a:ext cx="9001387" cy="1856855"/>
          </a:xfrm>
          <a:prstGeom prst="rect">
            <a:avLst/>
          </a:prstGeom>
          <a:noFill/>
        </p:spPr>
        <p:txBody>
          <a:bodyPr wrap="square" rtlCol="0">
            <a:spAutoFit/>
          </a:bodyPr>
          <a:lstStyle/>
          <a:p>
            <a:pPr marL="457189" indent="-457189">
              <a:spcAft>
                <a:spcPts val="800"/>
              </a:spcAft>
              <a:buFont typeface="Arial" panose="020B0604020202020204" pitchFamily="34" charset="0"/>
              <a:buChar char="•"/>
            </a:pPr>
            <a:r>
              <a:rPr lang="en-US" sz="3200" b="1" dirty="0">
                <a:solidFill>
                  <a:srgbClr val="1F497D"/>
                </a:solidFill>
                <a:latin typeface="+mj-lt"/>
                <a:cs typeface="Arial" panose="020B0604020202020204" pitchFamily="34" charset="0"/>
              </a:rPr>
              <a:t>$0 Allocated</a:t>
            </a:r>
          </a:p>
          <a:p>
            <a:pPr marL="1066773" lvl="1" indent="-457189">
              <a:spcAft>
                <a:spcPts val="800"/>
              </a:spcAft>
              <a:buFont typeface="Arial" panose="020B0604020202020204" pitchFamily="34" charset="0"/>
              <a:buChar char="•"/>
            </a:pPr>
            <a:r>
              <a:rPr lang="en-US" sz="3200" dirty="0">
                <a:solidFill>
                  <a:srgbClr val="1F497D"/>
                </a:solidFill>
                <a:latin typeface="+mj-lt"/>
                <a:cs typeface="Arial" panose="020B0604020202020204" pitchFamily="34" charset="0"/>
              </a:rPr>
              <a:t>Will reallocate if there is a need</a:t>
            </a:r>
          </a:p>
          <a:p>
            <a:pPr marL="609584" lvl="1">
              <a:spcAft>
                <a:spcPts val="800"/>
              </a:spcAft>
            </a:pPr>
            <a:endParaRPr lang="en-US" sz="3733" dirty="0">
              <a:solidFill>
                <a:srgbClr val="1F497D"/>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1067"/>
              <a:t>9</a:t>
            </a:fld>
            <a:endParaRPr lang="en-US" sz="1067" dirty="0"/>
          </a:p>
        </p:txBody>
      </p:sp>
      <p:pic>
        <p:nvPicPr>
          <p:cNvPr id="12" name="Audio 11">
            <a:hlinkClick r:id="" action="ppaction://media"/>
            <a:extLst>
              <a:ext uri="{FF2B5EF4-FFF2-40B4-BE49-F238E27FC236}">
                <a16:creationId xmlns:a16="http://schemas.microsoft.com/office/drawing/2014/main" id="{D499A853-5A2C-4878-8FD6-0B8F512F11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31203004"/>
      </p:ext>
    </p:extLst>
  </p:cSld>
  <p:clrMapOvr>
    <a:masterClrMapping/>
  </p:clrMapOvr>
  <mc:AlternateContent xmlns:mc="http://schemas.openxmlformats.org/markup-compatibility/2006" xmlns:p14="http://schemas.microsoft.com/office/powerpoint/2010/main">
    <mc:Choice Requires="p14">
      <p:transition spd="slow" p14:dur="2000" advTm="37994"/>
    </mc:Choice>
    <mc:Fallback xmlns="">
      <p:transition spd="slow" advTm="37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DCEO Powerpoint Color Palette">
      <a:dk1>
        <a:srgbClr val="FFFFFF"/>
      </a:dk1>
      <a:lt1>
        <a:srgbClr val="FFFFFF"/>
      </a:lt1>
      <a:dk2>
        <a:srgbClr val="FFFFFF"/>
      </a:dk2>
      <a:lt2>
        <a:srgbClr val="FFFFFF"/>
      </a:lt2>
      <a:accent1>
        <a:srgbClr val="044B6F"/>
      </a:accent1>
      <a:accent2>
        <a:srgbClr val="FFC629"/>
      </a:accent2>
      <a:accent3>
        <a:srgbClr val="FFFFFF"/>
      </a:accent3>
      <a:accent4>
        <a:srgbClr val="CCCCCC"/>
      </a:accent4>
      <a:accent5>
        <a:srgbClr val="231F20"/>
      </a:accent5>
      <a:accent6>
        <a:srgbClr val="00953B"/>
      </a:accent6>
      <a:hlink>
        <a:srgbClr val="FFFFFF"/>
      </a:hlink>
      <a:folHlink>
        <a:srgbClr val="FFFFFF"/>
      </a:folHlink>
    </a:clrScheme>
    <a:fontScheme name="DCEO Powerpoint Template">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EO.potm" id="{0B8C52A1-1925-4A6A-A8BE-E35CFC092AA6}" vid="{17BA48B8-AD4F-406D-80E4-B592FC2E8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DCEO</Template>
  <TotalTime>273</TotalTime>
  <Words>1292</Words>
  <Application>Microsoft Office PowerPoint</Application>
  <PresentationFormat>Widescreen</PresentationFormat>
  <Paragraphs>192</Paragraphs>
  <Slides>28</Slides>
  <Notes>10</Notes>
  <HiddenSlides>0</HiddenSlides>
  <MMClips>19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Franklin Gothic Book</vt:lpstr>
      <vt:lpstr>Franklin Gothic Medium</vt:lpstr>
      <vt:lpstr>Office Theme</vt:lpstr>
      <vt:lpstr>Community Development Block Grant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BABA Definitions</vt:lpstr>
      <vt:lpstr>HUD Construction Materials Groups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Title-Franklin Gothic Medium</dc:title>
  <dc:creator>Miner, JoLaine</dc:creator>
  <cp:lastModifiedBy>Bell, Wendy</cp:lastModifiedBy>
  <cp:revision>7</cp:revision>
  <dcterms:created xsi:type="dcterms:W3CDTF">2023-10-02T17:23:53Z</dcterms:created>
  <dcterms:modified xsi:type="dcterms:W3CDTF">2023-10-13T02:41:06Z</dcterms:modified>
</cp:coreProperties>
</file>