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 id="2147483671" r:id="rId3"/>
  </p:sldMasterIdLst>
  <p:notesMasterIdLst>
    <p:notesMasterId r:id="rId140"/>
  </p:notesMasterIdLst>
  <p:sldIdLst>
    <p:sldId id="263" r:id="rId4"/>
    <p:sldId id="864" r:id="rId5"/>
    <p:sldId id="257" r:id="rId6"/>
    <p:sldId id="262" r:id="rId7"/>
    <p:sldId id="264" r:id="rId8"/>
    <p:sldId id="268" r:id="rId9"/>
    <p:sldId id="269" r:id="rId10"/>
    <p:sldId id="267" r:id="rId11"/>
    <p:sldId id="270" r:id="rId12"/>
    <p:sldId id="271" r:id="rId13"/>
    <p:sldId id="272" r:id="rId14"/>
    <p:sldId id="279" r:id="rId15"/>
    <p:sldId id="276" r:id="rId16"/>
    <p:sldId id="280" r:id="rId17"/>
    <p:sldId id="768" r:id="rId18"/>
    <p:sldId id="287" r:id="rId19"/>
    <p:sldId id="296" r:id="rId20"/>
    <p:sldId id="297" r:id="rId21"/>
    <p:sldId id="285" r:id="rId22"/>
    <p:sldId id="286" r:id="rId23"/>
    <p:sldId id="299" r:id="rId24"/>
    <p:sldId id="283" r:id="rId25"/>
    <p:sldId id="295" r:id="rId26"/>
    <p:sldId id="298" r:id="rId27"/>
    <p:sldId id="865" r:id="rId28"/>
    <p:sldId id="769" r:id="rId29"/>
    <p:sldId id="274" r:id="rId30"/>
    <p:sldId id="770" r:id="rId31"/>
    <p:sldId id="771" r:id="rId32"/>
    <p:sldId id="277" r:id="rId33"/>
    <p:sldId id="278" r:id="rId34"/>
    <p:sldId id="772" r:id="rId35"/>
    <p:sldId id="773" r:id="rId36"/>
    <p:sldId id="281" r:id="rId37"/>
    <p:sldId id="774" r:id="rId38"/>
    <p:sldId id="775" r:id="rId39"/>
    <p:sldId id="776" r:id="rId40"/>
    <p:sldId id="777" r:id="rId41"/>
    <p:sldId id="778" r:id="rId42"/>
    <p:sldId id="779" r:id="rId43"/>
    <p:sldId id="780" r:id="rId44"/>
    <p:sldId id="273" r:id="rId45"/>
    <p:sldId id="781" r:id="rId46"/>
    <p:sldId id="275" r:id="rId47"/>
    <p:sldId id="266" r:id="rId48"/>
    <p:sldId id="782" r:id="rId49"/>
    <p:sldId id="783" r:id="rId50"/>
    <p:sldId id="282" r:id="rId51"/>
    <p:sldId id="784" r:id="rId52"/>
    <p:sldId id="284" r:id="rId53"/>
    <p:sldId id="785" r:id="rId54"/>
    <p:sldId id="786" r:id="rId55"/>
    <p:sldId id="787" r:id="rId56"/>
    <p:sldId id="288" r:id="rId57"/>
    <p:sldId id="290" r:id="rId58"/>
    <p:sldId id="788" r:id="rId59"/>
    <p:sldId id="292" r:id="rId60"/>
    <p:sldId id="291" r:id="rId61"/>
    <p:sldId id="293" r:id="rId62"/>
    <p:sldId id="294" r:id="rId63"/>
    <p:sldId id="789" r:id="rId64"/>
    <p:sldId id="357" r:id="rId65"/>
    <p:sldId id="790" r:id="rId66"/>
    <p:sldId id="791" r:id="rId67"/>
    <p:sldId id="356" r:id="rId68"/>
    <p:sldId id="866" r:id="rId69"/>
    <p:sldId id="793" r:id="rId70"/>
    <p:sldId id="794" r:id="rId71"/>
    <p:sldId id="795" r:id="rId72"/>
    <p:sldId id="796" r:id="rId73"/>
    <p:sldId id="797" r:id="rId74"/>
    <p:sldId id="798" r:id="rId75"/>
    <p:sldId id="799" r:id="rId76"/>
    <p:sldId id="800" r:id="rId77"/>
    <p:sldId id="801" r:id="rId78"/>
    <p:sldId id="802" r:id="rId79"/>
    <p:sldId id="803" r:id="rId80"/>
    <p:sldId id="804" r:id="rId81"/>
    <p:sldId id="805" r:id="rId82"/>
    <p:sldId id="867" r:id="rId83"/>
    <p:sldId id="807" r:id="rId84"/>
    <p:sldId id="808" r:id="rId85"/>
    <p:sldId id="289" r:id="rId86"/>
    <p:sldId id="809" r:id="rId87"/>
    <p:sldId id="810" r:id="rId88"/>
    <p:sldId id="811" r:id="rId89"/>
    <p:sldId id="812" r:id="rId90"/>
    <p:sldId id="813" r:id="rId91"/>
    <p:sldId id="814" r:id="rId92"/>
    <p:sldId id="815" r:id="rId93"/>
    <p:sldId id="816" r:id="rId94"/>
    <p:sldId id="817" r:id="rId95"/>
    <p:sldId id="818" r:id="rId96"/>
    <p:sldId id="819" r:id="rId97"/>
    <p:sldId id="820" r:id="rId98"/>
    <p:sldId id="821" r:id="rId99"/>
    <p:sldId id="822" r:id="rId100"/>
    <p:sldId id="823" r:id="rId101"/>
    <p:sldId id="868" r:id="rId102"/>
    <p:sldId id="825" r:id="rId103"/>
    <p:sldId id="826" r:id="rId104"/>
    <p:sldId id="827" r:id="rId105"/>
    <p:sldId id="828" r:id="rId106"/>
    <p:sldId id="829" r:id="rId107"/>
    <p:sldId id="830" r:id="rId108"/>
    <p:sldId id="831" r:id="rId109"/>
    <p:sldId id="832" r:id="rId110"/>
    <p:sldId id="833" r:id="rId111"/>
    <p:sldId id="834" r:id="rId112"/>
    <p:sldId id="835" r:id="rId113"/>
    <p:sldId id="836" r:id="rId114"/>
    <p:sldId id="837" r:id="rId115"/>
    <p:sldId id="869" r:id="rId116"/>
    <p:sldId id="839" r:id="rId117"/>
    <p:sldId id="840" r:id="rId118"/>
    <p:sldId id="841" r:id="rId119"/>
    <p:sldId id="842" r:id="rId120"/>
    <p:sldId id="843" r:id="rId121"/>
    <p:sldId id="844" r:id="rId122"/>
    <p:sldId id="845" r:id="rId123"/>
    <p:sldId id="846" r:id="rId124"/>
    <p:sldId id="847" r:id="rId125"/>
    <p:sldId id="848" r:id="rId126"/>
    <p:sldId id="849" r:id="rId127"/>
    <p:sldId id="850" r:id="rId128"/>
    <p:sldId id="870" r:id="rId129"/>
    <p:sldId id="852" r:id="rId130"/>
    <p:sldId id="853" r:id="rId131"/>
    <p:sldId id="854" r:id="rId132"/>
    <p:sldId id="871" r:id="rId133"/>
    <p:sldId id="856" r:id="rId134"/>
    <p:sldId id="857" r:id="rId135"/>
    <p:sldId id="858" r:id="rId136"/>
    <p:sldId id="859" r:id="rId137"/>
    <p:sldId id="860" r:id="rId138"/>
    <p:sldId id="861" r:id="rId139"/>
  </p:sldIdLst>
  <p:sldSz cx="12192000" cy="6858000"/>
  <p:notesSz cx="7172325"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lton, Emily" initials="BE" lastIdx="3" clrIdx="0">
    <p:extLst>
      <p:ext uri="{19B8F6BF-5375-455C-9EA6-DF929625EA0E}">
        <p15:presenceInfo xmlns:p15="http://schemas.microsoft.com/office/powerpoint/2012/main" userId="S::Emily.Bolton@Illinois.gov::630bf3b0-6256-416a-9efe-669e906a2d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A4B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7" autoAdjust="0"/>
    <p:restoredTop sz="94660"/>
  </p:normalViewPr>
  <p:slideViewPr>
    <p:cSldViewPr snapToGrid="0">
      <p:cViewPr varScale="1">
        <p:scale>
          <a:sx n="72" d="100"/>
          <a:sy n="72" d="100"/>
        </p:scale>
        <p:origin x="4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B29552-E89C-408A-A452-5E3A1B605C8F}" type="doc">
      <dgm:prSet loTypeId="urn:microsoft.com/office/officeart/2018/2/layout/IconVerticalSolidList" loCatId="icon" qsTypeId="urn:microsoft.com/office/officeart/2005/8/quickstyle/simple1" qsCatId="simple" csTypeId="urn:microsoft.com/office/officeart/2018/5/colors/Iconchunking_neutralbg_accent5_2" csCatId="accent5" phldr="1"/>
      <dgm:spPr/>
      <dgm:t>
        <a:bodyPr/>
        <a:lstStyle/>
        <a:p>
          <a:endParaRPr lang="en-US"/>
        </a:p>
      </dgm:t>
    </dgm:pt>
    <dgm:pt modelId="{F9DFDDFE-0C4A-4C73-A72D-DD088711E0F7}">
      <dgm:prSet custT="1"/>
      <dgm:spPr/>
      <dgm:t>
        <a:bodyPr/>
        <a:lstStyle/>
        <a:p>
          <a:pPr>
            <a:lnSpc>
              <a:spcPct val="100000"/>
            </a:lnSpc>
          </a:pPr>
          <a:r>
            <a:rPr lang="en-US" sz="2000" b="1"/>
            <a:t>The Illinois Works Apprenticeship Initiative </a:t>
          </a:r>
          <a:r>
            <a:rPr lang="en-US" sz="2000"/>
            <a:t>sets an apprenticeship goal for public works projects estimated to cost $500,000 or more, including both capital grants and direct capital contracts.</a:t>
          </a:r>
        </a:p>
      </dgm:t>
    </dgm:pt>
    <dgm:pt modelId="{BD50F303-C4F1-4D6E-B706-FB810EB9E892}" type="parTrans" cxnId="{6DEFF1B2-FBCB-4E66-A297-64D81B5DCF8B}">
      <dgm:prSet/>
      <dgm:spPr/>
      <dgm:t>
        <a:bodyPr/>
        <a:lstStyle/>
        <a:p>
          <a:endParaRPr lang="en-US"/>
        </a:p>
      </dgm:t>
    </dgm:pt>
    <dgm:pt modelId="{BE9FD4A0-6623-4B87-9A13-850C96ED0A2F}" type="sibTrans" cxnId="{6DEFF1B2-FBCB-4E66-A297-64D81B5DCF8B}">
      <dgm:prSet/>
      <dgm:spPr/>
      <dgm:t>
        <a:bodyPr/>
        <a:lstStyle/>
        <a:p>
          <a:endParaRPr lang="en-US"/>
        </a:p>
      </dgm:t>
    </dgm:pt>
    <dgm:pt modelId="{A45E03A2-5754-45B3-8CCC-E404D9EBA809}">
      <dgm:prSet custT="1"/>
      <dgm:spPr/>
      <dgm:t>
        <a:bodyPr/>
        <a:lstStyle/>
        <a:p>
          <a:pPr>
            <a:lnSpc>
              <a:spcPct val="100000"/>
            </a:lnSpc>
          </a:pPr>
          <a:r>
            <a:rPr lang="en-US" sz="2000" b="1"/>
            <a:t>Apprenticeship Goal </a:t>
          </a:r>
          <a:r>
            <a:rPr lang="en-US" sz="2000"/>
            <a:t>is for US Dept. of Labor certified apprentices to perform: </a:t>
          </a:r>
        </a:p>
      </dgm:t>
    </dgm:pt>
    <dgm:pt modelId="{3890AF6C-1A14-46FF-B44D-4FABED96FED8}" type="parTrans" cxnId="{EB9E0BB1-4BEE-462F-B966-7ADABA11E762}">
      <dgm:prSet/>
      <dgm:spPr/>
      <dgm:t>
        <a:bodyPr/>
        <a:lstStyle/>
        <a:p>
          <a:endParaRPr lang="en-US"/>
        </a:p>
      </dgm:t>
    </dgm:pt>
    <dgm:pt modelId="{67544CB9-FC00-486B-8A9E-1818BDD5B4E3}" type="sibTrans" cxnId="{EB9E0BB1-4BEE-462F-B966-7ADABA11E762}">
      <dgm:prSet/>
      <dgm:spPr/>
      <dgm:t>
        <a:bodyPr/>
        <a:lstStyle/>
        <a:p>
          <a:endParaRPr lang="en-US"/>
        </a:p>
      </dgm:t>
    </dgm:pt>
    <dgm:pt modelId="{1E186DD3-0EB2-4768-B558-065CE42EDC2D}">
      <dgm:prSet custT="1"/>
      <dgm:spPr/>
      <dgm:t>
        <a:bodyPr/>
        <a:lstStyle/>
        <a:p>
          <a:pPr>
            <a:lnSpc>
              <a:spcPct val="100000"/>
            </a:lnSpc>
          </a:pPr>
          <a:r>
            <a:rPr lang="en-US" sz="1600">
              <a:latin typeface="+mj-lt"/>
            </a:rPr>
            <a:t>10% of total labor hours actually worked on a project, or </a:t>
          </a:r>
        </a:p>
      </dgm:t>
    </dgm:pt>
    <dgm:pt modelId="{2F1FE0AD-5D53-48C1-953B-996565652E3F}" type="parTrans" cxnId="{3A76BBC1-C83A-4588-A030-08C18624D217}">
      <dgm:prSet/>
      <dgm:spPr/>
      <dgm:t>
        <a:bodyPr/>
        <a:lstStyle/>
        <a:p>
          <a:endParaRPr lang="en-US"/>
        </a:p>
      </dgm:t>
    </dgm:pt>
    <dgm:pt modelId="{99E0CE2A-DD7B-430F-B9AB-653B66E177D6}" type="sibTrans" cxnId="{3A76BBC1-C83A-4588-A030-08C18624D217}">
      <dgm:prSet/>
      <dgm:spPr/>
      <dgm:t>
        <a:bodyPr/>
        <a:lstStyle/>
        <a:p>
          <a:endParaRPr lang="en-US"/>
        </a:p>
      </dgm:t>
    </dgm:pt>
    <dgm:pt modelId="{C9E28009-FDAA-4B12-B045-50ABD60AAA4F}">
      <dgm:prSet custT="1"/>
      <dgm:spPr/>
      <dgm:t>
        <a:bodyPr/>
        <a:lstStyle/>
        <a:p>
          <a:pPr>
            <a:lnSpc>
              <a:spcPct val="100000"/>
            </a:lnSpc>
          </a:pPr>
          <a:r>
            <a:rPr lang="en-US" sz="1600">
              <a:latin typeface="+mj-lt"/>
            </a:rPr>
            <a:t>10% of the estimated labor hours in each prevailing wage category, </a:t>
          </a:r>
          <a:r>
            <a:rPr lang="en-US" sz="1600" u="sng">
              <a:latin typeface="+mj-lt"/>
            </a:rPr>
            <a:t>whichever is less</a:t>
          </a:r>
          <a:r>
            <a:rPr lang="en-US" sz="1600">
              <a:latin typeface="+mj-lt"/>
            </a:rPr>
            <a:t>.</a:t>
          </a:r>
        </a:p>
      </dgm:t>
    </dgm:pt>
    <dgm:pt modelId="{FC38F8E6-B952-46C6-B95D-106C0015E555}" type="parTrans" cxnId="{68296307-3843-4880-83B5-D9589C3229B6}">
      <dgm:prSet/>
      <dgm:spPr/>
      <dgm:t>
        <a:bodyPr/>
        <a:lstStyle/>
        <a:p>
          <a:endParaRPr lang="en-US"/>
        </a:p>
      </dgm:t>
    </dgm:pt>
    <dgm:pt modelId="{EF0F4CAB-D6EB-404A-886F-3CFABA43B0A2}" type="sibTrans" cxnId="{68296307-3843-4880-83B5-D9589C3229B6}">
      <dgm:prSet/>
      <dgm:spPr/>
      <dgm:t>
        <a:bodyPr/>
        <a:lstStyle/>
        <a:p>
          <a:endParaRPr lang="en-US"/>
        </a:p>
      </dgm:t>
    </dgm:pt>
    <dgm:pt modelId="{066ABE10-BAE0-4479-BDF6-22F00C84C150}">
      <dgm:prSet custT="1"/>
      <dgm:spPr/>
      <dgm:t>
        <a:bodyPr/>
        <a:lstStyle/>
        <a:p>
          <a:pPr>
            <a:lnSpc>
              <a:spcPct val="100000"/>
            </a:lnSpc>
          </a:pPr>
          <a:r>
            <a:rPr lang="en-US" sz="2000" b="1"/>
            <a:t>“Public Works” </a:t>
          </a:r>
          <a:r>
            <a:rPr lang="en-US" sz="2000"/>
            <a:t>means all projects contracted or funded by the state, in whole or in part, from appropriated capital funds that constitute a public work under the Prevailing Wage Act.</a:t>
          </a:r>
        </a:p>
      </dgm:t>
    </dgm:pt>
    <dgm:pt modelId="{C889E184-9898-40A4-AB6E-FE635DDC7872}" type="parTrans" cxnId="{F2E78C0A-C7B5-4276-94CB-40A85B37F8B9}">
      <dgm:prSet/>
      <dgm:spPr/>
      <dgm:t>
        <a:bodyPr/>
        <a:lstStyle/>
        <a:p>
          <a:endParaRPr lang="en-US"/>
        </a:p>
      </dgm:t>
    </dgm:pt>
    <dgm:pt modelId="{3514B45B-7115-421E-855F-74B871AFFE48}" type="sibTrans" cxnId="{F2E78C0A-C7B5-4276-94CB-40A85B37F8B9}">
      <dgm:prSet/>
      <dgm:spPr/>
      <dgm:t>
        <a:bodyPr/>
        <a:lstStyle/>
        <a:p>
          <a:endParaRPr lang="en-US"/>
        </a:p>
      </dgm:t>
    </dgm:pt>
    <dgm:pt modelId="{E99972D6-54B5-4DF0-B264-42DC6AF0DE35}">
      <dgm:prSet/>
      <dgm:spPr/>
      <dgm:t>
        <a:bodyPr/>
        <a:lstStyle/>
        <a:p>
          <a:pPr>
            <a:lnSpc>
              <a:spcPct val="100000"/>
            </a:lnSpc>
          </a:pPr>
          <a:r>
            <a:rPr lang="en-US" b="1" dirty="0">
              <a:latin typeface="+mn-lt"/>
            </a:rPr>
            <a:t>"</a:t>
          </a:r>
          <a:r>
            <a:rPr lang="en-US" b="1" dirty="0">
              <a:latin typeface="+mn-lt"/>
              <a:cs typeface="Calibri Light" panose="020F0302020204030204"/>
            </a:rPr>
            <a:t>Project</a:t>
          </a:r>
          <a:r>
            <a:rPr lang="en-US" b="1" dirty="0">
              <a:latin typeface="+mn-lt"/>
            </a:rPr>
            <a:t>" </a:t>
          </a:r>
          <a:r>
            <a:rPr lang="en-US" dirty="0"/>
            <a:t>means the activities established by the agency and set forth in the Grant Agreement or contract that are funded, in whole or in part, by appropriated State funds.</a:t>
          </a:r>
          <a:r>
            <a:rPr lang="en-US" dirty="0">
              <a:latin typeface="Calibri Light" panose="020F0302020204030204"/>
            </a:rPr>
            <a:t> </a:t>
          </a:r>
          <a:endParaRPr lang="en-US" dirty="0"/>
        </a:p>
      </dgm:t>
    </dgm:pt>
    <dgm:pt modelId="{CEC4CEE5-024F-45E9-AA2E-010B14CE19E2}" type="parTrans" cxnId="{5DDD9DE0-1B39-4971-A923-37ABFDFDCF76}">
      <dgm:prSet/>
      <dgm:spPr/>
      <dgm:t>
        <a:bodyPr/>
        <a:lstStyle/>
        <a:p>
          <a:endParaRPr lang="en-US"/>
        </a:p>
      </dgm:t>
    </dgm:pt>
    <dgm:pt modelId="{52CD6745-4E9F-4528-B2A5-6D643A66A277}" type="sibTrans" cxnId="{5DDD9DE0-1B39-4971-A923-37ABFDFDCF76}">
      <dgm:prSet/>
      <dgm:spPr/>
      <dgm:t>
        <a:bodyPr/>
        <a:lstStyle/>
        <a:p>
          <a:endParaRPr lang="en-US"/>
        </a:p>
      </dgm:t>
    </dgm:pt>
    <dgm:pt modelId="{83088D12-936C-4411-AF8B-959995A7A14D}" type="pres">
      <dgm:prSet presAssocID="{B6B29552-E89C-408A-A452-5E3A1B605C8F}" presName="root" presStyleCnt="0">
        <dgm:presLayoutVars>
          <dgm:dir/>
          <dgm:resizeHandles val="exact"/>
        </dgm:presLayoutVars>
      </dgm:prSet>
      <dgm:spPr/>
    </dgm:pt>
    <dgm:pt modelId="{17BAFD2D-A9A2-42C6-A340-9B1118C1937D}" type="pres">
      <dgm:prSet presAssocID="{F9DFDDFE-0C4A-4C73-A72D-DD088711E0F7}" presName="compNode" presStyleCnt="0"/>
      <dgm:spPr/>
    </dgm:pt>
    <dgm:pt modelId="{D7CD280B-4ED1-427B-8BA1-C6321B60FCCE}" type="pres">
      <dgm:prSet presAssocID="{F9DFDDFE-0C4A-4C73-A72D-DD088711E0F7}" presName="bgRect" presStyleLbl="bgShp" presStyleIdx="0" presStyleCnt="4"/>
      <dgm:spPr/>
    </dgm:pt>
    <dgm:pt modelId="{003936EE-BB88-4101-8365-F88F85FA1947}" type="pres">
      <dgm:prSet presAssocID="{F9DFDDFE-0C4A-4C73-A72D-DD088711E0F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12E07DD4-25D0-4939-8CF5-4F2EA9E10375}" type="pres">
      <dgm:prSet presAssocID="{F9DFDDFE-0C4A-4C73-A72D-DD088711E0F7}" presName="spaceRect" presStyleCnt="0"/>
      <dgm:spPr/>
    </dgm:pt>
    <dgm:pt modelId="{C7EEE13A-38C8-4DC5-8768-C582905A47E6}" type="pres">
      <dgm:prSet presAssocID="{F9DFDDFE-0C4A-4C73-A72D-DD088711E0F7}" presName="parTx" presStyleLbl="revTx" presStyleIdx="0" presStyleCnt="5">
        <dgm:presLayoutVars>
          <dgm:chMax val="0"/>
          <dgm:chPref val="0"/>
        </dgm:presLayoutVars>
      </dgm:prSet>
      <dgm:spPr/>
    </dgm:pt>
    <dgm:pt modelId="{4BC116CC-C1F6-4D2F-AAD1-2332CC8E3602}" type="pres">
      <dgm:prSet presAssocID="{BE9FD4A0-6623-4B87-9A13-850C96ED0A2F}" presName="sibTrans" presStyleCnt="0"/>
      <dgm:spPr/>
    </dgm:pt>
    <dgm:pt modelId="{86F56E4D-731F-4602-81E7-C5FF2A599972}" type="pres">
      <dgm:prSet presAssocID="{A45E03A2-5754-45B3-8CCC-E404D9EBA809}" presName="compNode" presStyleCnt="0"/>
      <dgm:spPr/>
    </dgm:pt>
    <dgm:pt modelId="{2FCB7A62-17BD-4932-96A3-88D06F5CC303}" type="pres">
      <dgm:prSet presAssocID="{A45E03A2-5754-45B3-8CCC-E404D9EBA809}" presName="bgRect" presStyleLbl="bgShp" presStyleIdx="1" presStyleCnt="4"/>
      <dgm:spPr/>
    </dgm:pt>
    <dgm:pt modelId="{E815CD52-B736-455D-B5F5-7C756B701775}" type="pres">
      <dgm:prSet presAssocID="{A45E03A2-5754-45B3-8CCC-E404D9EBA80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elder"/>
        </a:ext>
      </dgm:extLst>
    </dgm:pt>
    <dgm:pt modelId="{57CE4429-9445-48AF-9E45-429BFECE316B}" type="pres">
      <dgm:prSet presAssocID="{A45E03A2-5754-45B3-8CCC-E404D9EBA809}" presName="spaceRect" presStyleCnt="0"/>
      <dgm:spPr/>
    </dgm:pt>
    <dgm:pt modelId="{E9788CCF-49F0-4512-A45A-38CF86A240A5}" type="pres">
      <dgm:prSet presAssocID="{A45E03A2-5754-45B3-8CCC-E404D9EBA809}" presName="parTx" presStyleLbl="revTx" presStyleIdx="1" presStyleCnt="5">
        <dgm:presLayoutVars>
          <dgm:chMax val="0"/>
          <dgm:chPref val="0"/>
        </dgm:presLayoutVars>
      </dgm:prSet>
      <dgm:spPr/>
    </dgm:pt>
    <dgm:pt modelId="{583CFB75-DC14-4CA3-A8DE-331843F9098B}" type="pres">
      <dgm:prSet presAssocID="{A45E03A2-5754-45B3-8CCC-E404D9EBA809}" presName="desTx" presStyleLbl="revTx" presStyleIdx="2" presStyleCnt="5">
        <dgm:presLayoutVars/>
      </dgm:prSet>
      <dgm:spPr/>
    </dgm:pt>
    <dgm:pt modelId="{FD0CD4F4-7438-4701-9081-57EBE3DEE41E}" type="pres">
      <dgm:prSet presAssocID="{67544CB9-FC00-486B-8A9E-1818BDD5B4E3}" presName="sibTrans" presStyleCnt="0"/>
      <dgm:spPr/>
    </dgm:pt>
    <dgm:pt modelId="{A6A4DA48-5071-485F-9EDF-A0AD2241E391}" type="pres">
      <dgm:prSet presAssocID="{066ABE10-BAE0-4479-BDF6-22F00C84C150}" presName="compNode" presStyleCnt="0"/>
      <dgm:spPr/>
    </dgm:pt>
    <dgm:pt modelId="{059C2211-D168-41A3-8091-16F30F3C49BB}" type="pres">
      <dgm:prSet presAssocID="{066ABE10-BAE0-4479-BDF6-22F00C84C150}" presName="bgRect" presStyleLbl="bgShp" presStyleIdx="2" presStyleCnt="4"/>
      <dgm:spPr/>
    </dgm:pt>
    <dgm:pt modelId="{8DFB6DC6-FA8E-491C-B7DB-498CEA0194BB}" type="pres">
      <dgm:prSet presAssocID="{066ABE10-BAE0-4479-BDF6-22F00C84C15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4D69D9DA-C921-46EA-8509-168F2540B2EC}" type="pres">
      <dgm:prSet presAssocID="{066ABE10-BAE0-4479-BDF6-22F00C84C150}" presName="spaceRect" presStyleCnt="0"/>
      <dgm:spPr/>
    </dgm:pt>
    <dgm:pt modelId="{CA561ECF-D263-4F81-A411-F0FC34A7DF83}" type="pres">
      <dgm:prSet presAssocID="{066ABE10-BAE0-4479-BDF6-22F00C84C150}" presName="parTx" presStyleLbl="revTx" presStyleIdx="3" presStyleCnt="5">
        <dgm:presLayoutVars>
          <dgm:chMax val="0"/>
          <dgm:chPref val="0"/>
        </dgm:presLayoutVars>
      </dgm:prSet>
      <dgm:spPr/>
    </dgm:pt>
    <dgm:pt modelId="{12E620AB-848E-4C32-A35D-BAFA3230339F}" type="pres">
      <dgm:prSet presAssocID="{3514B45B-7115-421E-855F-74B871AFFE48}" presName="sibTrans" presStyleCnt="0"/>
      <dgm:spPr/>
    </dgm:pt>
    <dgm:pt modelId="{B2DFBEDD-4515-4993-9C19-6F7616B91E17}" type="pres">
      <dgm:prSet presAssocID="{E99972D6-54B5-4DF0-B264-42DC6AF0DE35}" presName="compNode" presStyleCnt="0"/>
      <dgm:spPr/>
    </dgm:pt>
    <dgm:pt modelId="{66F923C2-814C-4512-8AC9-9227809AF11B}" type="pres">
      <dgm:prSet presAssocID="{E99972D6-54B5-4DF0-B264-42DC6AF0DE35}" presName="bgRect" presStyleLbl="bgShp" presStyleIdx="3" presStyleCnt="4"/>
      <dgm:spPr/>
    </dgm:pt>
    <dgm:pt modelId="{C4831FD4-7E4C-4BF6-AE51-41297CD3C3B4}" type="pres">
      <dgm:prSet presAssocID="{E99972D6-54B5-4DF0-B264-42DC6AF0DE3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766481CE-DABC-4495-8B10-C57829A33EDD}" type="pres">
      <dgm:prSet presAssocID="{E99972D6-54B5-4DF0-B264-42DC6AF0DE35}" presName="spaceRect" presStyleCnt="0"/>
      <dgm:spPr/>
    </dgm:pt>
    <dgm:pt modelId="{64690B77-E2BE-4A66-AB9F-59E1736BD693}" type="pres">
      <dgm:prSet presAssocID="{E99972D6-54B5-4DF0-B264-42DC6AF0DE35}" presName="parTx" presStyleLbl="revTx" presStyleIdx="4" presStyleCnt="5">
        <dgm:presLayoutVars>
          <dgm:chMax val="0"/>
          <dgm:chPref val="0"/>
        </dgm:presLayoutVars>
      </dgm:prSet>
      <dgm:spPr/>
    </dgm:pt>
  </dgm:ptLst>
  <dgm:cxnLst>
    <dgm:cxn modelId="{68296307-3843-4880-83B5-D9589C3229B6}" srcId="{A45E03A2-5754-45B3-8CCC-E404D9EBA809}" destId="{C9E28009-FDAA-4B12-B045-50ABD60AAA4F}" srcOrd="1" destOrd="0" parTransId="{FC38F8E6-B952-46C6-B95D-106C0015E555}" sibTransId="{EF0F4CAB-D6EB-404A-886F-3CFABA43B0A2}"/>
    <dgm:cxn modelId="{F2E78C0A-C7B5-4276-94CB-40A85B37F8B9}" srcId="{B6B29552-E89C-408A-A452-5E3A1B605C8F}" destId="{066ABE10-BAE0-4479-BDF6-22F00C84C150}" srcOrd="2" destOrd="0" parTransId="{C889E184-9898-40A4-AB6E-FE635DDC7872}" sibTransId="{3514B45B-7115-421E-855F-74B871AFFE48}"/>
    <dgm:cxn modelId="{9D79A21A-59CF-4427-9118-D5A96E9108ED}" type="presOf" srcId="{B6B29552-E89C-408A-A452-5E3A1B605C8F}" destId="{83088D12-936C-4411-AF8B-959995A7A14D}" srcOrd="0" destOrd="0" presId="urn:microsoft.com/office/officeart/2018/2/layout/IconVerticalSolidList"/>
    <dgm:cxn modelId="{ED83FD21-3042-452C-B923-A39E19F9C555}" type="presOf" srcId="{F9DFDDFE-0C4A-4C73-A72D-DD088711E0F7}" destId="{C7EEE13A-38C8-4DC5-8768-C582905A47E6}" srcOrd="0" destOrd="0" presId="urn:microsoft.com/office/officeart/2018/2/layout/IconVerticalSolidList"/>
    <dgm:cxn modelId="{15909326-369F-48F3-A7F3-D489175307F7}" type="presOf" srcId="{C9E28009-FDAA-4B12-B045-50ABD60AAA4F}" destId="{583CFB75-DC14-4CA3-A8DE-331843F9098B}" srcOrd="0" destOrd="1" presId="urn:microsoft.com/office/officeart/2018/2/layout/IconVerticalSolidList"/>
    <dgm:cxn modelId="{4A679D4B-C294-4777-926E-839B27C386F8}" type="presOf" srcId="{A45E03A2-5754-45B3-8CCC-E404D9EBA809}" destId="{E9788CCF-49F0-4512-A45A-38CF86A240A5}" srcOrd="0" destOrd="0" presId="urn:microsoft.com/office/officeart/2018/2/layout/IconVerticalSolidList"/>
    <dgm:cxn modelId="{509E1481-2996-4C32-A646-13551AB35095}" type="presOf" srcId="{E99972D6-54B5-4DF0-B264-42DC6AF0DE35}" destId="{64690B77-E2BE-4A66-AB9F-59E1736BD693}" srcOrd="0" destOrd="0" presId="urn:microsoft.com/office/officeart/2018/2/layout/IconVerticalSolidList"/>
    <dgm:cxn modelId="{EB9E0BB1-4BEE-462F-B966-7ADABA11E762}" srcId="{B6B29552-E89C-408A-A452-5E3A1B605C8F}" destId="{A45E03A2-5754-45B3-8CCC-E404D9EBA809}" srcOrd="1" destOrd="0" parTransId="{3890AF6C-1A14-46FF-B44D-4FABED96FED8}" sibTransId="{67544CB9-FC00-486B-8A9E-1818BDD5B4E3}"/>
    <dgm:cxn modelId="{6DEFF1B2-FBCB-4E66-A297-64D81B5DCF8B}" srcId="{B6B29552-E89C-408A-A452-5E3A1B605C8F}" destId="{F9DFDDFE-0C4A-4C73-A72D-DD088711E0F7}" srcOrd="0" destOrd="0" parTransId="{BD50F303-C4F1-4D6E-B706-FB810EB9E892}" sibTransId="{BE9FD4A0-6623-4B87-9A13-850C96ED0A2F}"/>
    <dgm:cxn modelId="{3A76BBC1-C83A-4588-A030-08C18624D217}" srcId="{A45E03A2-5754-45B3-8CCC-E404D9EBA809}" destId="{1E186DD3-0EB2-4768-B558-065CE42EDC2D}" srcOrd="0" destOrd="0" parTransId="{2F1FE0AD-5D53-48C1-953B-996565652E3F}" sibTransId="{99E0CE2A-DD7B-430F-B9AB-653B66E177D6}"/>
    <dgm:cxn modelId="{4E0159D1-C980-4D41-AFF7-7441D006F7A0}" type="presOf" srcId="{1E186DD3-0EB2-4768-B558-065CE42EDC2D}" destId="{583CFB75-DC14-4CA3-A8DE-331843F9098B}" srcOrd="0" destOrd="0" presId="urn:microsoft.com/office/officeart/2018/2/layout/IconVerticalSolidList"/>
    <dgm:cxn modelId="{5DDD9DE0-1B39-4971-A923-37ABFDFDCF76}" srcId="{B6B29552-E89C-408A-A452-5E3A1B605C8F}" destId="{E99972D6-54B5-4DF0-B264-42DC6AF0DE35}" srcOrd="3" destOrd="0" parTransId="{CEC4CEE5-024F-45E9-AA2E-010B14CE19E2}" sibTransId="{52CD6745-4E9F-4528-B2A5-6D643A66A277}"/>
    <dgm:cxn modelId="{F1E1C8FE-6792-4B49-BD16-CE2F018F6E96}" type="presOf" srcId="{066ABE10-BAE0-4479-BDF6-22F00C84C150}" destId="{CA561ECF-D263-4F81-A411-F0FC34A7DF83}" srcOrd="0" destOrd="0" presId="urn:microsoft.com/office/officeart/2018/2/layout/IconVerticalSolidList"/>
    <dgm:cxn modelId="{013398CC-A3AD-4873-8656-D2A1C0AF087F}" type="presParOf" srcId="{83088D12-936C-4411-AF8B-959995A7A14D}" destId="{17BAFD2D-A9A2-42C6-A340-9B1118C1937D}" srcOrd="0" destOrd="0" presId="urn:microsoft.com/office/officeart/2018/2/layout/IconVerticalSolidList"/>
    <dgm:cxn modelId="{D2BA3F06-5F45-432C-B874-A79E1133F3CB}" type="presParOf" srcId="{17BAFD2D-A9A2-42C6-A340-9B1118C1937D}" destId="{D7CD280B-4ED1-427B-8BA1-C6321B60FCCE}" srcOrd="0" destOrd="0" presId="urn:microsoft.com/office/officeart/2018/2/layout/IconVerticalSolidList"/>
    <dgm:cxn modelId="{77A0F733-DFF1-4822-89EC-C738BFFDC6EA}" type="presParOf" srcId="{17BAFD2D-A9A2-42C6-A340-9B1118C1937D}" destId="{003936EE-BB88-4101-8365-F88F85FA1947}" srcOrd="1" destOrd="0" presId="urn:microsoft.com/office/officeart/2018/2/layout/IconVerticalSolidList"/>
    <dgm:cxn modelId="{7353BE58-BA59-4617-97C0-238AA5A8CBE7}" type="presParOf" srcId="{17BAFD2D-A9A2-42C6-A340-9B1118C1937D}" destId="{12E07DD4-25D0-4939-8CF5-4F2EA9E10375}" srcOrd="2" destOrd="0" presId="urn:microsoft.com/office/officeart/2018/2/layout/IconVerticalSolidList"/>
    <dgm:cxn modelId="{8938D1DE-B293-4F35-A45B-B4DA5B81F16D}" type="presParOf" srcId="{17BAFD2D-A9A2-42C6-A340-9B1118C1937D}" destId="{C7EEE13A-38C8-4DC5-8768-C582905A47E6}" srcOrd="3" destOrd="0" presId="urn:microsoft.com/office/officeart/2018/2/layout/IconVerticalSolidList"/>
    <dgm:cxn modelId="{2D1AD9C1-D156-4D7D-8588-8914A720D27D}" type="presParOf" srcId="{83088D12-936C-4411-AF8B-959995A7A14D}" destId="{4BC116CC-C1F6-4D2F-AAD1-2332CC8E3602}" srcOrd="1" destOrd="0" presId="urn:microsoft.com/office/officeart/2018/2/layout/IconVerticalSolidList"/>
    <dgm:cxn modelId="{2D1B4744-750A-486C-BDBE-CDB443BA4999}" type="presParOf" srcId="{83088D12-936C-4411-AF8B-959995A7A14D}" destId="{86F56E4D-731F-4602-81E7-C5FF2A599972}" srcOrd="2" destOrd="0" presId="urn:microsoft.com/office/officeart/2018/2/layout/IconVerticalSolidList"/>
    <dgm:cxn modelId="{CBDFB238-A38E-45CD-B08C-FCDB6CB8E577}" type="presParOf" srcId="{86F56E4D-731F-4602-81E7-C5FF2A599972}" destId="{2FCB7A62-17BD-4932-96A3-88D06F5CC303}" srcOrd="0" destOrd="0" presId="urn:microsoft.com/office/officeart/2018/2/layout/IconVerticalSolidList"/>
    <dgm:cxn modelId="{F03E928B-1ED1-4F5E-AB23-CF7DDDEBF081}" type="presParOf" srcId="{86F56E4D-731F-4602-81E7-C5FF2A599972}" destId="{E815CD52-B736-455D-B5F5-7C756B701775}" srcOrd="1" destOrd="0" presId="urn:microsoft.com/office/officeart/2018/2/layout/IconVerticalSolidList"/>
    <dgm:cxn modelId="{F0ECF04F-2BD9-4961-91BB-04C9CF2A4CC7}" type="presParOf" srcId="{86F56E4D-731F-4602-81E7-C5FF2A599972}" destId="{57CE4429-9445-48AF-9E45-429BFECE316B}" srcOrd="2" destOrd="0" presId="urn:microsoft.com/office/officeart/2018/2/layout/IconVerticalSolidList"/>
    <dgm:cxn modelId="{5AA12D85-6D7F-4946-9B61-5629DDA953D4}" type="presParOf" srcId="{86F56E4D-731F-4602-81E7-C5FF2A599972}" destId="{E9788CCF-49F0-4512-A45A-38CF86A240A5}" srcOrd="3" destOrd="0" presId="urn:microsoft.com/office/officeart/2018/2/layout/IconVerticalSolidList"/>
    <dgm:cxn modelId="{C350D7F7-FC84-4BD4-89BA-BC6DD6E3691F}" type="presParOf" srcId="{86F56E4D-731F-4602-81E7-C5FF2A599972}" destId="{583CFB75-DC14-4CA3-A8DE-331843F9098B}" srcOrd="4" destOrd="0" presId="urn:microsoft.com/office/officeart/2018/2/layout/IconVerticalSolidList"/>
    <dgm:cxn modelId="{977B80F4-09A4-4433-BE67-475137E09901}" type="presParOf" srcId="{83088D12-936C-4411-AF8B-959995A7A14D}" destId="{FD0CD4F4-7438-4701-9081-57EBE3DEE41E}" srcOrd="3" destOrd="0" presId="urn:microsoft.com/office/officeart/2018/2/layout/IconVerticalSolidList"/>
    <dgm:cxn modelId="{2E0322E0-D9B7-483A-8ABF-A871B4D6E1F7}" type="presParOf" srcId="{83088D12-936C-4411-AF8B-959995A7A14D}" destId="{A6A4DA48-5071-485F-9EDF-A0AD2241E391}" srcOrd="4" destOrd="0" presId="urn:microsoft.com/office/officeart/2018/2/layout/IconVerticalSolidList"/>
    <dgm:cxn modelId="{C32D830A-5374-42CF-86C6-4EC880376081}" type="presParOf" srcId="{A6A4DA48-5071-485F-9EDF-A0AD2241E391}" destId="{059C2211-D168-41A3-8091-16F30F3C49BB}" srcOrd="0" destOrd="0" presId="urn:microsoft.com/office/officeart/2018/2/layout/IconVerticalSolidList"/>
    <dgm:cxn modelId="{273E1431-3CF1-4916-8D97-131B780C4B3F}" type="presParOf" srcId="{A6A4DA48-5071-485F-9EDF-A0AD2241E391}" destId="{8DFB6DC6-FA8E-491C-B7DB-498CEA0194BB}" srcOrd="1" destOrd="0" presId="urn:microsoft.com/office/officeart/2018/2/layout/IconVerticalSolidList"/>
    <dgm:cxn modelId="{84E8AEA2-26D2-4497-BC77-D540F88A5B60}" type="presParOf" srcId="{A6A4DA48-5071-485F-9EDF-A0AD2241E391}" destId="{4D69D9DA-C921-46EA-8509-168F2540B2EC}" srcOrd="2" destOrd="0" presId="urn:microsoft.com/office/officeart/2018/2/layout/IconVerticalSolidList"/>
    <dgm:cxn modelId="{342E6B42-344B-438E-B109-C74C937B62E6}" type="presParOf" srcId="{A6A4DA48-5071-485F-9EDF-A0AD2241E391}" destId="{CA561ECF-D263-4F81-A411-F0FC34A7DF83}" srcOrd="3" destOrd="0" presId="urn:microsoft.com/office/officeart/2018/2/layout/IconVerticalSolidList"/>
    <dgm:cxn modelId="{D41D0B04-DA03-45F1-8AF9-B9D7016F7644}" type="presParOf" srcId="{83088D12-936C-4411-AF8B-959995A7A14D}" destId="{12E620AB-848E-4C32-A35D-BAFA3230339F}" srcOrd="5" destOrd="0" presId="urn:microsoft.com/office/officeart/2018/2/layout/IconVerticalSolidList"/>
    <dgm:cxn modelId="{DACD3570-CC4E-439E-B8E6-AFC18CFE4DA5}" type="presParOf" srcId="{83088D12-936C-4411-AF8B-959995A7A14D}" destId="{B2DFBEDD-4515-4993-9C19-6F7616B91E17}" srcOrd="6" destOrd="0" presId="urn:microsoft.com/office/officeart/2018/2/layout/IconVerticalSolidList"/>
    <dgm:cxn modelId="{4284AD32-7B45-437B-8BB1-49F3BF66D45A}" type="presParOf" srcId="{B2DFBEDD-4515-4993-9C19-6F7616B91E17}" destId="{66F923C2-814C-4512-8AC9-9227809AF11B}" srcOrd="0" destOrd="0" presId="urn:microsoft.com/office/officeart/2018/2/layout/IconVerticalSolidList"/>
    <dgm:cxn modelId="{8DF0E627-92F9-4C83-91A0-0E1975297DF7}" type="presParOf" srcId="{B2DFBEDD-4515-4993-9C19-6F7616B91E17}" destId="{C4831FD4-7E4C-4BF6-AE51-41297CD3C3B4}" srcOrd="1" destOrd="0" presId="urn:microsoft.com/office/officeart/2018/2/layout/IconVerticalSolidList"/>
    <dgm:cxn modelId="{35039230-807B-448C-8B34-56881C6AABD2}" type="presParOf" srcId="{B2DFBEDD-4515-4993-9C19-6F7616B91E17}" destId="{766481CE-DABC-4495-8B10-C57829A33EDD}" srcOrd="2" destOrd="0" presId="urn:microsoft.com/office/officeart/2018/2/layout/IconVerticalSolidList"/>
    <dgm:cxn modelId="{114A1922-385E-4B8B-9619-A7BDC911F2DB}" type="presParOf" srcId="{B2DFBEDD-4515-4993-9C19-6F7616B91E17}" destId="{64690B77-E2BE-4A66-AB9F-59E1736BD69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8D8A16-5B3F-B244-8222-F47A336C0241}"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34CD2588-4650-7D4C-943D-A692AC9CE691}">
      <dgm:prSet phldrT="[Text]" custT="1"/>
      <dgm:spPr/>
      <dgm:t>
        <a:bodyPr/>
        <a:lstStyle/>
        <a:p>
          <a:r>
            <a:rPr lang="en-US" sz="1500" b="0" i="0" u="none" dirty="0">
              <a:latin typeface="Arial" panose="020B0604020202020204" pitchFamily="34" charset="0"/>
              <a:cs typeface="Arial" panose="020B0604020202020204" pitchFamily="34" charset="0"/>
            </a:rPr>
            <a:t>Appropriated Capital Funds</a:t>
          </a:r>
          <a:endParaRPr lang="en-US" sz="1500" dirty="0">
            <a:latin typeface="Arial" panose="020B0604020202020204" pitchFamily="34" charset="0"/>
            <a:cs typeface="Arial" panose="020B0604020202020204" pitchFamily="34" charset="0"/>
          </a:endParaRPr>
        </a:p>
      </dgm:t>
    </dgm:pt>
    <dgm:pt modelId="{24695905-361B-664E-9398-DEB65874A6EB}" type="parTrans" cxnId="{D0F50D09-7ED6-814F-A3FD-0B757E4DB3E0}">
      <dgm:prSet/>
      <dgm:spPr/>
      <dgm:t>
        <a:bodyPr/>
        <a:lstStyle/>
        <a:p>
          <a:endParaRPr lang="en-US"/>
        </a:p>
      </dgm:t>
    </dgm:pt>
    <dgm:pt modelId="{A1795FF6-1F0E-4447-A9AB-B0FC920068E7}" type="sibTrans" cxnId="{D0F50D09-7ED6-814F-A3FD-0B757E4DB3E0}">
      <dgm:prSet/>
      <dgm:spPr/>
      <dgm:t>
        <a:bodyPr/>
        <a:lstStyle/>
        <a:p>
          <a:endParaRPr lang="en-US"/>
        </a:p>
      </dgm:t>
    </dgm:pt>
    <dgm:pt modelId="{DDB98055-EECA-F24B-ACF1-2786AE218DC5}">
      <dgm:prSet phldrT="[Text]" custT="1"/>
      <dgm:spPr/>
      <dgm:t>
        <a:bodyPr/>
        <a:lstStyle/>
        <a:p>
          <a:r>
            <a:rPr lang="en-US" sz="1400" b="0" i="0" u="none" dirty="0">
              <a:latin typeface="Arial" panose="020B0604020202020204" pitchFamily="34" charset="0"/>
              <a:cs typeface="Arial" panose="020B0604020202020204" pitchFamily="34" charset="0"/>
            </a:rPr>
            <a:t>$500,000 or more</a:t>
          </a:r>
          <a:endParaRPr lang="en-US" sz="1400" b="0" dirty="0">
            <a:latin typeface="Arial" panose="020B0604020202020204" pitchFamily="34" charset="0"/>
            <a:cs typeface="Arial" panose="020B0604020202020204" pitchFamily="34" charset="0"/>
          </a:endParaRPr>
        </a:p>
      </dgm:t>
    </dgm:pt>
    <dgm:pt modelId="{3FDAEDEE-724B-814F-8524-132FEF1DE6FF}" type="parTrans" cxnId="{3167BCE4-E9E0-D34F-B27E-526759E9E876}">
      <dgm:prSet/>
      <dgm:spPr/>
      <dgm:t>
        <a:bodyPr/>
        <a:lstStyle/>
        <a:p>
          <a:endParaRPr lang="en-US"/>
        </a:p>
      </dgm:t>
    </dgm:pt>
    <dgm:pt modelId="{05CB7B7F-CC3C-3843-A03F-DAD603BE268B}" type="sibTrans" cxnId="{3167BCE4-E9E0-D34F-B27E-526759E9E876}">
      <dgm:prSet/>
      <dgm:spPr/>
      <dgm:t>
        <a:bodyPr/>
        <a:lstStyle/>
        <a:p>
          <a:endParaRPr lang="en-US"/>
        </a:p>
      </dgm:t>
    </dgm:pt>
    <dgm:pt modelId="{96C3159B-30B0-C84D-BD8D-EC63FFA1CA2C}">
      <dgm:prSet phldrT="[Text]" custT="1"/>
      <dgm:spPr/>
      <dgm:t>
        <a:bodyPr/>
        <a:lstStyle/>
        <a:p>
          <a:r>
            <a:rPr lang="en-US" sz="1050" b="0" i="0" u="none" strike="noStrike" baseline="0" dirty="0">
              <a:solidFill>
                <a:srgbClr val="000000"/>
              </a:solidFill>
              <a:latin typeface="Times New Roman" panose="02020603050405020304" pitchFamily="18" charset="0"/>
            </a:rPr>
            <a:t>If the percentage of State contribution of appropriated capital funds to the overall project is &gt;50% or more of the estimated total project cost, </a:t>
          </a:r>
          <a:r>
            <a:rPr lang="en-US" sz="1050" b="1" i="0" u="none" strike="noStrike" baseline="0" dirty="0">
              <a:solidFill>
                <a:srgbClr val="000000"/>
              </a:solidFill>
              <a:latin typeface="Times New Roman" panose="02020603050405020304" pitchFamily="18" charset="0"/>
            </a:rPr>
            <a:t>the 10% apprenticeship goal applies to</a:t>
          </a:r>
          <a:r>
            <a:rPr lang="en-US" sz="1050" b="0" i="0" u="none" strike="noStrike" baseline="0" dirty="0">
              <a:solidFill>
                <a:srgbClr val="000000"/>
              </a:solidFill>
              <a:latin typeface="Times New Roman" panose="02020603050405020304" pitchFamily="18" charset="0"/>
            </a:rPr>
            <a:t> </a:t>
          </a:r>
          <a:r>
            <a:rPr lang="en-US" sz="1050" b="1" i="0" u="none" strike="noStrike" baseline="0" dirty="0">
              <a:solidFill>
                <a:srgbClr val="000000"/>
              </a:solidFill>
              <a:latin typeface="Times New Roman" panose="02020603050405020304" pitchFamily="18" charset="0"/>
            </a:rPr>
            <a:t>all</a:t>
          </a:r>
          <a:r>
            <a:rPr lang="en-US" sz="1050" b="0" i="0" u="none" strike="noStrike" baseline="0" dirty="0">
              <a:solidFill>
                <a:srgbClr val="000000"/>
              </a:solidFill>
              <a:latin typeface="Times New Roman" panose="02020603050405020304" pitchFamily="18" charset="0"/>
            </a:rPr>
            <a:t> prevailing wage eligible work performed by contractors on the entire project. </a:t>
          </a:r>
          <a:r>
            <a:rPr lang="en-US" sz="1050" b="0" i="0" u="none" dirty="0">
              <a:latin typeface="Arial" panose="020B0604020202020204" pitchFamily="34" charset="0"/>
              <a:cs typeface="Arial" panose="020B0604020202020204" pitchFamily="34" charset="0"/>
            </a:rPr>
            <a:t> </a:t>
          </a:r>
          <a:endParaRPr lang="en-US" sz="1050" dirty="0">
            <a:latin typeface="Arial" panose="020B0604020202020204" pitchFamily="34" charset="0"/>
            <a:cs typeface="Arial" panose="020B0604020202020204" pitchFamily="34" charset="0"/>
          </a:endParaRPr>
        </a:p>
      </dgm:t>
    </dgm:pt>
    <dgm:pt modelId="{F2FD5118-16ED-834C-9786-6C6E0233F331}" type="parTrans" cxnId="{8D28B980-3876-A340-86A0-617ABC453726}">
      <dgm:prSet/>
      <dgm:spPr/>
      <dgm:t>
        <a:bodyPr/>
        <a:lstStyle/>
        <a:p>
          <a:endParaRPr lang="en-US"/>
        </a:p>
      </dgm:t>
    </dgm:pt>
    <dgm:pt modelId="{3A10D52F-FEC8-054C-A450-6EAAE8CE5E2F}" type="sibTrans" cxnId="{8D28B980-3876-A340-86A0-617ABC453726}">
      <dgm:prSet/>
      <dgm:spPr/>
      <dgm:t>
        <a:bodyPr/>
        <a:lstStyle/>
        <a:p>
          <a:endParaRPr lang="en-US"/>
        </a:p>
      </dgm:t>
    </dgm:pt>
    <dgm:pt modelId="{D90ABC6C-C61E-AD47-AD17-D97E2A0B2CD8}">
      <dgm:prSet phldrT="[Text]" custT="1"/>
      <dgm:spPr/>
      <dgm:t>
        <a:bodyPr/>
        <a:lstStyle/>
        <a:p>
          <a:r>
            <a:rPr lang="en-US" sz="1050" b="0" i="0" u="none" strike="noStrike" baseline="0" dirty="0">
              <a:solidFill>
                <a:srgbClr val="000000"/>
              </a:solidFill>
              <a:latin typeface="Times New Roman" panose="02020603050405020304" pitchFamily="18" charset="0"/>
            </a:rPr>
            <a:t>If the percentage of State contribution of appropriated capital funds to the overall project is less than &lt;50% of the estimated total project cost, </a:t>
          </a:r>
          <a:r>
            <a:rPr lang="en-US" sz="1050" b="1" i="0" u="none" strike="noStrike" baseline="0" dirty="0">
              <a:solidFill>
                <a:srgbClr val="000000"/>
              </a:solidFill>
              <a:latin typeface="Times New Roman" panose="02020603050405020304" pitchFamily="18" charset="0"/>
            </a:rPr>
            <a:t>the 10% apprenticeship goal applies only </a:t>
          </a:r>
          <a:r>
            <a:rPr lang="en-US" sz="1050" b="0" i="0" u="none" strike="noStrike" baseline="0" dirty="0">
              <a:solidFill>
                <a:srgbClr val="000000"/>
              </a:solidFill>
              <a:latin typeface="Times New Roman" panose="02020603050405020304" pitchFamily="18" charset="0"/>
            </a:rPr>
            <a:t>to prevailing wage eligible work being funded from state appropriated capital funds. </a:t>
          </a:r>
          <a:endParaRPr lang="en-US" sz="1050" dirty="0">
            <a:latin typeface="Arial" panose="020B0604020202020204" pitchFamily="34" charset="0"/>
            <a:cs typeface="Arial" panose="020B0604020202020204" pitchFamily="34" charset="0"/>
          </a:endParaRPr>
        </a:p>
      </dgm:t>
    </dgm:pt>
    <dgm:pt modelId="{3D5944D5-F67B-234C-9564-B3D406B3977B}" type="parTrans" cxnId="{353321F1-EB7A-AC45-A5B5-4A791D2C56CB}">
      <dgm:prSet/>
      <dgm:spPr/>
      <dgm:t>
        <a:bodyPr/>
        <a:lstStyle/>
        <a:p>
          <a:endParaRPr lang="en-US"/>
        </a:p>
      </dgm:t>
    </dgm:pt>
    <dgm:pt modelId="{0E99489C-24AF-3D49-A0B7-EB77006FC094}" type="sibTrans" cxnId="{353321F1-EB7A-AC45-A5B5-4A791D2C56CB}">
      <dgm:prSet/>
      <dgm:spPr/>
      <dgm:t>
        <a:bodyPr/>
        <a:lstStyle/>
        <a:p>
          <a:endParaRPr lang="en-US"/>
        </a:p>
      </dgm:t>
    </dgm:pt>
    <dgm:pt modelId="{BCFE57C4-193A-C347-B35B-15719CE22C4A}">
      <dgm:prSet phldrT="[Text]" custT="1"/>
      <dgm:spPr/>
      <dgm:t>
        <a:bodyPr/>
        <a:lstStyle/>
        <a:p>
          <a:r>
            <a:rPr lang="en-US" sz="1400" b="0" i="0" u="none" dirty="0">
              <a:latin typeface="Arial" panose="020B0604020202020204" pitchFamily="34" charset="0"/>
              <a:cs typeface="Arial" panose="020B0604020202020204" pitchFamily="34" charset="0"/>
            </a:rPr>
            <a:t>less than $500,000 </a:t>
          </a:r>
          <a:endParaRPr lang="en-US" sz="1400" b="0" dirty="0">
            <a:latin typeface="Arial" panose="020B0604020202020204" pitchFamily="34" charset="0"/>
            <a:cs typeface="Arial" panose="020B0604020202020204" pitchFamily="34" charset="0"/>
          </a:endParaRPr>
        </a:p>
      </dgm:t>
    </dgm:pt>
    <dgm:pt modelId="{F3737481-8E28-9149-91B9-F0923725B97E}" type="parTrans" cxnId="{2428BFF9-BE2A-4D4A-A8B6-0E1547D1683C}">
      <dgm:prSet/>
      <dgm:spPr/>
      <dgm:t>
        <a:bodyPr/>
        <a:lstStyle/>
        <a:p>
          <a:endParaRPr lang="en-US"/>
        </a:p>
      </dgm:t>
    </dgm:pt>
    <dgm:pt modelId="{4343389F-B1FC-C94B-AC55-2AF44DB6C430}" type="sibTrans" cxnId="{2428BFF9-BE2A-4D4A-A8B6-0E1547D1683C}">
      <dgm:prSet/>
      <dgm:spPr/>
      <dgm:t>
        <a:bodyPr/>
        <a:lstStyle/>
        <a:p>
          <a:endParaRPr lang="en-US"/>
        </a:p>
      </dgm:t>
    </dgm:pt>
    <dgm:pt modelId="{E5371548-E700-4C40-A45F-507B0A40F28E}">
      <dgm:prSet phldrT="[Text]" custT="1"/>
      <dgm:spPr/>
      <dgm:t>
        <a:bodyPr/>
        <a:lstStyle/>
        <a:p>
          <a:pPr>
            <a:buFont typeface="Arial" panose="020B0604020202020204" pitchFamily="34" charset="0"/>
            <a:buChar char="•"/>
          </a:pPr>
          <a:r>
            <a:rPr lang="en-US" sz="1050" b="0" i="0" u="none" strike="noStrike" baseline="0" dirty="0">
              <a:solidFill>
                <a:srgbClr val="000000"/>
              </a:solidFill>
              <a:latin typeface="Times New Roman" panose="02020603050405020304" pitchFamily="18" charset="0"/>
            </a:rPr>
            <a:t>If the percentage of State contribution of appropriated capital funds to the overall project is &gt;50% or more of the estimated total project cost, </a:t>
          </a:r>
          <a:r>
            <a:rPr lang="en-US" sz="1050" b="1" i="0" u="none" strike="noStrike" baseline="0" dirty="0">
              <a:solidFill>
                <a:srgbClr val="000000"/>
              </a:solidFill>
              <a:latin typeface="Times New Roman" panose="02020603050405020304" pitchFamily="18" charset="0"/>
            </a:rPr>
            <a:t>the 10% apprenticeship goal applies to all </a:t>
          </a:r>
          <a:r>
            <a:rPr lang="en-US" sz="1050" b="0" i="0" u="none" strike="noStrike" baseline="0" dirty="0">
              <a:solidFill>
                <a:srgbClr val="000000"/>
              </a:solidFill>
              <a:latin typeface="Times New Roman" panose="02020603050405020304" pitchFamily="18" charset="0"/>
            </a:rPr>
            <a:t>prevailing wage eligible work performed by contractors on the entire project. </a:t>
          </a:r>
          <a:endParaRPr lang="en-US" sz="1050" dirty="0">
            <a:latin typeface="Arial" panose="020B0604020202020204" pitchFamily="34" charset="0"/>
            <a:cs typeface="Arial" panose="020B0604020202020204" pitchFamily="34" charset="0"/>
          </a:endParaRPr>
        </a:p>
      </dgm:t>
    </dgm:pt>
    <dgm:pt modelId="{77515101-28FB-F44D-9E20-A04429774721}" type="parTrans" cxnId="{A4BF2D02-0DC6-8447-9F09-513A2C6C2939}">
      <dgm:prSet/>
      <dgm:spPr/>
      <dgm:t>
        <a:bodyPr/>
        <a:lstStyle/>
        <a:p>
          <a:endParaRPr lang="en-US"/>
        </a:p>
      </dgm:t>
    </dgm:pt>
    <dgm:pt modelId="{D9F96D74-BD34-6D42-BDC0-D0AEA7C7D7FE}" type="sibTrans" cxnId="{A4BF2D02-0DC6-8447-9F09-513A2C6C2939}">
      <dgm:prSet/>
      <dgm:spPr/>
      <dgm:t>
        <a:bodyPr/>
        <a:lstStyle/>
        <a:p>
          <a:endParaRPr lang="en-US"/>
        </a:p>
      </dgm:t>
    </dgm:pt>
    <dgm:pt modelId="{0D29F83D-5C2B-EA4F-BC94-70F8CE5C284D}">
      <dgm:prSet custT="1"/>
      <dgm:spPr/>
      <dgm:t>
        <a:bodyPr/>
        <a:lstStyle/>
        <a:p>
          <a:pPr>
            <a:buFont typeface="Arial" panose="020B0604020202020204" pitchFamily="34" charset="0"/>
            <a:buChar char="•"/>
          </a:pPr>
          <a:r>
            <a:rPr lang="en-US" sz="1050" b="0" i="0" u="none" strike="noStrike" baseline="0" dirty="0">
              <a:solidFill>
                <a:srgbClr val="000000"/>
              </a:solidFill>
              <a:latin typeface="Times New Roman" panose="02020603050405020304" pitchFamily="18" charset="0"/>
            </a:rPr>
            <a:t>If the percentage of State contribution of appropriated capital funds to the overall project is less than &lt;50% of the estimated total project cost, </a:t>
          </a:r>
          <a:r>
            <a:rPr lang="en-US" sz="1050" b="1" i="0" u="none" strike="noStrike" baseline="0" dirty="0">
              <a:solidFill>
                <a:srgbClr val="000000"/>
              </a:solidFill>
              <a:latin typeface="Times New Roman" panose="02020603050405020304" pitchFamily="18" charset="0"/>
            </a:rPr>
            <a:t>the 10% apprenticeship goal does not apply</a:t>
          </a:r>
          <a:r>
            <a:rPr lang="en-US" sz="1050" b="0" i="0" u="none" strike="noStrike" baseline="0" dirty="0">
              <a:solidFill>
                <a:srgbClr val="000000"/>
              </a:solidFill>
              <a:latin typeface="Times New Roman" panose="02020603050405020304" pitchFamily="18" charset="0"/>
            </a:rPr>
            <a:t>. </a:t>
          </a:r>
          <a:endParaRPr lang="en-US" sz="1050" b="0" i="0" u="none" dirty="0">
            <a:latin typeface="Arial" panose="020B0604020202020204" pitchFamily="34" charset="0"/>
            <a:cs typeface="Arial" panose="020B0604020202020204" pitchFamily="34" charset="0"/>
          </a:endParaRPr>
        </a:p>
      </dgm:t>
    </dgm:pt>
    <dgm:pt modelId="{CEDFD049-6FD8-9043-B589-421AF03BBFC4}" type="parTrans" cxnId="{4DD18671-F35F-2A4B-A36B-032DDE32650B}">
      <dgm:prSet/>
      <dgm:spPr/>
      <dgm:t>
        <a:bodyPr/>
        <a:lstStyle/>
        <a:p>
          <a:endParaRPr lang="en-US"/>
        </a:p>
      </dgm:t>
    </dgm:pt>
    <dgm:pt modelId="{B7B87692-32A9-1845-A635-20477972DB76}" type="sibTrans" cxnId="{4DD18671-F35F-2A4B-A36B-032DDE32650B}">
      <dgm:prSet/>
      <dgm:spPr/>
      <dgm:t>
        <a:bodyPr/>
        <a:lstStyle/>
        <a:p>
          <a:endParaRPr lang="en-US"/>
        </a:p>
      </dgm:t>
    </dgm:pt>
    <dgm:pt modelId="{5E3DCE00-5E07-D649-BE24-A05B9611A94B}" type="pres">
      <dgm:prSet presAssocID="{918D8A16-5B3F-B244-8222-F47A336C0241}" presName="hierChild1" presStyleCnt="0">
        <dgm:presLayoutVars>
          <dgm:chPref val="1"/>
          <dgm:dir/>
          <dgm:animOne val="branch"/>
          <dgm:animLvl val="lvl"/>
          <dgm:resizeHandles/>
        </dgm:presLayoutVars>
      </dgm:prSet>
      <dgm:spPr/>
    </dgm:pt>
    <dgm:pt modelId="{6C946B28-D558-B74C-AC3B-1974A69BC249}" type="pres">
      <dgm:prSet presAssocID="{34CD2588-4650-7D4C-943D-A692AC9CE691}" presName="hierRoot1" presStyleCnt="0"/>
      <dgm:spPr/>
    </dgm:pt>
    <dgm:pt modelId="{9AE11104-3DBF-6744-A571-CFB8C5F1F80E}" type="pres">
      <dgm:prSet presAssocID="{34CD2588-4650-7D4C-943D-A692AC9CE691}" presName="composite" presStyleCnt="0"/>
      <dgm:spPr/>
    </dgm:pt>
    <dgm:pt modelId="{F95078FA-AD7D-A840-852A-03CB01F4679D}" type="pres">
      <dgm:prSet presAssocID="{34CD2588-4650-7D4C-943D-A692AC9CE691}" presName="background" presStyleLbl="node0" presStyleIdx="0" presStyleCnt="1"/>
      <dgm:spPr>
        <a:solidFill>
          <a:srgbClr val="1F497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C77C5B2A-71E9-7649-8338-4EED2D41AB99}" type="pres">
      <dgm:prSet presAssocID="{34CD2588-4650-7D4C-943D-A692AC9CE691}" presName="text" presStyleLbl="fgAcc0" presStyleIdx="0" presStyleCnt="1" custScaleX="144382">
        <dgm:presLayoutVars>
          <dgm:chPref val="3"/>
        </dgm:presLayoutVars>
      </dgm:prSet>
      <dgm:spPr/>
    </dgm:pt>
    <dgm:pt modelId="{D567FEC0-B11D-4345-9142-A2AE7C25719F}" type="pres">
      <dgm:prSet presAssocID="{34CD2588-4650-7D4C-943D-A692AC9CE691}" presName="hierChild2" presStyleCnt="0"/>
      <dgm:spPr/>
    </dgm:pt>
    <dgm:pt modelId="{72F69D1A-5B0E-924C-AB6F-3A780A1ED487}" type="pres">
      <dgm:prSet presAssocID="{3FDAEDEE-724B-814F-8524-132FEF1DE6FF}" presName="Name10" presStyleLbl="parChTrans1D2" presStyleIdx="0" presStyleCnt="2"/>
      <dgm:spPr/>
    </dgm:pt>
    <dgm:pt modelId="{87CAEF8F-0012-3345-9784-A7442C9894AA}" type="pres">
      <dgm:prSet presAssocID="{DDB98055-EECA-F24B-ACF1-2786AE218DC5}" presName="hierRoot2" presStyleCnt="0"/>
      <dgm:spPr/>
    </dgm:pt>
    <dgm:pt modelId="{0612C531-B774-274E-9541-1ADB7E21C267}" type="pres">
      <dgm:prSet presAssocID="{DDB98055-EECA-F24B-ACF1-2786AE218DC5}" presName="composite2" presStyleCnt="0"/>
      <dgm:spPr/>
    </dgm:pt>
    <dgm:pt modelId="{5CF17C5E-02C9-1C47-B36B-F695173D0717}" type="pres">
      <dgm:prSet presAssocID="{DDB98055-EECA-F24B-ACF1-2786AE218DC5}" presName="background2" presStyleLbl="node2" presStyleIdx="0" presStyleCnt="2"/>
      <dgm:spPr>
        <a:solidFill>
          <a:srgbClr val="1F497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56E543E0-F21E-F044-BB5E-9800C718F8DC}" type="pres">
      <dgm:prSet presAssocID="{DDB98055-EECA-F24B-ACF1-2786AE218DC5}" presName="text2" presStyleLbl="fgAcc2" presStyleIdx="0" presStyleCnt="2">
        <dgm:presLayoutVars>
          <dgm:chPref val="3"/>
        </dgm:presLayoutVars>
      </dgm:prSet>
      <dgm:spPr/>
    </dgm:pt>
    <dgm:pt modelId="{5584E497-17C4-824B-B9B0-5579D42BF10F}" type="pres">
      <dgm:prSet presAssocID="{DDB98055-EECA-F24B-ACF1-2786AE218DC5}" presName="hierChild3" presStyleCnt="0"/>
      <dgm:spPr/>
    </dgm:pt>
    <dgm:pt modelId="{E33664B3-12D5-CE47-A5E8-4C306360122B}" type="pres">
      <dgm:prSet presAssocID="{F2FD5118-16ED-834C-9786-6C6E0233F331}" presName="Name17" presStyleLbl="parChTrans1D3" presStyleIdx="0" presStyleCnt="4"/>
      <dgm:spPr/>
    </dgm:pt>
    <dgm:pt modelId="{E285331A-99F9-6145-9DF0-3AFE247A111A}" type="pres">
      <dgm:prSet presAssocID="{96C3159B-30B0-C84D-BD8D-EC63FFA1CA2C}" presName="hierRoot3" presStyleCnt="0"/>
      <dgm:spPr/>
    </dgm:pt>
    <dgm:pt modelId="{35A7E140-D8DB-5148-94F0-86C6B500E317}" type="pres">
      <dgm:prSet presAssocID="{96C3159B-30B0-C84D-BD8D-EC63FFA1CA2C}" presName="composite3" presStyleCnt="0"/>
      <dgm:spPr/>
    </dgm:pt>
    <dgm:pt modelId="{B5FE2DDB-6C6E-9840-B173-EC5CD43BB93F}" type="pres">
      <dgm:prSet presAssocID="{96C3159B-30B0-C84D-BD8D-EC63FFA1CA2C}" presName="background3" presStyleLbl="node3" presStyleIdx="0" presStyleCnt="4"/>
      <dgm:spPr>
        <a:solidFill>
          <a:srgbClr val="1F497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2CA2EEF0-8CE3-B842-A73D-B60775CB41E3}" type="pres">
      <dgm:prSet presAssocID="{96C3159B-30B0-C84D-BD8D-EC63FFA1CA2C}" presName="text3" presStyleLbl="fgAcc3" presStyleIdx="0" presStyleCnt="4" custScaleX="153968" custScaleY="152906">
        <dgm:presLayoutVars>
          <dgm:chPref val="3"/>
        </dgm:presLayoutVars>
      </dgm:prSet>
      <dgm:spPr/>
    </dgm:pt>
    <dgm:pt modelId="{59324784-0FA8-744F-96B9-AC1CA9E0E873}" type="pres">
      <dgm:prSet presAssocID="{96C3159B-30B0-C84D-BD8D-EC63FFA1CA2C}" presName="hierChild4" presStyleCnt="0"/>
      <dgm:spPr/>
    </dgm:pt>
    <dgm:pt modelId="{AC66FDF0-E87F-C143-B101-20A18AFDF286}" type="pres">
      <dgm:prSet presAssocID="{3D5944D5-F67B-234C-9564-B3D406B3977B}" presName="Name17" presStyleLbl="parChTrans1D3" presStyleIdx="1" presStyleCnt="4"/>
      <dgm:spPr/>
    </dgm:pt>
    <dgm:pt modelId="{937E1B75-0B04-B241-B91B-2A55F4592E56}" type="pres">
      <dgm:prSet presAssocID="{D90ABC6C-C61E-AD47-AD17-D97E2A0B2CD8}" presName="hierRoot3" presStyleCnt="0"/>
      <dgm:spPr/>
    </dgm:pt>
    <dgm:pt modelId="{60655D10-DDF5-EC4D-B515-8820FF7C1D1D}" type="pres">
      <dgm:prSet presAssocID="{D90ABC6C-C61E-AD47-AD17-D97E2A0B2CD8}" presName="composite3" presStyleCnt="0"/>
      <dgm:spPr/>
    </dgm:pt>
    <dgm:pt modelId="{DECE7680-732B-7B45-83C3-48B407448C76}" type="pres">
      <dgm:prSet presAssocID="{D90ABC6C-C61E-AD47-AD17-D97E2A0B2CD8}" presName="background3" presStyleLbl="node3" presStyleIdx="1" presStyleCnt="4"/>
      <dgm:spPr>
        <a:solidFill>
          <a:srgbClr val="1F497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0F401829-EF14-574A-8F05-F93AFC799B16}" type="pres">
      <dgm:prSet presAssocID="{D90ABC6C-C61E-AD47-AD17-D97E2A0B2CD8}" presName="text3" presStyleLbl="fgAcc3" presStyleIdx="1" presStyleCnt="4" custScaleX="153968" custScaleY="152906">
        <dgm:presLayoutVars>
          <dgm:chPref val="3"/>
        </dgm:presLayoutVars>
      </dgm:prSet>
      <dgm:spPr/>
    </dgm:pt>
    <dgm:pt modelId="{618DCEA7-2BA6-204A-9A52-F1FD9916A5BF}" type="pres">
      <dgm:prSet presAssocID="{D90ABC6C-C61E-AD47-AD17-D97E2A0B2CD8}" presName="hierChild4" presStyleCnt="0"/>
      <dgm:spPr/>
    </dgm:pt>
    <dgm:pt modelId="{49CAA6EC-734D-F946-86E2-83841898EC17}" type="pres">
      <dgm:prSet presAssocID="{F3737481-8E28-9149-91B9-F0923725B97E}" presName="Name10" presStyleLbl="parChTrans1D2" presStyleIdx="1" presStyleCnt="2"/>
      <dgm:spPr/>
    </dgm:pt>
    <dgm:pt modelId="{12B7C585-0205-5344-93DF-C9B9C8C7DE28}" type="pres">
      <dgm:prSet presAssocID="{BCFE57C4-193A-C347-B35B-15719CE22C4A}" presName="hierRoot2" presStyleCnt="0"/>
      <dgm:spPr/>
    </dgm:pt>
    <dgm:pt modelId="{A39F9E2E-507F-8342-B8E1-4E658DDAEDB0}" type="pres">
      <dgm:prSet presAssocID="{BCFE57C4-193A-C347-B35B-15719CE22C4A}" presName="composite2" presStyleCnt="0"/>
      <dgm:spPr/>
    </dgm:pt>
    <dgm:pt modelId="{90FEA5EE-20D2-164A-9F7E-D0E3350682FB}" type="pres">
      <dgm:prSet presAssocID="{BCFE57C4-193A-C347-B35B-15719CE22C4A}" presName="background2" presStyleLbl="node2" presStyleIdx="1" presStyleCnt="2"/>
      <dgm:spPr>
        <a:solidFill>
          <a:srgbClr val="1F497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7303C06B-A135-8449-9F64-A1492E757219}" type="pres">
      <dgm:prSet presAssocID="{BCFE57C4-193A-C347-B35B-15719CE22C4A}" presName="text2" presStyleLbl="fgAcc2" presStyleIdx="1" presStyleCnt="2">
        <dgm:presLayoutVars>
          <dgm:chPref val="3"/>
        </dgm:presLayoutVars>
      </dgm:prSet>
      <dgm:spPr/>
    </dgm:pt>
    <dgm:pt modelId="{FC63D3CE-27C9-B442-8A13-6586C23250C1}" type="pres">
      <dgm:prSet presAssocID="{BCFE57C4-193A-C347-B35B-15719CE22C4A}" presName="hierChild3" presStyleCnt="0"/>
      <dgm:spPr/>
    </dgm:pt>
    <dgm:pt modelId="{DE7CD2FC-5122-4B40-8029-126DD8ACA3CA}" type="pres">
      <dgm:prSet presAssocID="{77515101-28FB-F44D-9E20-A04429774721}" presName="Name17" presStyleLbl="parChTrans1D3" presStyleIdx="2" presStyleCnt="4"/>
      <dgm:spPr/>
    </dgm:pt>
    <dgm:pt modelId="{26155496-EA9B-5E4E-BE15-1F9441C655A0}" type="pres">
      <dgm:prSet presAssocID="{E5371548-E700-4C40-A45F-507B0A40F28E}" presName="hierRoot3" presStyleCnt="0"/>
      <dgm:spPr/>
    </dgm:pt>
    <dgm:pt modelId="{DC6DFEF7-513C-8B43-B9D6-13F3A75B94FA}" type="pres">
      <dgm:prSet presAssocID="{E5371548-E700-4C40-A45F-507B0A40F28E}" presName="composite3" presStyleCnt="0"/>
      <dgm:spPr/>
    </dgm:pt>
    <dgm:pt modelId="{7AD9A6F7-7A6E-9E41-9F21-88F90FB2A331}" type="pres">
      <dgm:prSet presAssocID="{E5371548-E700-4C40-A45F-507B0A40F28E}" presName="background3" presStyleLbl="node3" presStyleIdx="2" presStyleCnt="4"/>
      <dgm:spPr>
        <a:solidFill>
          <a:srgbClr val="1F497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EC9679E6-EAFE-3E44-9012-7F289EC76D58}" type="pres">
      <dgm:prSet presAssocID="{E5371548-E700-4C40-A45F-507B0A40F28E}" presName="text3" presStyleLbl="fgAcc3" presStyleIdx="2" presStyleCnt="4" custScaleX="153968" custScaleY="152906">
        <dgm:presLayoutVars>
          <dgm:chPref val="3"/>
        </dgm:presLayoutVars>
      </dgm:prSet>
      <dgm:spPr/>
    </dgm:pt>
    <dgm:pt modelId="{8CEBCF40-F607-8B48-96CD-7FACA5169882}" type="pres">
      <dgm:prSet presAssocID="{E5371548-E700-4C40-A45F-507B0A40F28E}" presName="hierChild4" presStyleCnt="0"/>
      <dgm:spPr/>
    </dgm:pt>
    <dgm:pt modelId="{5D57F330-0430-2744-A421-0AF26E2C920F}" type="pres">
      <dgm:prSet presAssocID="{CEDFD049-6FD8-9043-B589-421AF03BBFC4}" presName="Name17" presStyleLbl="parChTrans1D3" presStyleIdx="3" presStyleCnt="4"/>
      <dgm:spPr/>
    </dgm:pt>
    <dgm:pt modelId="{7D9EB471-8D88-DD47-AC3F-2764722EE822}" type="pres">
      <dgm:prSet presAssocID="{0D29F83D-5C2B-EA4F-BC94-70F8CE5C284D}" presName="hierRoot3" presStyleCnt="0"/>
      <dgm:spPr/>
    </dgm:pt>
    <dgm:pt modelId="{801D0B1F-199F-B847-BF29-DF779363A7BF}" type="pres">
      <dgm:prSet presAssocID="{0D29F83D-5C2B-EA4F-BC94-70F8CE5C284D}" presName="composite3" presStyleCnt="0"/>
      <dgm:spPr/>
    </dgm:pt>
    <dgm:pt modelId="{D6C35646-1928-FF41-971B-EB8F8195086C}" type="pres">
      <dgm:prSet presAssocID="{0D29F83D-5C2B-EA4F-BC94-70F8CE5C284D}" presName="background3" presStyleLbl="node3" presStyleIdx="3" presStyleCnt="4"/>
      <dgm:spPr>
        <a:solidFill>
          <a:srgbClr val="1F497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1D92CB96-0FF2-0D43-B031-BF10D4CFEF2F}" type="pres">
      <dgm:prSet presAssocID="{0D29F83D-5C2B-EA4F-BC94-70F8CE5C284D}" presName="text3" presStyleLbl="fgAcc3" presStyleIdx="3" presStyleCnt="4" custScaleX="153968" custScaleY="152906">
        <dgm:presLayoutVars>
          <dgm:chPref val="3"/>
        </dgm:presLayoutVars>
      </dgm:prSet>
      <dgm:spPr/>
    </dgm:pt>
    <dgm:pt modelId="{274182F9-A84F-3840-BE85-019BE841EEE0}" type="pres">
      <dgm:prSet presAssocID="{0D29F83D-5C2B-EA4F-BC94-70F8CE5C284D}" presName="hierChild4" presStyleCnt="0"/>
      <dgm:spPr/>
    </dgm:pt>
  </dgm:ptLst>
  <dgm:cxnLst>
    <dgm:cxn modelId="{A4BF2D02-0DC6-8447-9F09-513A2C6C2939}" srcId="{BCFE57C4-193A-C347-B35B-15719CE22C4A}" destId="{E5371548-E700-4C40-A45F-507B0A40F28E}" srcOrd="0" destOrd="0" parTransId="{77515101-28FB-F44D-9E20-A04429774721}" sibTransId="{D9F96D74-BD34-6D42-BDC0-D0AEA7C7D7FE}"/>
    <dgm:cxn modelId="{D0F50D09-7ED6-814F-A3FD-0B757E4DB3E0}" srcId="{918D8A16-5B3F-B244-8222-F47A336C0241}" destId="{34CD2588-4650-7D4C-943D-A692AC9CE691}" srcOrd="0" destOrd="0" parTransId="{24695905-361B-664E-9398-DEB65874A6EB}" sibTransId="{A1795FF6-1F0E-4447-A9AB-B0FC920068E7}"/>
    <dgm:cxn modelId="{8CCE3329-3710-0F40-8F33-27C95A31D66C}" type="presOf" srcId="{96C3159B-30B0-C84D-BD8D-EC63FFA1CA2C}" destId="{2CA2EEF0-8CE3-B842-A73D-B60775CB41E3}" srcOrd="0" destOrd="0" presId="urn:microsoft.com/office/officeart/2005/8/layout/hierarchy1"/>
    <dgm:cxn modelId="{FBCDAD2A-0DF5-E441-8A94-583B867CB42E}" type="presOf" srcId="{918D8A16-5B3F-B244-8222-F47A336C0241}" destId="{5E3DCE00-5E07-D649-BE24-A05B9611A94B}" srcOrd="0" destOrd="0" presId="urn:microsoft.com/office/officeart/2005/8/layout/hierarchy1"/>
    <dgm:cxn modelId="{7940E361-2950-AE43-B296-FB2022FCDCFA}" type="presOf" srcId="{F2FD5118-16ED-834C-9786-6C6E0233F331}" destId="{E33664B3-12D5-CE47-A5E8-4C306360122B}" srcOrd="0" destOrd="0" presId="urn:microsoft.com/office/officeart/2005/8/layout/hierarchy1"/>
    <dgm:cxn modelId="{7D941B68-80E0-1446-9921-463070B673EF}" type="presOf" srcId="{F3737481-8E28-9149-91B9-F0923725B97E}" destId="{49CAA6EC-734D-F946-86E2-83841898EC17}" srcOrd="0" destOrd="0" presId="urn:microsoft.com/office/officeart/2005/8/layout/hierarchy1"/>
    <dgm:cxn modelId="{3190684A-BCD3-564F-AC2C-573C9F2058A5}" type="presOf" srcId="{CEDFD049-6FD8-9043-B589-421AF03BBFC4}" destId="{5D57F330-0430-2744-A421-0AF26E2C920F}" srcOrd="0" destOrd="0" presId="urn:microsoft.com/office/officeart/2005/8/layout/hierarchy1"/>
    <dgm:cxn modelId="{4DD18671-F35F-2A4B-A36B-032DDE32650B}" srcId="{BCFE57C4-193A-C347-B35B-15719CE22C4A}" destId="{0D29F83D-5C2B-EA4F-BC94-70F8CE5C284D}" srcOrd="1" destOrd="0" parTransId="{CEDFD049-6FD8-9043-B589-421AF03BBFC4}" sibTransId="{B7B87692-32A9-1845-A635-20477972DB76}"/>
    <dgm:cxn modelId="{B88F8174-F0FB-A042-AC90-EFE0FEF1442C}" type="presOf" srcId="{D90ABC6C-C61E-AD47-AD17-D97E2A0B2CD8}" destId="{0F401829-EF14-574A-8F05-F93AFC799B16}" srcOrd="0" destOrd="0" presId="urn:microsoft.com/office/officeart/2005/8/layout/hierarchy1"/>
    <dgm:cxn modelId="{81A4917D-6A5F-F240-ADCA-171AC6EB1297}" type="presOf" srcId="{3FDAEDEE-724B-814F-8524-132FEF1DE6FF}" destId="{72F69D1A-5B0E-924C-AB6F-3A780A1ED487}" srcOrd="0" destOrd="0" presId="urn:microsoft.com/office/officeart/2005/8/layout/hierarchy1"/>
    <dgm:cxn modelId="{8D28B980-3876-A340-86A0-617ABC453726}" srcId="{DDB98055-EECA-F24B-ACF1-2786AE218DC5}" destId="{96C3159B-30B0-C84D-BD8D-EC63FFA1CA2C}" srcOrd="0" destOrd="0" parTransId="{F2FD5118-16ED-834C-9786-6C6E0233F331}" sibTransId="{3A10D52F-FEC8-054C-A450-6EAAE8CE5E2F}"/>
    <dgm:cxn modelId="{E5F5A087-FA93-D248-94AD-2D00AD6209A5}" type="presOf" srcId="{34CD2588-4650-7D4C-943D-A692AC9CE691}" destId="{C77C5B2A-71E9-7649-8338-4EED2D41AB99}" srcOrd="0" destOrd="0" presId="urn:microsoft.com/office/officeart/2005/8/layout/hierarchy1"/>
    <dgm:cxn modelId="{B0DBD599-81F5-4547-8F48-997C93794958}" type="presOf" srcId="{77515101-28FB-F44D-9E20-A04429774721}" destId="{DE7CD2FC-5122-4B40-8029-126DD8ACA3CA}" srcOrd="0" destOrd="0" presId="urn:microsoft.com/office/officeart/2005/8/layout/hierarchy1"/>
    <dgm:cxn modelId="{54BE70A2-7D89-AA48-BF8B-4CCFB89B1052}" type="presOf" srcId="{E5371548-E700-4C40-A45F-507B0A40F28E}" destId="{EC9679E6-EAFE-3E44-9012-7F289EC76D58}" srcOrd="0" destOrd="0" presId="urn:microsoft.com/office/officeart/2005/8/layout/hierarchy1"/>
    <dgm:cxn modelId="{E373B9B5-03D2-C54F-B237-866E551CAD13}" type="presOf" srcId="{0D29F83D-5C2B-EA4F-BC94-70F8CE5C284D}" destId="{1D92CB96-0FF2-0D43-B031-BF10D4CFEF2F}" srcOrd="0" destOrd="0" presId="urn:microsoft.com/office/officeart/2005/8/layout/hierarchy1"/>
    <dgm:cxn modelId="{CADAFABF-C685-8346-AA69-B7D784FC5C5B}" type="presOf" srcId="{DDB98055-EECA-F24B-ACF1-2786AE218DC5}" destId="{56E543E0-F21E-F044-BB5E-9800C718F8DC}" srcOrd="0" destOrd="0" presId="urn:microsoft.com/office/officeart/2005/8/layout/hierarchy1"/>
    <dgm:cxn modelId="{6018C3C9-353D-4647-8193-4305BE978DF6}" type="presOf" srcId="{3D5944D5-F67B-234C-9564-B3D406B3977B}" destId="{AC66FDF0-E87F-C143-B101-20A18AFDF286}" srcOrd="0" destOrd="0" presId="urn:microsoft.com/office/officeart/2005/8/layout/hierarchy1"/>
    <dgm:cxn modelId="{45EF07CD-47B0-4A42-AEFF-1177ACB4ED48}" type="presOf" srcId="{BCFE57C4-193A-C347-B35B-15719CE22C4A}" destId="{7303C06B-A135-8449-9F64-A1492E757219}" srcOrd="0" destOrd="0" presId="urn:microsoft.com/office/officeart/2005/8/layout/hierarchy1"/>
    <dgm:cxn modelId="{3167BCE4-E9E0-D34F-B27E-526759E9E876}" srcId="{34CD2588-4650-7D4C-943D-A692AC9CE691}" destId="{DDB98055-EECA-F24B-ACF1-2786AE218DC5}" srcOrd="0" destOrd="0" parTransId="{3FDAEDEE-724B-814F-8524-132FEF1DE6FF}" sibTransId="{05CB7B7F-CC3C-3843-A03F-DAD603BE268B}"/>
    <dgm:cxn modelId="{353321F1-EB7A-AC45-A5B5-4A791D2C56CB}" srcId="{DDB98055-EECA-F24B-ACF1-2786AE218DC5}" destId="{D90ABC6C-C61E-AD47-AD17-D97E2A0B2CD8}" srcOrd="1" destOrd="0" parTransId="{3D5944D5-F67B-234C-9564-B3D406B3977B}" sibTransId="{0E99489C-24AF-3D49-A0B7-EB77006FC094}"/>
    <dgm:cxn modelId="{2428BFF9-BE2A-4D4A-A8B6-0E1547D1683C}" srcId="{34CD2588-4650-7D4C-943D-A692AC9CE691}" destId="{BCFE57C4-193A-C347-B35B-15719CE22C4A}" srcOrd="1" destOrd="0" parTransId="{F3737481-8E28-9149-91B9-F0923725B97E}" sibTransId="{4343389F-B1FC-C94B-AC55-2AF44DB6C430}"/>
    <dgm:cxn modelId="{FC3E07D0-2438-F947-8372-7374B5FA6A67}" type="presParOf" srcId="{5E3DCE00-5E07-D649-BE24-A05B9611A94B}" destId="{6C946B28-D558-B74C-AC3B-1974A69BC249}" srcOrd="0" destOrd="0" presId="urn:microsoft.com/office/officeart/2005/8/layout/hierarchy1"/>
    <dgm:cxn modelId="{267F7771-F39C-D94A-B74B-1345E4AF5DEA}" type="presParOf" srcId="{6C946B28-D558-B74C-AC3B-1974A69BC249}" destId="{9AE11104-3DBF-6744-A571-CFB8C5F1F80E}" srcOrd="0" destOrd="0" presId="urn:microsoft.com/office/officeart/2005/8/layout/hierarchy1"/>
    <dgm:cxn modelId="{B3502415-CC9B-E34C-9153-44F71BAC3255}" type="presParOf" srcId="{9AE11104-3DBF-6744-A571-CFB8C5F1F80E}" destId="{F95078FA-AD7D-A840-852A-03CB01F4679D}" srcOrd="0" destOrd="0" presId="urn:microsoft.com/office/officeart/2005/8/layout/hierarchy1"/>
    <dgm:cxn modelId="{9EB67E44-C991-3043-8C1A-36412101333D}" type="presParOf" srcId="{9AE11104-3DBF-6744-A571-CFB8C5F1F80E}" destId="{C77C5B2A-71E9-7649-8338-4EED2D41AB99}" srcOrd="1" destOrd="0" presId="urn:microsoft.com/office/officeart/2005/8/layout/hierarchy1"/>
    <dgm:cxn modelId="{80F1EF58-925C-6A4C-AE8D-089E6782D389}" type="presParOf" srcId="{6C946B28-D558-B74C-AC3B-1974A69BC249}" destId="{D567FEC0-B11D-4345-9142-A2AE7C25719F}" srcOrd="1" destOrd="0" presId="urn:microsoft.com/office/officeart/2005/8/layout/hierarchy1"/>
    <dgm:cxn modelId="{EE44DDCA-7550-CF45-8CE1-60995BB77AC2}" type="presParOf" srcId="{D567FEC0-B11D-4345-9142-A2AE7C25719F}" destId="{72F69D1A-5B0E-924C-AB6F-3A780A1ED487}" srcOrd="0" destOrd="0" presId="urn:microsoft.com/office/officeart/2005/8/layout/hierarchy1"/>
    <dgm:cxn modelId="{DA66F411-D795-324E-B769-4E2002B15FFB}" type="presParOf" srcId="{D567FEC0-B11D-4345-9142-A2AE7C25719F}" destId="{87CAEF8F-0012-3345-9784-A7442C9894AA}" srcOrd="1" destOrd="0" presId="urn:microsoft.com/office/officeart/2005/8/layout/hierarchy1"/>
    <dgm:cxn modelId="{6DBADEF3-AFC3-0647-BD20-E79244A4AE25}" type="presParOf" srcId="{87CAEF8F-0012-3345-9784-A7442C9894AA}" destId="{0612C531-B774-274E-9541-1ADB7E21C267}" srcOrd="0" destOrd="0" presId="urn:microsoft.com/office/officeart/2005/8/layout/hierarchy1"/>
    <dgm:cxn modelId="{A7A923AB-CD09-E24B-BB51-F671C332F3F4}" type="presParOf" srcId="{0612C531-B774-274E-9541-1ADB7E21C267}" destId="{5CF17C5E-02C9-1C47-B36B-F695173D0717}" srcOrd="0" destOrd="0" presId="urn:microsoft.com/office/officeart/2005/8/layout/hierarchy1"/>
    <dgm:cxn modelId="{2D51EDEA-122E-E14D-8D67-B5EE7CCFE1AB}" type="presParOf" srcId="{0612C531-B774-274E-9541-1ADB7E21C267}" destId="{56E543E0-F21E-F044-BB5E-9800C718F8DC}" srcOrd="1" destOrd="0" presId="urn:microsoft.com/office/officeart/2005/8/layout/hierarchy1"/>
    <dgm:cxn modelId="{F3E8BD5A-BAE8-4F44-8B91-69DABD639878}" type="presParOf" srcId="{87CAEF8F-0012-3345-9784-A7442C9894AA}" destId="{5584E497-17C4-824B-B9B0-5579D42BF10F}" srcOrd="1" destOrd="0" presId="urn:microsoft.com/office/officeart/2005/8/layout/hierarchy1"/>
    <dgm:cxn modelId="{849D0024-841D-124B-8783-F1794169EE39}" type="presParOf" srcId="{5584E497-17C4-824B-B9B0-5579D42BF10F}" destId="{E33664B3-12D5-CE47-A5E8-4C306360122B}" srcOrd="0" destOrd="0" presId="urn:microsoft.com/office/officeart/2005/8/layout/hierarchy1"/>
    <dgm:cxn modelId="{861B2339-078B-C444-9215-D31EDC606CFD}" type="presParOf" srcId="{5584E497-17C4-824B-B9B0-5579D42BF10F}" destId="{E285331A-99F9-6145-9DF0-3AFE247A111A}" srcOrd="1" destOrd="0" presId="urn:microsoft.com/office/officeart/2005/8/layout/hierarchy1"/>
    <dgm:cxn modelId="{6A6107C4-7B23-9445-9E3D-160005D992AD}" type="presParOf" srcId="{E285331A-99F9-6145-9DF0-3AFE247A111A}" destId="{35A7E140-D8DB-5148-94F0-86C6B500E317}" srcOrd="0" destOrd="0" presId="urn:microsoft.com/office/officeart/2005/8/layout/hierarchy1"/>
    <dgm:cxn modelId="{071FFB7D-16D6-6A4D-B40B-C533D7EDD691}" type="presParOf" srcId="{35A7E140-D8DB-5148-94F0-86C6B500E317}" destId="{B5FE2DDB-6C6E-9840-B173-EC5CD43BB93F}" srcOrd="0" destOrd="0" presId="urn:microsoft.com/office/officeart/2005/8/layout/hierarchy1"/>
    <dgm:cxn modelId="{8DB7FCEE-8FB0-C249-86D1-E42C65C70515}" type="presParOf" srcId="{35A7E140-D8DB-5148-94F0-86C6B500E317}" destId="{2CA2EEF0-8CE3-B842-A73D-B60775CB41E3}" srcOrd="1" destOrd="0" presId="urn:microsoft.com/office/officeart/2005/8/layout/hierarchy1"/>
    <dgm:cxn modelId="{751E6879-FC7A-7443-8093-49DC88153E30}" type="presParOf" srcId="{E285331A-99F9-6145-9DF0-3AFE247A111A}" destId="{59324784-0FA8-744F-96B9-AC1CA9E0E873}" srcOrd="1" destOrd="0" presId="urn:microsoft.com/office/officeart/2005/8/layout/hierarchy1"/>
    <dgm:cxn modelId="{E239CD7C-5A7C-2F4A-A020-2D598F4E02BC}" type="presParOf" srcId="{5584E497-17C4-824B-B9B0-5579D42BF10F}" destId="{AC66FDF0-E87F-C143-B101-20A18AFDF286}" srcOrd="2" destOrd="0" presId="urn:microsoft.com/office/officeart/2005/8/layout/hierarchy1"/>
    <dgm:cxn modelId="{E41074CC-A61E-6848-86BC-2C89C270108A}" type="presParOf" srcId="{5584E497-17C4-824B-B9B0-5579D42BF10F}" destId="{937E1B75-0B04-B241-B91B-2A55F4592E56}" srcOrd="3" destOrd="0" presId="urn:microsoft.com/office/officeart/2005/8/layout/hierarchy1"/>
    <dgm:cxn modelId="{9256AA10-CF03-5740-A5FE-DC7E65585DFA}" type="presParOf" srcId="{937E1B75-0B04-B241-B91B-2A55F4592E56}" destId="{60655D10-DDF5-EC4D-B515-8820FF7C1D1D}" srcOrd="0" destOrd="0" presId="urn:microsoft.com/office/officeart/2005/8/layout/hierarchy1"/>
    <dgm:cxn modelId="{CB39FE24-13F0-9340-87C8-723E2A7BF2E9}" type="presParOf" srcId="{60655D10-DDF5-EC4D-B515-8820FF7C1D1D}" destId="{DECE7680-732B-7B45-83C3-48B407448C76}" srcOrd="0" destOrd="0" presId="urn:microsoft.com/office/officeart/2005/8/layout/hierarchy1"/>
    <dgm:cxn modelId="{9B5BC983-F42B-9041-A286-28F4FB4CDC39}" type="presParOf" srcId="{60655D10-DDF5-EC4D-B515-8820FF7C1D1D}" destId="{0F401829-EF14-574A-8F05-F93AFC799B16}" srcOrd="1" destOrd="0" presId="urn:microsoft.com/office/officeart/2005/8/layout/hierarchy1"/>
    <dgm:cxn modelId="{20A7C23D-5D61-F744-B363-F52A177B7E60}" type="presParOf" srcId="{937E1B75-0B04-B241-B91B-2A55F4592E56}" destId="{618DCEA7-2BA6-204A-9A52-F1FD9916A5BF}" srcOrd="1" destOrd="0" presId="urn:microsoft.com/office/officeart/2005/8/layout/hierarchy1"/>
    <dgm:cxn modelId="{F53852E4-BF46-754C-9625-771C4B4ED9F8}" type="presParOf" srcId="{D567FEC0-B11D-4345-9142-A2AE7C25719F}" destId="{49CAA6EC-734D-F946-86E2-83841898EC17}" srcOrd="2" destOrd="0" presId="urn:microsoft.com/office/officeart/2005/8/layout/hierarchy1"/>
    <dgm:cxn modelId="{D9C15C4C-668A-9A44-AD13-38FBEA351D87}" type="presParOf" srcId="{D567FEC0-B11D-4345-9142-A2AE7C25719F}" destId="{12B7C585-0205-5344-93DF-C9B9C8C7DE28}" srcOrd="3" destOrd="0" presId="urn:microsoft.com/office/officeart/2005/8/layout/hierarchy1"/>
    <dgm:cxn modelId="{6A478561-8512-284E-9133-EEF9B6C105A9}" type="presParOf" srcId="{12B7C585-0205-5344-93DF-C9B9C8C7DE28}" destId="{A39F9E2E-507F-8342-B8E1-4E658DDAEDB0}" srcOrd="0" destOrd="0" presId="urn:microsoft.com/office/officeart/2005/8/layout/hierarchy1"/>
    <dgm:cxn modelId="{C64F03C4-E4DF-BB42-BF0E-566CC69A632B}" type="presParOf" srcId="{A39F9E2E-507F-8342-B8E1-4E658DDAEDB0}" destId="{90FEA5EE-20D2-164A-9F7E-D0E3350682FB}" srcOrd="0" destOrd="0" presId="urn:microsoft.com/office/officeart/2005/8/layout/hierarchy1"/>
    <dgm:cxn modelId="{06107369-6ECF-A04A-B5B5-BC53B0AAE6A4}" type="presParOf" srcId="{A39F9E2E-507F-8342-B8E1-4E658DDAEDB0}" destId="{7303C06B-A135-8449-9F64-A1492E757219}" srcOrd="1" destOrd="0" presId="urn:microsoft.com/office/officeart/2005/8/layout/hierarchy1"/>
    <dgm:cxn modelId="{A9C7EFCB-C00D-2A44-B778-B6E369E796DB}" type="presParOf" srcId="{12B7C585-0205-5344-93DF-C9B9C8C7DE28}" destId="{FC63D3CE-27C9-B442-8A13-6586C23250C1}" srcOrd="1" destOrd="0" presId="urn:microsoft.com/office/officeart/2005/8/layout/hierarchy1"/>
    <dgm:cxn modelId="{2239A85A-5BFD-1041-9FE9-C1D7FA1C7752}" type="presParOf" srcId="{FC63D3CE-27C9-B442-8A13-6586C23250C1}" destId="{DE7CD2FC-5122-4B40-8029-126DD8ACA3CA}" srcOrd="0" destOrd="0" presId="urn:microsoft.com/office/officeart/2005/8/layout/hierarchy1"/>
    <dgm:cxn modelId="{673D09A6-53CA-6E4C-B93B-BF603E3A214C}" type="presParOf" srcId="{FC63D3CE-27C9-B442-8A13-6586C23250C1}" destId="{26155496-EA9B-5E4E-BE15-1F9441C655A0}" srcOrd="1" destOrd="0" presId="urn:microsoft.com/office/officeart/2005/8/layout/hierarchy1"/>
    <dgm:cxn modelId="{6EE2B51A-C8CF-E346-9738-132CE0320EB4}" type="presParOf" srcId="{26155496-EA9B-5E4E-BE15-1F9441C655A0}" destId="{DC6DFEF7-513C-8B43-B9D6-13F3A75B94FA}" srcOrd="0" destOrd="0" presId="urn:microsoft.com/office/officeart/2005/8/layout/hierarchy1"/>
    <dgm:cxn modelId="{37AF4CFE-B3EC-4A42-B508-352C03AAD1C7}" type="presParOf" srcId="{DC6DFEF7-513C-8B43-B9D6-13F3A75B94FA}" destId="{7AD9A6F7-7A6E-9E41-9F21-88F90FB2A331}" srcOrd="0" destOrd="0" presId="urn:microsoft.com/office/officeart/2005/8/layout/hierarchy1"/>
    <dgm:cxn modelId="{8BE4CAF1-DE2F-2F49-97A7-2427EE8460B1}" type="presParOf" srcId="{DC6DFEF7-513C-8B43-B9D6-13F3A75B94FA}" destId="{EC9679E6-EAFE-3E44-9012-7F289EC76D58}" srcOrd="1" destOrd="0" presId="urn:microsoft.com/office/officeart/2005/8/layout/hierarchy1"/>
    <dgm:cxn modelId="{FD92F732-6505-3A49-A0C1-0E97DE283A02}" type="presParOf" srcId="{26155496-EA9B-5E4E-BE15-1F9441C655A0}" destId="{8CEBCF40-F607-8B48-96CD-7FACA5169882}" srcOrd="1" destOrd="0" presId="urn:microsoft.com/office/officeart/2005/8/layout/hierarchy1"/>
    <dgm:cxn modelId="{DD176CC6-C785-D24E-9C14-2CF06ED05887}" type="presParOf" srcId="{FC63D3CE-27C9-B442-8A13-6586C23250C1}" destId="{5D57F330-0430-2744-A421-0AF26E2C920F}" srcOrd="2" destOrd="0" presId="urn:microsoft.com/office/officeart/2005/8/layout/hierarchy1"/>
    <dgm:cxn modelId="{9ADD88CB-038B-314B-B1A3-C2163BFDAD28}" type="presParOf" srcId="{FC63D3CE-27C9-B442-8A13-6586C23250C1}" destId="{7D9EB471-8D88-DD47-AC3F-2764722EE822}" srcOrd="3" destOrd="0" presId="urn:microsoft.com/office/officeart/2005/8/layout/hierarchy1"/>
    <dgm:cxn modelId="{3D990FBF-9EAB-C94C-A856-B90186D0E5BB}" type="presParOf" srcId="{7D9EB471-8D88-DD47-AC3F-2764722EE822}" destId="{801D0B1F-199F-B847-BF29-DF779363A7BF}" srcOrd="0" destOrd="0" presId="urn:microsoft.com/office/officeart/2005/8/layout/hierarchy1"/>
    <dgm:cxn modelId="{EB452642-3550-CA4F-9BF1-B88AE095EC82}" type="presParOf" srcId="{801D0B1F-199F-B847-BF29-DF779363A7BF}" destId="{D6C35646-1928-FF41-971B-EB8F8195086C}" srcOrd="0" destOrd="0" presId="urn:microsoft.com/office/officeart/2005/8/layout/hierarchy1"/>
    <dgm:cxn modelId="{D53AE520-0B92-2848-8CFE-A667B70D9968}" type="presParOf" srcId="{801D0B1F-199F-B847-BF29-DF779363A7BF}" destId="{1D92CB96-0FF2-0D43-B031-BF10D4CFEF2F}" srcOrd="1" destOrd="0" presId="urn:microsoft.com/office/officeart/2005/8/layout/hierarchy1"/>
    <dgm:cxn modelId="{649371DF-7027-B94B-B2E7-584E5A6DAD7C}" type="presParOf" srcId="{7D9EB471-8D88-DD47-AC3F-2764722EE822}" destId="{274182F9-A84F-3840-BE85-019BE841EEE0}"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406672-B0AC-4B53-A645-61FB815665AD}"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4A44EB00-C849-439F-AB33-E7B71B1A9C1B}">
      <dgm:prSet phldrT="[Text]" custT="1"/>
      <dgm:spPr>
        <a:solidFill>
          <a:schemeClr val="accent1">
            <a:lumMod val="50000"/>
          </a:schemeClr>
        </a:solidFill>
        <a:ln>
          <a:solidFill>
            <a:schemeClr val="accent1">
              <a:lumMod val="50000"/>
            </a:schemeClr>
          </a:solidFill>
        </a:ln>
      </dgm:spPr>
      <dgm:t>
        <a:bodyPr/>
        <a:lstStyle/>
        <a:p>
          <a:r>
            <a:rPr lang="en-US" sz="2000" b="1"/>
            <a:t>Project Eligibility Require-</a:t>
          </a:r>
          <a:r>
            <a:rPr lang="en-US" sz="2000" b="1" err="1"/>
            <a:t>ments</a:t>
          </a:r>
          <a:endParaRPr lang="en-US" sz="2000" b="1"/>
        </a:p>
      </dgm:t>
    </dgm:pt>
    <dgm:pt modelId="{A413DCEE-6978-49C1-BAB6-1BACDCCE2E76}" type="parTrans" cxnId="{78CD8AC0-901F-4C87-B808-5C5C2C215167}">
      <dgm:prSet/>
      <dgm:spPr/>
      <dgm:t>
        <a:bodyPr/>
        <a:lstStyle/>
        <a:p>
          <a:endParaRPr lang="en-US"/>
        </a:p>
      </dgm:t>
    </dgm:pt>
    <dgm:pt modelId="{C31131F6-2C3F-49E8-A443-F4BF5D3E73BE}" type="sibTrans" cxnId="{78CD8AC0-901F-4C87-B808-5C5C2C215167}">
      <dgm:prSet/>
      <dgm:spPr>
        <a:solidFill>
          <a:schemeClr val="accent1">
            <a:lumMod val="50000"/>
          </a:schemeClr>
        </a:solidFill>
      </dgm:spPr>
      <dgm:t>
        <a:bodyPr/>
        <a:lstStyle/>
        <a:p>
          <a:endParaRPr lang="en-US">
            <a:solidFill>
              <a:schemeClr val="accent1">
                <a:lumMod val="50000"/>
              </a:schemeClr>
            </a:solidFill>
          </a:endParaRPr>
        </a:p>
      </dgm:t>
    </dgm:pt>
    <dgm:pt modelId="{8CAA044B-050D-4E88-9088-27CDF959A689}">
      <dgm:prSet phldrT="[Text]" custT="1"/>
      <dgm:spPr>
        <a:solidFill>
          <a:schemeClr val="accent1">
            <a:lumMod val="50000"/>
          </a:schemeClr>
        </a:solidFill>
      </dgm:spPr>
      <dgm:t>
        <a:bodyPr/>
        <a:lstStyle/>
        <a:p>
          <a:r>
            <a:rPr lang="en-US" sz="2000" b="1">
              <a:solidFill>
                <a:schemeClr val="bg1"/>
              </a:solidFill>
            </a:rPr>
            <a:t>Budget Supple-</a:t>
          </a:r>
          <a:r>
            <a:rPr lang="en-US" sz="2000" b="1" err="1">
              <a:solidFill>
                <a:schemeClr val="bg1"/>
              </a:solidFill>
            </a:rPr>
            <a:t>ment</a:t>
          </a:r>
          <a:endParaRPr lang="en-US" sz="2000" b="1">
            <a:solidFill>
              <a:schemeClr val="bg1"/>
            </a:solidFill>
          </a:endParaRPr>
        </a:p>
      </dgm:t>
    </dgm:pt>
    <dgm:pt modelId="{2BC9594B-AD52-41A7-BCA3-3B400356B526}" type="parTrans" cxnId="{8EFA7A6F-3369-4028-8F26-B46079254193}">
      <dgm:prSet/>
      <dgm:spPr/>
      <dgm:t>
        <a:bodyPr/>
        <a:lstStyle/>
        <a:p>
          <a:endParaRPr lang="en-US"/>
        </a:p>
      </dgm:t>
    </dgm:pt>
    <dgm:pt modelId="{2DBBFEFA-F96D-45CA-B130-60011E3DDA4A}" type="sibTrans" cxnId="{8EFA7A6F-3369-4028-8F26-B46079254193}">
      <dgm:prSet/>
      <dgm:spPr>
        <a:solidFill>
          <a:schemeClr val="accent1">
            <a:lumMod val="50000"/>
          </a:schemeClr>
        </a:solidFill>
      </dgm:spPr>
      <dgm:t>
        <a:bodyPr/>
        <a:lstStyle/>
        <a:p>
          <a:endParaRPr lang="en-US"/>
        </a:p>
      </dgm:t>
    </dgm:pt>
    <dgm:pt modelId="{BDB753E1-D0BF-4F7B-8D7B-B0D7267F62CA}">
      <dgm:prSet phldrT="[Text]"/>
      <dgm:spPr>
        <a:solidFill>
          <a:schemeClr val="accent5">
            <a:lumMod val="60000"/>
            <a:lumOff val="40000"/>
          </a:schemeClr>
        </a:solidFill>
      </dgm:spPr>
      <dgm:t>
        <a:bodyPr/>
        <a:lstStyle/>
        <a:p>
          <a:r>
            <a:rPr lang="en-US">
              <a:solidFill>
                <a:schemeClr val="tx1"/>
              </a:solidFill>
            </a:rPr>
            <a:t> </a:t>
          </a:r>
          <a:r>
            <a:rPr lang="en-US" b="1">
              <a:solidFill>
                <a:schemeClr val="tx1"/>
              </a:solidFill>
            </a:rPr>
            <a:t>Update Request Form (</a:t>
          </a:r>
          <a:r>
            <a:rPr lang="en-US" b="1" i="1">
              <a:solidFill>
                <a:schemeClr val="tx1"/>
              </a:solidFill>
            </a:rPr>
            <a:t>Optional</a:t>
          </a:r>
          <a:r>
            <a:rPr lang="en-US" b="1">
              <a:solidFill>
                <a:schemeClr val="tx1"/>
              </a:solidFill>
            </a:rPr>
            <a:t>)</a:t>
          </a:r>
        </a:p>
      </dgm:t>
    </dgm:pt>
    <dgm:pt modelId="{8B13DB51-D31F-4E3B-94AA-836204A16EDF}" type="parTrans" cxnId="{3EE48691-96C0-4C71-96DA-9FCE26267AC2}">
      <dgm:prSet/>
      <dgm:spPr/>
      <dgm:t>
        <a:bodyPr/>
        <a:lstStyle/>
        <a:p>
          <a:endParaRPr lang="en-US"/>
        </a:p>
      </dgm:t>
    </dgm:pt>
    <dgm:pt modelId="{2319AECB-E0A9-41FC-9C51-240F7DEEEFBC}" type="sibTrans" cxnId="{3EE48691-96C0-4C71-96DA-9FCE26267AC2}">
      <dgm:prSet/>
      <dgm:spPr>
        <a:solidFill>
          <a:schemeClr val="accent1">
            <a:lumMod val="50000"/>
          </a:schemeClr>
        </a:solidFill>
      </dgm:spPr>
      <dgm:t>
        <a:bodyPr/>
        <a:lstStyle/>
        <a:p>
          <a:endParaRPr lang="en-US"/>
        </a:p>
      </dgm:t>
    </dgm:pt>
    <dgm:pt modelId="{BC54F021-D6CD-4EF8-8B23-B612245BA658}">
      <dgm:prSet phldrT="[Text]"/>
      <dgm:spPr>
        <a:solidFill>
          <a:schemeClr val="accent1">
            <a:lumMod val="50000"/>
          </a:schemeClr>
        </a:solidFill>
        <a:ln>
          <a:solidFill>
            <a:schemeClr val="accent1">
              <a:lumMod val="50000"/>
            </a:schemeClr>
          </a:solidFill>
        </a:ln>
      </dgm:spPr>
      <dgm:t>
        <a:bodyPr/>
        <a:lstStyle/>
        <a:p>
          <a:r>
            <a:rPr lang="en-US" b="1"/>
            <a:t>Periodic Report</a:t>
          </a:r>
        </a:p>
      </dgm:t>
    </dgm:pt>
    <dgm:pt modelId="{F832C8CF-54F6-4958-BB7B-39CC74A2D6A2}" type="parTrans" cxnId="{FFD21E73-83D6-4F08-94EF-6BC1BA941610}">
      <dgm:prSet/>
      <dgm:spPr/>
      <dgm:t>
        <a:bodyPr/>
        <a:lstStyle/>
        <a:p>
          <a:endParaRPr lang="en-US"/>
        </a:p>
      </dgm:t>
    </dgm:pt>
    <dgm:pt modelId="{3B6DF2AD-F6FD-46BD-870C-C20155525C66}" type="sibTrans" cxnId="{FFD21E73-83D6-4F08-94EF-6BC1BA941610}">
      <dgm:prSet/>
      <dgm:spPr>
        <a:solidFill>
          <a:schemeClr val="accent1">
            <a:lumMod val="50000"/>
          </a:schemeClr>
        </a:solidFill>
      </dgm:spPr>
      <dgm:t>
        <a:bodyPr/>
        <a:lstStyle/>
        <a:p>
          <a:endParaRPr lang="en-US"/>
        </a:p>
      </dgm:t>
    </dgm:pt>
    <dgm:pt modelId="{51A77C04-625A-4583-9A41-1D8AC3E28AA3}">
      <dgm:prSet phldrT="[Text]"/>
      <dgm:spPr>
        <a:solidFill>
          <a:schemeClr val="accent5">
            <a:lumMod val="60000"/>
            <a:lumOff val="40000"/>
          </a:schemeClr>
        </a:solidFill>
        <a:ln>
          <a:solidFill>
            <a:schemeClr val="accent1">
              <a:lumMod val="50000"/>
            </a:schemeClr>
          </a:solidFill>
        </a:ln>
      </dgm:spPr>
      <dgm:t>
        <a:bodyPr/>
        <a:lstStyle/>
        <a:p>
          <a:r>
            <a:rPr lang="en-US" b="1">
              <a:solidFill>
                <a:schemeClr val="tx1"/>
              </a:solidFill>
            </a:rPr>
            <a:t>Waiver (</a:t>
          </a:r>
          <a:r>
            <a:rPr lang="en-US" b="1" i="1">
              <a:solidFill>
                <a:schemeClr val="tx1"/>
              </a:solidFill>
            </a:rPr>
            <a:t>Optional</a:t>
          </a:r>
          <a:r>
            <a:rPr lang="en-US">
              <a:solidFill>
                <a:schemeClr val="tx1"/>
              </a:solidFill>
            </a:rPr>
            <a:t>)</a:t>
          </a:r>
        </a:p>
      </dgm:t>
    </dgm:pt>
    <dgm:pt modelId="{43DF5AA7-0120-4E92-B6AA-C625846F7F19}" type="parTrans" cxnId="{5A79E527-E511-47CB-8400-446ECF68A517}">
      <dgm:prSet/>
      <dgm:spPr/>
      <dgm:t>
        <a:bodyPr/>
        <a:lstStyle/>
        <a:p>
          <a:endParaRPr lang="en-US"/>
        </a:p>
      </dgm:t>
    </dgm:pt>
    <dgm:pt modelId="{AC2F8021-0FD0-4E2D-9065-4FD75CCBC062}" type="sibTrans" cxnId="{5A79E527-E511-47CB-8400-446ECF68A517}">
      <dgm:prSet/>
      <dgm:spPr>
        <a:solidFill>
          <a:schemeClr val="accent1">
            <a:lumMod val="50000"/>
          </a:schemeClr>
        </a:solidFill>
      </dgm:spPr>
      <dgm:t>
        <a:bodyPr/>
        <a:lstStyle/>
        <a:p>
          <a:endParaRPr lang="en-US"/>
        </a:p>
      </dgm:t>
    </dgm:pt>
    <dgm:pt modelId="{D57EB04C-F004-4C6D-9269-63BA45BBFD44}">
      <dgm:prSet phldrT="[Text]"/>
      <dgm:spPr>
        <a:solidFill>
          <a:schemeClr val="accent1">
            <a:lumMod val="50000"/>
          </a:schemeClr>
        </a:solidFill>
        <a:ln>
          <a:solidFill>
            <a:schemeClr val="accent1">
              <a:lumMod val="50000"/>
            </a:schemeClr>
          </a:solidFill>
        </a:ln>
      </dgm:spPr>
      <dgm:t>
        <a:bodyPr/>
        <a:lstStyle/>
        <a:p>
          <a:r>
            <a:rPr lang="en-US" b="1"/>
            <a:t>Certificate</a:t>
          </a:r>
        </a:p>
      </dgm:t>
    </dgm:pt>
    <dgm:pt modelId="{F0138ECE-E529-45D8-B16B-8C444548AD92}" type="parTrans" cxnId="{E10DDE3E-F753-4CE2-ADF5-9901DDFA7A39}">
      <dgm:prSet/>
      <dgm:spPr/>
      <dgm:t>
        <a:bodyPr/>
        <a:lstStyle/>
        <a:p>
          <a:endParaRPr lang="en-US"/>
        </a:p>
      </dgm:t>
    </dgm:pt>
    <dgm:pt modelId="{9F2B735B-1FF4-4449-9F4A-B71903622902}" type="sibTrans" cxnId="{E10DDE3E-F753-4CE2-ADF5-9901DDFA7A39}">
      <dgm:prSet/>
      <dgm:spPr/>
      <dgm:t>
        <a:bodyPr/>
        <a:lstStyle/>
        <a:p>
          <a:endParaRPr lang="en-US"/>
        </a:p>
      </dgm:t>
    </dgm:pt>
    <dgm:pt modelId="{314469AA-8BD1-4779-83EC-3C08D9679D17}" type="pres">
      <dgm:prSet presAssocID="{2A406672-B0AC-4B53-A645-61FB815665AD}" presName="Name0" presStyleCnt="0">
        <dgm:presLayoutVars>
          <dgm:dir/>
          <dgm:resizeHandles val="exact"/>
        </dgm:presLayoutVars>
      </dgm:prSet>
      <dgm:spPr/>
    </dgm:pt>
    <dgm:pt modelId="{B0402782-6F3C-467D-9176-57F6BB2D494C}" type="pres">
      <dgm:prSet presAssocID="{4A44EB00-C849-439F-AB33-E7B71B1A9C1B}" presName="node" presStyleLbl="node1" presStyleIdx="0" presStyleCnt="6" custScaleX="139504" custLinFactNeighborX="-836" custLinFactNeighborY="-76596">
        <dgm:presLayoutVars>
          <dgm:bulletEnabled val="1"/>
        </dgm:presLayoutVars>
      </dgm:prSet>
      <dgm:spPr/>
    </dgm:pt>
    <dgm:pt modelId="{373CD1B1-24B5-48A6-B2D8-0BCB0DFF2BE0}" type="pres">
      <dgm:prSet presAssocID="{C31131F6-2C3F-49E8-A443-F4BF5D3E73BE}" presName="sibTrans" presStyleLbl="sibTrans2D1" presStyleIdx="0" presStyleCnt="5"/>
      <dgm:spPr/>
    </dgm:pt>
    <dgm:pt modelId="{EEEBF9BB-F0BF-4B03-9BFE-7984F75ED3CB}" type="pres">
      <dgm:prSet presAssocID="{C31131F6-2C3F-49E8-A443-F4BF5D3E73BE}" presName="connectorText" presStyleLbl="sibTrans2D1" presStyleIdx="0" presStyleCnt="5"/>
      <dgm:spPr/>
    </dgm:pt>
    <dgm:pt modelId="{8EE8F007-56C6-44B2-AFFC-14123482F82F}" type="pres">
      <dgm:prSet presAssocID="{8CAA044B-050D-4E88-9088-27CDF959A689}" presName="node" presStyleLbl="node1" presStyleIdx="1" presStyleCnt="6" custLinFactNeighborX="0" custLinFactNeighborY="-76860">
        <dgm:presLayoutVars>
          <dgm:bulletEnabled val="1"/>
        </dgm:presLayoutVars>
      </dgm:prSet>
      <dgm:spPr/>
    </dgm:pt>
    <dgm:pt modelId="{FF7B83F2-72E8-4304-A7B9-87D4AD4C18C8}" type="pres">
      <dgm:prSet presAssocID="{2DBBFEFA-F96D-45CA-B130-60011E3DDA4A}" presName="sibTrans" presStyleLbl="sibTrans2D1" presStyleIdx="1" presStyleCnt="5"/>
      <dgm:spPr/>
    </dgm:pt>
    <dgm:pt modelId="{06BF4F8A-BD53-453F-A066-945ED46B3005}" type="pres">
      <dgm:prSet presAssocID="{2DBBFEFA-F96D-45CA-B130-60011E3DDA4A}" presName="connectorText" presStyleLbl="sibTrans2D1" presStyleIdx="1" presStyleCnt="5"/>
      <dgm:spPr/>
    </dgm:pt>
    <dgm:pt modelId="{8A6AD742-7760-4336-B48B-222D6A4BC64B}" type="pres">
      <dgm:prSet presAssocID="{BDB753E1-D0BF-4F7B-8D7B-B0D7267F62CA}" presName="node" presStyleLbl="node1" presStyleIdx="2" presStyleCnt="6" custLinFactNeighborX="-7073" custLinFactNeighborY="-76860">
        <dgm:presLayoutVars>
          <dgm:bulletEnabled val="1"/>
        </dgm:presLayoutVars>
      </dgm:prSet>
      <dgm:spPr/>
    </dgm:pt>
    <dgm:pt modelId="{7FDBEF90-B29B-4CAD-A6F3-A387D1D8B222}" type="pres">
      <dgm:prSet presAssocID="{2319AECB-E0A9-41FC-9C51-240F7DEEEFBC}" presName="sibTrans" presStyleLbl="sibTrans2D1" presStyleIdx="2" presStyleCnt="5"/>
      <dgm:spPr/>
    </dgm:pt>
    <dgm:pt modelId="{6AFE561C-5FE0-47CA-AB43-BD913132D205}" type="pres">
      <dgm:prSet presAssocID="{2319AECB-E0A9-41FC-9C51-240F7DEEEFBC}" presName="connectorText" presStyleLbl="sibTrans2D1" presStyleIdx="2" presStyleCnt="5"/>
      <dgm:spPr/>
    </dgm:pt>
    <dgm:pt modelId="{D1893376-7113-462E-844A-983854C38967}" type="pres">
      <dgm:prSet presAssocID="{BC54F021-D6CD-4EF8-8B23-B612245BA658}" presName="node" presStyleLbl="node1" presStyleIdx="3" presStyleCnt="6" custLinFactNeighborX="572" custLinFactNeighborY="-74017">
        <dgm:presLayoutVars>
          <dgm:bulletEnabled val="1"/>
        </dgm:presLayoutVars>
      </dgm:prSet>
      <dgm:spPr/>
    </dgm:pt>
    <dgm:pt modelId="{ECDFF957-4295-4DE0-BD30-34F589ED2DE9}" type="pres">
      <dgm:prSet presAssocID="{3B6DF2AD-F6FD-46BD-870C-C20155525C66}" presName="sibTrans" presStyleLbl="sibTrans2D1" presStyleIdx="3" presStyleCnt="5"/>
      <dgm:spPr/>
    </dgm:pt>
    <dgm:pt modelId="{D89BD19D-5ED6-435B-B0FD-55A66C5C42BA}" type="pres">
      <dgm:prSet presAssocID="{3B6DF2AD-F6FD-46BD-870C-C20155525C66}" presName="connectorText" presStyleLbl="sibTrans2D1" presStyleIdx="3" presStyleCnt="5"/>
      <dgm:spPr/>
    </dgm:pt>
    <dgm:pt modelId="{5C0A8ACA-3F68-439F-8263-8D6E09126EDB}" type="pres">
      <dgm:prSet presAssocID="{51A77C04-625A-4583-9A41-1D8AC3E28AA3}" presName="node" presStyleLbl="node1" presStyleIdx="4" presStyleCnt="6" custLinFactNeighborX="-836" custLinFactNeighborY="-75561">
        <dgm:presLayoutVars>
          <dgm:bulletEnabled val="1"/>
        </dgm:presLayoutVars>
      </dgm:prSet>
      <dgm:spPr/>
    </dgm:pt>
    <dgm:pt modelId="{9CDC20B3-CA08-44E3-B2BE-45DC38EB3CA5}" type="pres">
      <dgm:prSet presAssocID="{AC2F8021-0FD0-4E2D-9065-4FD75CCBC062}" presName="sibTrans" presStyleLbl="sibTrans2D1" presStyleIdx="4" presStyleCnt="5"/>
      <dgm:spPr/>
    </dgm:pt>
    <dgm:pt modelId="{3BE7A13C-2DBE-4DC3-AE26-1CBD1EB22A04}" type="pres">
      <dgm:prSet presAssocID="{AC2F8021-0FD0-4E2D-9065-4FD75CCBC062}" presName="connectorText" presStyleLbl="sibTrans2D1" presStyleIdx="4" presStyleCnt="5"/>
      <dgm:spPr/>
    </dgm:pt>
    <dgm:pt modelId="{BE6294B9-F8D7-4CF5-94CA-C0407D06A72B}" type="pres">
      <dgm:prSet presAssocID="{D57EB04C-F004-4C6D-9269-63BA45BBFD44}" presName="node" presStyleLbl="node1" presStyleIdx="5" presStyleCnt="6" custLinFactNeighborX="-836" custLinFactNeighborY="-76596">
        <dgm:presLayoutVars>
          <dgm:bulletEnabled val="1"/>
        </dgm:presLayoutVars>
      </dgm:prSet>
      <dgm:spPr/>
    </dgm:pt>
  </dgm:ptLst>
  <dgm:cxnLst>
    <dgm:cxn modelId="{84E64201-3FF8-4CCB-8A37-DCA2AE08EBEC}" type="presOf" srcId="{2A406672-B0AC-4B53-A645-61FB815665AD}" destId="{314469AA-8BD1-4779-83EC-3C08D9679D17}" srcOrd="0" destOrd="0" presId="urn:microsoft.com/office/officeart/2005/8/layout/process1"/>
    <dgm:cxn modelId="{7353160D-79BF-4C9E-BA0E-7D19FD5CD030}" type="presOf" srcId="{AC2F8021-0FD0-4E2D-9065-4FD75CCBC062}" destId="{9CDC20B3-CA08-44E3-B2BE-45DC38EB3CA5}" srcOrd="0" destOrd="0" presId="urn:microsoft.com/office/officeart/2005/8/layout/process1"/>
    <dgm:cxn modelId="{FA041A12-A0E0-4474-925A-1DA3BC600795}" type="presOf" srcId="{51A77C04-625A-4583-9A41-1D8AC3E28AA3}" destId="{5C0A8ACA-3F68-439F-8263-8D6E09126EDB}" srcOrd="0" destOrd="0" presId="urn:microsoft.com/office/officeart/2005/8/layout/process1"/>
    <dgm:cxn modelId="{AE160F1D-4F97-4A35-B23A-3A258577E1E3}" type="presOf" srcId="{4A44EB00-C849-439F-AB33-E7B71B1A9C1B}" destId="{B0402782-6F3C-467D-9176-57F6BB2D494C}" srcOrd="0" destOrd="0" presId="urn:microsoft.com/office/officeart/2005/8/layout/process1"/>
    <dgm:cxn modelId="{5A79E527-E511-47CB-8400-446ECF68A517}" srcId="{2A406672-B0AC-4B53-A645-61FB815665AD}" destId="{51A77C04-625A-4583-9A41-1D8AC3E28AA3}" srcOrd="4" destOrd="0" parTransId="{43DF5AA7-0120-4E92-B6AA-C625846F7F19}" sibTransId="{AC2F8021-0FD0-4E2D-9065-4FD75CCBC062}"/>
    <dgm:cxn modelId="{312B952C-8BB9-4C16-9C27-98842DEE86B7}" type="presOf" srcId="{2DBBFEFA-F96D-45CA-B130-60011E3DDA4A}" destId="{FF7B83F2-72E8-4304-A7B9-87D4AD4C18C8}" srcOrd="0" destOrd="0" presId="urn:microsoft.com/office/officeart/2005/8/layout/process1"/>
    <dgm:cxn modelId="{FD7E8532-1B3F-4420-A6CB-2E10A36BD5EC}" type="presOf" srcId="{2DBBFEFA-F96D-45CA-B130-60011E3DDA4A}" destId="{06BF4F8A-BD53-453F-A066-945ED46B3005}" srcOrd="1" destOrd="0" presId="urn:microsoft.com/office/officeart/2005/8/layout/process1"/>
    <dgm:cxn modelId="{E10DDE3E-F753-4CE2-ADF5-9901DDFA7A39}" srcId="{2A406672-B0AC-4B53-A645-61FB815665AD}" destId="{D57EB04C-F004-4C6D-9269-63BA45BBFD44}" srcOrd="5" destOrd="0" parTransId="{F0138ECE-E529-45D8-B16B-8C444548AD92}" sibTransId="{9F2B735B-1FF4-4449-9F4A-B71903622902}"/>
    <dgm:cxn modelId="{E1B3045B-18FB-438B-BDA2-50EAB5340C50}" type="presOf" srcId="{2319AECB-E0A9-41FC-9C51-240F7DEEEFBC}" destId="{7FDBEF90-B29B-4CAD-A6F3-A387D1D8B222}" srcOrd="0" destOrd="0" presId="urn:microsoft.com/office/officeart/2005/8/layout/process1"/>
    <dgm:cxn modelId="{6E301A42-567C-41CF-9443-D9BCB964ADE4}" type="presOf" srcId="{C31131F6-2C3F-49E8-A443-F4BF5D3E73BE}" destId="{EEEBF9BB-F0BF-4B03-9BFE-7984F75ED3CB}" srcOrd="1" destOrd="0" presId="urn:microsoft.com/office/officeart/2005/8/layout/process1"/>
    <dgm:cxn modelId="{395BC942-CFE3-4A21-9FB9-76050393D91C}" type="presOf" srcId="{3B6DF2AD-F6FD-46BD-870C-C20155525C66}" destId="{ECDFF957-4295-4DE0-BD30-34F589ED2DE9}" srcOrd="0" destOrd="0" presId="urn:microsoft.com/office/officeart/2005/8/layout/process1"/>
    <dgm:cxn modelId="{7B319E64-630F-4C5B-9E6A-2CBE03D14E14}" type="presOf" srcId="{BC54F021-D6CD-4EF8-8B23-B612245BA658}" destId="{D1893376-7113-462E-844A-983854C38967}" srcOrd="0" destOrd="0" presId="urn:microsoft.com/office/officeart/2005/8/layout/process1"/>
    <dgm:cxn modelId="{543EF349-6404-4A7B-BC06-5595CEBB7B84}" type="presOf" srcId="{AC2F8021-0FD0-4E2D-9065-4FD75CCBC062}" destId="{3BE7A13C-2DBE-4DC3-AE26-1CBD1EB22A04}" srcOrd="1" destOrd="0" presId="urn:microsoft.com/office/officeart/2005/8/layout/process1"/>
    <dgm:cxn modelId="{AE5E064C-04FB-45C2-A2D6-15F8B355C9B2}" type="presOf" srcId="{C31131F6-2C3F-49E8-A443-F4BF5D3E73BE}" destId="{373CD1B1-24B5-48A6-B2D8-0BCB0DFF2BE0}" srcOrd="0" destOrd="0" presId="urn:microsoft.com/office/officeart/2005/8/layout/process1"/>
    <dgm:cxn modelId="{8EFA7A6F-3369-4028-8F26-B46079254193}" srcId="{2A406672-B0AC-4B53-A645-61FB815665AD}" destId="{8CAA044B-050D-4E88-9088-27CDF959A689}" srcOrd="1" destOrd="0" parTransId="{2BC9594B-AD52-41A7-BCA3-3B400356B526}" sibTransId="{2DBBFEFA-F96D-45CA-B130-60011E3DDA4A}"/>
    <dgm:cxn modelId="{FFD21E73-83D6-4F08-94EF-6BC1BA941610}" srcId="{2A406672-B0AC-4B53-A645-61FB815665AD}" destId="{BC54F021-D6CD-4EF8-8B23-B612245BA658}" srcOrd="3" destOrd="0" parTransId="{F832C8CF-54F6-4958-BB7B-39CC74A2D6A2}" sibTransId="{3B6DF2AD-F6FD-46BD-870C-C20155525C66}"/>
    <dgm:cxn modelId="{3EE48691-96C0-4C71-96DA-9FCE26267AC2}" srcId="{2A406672-B0AC-4B53-A645-61FB815665AD}" destId="{BDB753E1-D0BF-4F7B-8D7B-B0D7267F62CA}" srcOrd="2" destOrd="0" parTransId="{8B13DB51-D31F-4E3B-94AA-836204A16EDF}" sibTransId="{2319AECB-E0A9-41FC-9C51-240F7DEEEFBC}"/>
    <dgm:cxn modelId="{13B5C595-12D6-467B-AB0E-3DB988A5527C}" type="presOf" srcId="{3B6DF2AD-F6FD-46BD-870C-C20155525C66}" destId="{D89BD19D-5ED6-435B-B0FD-55A66C5C42BA}" srcOrd="1" destOrd="0" presId="urn:microsoft.com/office/officeart/2005/8/layout/process1"/>
    <dgm:cxn modelId="{78CD8AC0-901F-4C87-B808-5C5C2C215167}" srcId="{2A406672-B0AC-4B53-A645-61FB815665AD}" destId="{4A44EB00-C849-439F-AB33-E7B71B1A9C1B}" srcOrd="0" destOrd="0" parTransId="{A413DCEE-6978-49C1-BAB6-1BACDCCE2E76}" sibTransId="{C31131F6-2C3F-49E8-A443-F4BF5D3E73BE}"/>
    <dgm:cxn modelId="{9FA8C5C1-3E00-43D2-82CA-8F40DC81E522}" type="presOf" srcId="{8CAA044B-050D-4E88-9088-27CDF959A689}" destId="{8EE8F007-56C6-44B2-AFFC-14123482F82F}" srcOrd="0" destOrd="0" presId="urn:microsoft.com/office/officeart/2005/8/layout/process1"/>
    <dgm:cxn modelId="{7C629DC5-3C58-4057-8999-5583C9DF8822}" type="presOf" srcId="{BDB753E1-D0BF-4F7B-8D7B-B0D7267F62CA}" destId="{8A6AD742-7760-4336-B48B-222D6A4BC64B}" srcOrd="0" destOrd="0" presId="urn:microsoft.com/office/officeart/2005/8/layout/process1"/>
    <dgm:cxn modelId="{E55809D5-EA66-4016-96BD-344323594C05}" type="presOf" srcId="{D57EB04C-F004-4C6D-9269-63BA45BBFD44}" destId="{BE6294B9-F8D7-4CF5-94CA-C0407D06A72B}" srcOrd="0" destOrd="0" presId="urn:microsoft.com/office/officeart/2005/8/layout/process1"/>
    <dgm:cxn modelId="{845ED7F3-6575-4D91-84A0-CFE81AED0A64}" type="presOf" srcId="{2319AECB-E0A9-41FC-9C51-240F7DEEEFBC}" destId="{6AFE561C-5FE0-47CA-AB43-BD913132D205}" srcOrd="1" destOrd="0" presId="urn:microsoft.com/office/officeart/2005/8/layout/process1"/>
    <dgm:cxn modelId="{9C9E3CD6-022E-4345-A9E7-715E49754FE2}" type="presParOf" srcId="{314469AA-8BD1-4779-83EC-3C08D9679D17}" destId="{B0402782-6F3C-467D-9176-57F6BB2D494C}" srcOrd="0" destOrd="0" presId="urn:microsoft.com/office/officeart/2005/8/layout/process1"/>
    <dgm:cxn modelId="{A0B74ECC-F442-4726-866D-6F36C2814D76}" type="presParOf" srcId="{314469AA-8BD1-4779-83EC-3C08D9679D17}" destId="{373CD1B1-24B5-48A6-B2D8-0BCB0DFF2BE0}" srcOrd="1" destOrd="0" presId="urn:microsoft.com/office/officeart/2005/8/layout/process1"/>
    <dgm:cxn modelId="{31B837B8-9D79-4365-98C5-4F27B7FD7D4C}" type="presParOf" srcId="{373CD1B1-24B5-48A6-B2D8-0BCB0DFF2BE0}" destId="{EEEBF9BB-F0BF-4B03-9BFE-7984F75ED3CB}" srcOrd="0" destOrd="0" presId="urn:microsoft.com/office/officeart/2005/8/layout/process1"/>
    <dgm:cxn modelId="{EEB2D57A-E834-4531-B270-8C3563CBC087}" type="presParOf" srcId="{314469AA-8BD1-4779-83EC-3C08D9679D17}" destId="{8EE8F007-56C6-44B2-AFFC-14123482F82F}" srcOrd="2" destOrd="0" presId="urn:microsoft.com/office/officeart/2005/8/layout/process1"/>
    <dgm:cxn modelId="{BE00C268-87B6-40AC-9221-861CFABAA2C3}" type="presParOf" srcId="{314469AA-8BD1-4779-83EC-3C08D9679D17}" destId="{FF7B83F2-72E8-4304-A7B9-87D4AD4C18C8}" srcOrd="3" destOrd="0" presId="urn:microsoft.com/office/officeart/2005/8/layout/process1"/>
    <dgm:cxn modelId="{0E582607-C2C2-4614-AA0D-BDD5E596E711}" type="presParOf" srcId="{FF7B83F2-72E8-4304-A7B9-87D4AD4C18C8}" destId="{06BF4F8A-BD53-453F-A066-945ED46B3005}" srcOrd="0" destOrd="0" presId="urn:microsoft.com/office/officeart/2005/8/layout/process1"/>
    <dgm:cxn modelId="{D390003F-1BD7-4C30-910B-163A7F85AC78}" type="presParOf" srcId="{314469AA-8BD1-4779-83EC-3C08D9679D17}" destId="{8A6AD742-7760-4336-B48B-222D6A4BC64B}" srcOrd="4" destOrd="0" presId="urn:microsoft.com/office/officeart/2005/8/layout/process1"/>
    <dgm:cxn modelId="{BE531423-DD1D-4DCF-9ED4-E6B2FBAE729D}" type="presParOf" srcId="{314469AA-8BD1-4779-83EC-3C08D9679D17}" destId="{7FDBEF90-B29B-4CAD-A6F3-A387D1D8B222}" srcOrd="5" destOrd="0" presId="urn:microsoft.com/office/officeart/2005/8/layout/process1"/>
    <dgm:cxn modelId="{41090F72-A6E5-437A-BECA-5BCE6CFACA52}" type="presParOf" srcId="{7FDBEF90-B29B-4CAD-A6F3-A387D1D8B222}" destId="{6AFE561C-5FE0-47CA-AB43-BD913132D205}" srcOrd="0" destOrd="0" presId="urn:microsoft.com/office/officeart/2005/8/layout/process1"/>
    <dgm:cxn modelId="{E5174734-318C-4205-A7F8-9493F49D2119}" type="presParOf" srcId="{314469AA-8BD1-4779-83EC-3C08D9679D17}" destId="{D1893376-7113-462E-844A-983854C38967}" srcOrd="6" destOrd="0" presId="urn:microsoft.com/office/officeart/2005/8/layout/process1"/>
    <dgm:cxn modelId="{FCB004F1-5073-465D-A49F-2C7ADB2DA619}" type="presParOf" srcId="{314469AA-8BD1-4779-83EC-3C08D9679D17}" destId="{ECDFF957-4295-4DE0-BD30-34F589ED2DE9}" srcOrd="7" destOrd="0" presId="urn:microsoft.com/office/officeart/2005/8/layout/process1"/>
    <dgm:cxn modelId="{24AC68C4-BFE8-432F-B6C0-ADC4DC8C65EC}" type="presParOf" srcId="{ECDFF957-4295-4DE0-BD30-34F589ED2DE9}" destId="{D89BD19D-5ED6-435B-B0FD-55A66C5C42BA}" srcOrd="0" destOrd="0" presId="urn:microsoft.com/office/officeart/2005/8/layout/process1"/>
    <dgm:cxn modelId="{FC9AA670-9A90-4F26-8ACE-35C284772631}" type="presParOf" srcId="{314469AA-8BD1-4779-83EC-3C08D9679D17}" destId="{5C0A8ACA-3F68-439F-8263-8D6E09126EDB}" srcOrd="8" destOrd="0" presId="urn:microsoft.com/office/officeart/2005/8/layout/process1"/>
    <dgm:cxn modelId="{D939870B-CA2E-465C-BA26-1E0CA7DFE2B4}" type="presParOf" srcId="{314469AA-8BD1-4779-83EC-3C08D9679D17}" destId="{9CDC20B3-CA08-44E3-B2BE-45DC38EB3CA5}" srcOrd="9" destOrd="0" presId="urn:microsoft.com/office/officeart/2005/8/layout/process1"/>
    <dgm:cxn modelId="{F3C7B024-6BCF-4865-83E1-E6269DE584FB}" type="presParOf" srcId="{9CDC20B3-CA08-44E3-B2BE-45DC38EB3CA5}" destId="{3BE7A13C-2DBE-4DC3-AE26-1CBD1EB22A04}" srcOrd="0" destOrd="0" presId="urn:microsoft.com/office/officeart/2005/8/layout/process1"/>
    <dgm:cxn modelId="{CB3678DF-2142-4835-9E36-3D9954C39224}" type="presParOf" srcId="{314469AA-8BD1-4779-83EC-3C08D9679D17}" destId="{BE6294B9-F8D7-4CF5-94CA-C0407D06A72B}" srcOrd="10" destOrd="0" presId="urn:microsoft.com/office/officeart/2005/8/layout/process1"/>
  </dgm:cxnLst>
  <dgm:bg>
    <a:solidFill>
      <a:schemeClr val="accent6">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D280B-4ED1-427B-8BA1-C6321B60FCCE}">
      <dsp:nvSpPr>
        <dsp:cNvPr id="0" name=""/>
        <dsp:cNvSpPr/>
      </dsp:nvSpPr>
      <dsp:spPr>
        <a:xfrm>
          <a:off x="0" y="3929"/>
          <a:ext cx="10515600" cy="6968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3936EE-BB88-4101-8365-F88F85FA1947}">
      <dsp:nvSpPr>
        <dsp:cNvPr id="0" name=""/>
        <dsp:cNvSpPr/>
      </dsp:nvSpPr>
      <dsp:spPr>
        <a:xfrm>
          <a:off x="210809" y="160730"/>
          <a:ext cx="383665" cy="3832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EEE13A-38C8-4DC5-8768-C582905A47E6}">
      <dsp:nvSpPr>
        <dsp:cNvPr id="0" name=""/>
        <dsp:cNvSpPr/>
      </dsp:nvSpPr>
      <dsp:spPr>
        <a:xfrm>
          <a:off x="805284" y="3929"/>
          <a:ext cx="9590007" cy="914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03" tIns="96803" rIns="96803" bIns="96803" numCol="1" spcCol="1270" anchor="ctr" anchorCtr="0">
          <a:noAutofit/>
        </a:bodyPr>
        <a:lstStyle/>
        <a:p>
          <a:pPr marL="0" lvl="0" indent="0" algn="l" defTabSz="889000">
            <a:lnSpc>
              <a:spcPct val="100000"/>
            </a:lnSpc>
            <a:spcBef>
              <a:spcPct val="0"/>
            </a:spcBef>
            <a:spcAft>
              <a:spcPct val="35000"/>
            </a:spcAft>
            <a:buNone/>
          </a:pPr>
          <a:r>
            <a:rPr lang="en-US" sz="2000" b="1" kern="1200"/>
            <a:t>The Illinois Works Apprenticeship Initiative </a:t>
          </a:r>
          <a:r>
            <a:rPr lang="en-US" sz="2000" kern="1200"/>
            <a:t>sets an apprenticeship goal for public works projects estimated to cost $500,000 or more, including both capital grants and direct capital contracts.</a:t>
          </a:r>
        </a:p>
      </dsp:txBody>
      <dsp:txXfrm>
        <a:off x="805284" y="3929"/>
        <a:ext cx="9590007" cy="914670"/>
      </dsp:txXfrm>
    </dsp:sp>
    <dsp:sp modelId="{2FCB7A62-17BD-4932-96A3-88D06F5CC303}">
      <dsp:nvSpPr>
        <dsp:cNvPr id="0" name=""/>
        <dsp:cNvSpPr/>
      </dsp:nvSpPr>
      <dsp:spPr>
        <a:xfrm>
          <a:off x="0" y="1147267"/>
          <a:ext cx="10515600" cy="6968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15CD52-B736-455D-B5F5-7C756B701775}">
      <dsp:nvSpPr>
        <dsp:cNvPr id="0" name=""/>
        <dsp:cNvSpPr/>
      </dsp:nvSpPr>
      <dsp:spPr>
        <a:xfrm>
          <a:off x="210809" y="1304068"/>
          <a:ext cx="383665" cy="3832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788CCF-49F0-4512-A45A-38CF86A240A5}">
      <dsp:nvSpPr>
        <dsp:cNvPr id="0" name=""/>
        <dsp:cNvSpPr/>
      </dsp:nvSpPr>
      <dsp:spPr>
        <a:xfrm>
          <a:off x="805284" y="1147267"/>
          <a:ext cx="4732020" cy="914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03" tIns="96803" rIns="96803" bIns="96803" numCol="1" spcCol="1270" anchor="ctr" anchorCtr="0">
          <a:noAutofit/>
        </a:bodyPr>
        <a:lstStyle/>
        <a:p>
          <a:pPr marL="0" lvl="0" indent="0" algn="l" defTabSz="889000">
            <a:lnSpc>
              <a:spcPct val="100000"/>
            </a:lnSpc>
            <a:spcBef>
              <a:spcPct val="0"/>
            </a:spcBef>
            <a:spcAft>
              <a:spcPct val="35000"/>
            </a:spcAft>
            <a:buNone/>
          </a:pPr>
          <a:r>
            <a:rPr lang="en-US" sz="2000" b="1" kern="1200"/>
            <a:t>Apprenticeship Goal </a:t>
          </a:r>
          <a:r>
            <a:rPr lang="en-US" sz="2000" kern="1200"/>
            <a:t>is for US Dept. of Labor certified apprentices to perform: </a:t>
          </a:r>
        </a:p>
      </dsp:txBody>
      <dsp:txXfrm>
        <a:off x="805284" y="1147267"/>
        <a:ext cx="4732020" cy="914670"/>
      </dsp:txXfrm>
    </dsp:sp>
    <dsp:sp modelId="{583CFB75-DC14-4CA3-A8DE-331843F9098B}">
      <dsp:nvSpPr>
        <dsp:cNvPr id="0" name=""/>
        <dsp:cNvSpPr/>
      </dsp:nvSpPr>
      <dsp:spPr>
        <a:xfrm>
          <a:off x="5537304" y="1147267"/>
          <a:ext cx="4857987" cy="914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03" tIns="96803" rIns="96803" bIns="96803" numCol="1" spcCol="1270" anchor="ctr" anchorCtr="0">
          <a:noAutofit/>
        </a:bodyPr>
        <a:lstStyle/>
        <a:p>
          <a:pPr marL="0" lvl="0" indent="0" algn="l" defTabSz="711200">
            <a:lnSpc>
              <a:spcPct val="100000"/>
            </a:lnSpc>
            <a:spcBef>
              <a:spcPct val="0"/>
            </a:spcBef>
            <a:spcAft>
              <a:spcPct val="35000"/>
            </a:spcAft>
            <a:buNone/>
          </a:pPr>
          <a:r>
            <a:rPr lang="en-US" sz="1600" kern="1200">
              <a:latin typeface="+mj-lt"/>
            </a:rPr>
            <a:t>10% of total labor hours actually worked on a project, or </a:t>
          </a:r>
        </a:p>
        <a:p>
          <a:pPr marL="0" lvl="0" indent="0" algn="l" defTabSz="711200">
            <a:lnSpc>
              <a:spcPct val="100000"/>
            </a:lnSpc>
            <a:spcBef>
              <a:spcPct val="0"/>
            </a:spcBef>
            <a:spcAft>
              <a:spcPct val="35000"/>
            </a:spcAft>
            <a:buNone/>
          </a:pPr>
          <a:r>
            <a:rPr lang="en-US" sz="1600" kern="1200">
              <a:latin typeface="+mj-lt"/>
            </a:rPr>
            <a:t>10% of the estimated labor hours in each prevailing wage category, </a:t>
          </a:r>
          <a:r>
            <a:rPr lang="en-US" sz="1600" u="sng" kern="1200">
              <a:latin typeface="+mj-lt"/>
            </a:rPr>
            <a:t>whichever is less</a:t>
          </a:r>
          <a:r>
            <a:rPr lang="en-US" sz="1600" kern="1200">
              <a:latin typeface="+mj-lt"/>
            </a:rPr>
            <a:t>.</a:t>
          </a:r>
        </a:p>
      </dsp:txBody>
      <dsp:txXfrm>
        <a:off x="5537304" y="1147267"/>
        <a:ext cx="4857987" cy="914670"/>
      </dsp:txXfrm>
    </dsp:sp>
    <dsp:sp modelId="{059C2211-D168-41A3-8091-16F30F3C49BB}">
      <dsp:nvSpPr>
        <dsp:cNvPr id="0" name=""/>
        <dsp:cNvSpPr/>
      </dsp:nvSpPr>
      <dsp:spPr>
        <a:xfrm>
          <a:off x="0" y="2290605"/>
          <a:ext cx="10515600" cy="6968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FB6DC6-FA8E-491C-B7DB-498CEA0194BB}">
      <dsp:nvSpPr>
        <dsp:cNvPr id="0" name=""/>
        <dsp:cNvSpPr/>
      </dsp:nvSpPr>
      <dsp:spPr>
        <a:xfrm>
          <a:off x="210809" y="2447406"/>
          <a:ext cx="383665" cy="3832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561ECF-D263-4F81-A411-F0FC34A7DF83}">
      <dsp:nvSpPr>
        <dsp:cNvPr id="0" name=""/>
        <dsp:cNvSpPr/>
      </dsp:nvSpPr>
      <dsp:spPr>
        <a:xfrm>
          <a:off x="805284" y="2290605"/>
          <a:ext cx="9590007" cy="914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03" tIns="96803" rIns="96803" bIns="96803" numCol="1" spcCol="1270" anchor="ctr" anchorCtr="0">
          <a:noAutofit/>
        </a:bodyPr>
        <a:lstStyle/>
        <a:p>
          <a:pPr marL="0" lvl="0" indent="0" algn="l" defTabSz="889000">
            <a:lnSpc>
              <a:spcPct val="100000"/>
            </a:lnSpc>
            <a:spcBef>
              <a:spcPct val="0"/>
            </a:spcBef>
            <a:spcAft>
              <a:spcPct val="35000"/>
            </a:spcAft>
            <a:buNone/>
          </a:pPr>
          <a:r>
            <a:rPr lang="en-US" sz="2000" b="1" kern="1200"/>
            <a:t>“Public Works” </a:t>
          </a:r>
          <a:r>
            <a:rPr lang="en-US" sz="2000" kern="1200"/>
            <a:t>means all projects contracted or funded by the state, in whole or in part, from appropriated capital funds that constitute a public work under the Prevailing Wage Act.</a:t>
          </a:r>
        </a:p>
      </dsp:txBody>
      <dsp:txXfrm>
        <a:off x="805284" y="2290605"/>
        <a:ext cx="9590007" cy="914670"/>
      </dsp:txXfrm>
    </dsp:sp>
    <dsp:sp modelId="{66F923C2-814C-4512-8AC9-9227809AF11B}">
      <dsp:nvSpPr>
        <dsp:cNvPr id="0" name=""/>
        <dsp:cNvSpPr/>
      </dsp:nvSpPr>
      <dsp:spPr>
        <a:xfrm>
          <a:off x="0" y="3433943"/>
          <a:ext cx="10515600" cy="6968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831FD4-7E4C-4BF6-AE51-41297CD3C3B4}">
      <dsp:nvSpPr>
        <dsp:cNvPr id="0" name=""/>
        <dsp:cNvSpPr/>
      </dsp:nvSpPr>
      <dsp:spPr>
        <a:xfrm>
          <a:off x="210809" y="3590744"/>
          <a:ext cx="383665" cy="3832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690B77-E2BE-4A66-AB9F-59E1736BD693}">
      <dsp:nvSpPr>
        <dsp:cNvPr id="0" name=""/>
        <dsp:cNvSpPr/>
      </dsp:nvSpPr>
      <dsp:spPr>
        <a:xfrm>
          <a:off x="805284" y="3433943"/>
          <a:ext cx="9590007" cy="914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03" tIns="96803" rIns="96803" bIns="96803" numCol="1" spcCol="1270" anchor="ctr" anchorCtr="0">
          <a:noAutofit/>
        </a:bodyPr>
        <a:lstStyle/>
        <a:p>
          <a:pPr marL="0" lvl="0" indent="0" algn="l" defTabSz="889000">
            <a:lnSpc>
              <a:spcPct val="100000"/>
            </a:lnSpc>
            <a:spcBef>
              <a:spcPct val="0"/>
            </a:spcBef>
            <a:spcAft>
              <a:spcPct val="35000"/>
            </a:spcAft>
            <a:buNone/>
          </a:pPr>
          <a:r>
            <a:rPr lang="en-US" sz="2000" b="1" kern="1200" dirty="0">
              <a:latin typeface="+mn-lt"/>
            </a:rPr>
            <a:t>"</a:t>
          </a:r>
          <a:r>
            <a:rPr lang="en-US" sz="2000" b="1" kern="1200" dirty="0">
              <a:latin typeface="+mn-lt"/>
              <a:cs typeface="Calibri Light" panose="020F0302020204030204"/>
            </a:rPr>
            <a:t>Project</a:t>
          </a:r>
          <a:r>
            <a:rPr lang="en-US" sz="2000" b="1" kern="1200" dirty="0">
              <a:latin typeface="+mn-lt"/>
            </a:rPr>
            <a:t>" </a:t>
          </a:r>
          <a:r>
            <a:rPr lang="en-US" sz="2000" kern="1200" dirty="0"/>
            <a:t>means the activities established by the agency and set forth in the Grant Agreement or contract that are funded, in whole or in part, by appropriated State funds.</a:t>
          </a:r>
          <a:r>
            <a:rPr lang="en-US" sz="2000" kern="1200" dirty="0">
              <a:latin typeface="Calibri Light" panose="020F0302020204030204"/>
            </a:rPr>
            <a:t> </a:t>
          </a:r>
          <a:endParaRPr lang="en-US" sz="2000" kern="1200" dirty="0"/>
        </a:p>
      </dsp:txBody>
      <dsp:txXfrm>
        <a:off x="805284" y="3433943"/>
        <a:ext cx="9590007" cy="9146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7F330-0430-2744-A421-0AF26E2C920F}">
      <dsp:nvSpPr>
        <dsp:cNvPr id="0" name=""/>
        <dsp:cNvSpPr/>
      </dsp:nvSpPr>
      <dsp:spPr>
        <a:xfrm>
          <a:off x="7156627" y="2214302"/>
          <a:ext cx="1218245" cy="402186"/>
        </a:xfrm>
        <a:custGeom>
          <a:avLst/>
          <a:gdLst/>
          <a:ahLst/>
          <a:cxnLst/>
          <a:rect l="0" t="0" r="0" b="0"/>
          <a:pathLst>
            <a:path>
              <a:moveTo>
                <a:pt x="0" y="0"/>
              </a:moveTo>
              <a:lnTo>
                <a:pt x="0" y="274078"/>
              </a:lnTo>
              <a:lnTo>
                <a:pt x="1218245" y="274078"/>
              </a:lnTo>
              <a:lnTo>
                <a:pt x="1218245" y="4021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7CD2FC-5122-4B40-8029-126DD8ACA3CA}">
      <dsp:nvSpPr>
        <dsp:cNvPr id="0" name=""/>
        <dsp:cNvSpPr/>
      </dsp:nvSpPr>
      <dsp:spPr>
        <a:xfrm>
          <a:off x="5938382" y="2214302"/>
          <a:ext cx="1218245" cy="402186"/>
        </a:xfrm>
        <a:custGeom>
          <a:avLst/>
          <a:gdLst/>
          <a:ahLst/>
          <a:cxnLst/>
          <a:rect l="0" t="0" r="0" b="0"/>
          <a:pathLst>
            <a:path>
              <a:moveTo>
                <a:pt x="1218245" y="0"/>
              </a:moveTo>
              <a:lnTo>
                <a:pt x="1218245" y="274078"/>
              </a:lnTo>
              <a:lnTo>
                <a:pt x="0" y="274078"/>
              </a:lnTo>
              <a:lnTo>
                <a:pt x="0" y="4021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CAA6EC-734D-F946-86E2-83841898EC17}">
      <dsp:nvSpPr>
        <dsp:cNvPr id="0" name=""/>
        <dsp:cNvSpPr/>
      </dsp:nvSpPr>
      <dsp:spPr>
        <a:xfrm>
          <a:off x="4720137" y="933991"/>
          <a:ext cx="2436490" cy="402186"/>
        </a:xfrm>
        <a:custGeom>
          <a:avLst/>
          <a:gdLst/>
          <a:ahLst/>
          <a:cxnLst/>
          <a:rect l="0" t="0" r="0" b="0"/>
          <a:pathLst>
            <a:path>
              <a:moveTo>
                <a:pt x="0" y="0"/>
              </a:moveTo>
              <a:lnTo>
                <a:pt x="0" y="274078"/>
              </a:lnTo>
              <a:lnTo>
                <a:pt x="2436490" y="274078"/>
              </a:lnTo>
              <a:lnTo>
                <a:pt x="2436490" y="4021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66FDF0-E87F-C143-B101-20A18AFDF286}">
      <dsp:nvSpPr>
        <dsp:cNvPr id="0" name=""/>
        <dsp:cNvSpPr/>
      </dsp:nvSpPr>
      <dsp:spPr>
        <a:xfrm>
          <a:off x="2283647" y="2214302"/>
          <a:ext cx="1218245" cy="402186"/>
        </a:xfrm>
        <a:custGeom>
          <a:avLst/>
          <a:gdLst/>
          <a:ahLst/>
          <a:cxnLst/>
          <a:rect l="0" t="0" r="0" b="0"/>
          <a:pathLst>
            <a:path>
              <a:moveTo>
                <a:pt x="0" y="0"/>
              </a:moveTo>
              <a:lnTo>
                <a:pt x="0" y="274078"/>
              </a:lnTo>
              <a:lnTo>
                <a:pt x="1218245" y="274078"/>
              </a:lnTo>
              <a:lnTo>
                <a:pt x="1218245" y="4021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3664B3-12D5-CE47-A5E8-4C306360122B}">
      <dsp:nvSpPr>
        <dsp:cNvPr id="0" name=""/>
        <dsp:cNvSpPr/>
      </dsp:nvSpPr>
      <dsp:spPr>
        <a:xfrm>
          <a:off x="1065402" y="2214302"/>
          <a:ext cx="1218245" cy="402186"/>
        </a:xfrm>
        <a:custGeom>
          <a:avLst/>
          <a:gdLst/>
          <a:ahLst/>
          <a:cxnLst/>
          <a:rect l="0" t="0" r="0" b="0"/>
          <a:pathLst>
            <a:path>
              <a:moveTo>
                <a:pt x="1218245" y="0"/>
              </a:moveTo>
              <a:lnTo>
                <a:pt x="1218245" y="274078"/>
              </a:lnTo>
              <a:lnTo>
                <a:pt x="0" y="274078"/>
              </a:lnTo>
              <a:lnTo>
                <a:pt x="0" y="4021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F69D1A-5B0E-924C-AB6F-3A780A1ED487}">
      <dsp:nvSpPr>
        <dsp:cNvPr id="0" name=""/>
        <dsp:cNvSpPr/>
      </dsp:nvSpPr>
      <dsp:spPr>
        <a:xfrm>
          <a:off x="2283647" y="933991"/>
          <a:ext cx="2436490" cy="402186"/>
        </a:xfrm>
        <a:custGeom>
          <a:avLst/>
          <a:gdLst/>
          <a:ahLst/>
          <a:cxnLst/>
          <a:rect l="0" t="0" r="0" b="0"/>
          <a:pathLst>
            <a:path>
              <a:moveTo>
                <a:pt x="2436490" y="0"/>
              </a:moveTo>
              <a:lnTo>
                <a:pt x="2436490" y="274078"/>
              </a:lnTo>
              <a:lnTo>
                <a:pt x="0" y="274078"/>
              </a:lnTo>
              <a:lnTo>
                <a:pt x="0" y="4021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5078FA-AD7D-A840-852A-03CB01F4679D}">
      <dsp:nvSpPr>
        <dsp:cNvPr id="0" name=""/>
        <dsp:cNvSpPr/>
      </dsp:nvSpPr>
      <dsp:spPr>
        <a:xfrm>
          <a:off x="3721826" y="55865"/>
          <a:ext cx="1996622" cy="878125"/>
        </a:xfrm>
        <a:prstGeom prst="roundRect">
          <a:avLst>
            <a:gd name="adj" fmla="val 10000"/>
          </a:avLst>
        </a:prstGeom>
        <a:solidFill>
          <a:srgbClr val="1F497E"/>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sp>
    <dsp:sp modelId="{C77C5B2A-71E9-7649-8338-4EED2D41AB99}">
      <dsp:nvSpPr>
        <dsp:cNvPr id="0" name=""/>
        <dsp:cNvSpPr/>
      </dsp:nvSpPr>
      <dsp:spPr>
        <a:xfrm>
          <a:off x="3875479" y="201835"/>
          <a:ext cx="1996622" cy="8781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u="none" kern="1200" dirty="0">
              <a:latin typeface="Arial" panose="020B0604020202020204" pitchFamily="34" charset="0"/>
              <a:cs typeface="Arial" panose="020B0604020202020204" pitchFamily="34" charset="0"/>
            </a:rPr>
            <a:t>Appropriated Capital Funds</a:t>
          </a:r>
          <a:endParaRPr lang="en-US" sz="1500" kern="1200" dirty="0">
            <a:latin typeface="Arial" panose="020B0604020202020204" pitchFamily="34" charset="0"/>
            <a:cs typeface="Arial" panose="020B0604020202020204" pitchFamily="34" charset="0"/>
          </a:endParaRPr>
        </a:p>
      </dsp:txBody>
      <dsp:txXfrm>
        <a:off x="3901198" y="227554"/>
        <a:ext cx="1945184" cy="826687"/>
      </dsp:txXfrm>
    </dsp:sp>
    <dsp:sp modelId="{5CF17C5E-02C9-1C47-B36B-F695173D0717}">
      <dsp:nvSpPr>
        <dsp:cNvPr id="0" name=""/>
        <dsp:cNvSpPr/>
      </dsp:nvSpPr>
      <dsp:spPr>
        <a:xfrm>
          <a:off x="1592210" y="1336177"/>
          <a:ext cx="1382874" cy="878125"/>
        </a:xfrm>
        <a:prstGeom prst="roundRect">
          <a:avLst>
            <a:gd name="adj" fmla="val 10000"/>
          </a:avLst>
        </a:prstGeom>
        <a:solidFill>
          <a:srgbClr val="1F497E"/>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sp>
    <dsp:sp modelId="{56E543E0-F21E-F044-BB5E-9800C718F8DC}">
      <dsp:nvSpPr>
        <dsp:cNvPr id="0" name=""/>
        <dsp:cNvSpPr/>
      </dsp:nvSpPr>
      <dsp:spPr>
        <a:xfrm>
          <a:off x="1745862" y="1482147"/>
          <a:ext cx="1382874" cy="8781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u="none" kern="1200" dirty="0">
              <a:latin typeface="Arial" panose="020B0604020202020204" pitchFamily="34" charset="0"/>
              <a:cs typeface="Arial" panose="020B0604020202020204" pitchFamily="34" charset="0"/>
            </a:rPr>
            <a:t>$500,000 or more</a:t>
          </a:r>
          <a:endParaRPr lang="en-US" sz="1400" b="0" kern="1200" dirty="0">
            <a:latin typeface="Arial" panose="020B0604020202020204" pitchFamily="34" charset="0"/>
            <a:cs typeface="Arial" panose="020B0604020202020204" pitchFamily="34" charset="0"/>
          </a:endParaRPr>
        </a:p>
      </dsp:txBody>
      <dsp:txXfrm>
        <a:off x="1771581" y="1507866"/>
        <a:ext cx="1331436" cy="826687"/>
      </dsp:txXfrm>
    </dsp:sp>
    <dsp:sp modelId="{B5FE2DDB-6C6E-9840-B173-EC5CD43BB93F}">
      <dsp:nvSpPr>
        <dsp:cNvPr id="0" name=""/>
        <dsp:cNvSpPr/>
      </dsp:nvSpPr>
      <dsp:spPr>
        <a:xfrm>
          <a:off x="810" y="2616488"/>
          <a:ext cx="2129184" cy="1342706"/>
        </a:xfrm>
        <a:prstGeom prst="roundRect">
          <a:avLst>
            <a:gd name="adj" fmla="val 10000"/>
          </a:avLst>
        </a:prstGeom>
        <a:solidFill>
          <a:srgbClr val="1F497E"/>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sp>
    <dsp:sp modelId="{2CA2EEF0-8CE3-B842-A73D-B60775CB41E3}">
      <dsp:nvSpPr>
        <dsp:cNvPr id="0" name=""/>
        <dsp:cNvSpPr/>
      </dsp:nvSpPr>
      <dsp:spPr>
        <a:xfrm>
          <a:off x="154462" y="2762458"/>
          <a:ext cx="2129184" cy="13427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i="0" u="none" strike="noStrike" kern="1200" baseline="0" dirty="0">
              <a:solidFill>
                <a:srgbClr val="000000"/>
              </a:solidFill>
              <a:latin typeface="Times New Roman" panose="02020603050405020304" pitchFamily="18" charset="0"/>
            </a:rPr>
            <a:t>If the percentage of State contribution of appropriated capital funds to the overall project is &gt;50% or more of the estimated total project cost, </a:t>
          </a:r>
          <a:r>
            <a:rPr lang="en-US" sz="1050" b="1" i="0" u="none" strike="noStrike" kern="1200" baseline="0" dirty="0">
              <a:solidFill>
                <a:srgbClr val="000000"/>
              </a:solidFill>
              <a:latin typeface="Times New Roman" panose="02020603050405020304" pitchFamily="18" charset="0"/>
            </a:rPr>
            <a:t>the 10% apprenticeship goal applies to</a:t>
          </a:r>
          <a:r>
            <a:rPr lang="en-US" sz="1050" b="0" i="0" u="none" strike="noStrike" kern="1200" baseline="0" dirty="0">
              <a:solidFill>
                <a:srgbClr val="000000"/>
              </a:solidFill>
              <a:latin typeface="Times New Roman" panose="02020603050405020304" pitchFamily="18" charset="0"/>
            </a:rPr>
            <a:t> </a:t>
          </a:r>
          <a:r>
            <a:rPr lang="en-US" sz="1050" b="1" i="0" u="none" strike="noStrike" kern="1200" baseline="0" dirty="0">
              <a:solidFill>
                <a:srgbClr val="000000"/>
              </a:solidFill>
              <a:latin typeface="Times New Roman" panose="02020603050405020304" pitchFamily="18" charset="0"/>
            </a:rPr>
            <a:t>all</a:t>
          </a:r>
          <a:r>
            <a:rPr lang="en-US" sz="1050" b="0" i="0" u="none" strike="noStrike" kern="1200" baseline="0" dirty="0">
              <a:solidFill>
                <a:srgbClr val="000000"/>
              </a:solidFill>
              <a:latin typeface="Times New Roman" panose="02020603050405020304" pitchFamily="18" charset="0"/>
            </a:rPr>
            <a:t> prevailing wage eligible work performed by contractors on the entire project. </a:t>
          </a:r>
          <a:r>
            <a:rPr lang="en-US" sz="1050" b="0" i="0" u="none" kern="1200" dirty="0">
              <a:latin typeface="Arial" panose="020B0604020202020204" pitchFamily="34" charset="0"/>
              <a:cs typeface="Arial" panose="020B0604020202020204" pitchFamily="34" charset="0"/>
            </a:rPr>
            <a:t> </a:t>
          </a:r>
          <a:endParaRPr lang="en-US" sz="1050" kern="1200" dirty="0">
            <a:latin typeface="Arial" panose="020B0604020202020204" pitchFamily="34" charset="0"/>
            <a:cs typeface="Arial" panose="020B0604020202020204" pitchFamily="34" charset="0"/>
          </a:endParaRPr>
        </a:p>
      </dsp:txBody>
      <dsp:txXfrm>
        <a:off x="193789" y="2801785"/>
        <a:ext cx="2050530" cy="1264052"/>
      </dsp:txXfrm>
    </dsp:sp>
    <dsp:sp modelId="{DECE7680-732B-7B45-83C3-48B407448C76}">
      <dsp:nvSpPr>
        <dsp:cNvPr id="0" name=""/>
        <dsp:cNvSpPr/>
      </dsp:nvSpPr>
      <dsp:spPr>
        <a:xfrm>
          <a:off x="2437300" y="2616488"/>
          <a:ext cx="2129184" cy="1342706"/>
        </a:xfrm>
        <a:prstGeom prst="roundRect">
          <a:avLst>
            <a:gd name="adj" fmla="val 10000"/>
          </a:avLst>
        </a:prstGeom>
        <a:solidFill>
          <a:srgbClr val="1F497E"/>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sp>
    <dsp:sp modelId="{0F401829-EF14-574A-8F05-F93AFC799B16}">
      <dsp:nvSpPr>
        <dsp:cNvPr id="0" name=""/>
        <dsp:cNvSpPr/>
      </dsp:nvSpPr>
      <dsp:spPr>
        <a:xfrm>
          <a:off x="2590952" y="2762458"/>
          <a:ext cx="2129184" cy="13427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0" i="0" u="none" strike="noStrike" kern="1200" baseline="0" dirty="0">
              <a:solidFill>
                <a:srgbClr val="000000"/>
              </a:solidFill>
              <a:latin typeface="Times New Roman" panose="02020603050405020304" pitchFamily="18" charset="0"/>
            </a:rPr>
            <a:t>If the percentage of State contribution of appropriated capital funds to the overall project is less than &lt;50% of the estimated total project cost, </a:t>
          </a:r>
          <a:r>
            <a:rPr lang="en-US" sz="1050" b="1" i="0" u="none" strike="noStrike" kern="1200" baseline="0" dirty="0">
              <a:solidFill>
                <a:srgbClr val="000000"/>
              </a:solidFill>
              <a:latin typeface="Times New Roman" panose="02020603050405020304" pitchFamily="18" charset="0"/>
            </a:rPr>
            <a:t>the 10% apprenticeship goal applies only </a:t>
          </a:r>
          <a:r>
            <a:rPr lang="en-US" sz="1050" b="0" i="0" u="none" strike="noStrike" kern="1200" baseline="0" dirty="0">
              <a:solidFill>
                <a:srgbClr val="000000"/>
              </a:solidFill>
              <a:latin typeface="Times New Roman" panose="02020603050405020304" pitchFamily="18" charset="0"/>
            </a:rPr>
            <a:t>to prevailing wage eligible work being funded from state appropriated capital funds. </a:t>
          </a:r>
          <a:endParaRPr lang="en-US" sz="1050" kern="1200" dirty="0">
            <a:latin typeface="Arial" panose="020B0604020202020204" pitchFamily="34" charset="0"/>
            <a:cs typeface="Arial" panose="020B0604020202020204" pitchFamily="34" charset="0"/>
          </a:endParaRPr>
        </a:p>
      </dsp:txBody>
      <dsp:txXfrm>
        <a:off x="2630279" y="2801785"/>
        <a:ext cx="2050530" cy="1264052"/>
      </dsp:txXfrm>
    </dsp:sp>
    <dsp:sp modelId="{90FEA5EE-20D2-164A-9F7E-D0E3350682FB}">
      <dsp:nvSpPr>
        <dsp:cNvPr id="0" name=""/>
        <dsp:cNvSpPr/>
      </dsp:nvSpPr>
      <dsp:spPr>
        <a:xfrm>
          <a:off x="6465190" y="1336177"/>
          <a:ext cx="1382874" cy="878125"/>
        </a:xfrm>
        <a:prstGeom prst="roundRect">
          <a:avLst>
            <a:gd name="adj" fmla="val 10000"/>
          </a:avLst>
        </a:prstGeom>
        <a:solidFill>
          <a:srgbClr val="1F497E"/>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sp>
    <dsp:sp modelId="{7303C06B-A135-8449-9F64-A1492E757219}">
      <dsp:nvSpPr>
        <dsp:cNvPr id="0" name=""/>
        <dsp:cNvSpPr/>
      </dsp:nvSpPr>
      <dsp:spPr>
        <a:xfrm>
          <a:off x="6618843" y="1482147"/>
          <a:ext cx="1382874" cy="8781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u="none" kern="1200" dirty="0">
              <a:latin typeface="Arial" panose="020B0604020202020204" pitchFamily="34" charset="0"/>
              <a:cs typeface="Arial" panose="020B0604020202020204" pitchFamily="34" charset="0"/>
            </a:rPr>
            <a:t>less than $500,000 </a:t>
          </a:r>
          <a:endParaRPr lang="en-US" sz="1400" b="0" kern="1200" dirty="0">
            <a:latin typeface="Arial" panose="020B0604020202020204" pitchFamily="34" charset="0"/>
            <a:cs typeface="Arial" panose="020B0604020202020204" pitchFamily="34" charset="0"/>
          </a:endParaRPr>
        </a:p>
      </dsp:txBody>
      <dsp:txXfrm>
        <a:off x="6644562" y="1507866"/>
        <a:ext cx="1331436" cy="826687"/>
      </dsp:txXfrm>
    </dsp:sp>
    <dsp:sp modelId="{7AD9A6F7-7A6E-9E41-9F21-88F90FB2A331}">
      <dsp:nvSpPr>
        <dsp:cNvPr id="0" name=""/>
        <dsp:cNvSpPr/>
      </dsp:nvSpPr>
      <dsp:spPr>
        <a:xfrm>
          <a:off x="4873790" y="2616488"/>
          <a:ext cx="2129184" cy="1342706"/>
        </a:xfrm>
        <a:prstGeom prst="roundRect">
          <a:avLst>
            <a:gd name="adj" fmla="val 10000"/>
          </a:avLst>
        </a:prstGeom>
        <a:solidFill>
          <a:srgbClr val="1F497E"/>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sp>
    <dsp:sp modelId="{EC9679E6-EAFE-3E44-9012-7F289EC76D58}">
      <dsp:nvSpPr>
        <dsp:cNvPr id="0" name=""/>
        <dsp:cNvSpPr/>
      </dsp:nvSpPr>
      <dsp:spPr>
        <a:xfrm>
          <a:off x="5027443" y="2762458"/>
          <a:ext cx="2129184" cy="13427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Font typeface="Arial" panose="020B0604020202020204" pitchFamily="34" charset="0"/>
            <a:buNone/>
          </a:pPr>
          <a:r>
            <a:rPr lang="en-US" sz="1050" b="0" i="0" u="none" strike="noStrike" kern="1200" baseline="0" dirty="0">
              <a:solidFill>
                <a:srgbClr val="000000"/>
              </a:solidFill>
              <a:latin typeface="Times New Roman" panose="02020603050405020304" pitchFamily="18" charset="0"/>
            </a:rPr>
            <a:t>If the percentage of State contribution of appropriated capital funds to the overall project is &gt;50% or more of the estimated total project cost, </a:t>
          </a:r>
          <a:r>
            <a:rPr lang="en-US" sz="1050" b="1" i="0" u="none" strike="noStrike" kern="1200" baseline="0" dirty="0">
              <a:solidFill>
                <a:srgbClr val="000000"/>
              </a:solidFill>
              <a:latin typeface="Times New Roman" panose="02020603050405020304" pitchFamily="18" charset="0"/>
            </a:rPr>
            <a:t>the 10% apprenticeship goal applies to all </a:t>
          </a:r>
          <a:r>
            <a:rPr lang="en-US" sz="1050" b="0" i="0" u="none" strike="noStrike" kern="1200" baseline="0" dirty="0">
              <a:solidFill>
                <a:srgbClr val="000000"/>
              </a:solidFill>
              <a:latin typeface="Times New Roman" panose="02020603050405020304" pitchFamily="18" charset="0"/>
            </a:rPr>
            <a:t>prevailing wage eligible work performed by contractors on the entire project. </a:t>
          </a:r>
          <a:endParaRPr lang="en-US" sz="1050" kern="1200" dirty="0">
            <a:latin typeface="Arial" panose="020B0604020202020204" pitchFamily="34" charset="0"/>
            <a:cs typeface="Arial" panose="020B0604020202020204" pitchFamily="34" charset="0"/>
          </a:endParaRPr>
        </a:p>
      </dsp:txBody>
      <dsp:txXfrm>
        <a:off x="5066770" y="2801785"/>
        <a:ext cx="2050530" cy="1264052"/>
      </dsp:txXfrm>
    </dsp:sp>
    <dsp:sp modelId="{D6C35646-1928-FF41-971B-EB8F8195086C}">
      <dsp:nvSpPr>
        <dsp:cNvPr id="0" name=""/>
        <dsp:cNvSpPr/>
      </dsp:nvSpPr>
      <dsp:spPr>
        <a:xfrm>
          <a:off x="7310280" y="2616488"/>
          <a:ext cx="2129184" cy="1342706"/>
        </a:xfrm>
        <a:prstGeom prst="roundRect">
          <a:avLst>
            <a:gd name="adj" fmla="val 10000"/>
          </a:avLst>
        </a:prstGeom>
        <a:solidFill>
          <a:srgbClr val="1F497E"/>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sp>
    <dsp:sp modelId="{1D92CB96-0FF2-0D43-B031-BF10D4CFEF2F}">
      <dsp:nvSpPr>
        <dsp:cNvPr id="0" name=""/>
        <dsp:cNvSpPr/>
      </dsp:nvSpPr>
      <dsp:spPr>
        <a:xfrm>
          <a:off x="7463933" y="2762458"/>
          <a:ext cx="2129184" cy="13427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Font typeface="Arial" panose="020B0604020202020204" pitchFamily="34" charset="0"/>
            <a:buNone/>
          </a:pPr>
          <a:r>
            <a:rPr lang="en-US" sz="1050" b="0" i="0" u="none" strike="noStrike" kern="1200" baseline="0" dirty="0">
              <a:solidFill>
                <a:srgbClr val="000000"/>
              </a:solidFill>
              <a:latin typeface="Times New Roman" panose="02020603050405020304" pitchFamily="18" charset="0"/>
            </a:rPr>
            <a:t>If the percentage of State contribution of appropriated capital funds to the overall project is less than &lt;50% of the estimated total project cost, </a:t>
          </a:r>
          <a:r>
            <a:rPr lang="en-US" sz="1050" b="1" i="0" u="none" strike="noStrike" kern="1200" baseline="0" dirty="0">
              <a:solidFill>
                <a:srgbClr val="000000"/>
              </a:solidFill>
              <a:latin typeface="Times New Roman" panose="02020603050405020304" pitchFamily="18" charset="0"/>
            </a:rPr>
            <a:t>the 10% apprenticeship goal does not apply</a:t>
          </a:r>
          <a:r>
            <a:rPr lang="en-US" sz="1050" b="0" i="0" u="none" strike="noStrike" kern="1200" baseline="0" dirty="0">
              <a:solidFill>
                <a:srgbClr val="000000"/>
              </a:solidFill>
              <a:latin typeface="Times New Roman" panose="02020603050405020304" pitchFamily="18" charset="0"/>
            </a:rPr>
            <a:t>. </a:t>
          </a:r>
          <a:endParaRPr lang="en-US" sz="1050" b="0" i="0" u="none" kern="1200" dirty="0">
            <a:latin typeface="Arial" panose="020B0604020202020204" pitchFamily="34" charset="0"/>
            <a:cs typeface="Arial" panose="020B0604020202020204" pitchFamily="34" charset="0"/>
          </a:endParaRPr>
        </a:p>
      </dsp:txBody>
      <dsp:txXfrm>
        <a:off x="7503260" y="2801785"/>
        <a:ext cx="2050530" cy="1264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02782-6F3C-467D-9176-57F6BB2D494C}">
      <dsp:nvSpPr>
        <dsp:cNvPr id="0" name=""/>
        <dsp:cNvSpPr/>
      </dsp:nvSpPr>
      <dsp:spPr>
        <a:xfrm>
          <a:off x="202" y="467472"/>
          <a:ext cx="1745964" cy="1349328"/>
        </a:xfrm>
        <a:prstGeom prst="roundRect">
          <a:avLst>
            <a:gd name="adj" fmla="val 10000"/>
          </a:avLst>
        </a:prstGeom>
        <a:solidFill>
          <a:schemeClr val="accent1">
            <a:lumMod val="5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Project Eligibility Require-</a:t>
          </a:r>
          <a:r>
            <a:rPr lang="en-US" sz="2000" b="1" kern="1200" err="1"/>
            <a:t>ments</a:t>
          </a:r>
          <a:endParaRPr lang="en-US" sz="2000" b="1" kern="1200"/>
        </a:p>
      </dsp:txBody>
      <dsp:txXfrm>
        <a:off x="39722" y="506992"/>
        <a:ext cx="1666924" cy="1270288"/>
      </dsp:txXfrm>
    </dsp:sp>
    <dsp:sp modelId="{373CD1B1-24B5-48A6-B2D8-0BCB0DFF2BE0}">
      <dsp:nvSpPr>
        <dsp:cNvPr id="0" name=""/>
        <dsp:cNvSpPr/>
      </dsp:nvSpPr>
      <dsp:spPr>
        <a:xfrm rot="21593888">
          <a:off x="1872367" y="984930"/>
          <a:ext cx="267547" cy="310384"/>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accent1">
                <a:lumMod val="50000"/>
              </a:schemeClr>
            </a:solidFill>
          </a:endParaRPr>
        </a:p>
      </dsp:txBody>
      <dsp:txXfrm>
        <a:off x="1872367" y="1047078"/>
        <a:ext cx="187283" cy="186230"/>
      </dsp:txXfrm>
    </dsp:sp>
    <dsp:sp modelId="{8EE8F007-56C6-44B2-AFFC-14123482F82F}">
      <dsp:nvSpPr>
        <dsp:cNvPr id="0" name=""/>
        <dsp:cNvSpPr/>
      </dsp:nvSpPr>
      <dsp:spPr>
        <a:xfrm>
          <a:off x="2250972" y="463910"/>
          <a:ext cx="1251551" cy="1349328"/>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Budget Supple-</a:t>
          </a:r>
          <a:r>
            <a:rPr lang="en-US" sz="2000" b="1" kern="1200" err="1">
              <a:solidFill>
                <a:schemeClr val="bg1"/>
              </a:solidFill>
            </a:rPr>
            <a:t>ment</a:t>
          </a:r>
          <a:endParaRPr lang="en-US" sz="2000" b="1" kern="1200">
            <a:solidFill>
              <a:schemeClr val="bg1"/>
            </a:solidFill>
          </a:endParaRPr>
        </a:p>
      </dsp:txBody>
      <dsp:txXfrm>
        <a:off x="2287629" y="500567"/>
        <a:ext cx="1178237" cy="1276014"/>
      </dsp:txXfrm>
    </dsp:sp>
    <dsp:sp modelId="{FF7B83F2-72E8-4304-A7B9-87D4AD4C18C8}">
      <dsp:nvSpPr>
        <dsp:cNvPr id="0" name=""/>
        <dsp:cNvSpPr/>
      </dsp:nvSpPr>
      <dsp:spPr>
        <a:xfrm>
          <a:off x="3618826" y="983382"/>
          <a:ext cx="246562" cy="310384"/>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618826" y="1045459"/>
        <a:ext cx="172593" cy="186230"/>
      </dsp:txXfrm>
    </dsp:sp>
    <dsp:sp modelId="{8A6AD742-7760-4336-B48B-222D6A4BC64B}">
      <dsp:nvSpPr>
        <dsp:cNvPr id="0" name=""/>
        <dsp:cNvSpPr/>
      </dsp:nvSpPr>
      <dsp:spPr>
        <a:xfrm>
          <a:off x="3967735" y="463910"/>
          <a:ext cx="1251551" cy="1349328"/>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tx1"/>
              </a:solidFill>
            </a:rPr>
            <a:t> </a:t>
          </a:r>
          <a:r>
            <a:rPr lang="en-US" sz="1900" b="1" kern="1200">
              <a:solidFill>
                <a:schemeClr val="tx1"/>
              </a:solidFill>
            </a:rPr>
            <a:t>Update Request Form (</a:t>
          </a:r>
          <a:r>
            <a:rPr lang="en-US" sz="1900" b="1" i="1" kern="1200">
              <a:solidFill>
                <a:schemeClr val="tx1"/>
              </a:solidFill>
            </a:rPr>
            <a:t>Optional</a:t>
          </a:r>
          <a:r>
            <a:rPr lang="en-US" sz="1900" b="1" kern="1200">
              <a:solidFill>
                <a:schemeClr val="tx1"/>
              </a:solidFill>
            </a:rPr>
            <a:t>)</a:t>
          </a:r>
        </a:p>
      </dsp:txBody>
      <dsp:txXfrm>
        <a:off x="4004392" y="500567"/>
        <a:ext cx="1178237" cy="1276014"/>
      </dsp:txXfrm>
    </dsp:sp>
    <dsp:sp modelId="{7FDBEF90-B29B-4CAD-A6F3-A387D1D8B222}">
      <dsp:nvSpPr>
        <dsp:cNvPr id="0" name=""/>
        <dsp:cNvSpPr/>
      </dsp:nvSpPr>
      <dsp:spPr>
        <a:xfrm rot="73645">
          <a:off x="5353977" y="1002736"/>
          <a:ext cx="285678" cy="310384"/>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353987" y="1063895"/>
        <a:ext cx="199975" cy="186230"/>
      </dsp:txXfrm>
    </dsp:sp>
    <dsp:sp modelId="{D1893376-7113-462E-844A-983854C38967}">
      <dsp:nvSpPr>
        <dsp:cNvPr id="0" name=""/>
        <dsp:cNvSpPr/>
      </dsp:nvSpPr>
      <dsp:spPr>
        <a:xfrm>
          <a:off x="5758180" y="502271"/>
          <a:ext cx="1251551" cy="1349328"/>
        </a:xfrm>
        <a:prstGeom prst="roundRect">
          <a:avLst>
            <a:gd name="adj" fmla="val 10000"/>
          </a:avLst>
        </a:prstGeom>
        <a:solidFill>
          <a:schemeClr val="accent1">
            <a:lumMod val="5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Periodic Report</a:t>
          </a:r>
        </a:p>
      </dsp:txBody>
      <dsp:txXfrm>
        <a:off x="5794837" y="538928"/>
        <a:ext cx="1178237" cy="1276014"/>
      </dsp:txXfrm>
    </dsp:sp>
    <dsp:sp modelId="{ECDFF957-4295-4DE0-BD30-34F589ED2DE9}">
      <dsp:nvSpPr>
        <dsp:cNvPr id="0" name=""/>
        <dsp:cNvSpPr/>
      </dsp:nvSpPr>
      <dsp:spPr>
        <a:xfrm rot="21558961">
          <a:off x="7133115" y="1011238"/>
          <a:ext cx="261611" cy="310384"/>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7133118" y="1073783"/>
        <a:ext cx="183128" cy="186230"/>
      </dsp:txXfrm>
    </dsp:sp>
    <dsp:sp modelId="{5C0A8ACA-3F68-439F-8263-8D6E09126EDB}">
      <dsp:nvSpPr>
        <dsp:cNvPr id="0" name=""/>
        <dsp:cNvSpPr/>
      </dsp:nvSpPr>
      <dsp:spPr>
        <a:xfrm>
          <a:off x="7503303" y="481438"/>
          <a:ext cx="1251551" cy="1349328"/>
        </a:xfrm>
        <a:prstGeom prst="roundRect">
          <a:avLst>
            <a:gd name="adj" fmla="val 10000"/>
          </a:avLst>
        </a:prstGeom>
        <a:solidFill>
          <a:schemeClr val="accent5">
            <a:lumMod val="60000"/>
            <a:lumOff val="4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Waiver (</a:t>
          </a:r>
          <a:r>
            <a:rPr lang="en-US" sz="1900" b="1" i="1" kern="1200">
              <a:solidFill>
                <a:schemeClr val="tx1"/>
              </a:solidFill>
            </a:rPr>
            <a:t>Optional</a:t>
          </a:r>
          <a:r>
            <a:rPr lang="en-US" sz="1900" kern="1200">
              <a:solidFill>
                <a:schemeClr val="tx1"/>
              </a:solidFill>
            </a:rPr>
            <a:t>)</a:t>
          </a:r>
        </a:p>
      </dsp:txBody>
      <dsp:txXfrm>
        <a:off x="7539960" y="518095"/>
        <a:ext cx="1178237" cy="1276014"/>
      </dsp:txXfrm>
    </dsp:sp>
    <dsp:sp modelId="{9CDC20B3-CA08-44E3-B2BE-45DC38EB3CA5}">
      <dsp:nvSpPr>
        <dsp:cNvPr id="0" name=""/>
        <dsp:cNvSpPr/>
      </dsp:nvSpPr>
      <dsp:spPr>
        <a:xfrm rot="21572600">
          <a:off x="8880006" y="993867"/>
          <a:ext cx="265337" cy="310384"/>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8880007" y="1056261"/>
        <a:ext cx="185736" cy="186230"/>
      </dsp:txXfrm>
    </dsp:sp>
    <dsp:sp modelId="{BE6294B9-F8D7-4CF5-94CA-C0407D06A72B}">
      <dsp:nvSpPr>
        <dsp:cNvPr id="0" name=""/>
        <dsp:cNvSpPr/>
      </dsp:nvSpPr>
      <dsp:spPr>
        <a:xfrm>
          <a:off x="9255475" y="467472"/>
          <a:ext cx="1251551" cy="1349328"/>
        </a:xfrm>
        <a:prstGeom prst="roundRect">
          <a:avLst>
            <a:gd name="adj" fmla="val 10000"/>
          </a:avLst>
        </a:prstGeom>
        <a:solidFill>
          <a:schemeClr val="accent1">
            <a:lumMod val="5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Certificate</a:t>
          </a:r>
        </a:p>
      </dsp:txBody>
      <dsp:txXfrm>
        <a:off x="9292132" y="504129"/>
        <a:ext cx="1178237" cy="127601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0832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62413" y="0"/>
            <a:ext cx="3108325" cy="466725"/>
          </a:xfrm>
          <a:prstGeom prst="rect">
            <a:avLst/>
          </a:prstGeom>
        </p:spPr>
        <p:txBody>
          <a:bodyPr vert="horz" lIns="91440" tIns="45720" rIns="91440" bIns="45720" rtlCol="0"/>
          <a:lstStyle>
            <a:lvl1pPr algn="r">
              <a:defRPr sz="1200"/>
            </a:lvl1pPr>
          </a:lstStyle>
          <a:p>
            <a:fld id="{41975286-D6DD-4990-8B80-65B1B1C72683}" type="datetimeFigureOut">
              <a:rPr lang="en-US" smtClean="0"/>
              <a:t>10/13/2023</a:t>
            </a:fld>
            <a:endParaRPr lang="en-US"/>
          </a:p>
        </p:txBody>
      </p:sp>
      <p:sp>
        <p:nvSpPr>
          <p:cNvPr id="4" name="Slide Image Placeholder 3"/>
          <p:cNvSpPr>
            <a:spLocks noGrp="1" noRot="1" noChangeAspect="1"/>
          </p:cNvSpPr>
          <p:nvPr>
            <p:ph type="sldImg" idx="2"/>
          </p:nvPr>
        </p:nvSpPr>
        <p:spPr>
          <a:xfrm>
            <a:off x="792163"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7550" y="4481513"/>
            <a:ext cx="5737225" cy="3668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7138"/>
            <a:ext cx="310832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62413" y="8847138"/>
            <a:ext cx="3108325" cy="466725"/>
          </a:xfrm>
          <a:prstGeom prst="rect">
            <a:avLst/>
          </a:prstGeom>
        </p:spPr>
        <p:txBody>
          <a:bodyPr vert="horz" lIns="91440" tIns="45720" rIns="91440" bIns="45720" rtlCol="0" anchor="b"/>
          <a:lstStyle>
            <a:lvl1pPr algn="r">
              <a:defRPr sz="1200"/>
            </a:lvl1pPr>
          </a:lstStyle>
          <a:p>
            <a:fld id="{4F717000-54DD-4C73-B040-DFBD37A892DF}" type="slidenum">
              <a:rPr lang="en-US" smtClean="0"/>
              <a:t>‹#›</a:t>
            </a:fld>
            <a:endParaRPr lang="en-US"/>
          </a:p>
        </p:txBody>
      </p:sp>
    </p:spTree>
    <p:extLst>
      <p:ext uri="{BB962C8B-B14F-4D97-AF65-F5344CB8AC3E}">
        <p14:creationId xmlns:p14="http://schemas.microsoft.com/office/powerpoint/2010/main" val="253024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Pre-Apprenticeship Program-Creates the pipeline of candidates to help respond to the demand, the Apprenticeship-creates demand for jobs and apprentices, and the  Bid Program-It’s essentially an incentive program that our graduates from the Pre-Apprenticeship program are hired and retained by contractors and subcontractors.  Bid credit, incentive for contractors to hire and earn bids.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350A2-C0BF-48E2-AE03-8D5CE37495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646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15">
              <a:defRPr/>
            </a:pPr>
            <a:r>
              <a:rPr lang="en-US" dirty="0">
                <a:ea typeface="Calibri" panose="020F0502020204030204" pitchFamily="34" charset="0"/>
                <a:cs typeface="Calibri" panose="020F0502020204030204" pitchFamily="34" charset="0"/>
              </a:rPr>
              <a:t> </a:t>
            </a:r>
            <a:endParaRPr lang="en-US"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3CEFD-3145-4DEB-A616-1C2F6CEC3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364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3CEFD-3145-4DEB-A616-1C2F6CEC3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492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15">
              <a:defRPr/>
            </a:pPr>
            <a:r>
              <a:rPr lang="en-US"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3CEFD-3145-4DEB-A616-1C2F6CEC3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78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ea typeface="Calibri" panose="020F0502020204030204" pitchFamily="34" charset="0"/>
              <a:cs typeface="Times New Roman" panose="02020603050405020304" pitchFamily="18" charset="0"/>
            </a:endParaRPr>
          </a:p>
          <a:p>
            <a:pPr>
              <a:lnSpc>
                <a:spcPct val="107000"/>
              </a:lnSpc>
            </a:pPr>
            <a:r>
              <a:rPr lang="en-US" dirty="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3CEFD-3145-4DEB-A616-1C2F6CEC3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40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ea typeface="Calibri" panose="020F0502020204030204" pitchFamily="34" charset="0"/>
                <a:cs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3CEFD-3145-4DEB-A616-1C2F6CEC3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316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US" sz="1200" dirty="0">
              <a:solidFill>
                <a:srgbClr val="0A4B6F"/>
              </a:solidFill>
              <a:latin typeface="Franklin Gothic Book" panose="020B05030201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3CEFD-3145-4DEB-A616-1C2F6CEC3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588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3CEFD-3145-4DEB-A616-1C2F6CEC3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957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3CEFD-3145-4DEB-A616-1C2F6CEC3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080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dirty="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3CEFD-3145-4DEB-A616-1C2F6CEC3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877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15">
              <a:defRPr/>
            </a:pPr>
            <a:r>
              <a:rPr lang="en-US"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3CEFD-3145-4DEB-A616-1C2F6CEC3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109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8519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mn-lt"/>
            </a:endParaRPr>
          </a:p>
        </p:txBody>
      </p:sp>
      <p:sp>
        <p:nvSpPr>
          <p:cNvPr id="4" name="Slide Number Placeholder 3"/>
          <p:cNvSpPr>
            <a:spLocks noGrp="1"/>
          </p:cNvSpPr>
          <p:nvPr>
            <p:ph type="sldNum" sz="quarter" idx="5"/>
          </p:nvPr>
        </p:nvSpPr>
        <p:spPr/>
        <p:txBody>
          <a:bodyPr/>
          <a:lstStyle/>
          <a:p>
            <a:fld id="{F1D3CEFD-3145-4DEB-A616-1C2F6CEC3CD7}" type="slidenum">
              <a:rPr lang="en-US" smtClean="0"/>
              <a:t>114</a:t>
            </a:fld>
            <a:endParaRPr lang="en-US"/>
          </a:p>
        </p:txBody>
      </p:sp>
    </p:spTree>
    <p:extLst>
      <p:ext uri="{BB962C8B-B14F-4D97-AF65-F5344CB8AC3E}">
        <p14:creationId xmlns:p14="http://schemas.microsoft.com/office/powerpoint/2010/main" val="4064706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3CEFD-3145-4DEB-A616-1C2F6CEC3CD7}" type="slidenum">
              <a:rPr lang="en-US" smtClean="0"/>
              <a:t>115</a:t>
            </a:fld>
            <a:endParaRPr lang="en-US"/>
          </a:p>
        </p:txBody>
      </p:sp>
    </p:spTree>
    <p:extLst>
      <p:ext uri="{BB962C8B-B14F-4D97-AF65-F5344CB8AC3E}">
        <p14:creationId xmlns:p14="http://schemas.microsoft.com/office/powerpoint/2010/main" val="2220029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3CEFD-3145-4DEB-A616-1C2F6CEC3CD7}" type="slidenum">
              <a:rPr lang="en-US" smtClean="0"/>
              <a:t>116</a:t>
            </a:fld>
            <a:endParaRPr lang="en-US"/>
          </a:p>
        </p:txBody>
      </p:sp>
    </p:spTree>
    <p:extLst>
      <p:ext uri="{BB962C8B-B14F-4D97-AF65-F5344CB8AC3E}">
        <p14:creationId xmlns:p14="http://schemas.microsoft.com/office/powerpoint/2010/main" val="3800986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3CEFD-3145-4DEB-A616-1C2F6CEC3CD7}" type="slidenum">
              <a:rPr lang="en-US" smtClean="0"/>
              <a:t>117</a:t>
            </a:fld>
            <a:endParaRPr lang="en-US"/>
          </a:p>
        </p:txBody>
      </p:sp>
    </p:spTree>
    <p:extLst>
      <p:ext uri="{BB962C8B-B14F-4D97-AF65-F5344CB8AC3E}">
        <p14:creationId xmlns:p14="http://schemas.microsoft.com/office/powerpoint/2010/main" val="4244415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3CEFD-3145-4DEB-A616-1C2F6CEC3CD7}" type="slidenum">
              <a:rPr lang="en-US" smtClean="0"/>
              <a:t>118</a:t>
            </a:fld>
            <a:endParaRPr lang="en-US"/>
          </a:p>
        </p:txBody>
      </p:sp>
    </p:spTree>
    <p:extLst>
      <p:ext uri="{BB962C8B-B14F-4D97-AF65-F5344CB8AC3E}">
        <p14:creationId xmlns:p14="http://schemas.microsoft.com/office/powerpoint/2010/main" val="3103323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3CEFD-3145-4DEB-A616-1C2F6CEC3CD7}" type="slidenum">
              <a:rPr lang="en-US" smtClean="0"/>
              <a:t>119</a:t>
            </a:fld>
            <a:endParaRPr lang="en-US"/>
          </a:p>
        </p:txBody>
      </p:sp>
    </p:spTree>
    <p:extLst>
      <p:ext uri="{BB962C8B-B14F-4D97-AF65-F5344CB8AC3E}">
        <p14:creationId xmlns:p14="http://schemas.microsoft.com/office/powerpoint/2010/main" val="3323721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3CEFD-3145-4DEB-A616-1C2F6CEC3CD7}" type="slidenum">
              <a:rPr lang="en-US" smtClean="0"/>
              <a:t>120</a:t>
            </a:fld>
            <a:endParaRPr lang="en-US"/>
          </a:p>
        </p:txBody>
      </p:sp>
    </p:spTree>
    <p:extLst>
      <p:ext uri="{BB962C8B-B14F-4D97-AF65-F5344CB8AC3E}">
        <p14:creationId xmlns:p14="http://schemas.microsoft.com/office/powerpoint/2010/main" val="283211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3CEFD-3145-4DEB-A616-1C2F6CEC3CD7}" type="slidenum">
              <a:rPr lang="en-US" smtClean="0"/>
              <a:t>121</a:t>
            </a:fld>
            <a:endParaRPr lang="en-US"/>
          </a:p>
        </p:txBody>
      </p:sp>
    </p:spTree>
    <p:extLst>
      <p:ext uri="{BB962C8B-B14F-4D97-AF65-F5344CB8AC3E}">
        <p14:creationId xmlns:p14="http://schemas.microsoft.com/office/powerpoint/2010/main" val="2800884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3CEFD-3145-4DEB-A616-1C2F6CEC3CD7}" type="slidenum">
              <a:rPr lang="en-US" smtClean="0"/>
              <a:t>122</a:t>
            </a:fld>
            <a:endParaRPr lang="en-US"/>
          </a:p>
        </p:txBody>
      </p:sp>
    </p:spTree>
    <p:extLst>
      <p:ext uri="{BB962C8B-B14F-4D97-AF65-F5344CB8AC3E}">
        <p14:creationId xmlns:p14="http://schemas.microsoft.com/office/powerpoint/2010/main" val="2374171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3CEFD-3145-4DEB-A616-1C2F6CEC3CD7}" type="slidenum">
              <a:rPr lang="en-US" smtClean="0"/>
              <a:t>123</a:t>
            </a:fld>
            <a:endParaRPr lang="en-US"/>
          </a:p>
        </p:txBody>
      </p:sp>
    </p:spTree>
    <p:extLst>
      <p:ext uri="{BB962C8B-B14F-4D97-AF65-F5344CB8AC3E}">
        <p14:creationId xmlns:p14="http://schemas.microsoft.com/office/powerpoint/2010/main" val="405831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350A2-C0BF-48E2-AE03-8D5CE37495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428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3CEFD-3145-4DEB-A616-1C2F6CEC3CD7}" type="slidenum">
              <a:rPr lang="en-US" smtClean="0"/>
              <a:t>124</a:t>
            </a:fld>
            <a:endParaRPr lang="en-US"/>
          </a:p>
        </p:txBody>
      </p:sp>
    </p:spTree>
    <p:extLst>
      <p:ext uri="{BB962C8B-B14F-4D97-AF65-F5344CB8AC3E}">
        <p14:creationId xmlns:p14="http://schemas.microsoft.com/office/powerpoint/2010/main" val="3709705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3CEFD-3145-4DEB-A616-1C2F6CEC3CD7}" type="slidenum">
              <a:rPr lang="en-US" smtClean="0"/>
              <a:t>125</a:t>
            </a:fld>
            <a:endParaRPr lang="en-US"/>
          </a:p>
        </p:txBody>
      </p:sp>
    </p:spTree>
    <p:extLst>
      <p:ext uri="{BB962C8B-B14F-4D97-AF65-F5344CB8AC3E}">
        <p14:creationId xmlns:p14="http://schemas.microsoft.com/office/powerpoint/2010/main" val="372877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Ø"/>
            </a:pPr>
            <a:r>
              <a:rPr lang="en-US" sz="2000" b="1">
                <a:solidFill>
                  <a:schemeClr val="accent1">
                    <a:lumMod val="50000"/>
                  </a:schemeClr>
                </a:solidFill>
                <a:latin typeface="+mj-lt"/>
              </a:rPr>
              <a:t>Project Submission: </a:t>
            </a:r>
            <a:r>
              <a:rPr lang="en-US" sz="1200">
                <a:solidFill>
                  <a:schemeClr val="accent1">
                    <a:lumMod val="50000"/>
                  </a:schemeClr>
                </a:solidFill>
                <a:latin typeface="+mj-lt"/>
              </a:rPr>
              <a:t>Determine Project Eligibility if the apprenticeship goal might apply to the project</a:t>
            </a:r>
          </a:p>
          <a:p>
            <a:pPr marL="342900" indent="-342900">
              <a:buFont typeface="Wingdings" panose="05000000000000000000" pitchFamily="2" charset="2"/>
              <a:buChar char="Ø"/>
            </a:pPr>
            <a:r>
              <a:rPr lang="en-US" sz="2000" b="1">
                <a:solidFill>
                  <a:schemeClr val="accent1">
                    <a:lumMod val="50000"/>
                  </a:schemeClr>
                </a:solidFill>
                <a:latin typeface="+mj-lt"/>
              </a:rPr>
              <a:t>Budget Supplement: </a:t>
            </a:r>
            <a:r>
              <a:rPr lang="en-US" sz="1200">
                <a:solidFill>
                  <a:schemeClr val="accent1">
                    <a:lumMod val="50000"/>
                  </a:schemeClr>
                </a:solidFill>
                <a:latin typeface="+mj-lt"/>
              </a:rPr>
              <a:t>Capture</a:t>
            </a:r>
            <a:r>
              <a:rPr lang="en-US" sz="1200" b="1">
                <a:solidFill>
                  <a:schemeClr val="accent1">
                    <a:lumMod val="50000"/>
                  </a:schemeClr>
                </a:solidFill>
                <a:latin typeface="+mj-lt"/>
              </a:rPr>
              <a:t> </a:t>
            </a:r>
            <a:r>
              <a:rPr lang="en-US" sz="1200">
                <a:solidFill>
                  <a:schemeClr val="accent1">
                    <a:lumMod val="50000"/>
                  </a:schemeClr>
                </a:solidFill>
                <a:latin typeface="+mj-lt"/>
              </a:rPr>
              <a:t>all the trades that will be working on the project on the budget supplement</a:t>
            </a:r>
            <a:endParaRPr lang="en-US" sz="1200" b="1">
              <a:solidFill>
                <a:schemeClr val="accent1">
                  <a:lumMod val="50000"/>
                </a:schemeClr>
              </a:solidFill>
              <a:latin typeface="+mj-lt"/>
            </a:endParaRPr>
          </a:p>
          <a:p>
            <a:pPr marL="342900" indent="-342900">
              <a:buFont typeface="Wingdings" panose="05000000000000000000" pitchFamily="2" charset="2"/>
              <a:buChar char="Ø"/>
            </a:pPr>
            <a:r>
              <a:rPr lang="en-US" sz="2000" b="1">
                <a:solidFill>
                  <a:schemeClr val="accent1">
                    <a:lumMod val="50000"/>
                  </a:schemeClr>
                </a:solidFill>
                <a:latin typeface="+mj-lt"/>
              </a:rPr>
              <a:t>Periodic Report: </a:t>
            </a:r>
            <a:r>
              <a:rPr lang="en-US" sz="1200">
                <a:solidFill>
                  <a:schemeClr val="accent1">
                    <a:lumMod val="50000"/>
                  </a:schemeClr>
                </a:solidFill>
                <a:latin typeface="+mj-lt"/>
              </a:rPr>
              <a:t>Progress report-that is a clear indicator of what trades may be working during that quarter</a:t>
            </a:r>
          </a:p>
          <a:p>
            <a:pPr marL="342900" indent="-342900">
              <a:buFont typeface="Wingdings" panose="05000000000000000000" pitchFamily="2" charset="2"/>
              <a:buChar char="Ø"/>
            </a:pPr>
            <a:r>
              <a:rPr lang="en-US" sz="2000" b="1">
                <a:solidFill>
                  <a:schemeClr val="accent1">
                    <a:lumMod val="50000"/>
                  </a:schemeClr>
                </a:solidFill>
                <a:latin typeface="+mj-lt"/>
              </a:rPr>
              <a:t>Request Update Form (Optional): </a:t>
            </a:r>
            <a:r>
              <a:rPr lang="en-US" sz="1200">
                <a:solidFill>
                  <a:schemeClr val="accent1">
                    <a:lumMod val="50000"/>
                  </a:schemeClr>
                </a:solidFill>
                <a:latin typeface="+mj-lt"/>
              </a:rPr>
              <a:t>Request can be made during the life spam of a project to modify costs and dates</a:t>
            </a:r>
          </a:p>
          <a:p>
            <a:pPr marL="342900" indent="-342900">
              <a:buFont typeface="Wingdings" panose="05000000000000000000" pitchFamily="2" charset="2"/>
              <a:buChar char="Ø"/>
            </a:pPr>
            <a:r>
              <a:rPr lang="en-US" sz="2000" b="1">
                <a:solidFill>
                  <a:schemeClr val="accent1">
                    <a:lumMod val="50000"/>
                  </a:schemeClr>
                </a:solidFill>
                <a:latin typeface="+mj-lt"/>
              </a:rPr>
              <a:t>Waiver (Optional): </a:t>
            </a:r>
            <a:r>
              <a:rPr lang="en-US" sz="1200">
                <a:solidFill>
                  <a:schemeClr val="accent1">
                    <a:lumMod val="50000"/>
                  </a:schemeClr>
                </a:solidFill>
                <a:latin typeface="+mj-lt"/>
              </a:rPr>
              <a:t>If they cannot meet the 10% apprenticeship goal Loan/grantees/contractors need to submit a waiver/reduction request as soon as they know they may need a waiver/reduction and no later than 30 days after the project end date to their State Agency after submitting the budget supplement.</a:t>
            </a:r>
            <a:endParaRPr lang="en-US" sz="2000">
              <a:solidFill>
                <a:schemeClr val="accent1">
                  <a:lumMod val="50000"/>
                </a:schemeClr>
              </a:solidFill>
              <a:latin typeface="+mj-lt"/>
            </a:endParaRPr>
          </a:p>
          <a:p>
            <a:pPr marL="342900" indent="-342900">
              <a:buFont typeface="Wingdings" panose="05000000000000000000" pitchFamily="2" charset="2"/>
              <a:buChar char="Ø"/>
            </a:pPr>
            <a:r>
              <a:rPr lang="en-US" sz="2000" b="1">
                <a:solidFill>
                  <a:schemeClr val="accent1">
                    <a:lumMod val="50000"/>
                  </a:schemeClr>
                </a:solidFill>
                <a:latin typeface="+mj-lt"/>
              </a:rPr>
              <a:t>Certification: </a:t>
            </a:r>
            <a:r>
              <a:rPr lang="en-US" sz="1200">
                <a:solidFill>
                  <a:schemeClr val="accent1">
                    <a:lumMod val="50000"/>
                  </a:schemeClr>
                </a:solidFill>
                <a:latin typeface="+mj-lt"/>
              </a:rPr>
              <a:t>Close-out of a project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350A2-C0BF-48E2-AE03-8D5CE37495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682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Agencies responsibility to determine if the apprenticeship goal might apply to the project, ensure the grantee/contractor completes all the compliance forms, monitor grantee/contractor with apprenticeship goals, and finally close out and collect the certification to then submit it to IL Works.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350A2-C0BF-48E2-AE03-8D5CE37495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260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 successfully partnering with community stakeholders, the Illinois Works Office will achieve the following goal: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350A2-C0BF-48E2-AE03-8D5CE37495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80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15">
              <a:defRPr/>
            </a:pPr>
            <a:r>
              <a:rPr lang="en-US"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3CEFD-3145-4DEB-A616-1C2F6CEC3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095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3CEFD-3145-4DEB-A616-1C2F6CEC3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616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3CEFD-3145-4DEB-A616-1C2F6CEC3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111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chart&#10;&#10;Description automatically generated">
            <a:extLst>
              <a:ext uri="{FF2B5EF4-FFF2-40B4-BE49-F238E27FC236}">
                <a16:creationId xmlns:a16="http://schemas.microsoft.com/office/drawing/2014/main" id="{F4F5D4DD-5E7E-464E-A804-FD43589E37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B52A4BC8-D21C-44C8-AAC7-44DE8B593788}"/>
              </a:ext>
            </a:extLst>
          </p:cNvPr>
          <p:cNvSpPr>
            <a:spLocks noGrp="1"/>
          </p:cNvSpPr>
          <p:nvPr>
            <p:ph type="ctrTitle" hasCustomPrompt="1"/>
          </p:nvPr>
        </p:nvSpPr>
        <p:spPr>
          <a:xfrm>
            <a:off x="1457325" y="522288"/>
            <a:ext cx="9144000" cy="1655762"/>
          </a:xfrm>
        </p:spPr>
        <p:txBody>
          <a:bodyPr anchor="b">
            <a:noAutofit/>
          </a:bodyPr>
          <a:lstStyle>
            <a:lvl1pPr algn="ctr">
              <a:defRPr sz="4000">
                <a:latin typeface="Franklin Gothic Medium" panose="020B0603020102020204" pitchFamily="34" charset="0"/>
              </a:defRPr>
            </a:lvl1pPr>
          </a:lstStyle>
          <a:p>
            <a:r>
              <a:rPr lang="en-US" sz="4000" dirty="0"/>
              <a:t>Sample Title-Franklin Gothic Medium - 40 </a:t>
            </a:r>
            <a:r>
              <a:rPr lang="en-US" sz="4000" dirty="0" err="1"/>
              <a:t>pt</a:t>
            </a:r>
            <a:endParaRPr lang="en-US" dirty="0"/>
          </a:p>
        </p:txBody>
      </p:sp>
      <p:sp>
        <p:nvSpPr>
          <p:cNvPr id="4" name="Date Placeholder 3">
            <a:extLst>
              <a:ext uri="{FF2B5EF4-FFF2-40B4-BE49-F238E27FC236}">
                <a16:creationId xmlns:a16="http://schemas.microsoft.com/office/drawing/2014/main" id="{24408B91-998E-470A-84CE-64D0832D4165}"/>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5" name="Footer Placeholder 4">
            <a:extLst>
              <a:ext uri="{FF2B5EF4-FFF2-40B4-BE49-F238E27FC236}">
                <a16:creationId xmlns:a16="http://schemas.microsoft.com/office/drawing/2014/main" id="{884B6217-51D0-4D5F-BC42-4D4B7CA3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C7B052-79E7-4512-A6FA-4B4F7867520F}"/>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3836770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C18B-24A5-47B5-85A6-9CC58E9BA6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AA59D5-C090-4076-A2F2-F3E4B1FE3F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0FEEB0-2756-4B4D-B9F2-CA07F376B82C}"/>
              </a:ext>
            </a:extLst>
          </p:cNvPr>
          <p:cNvSpPr>
            <a:spLocks noGrp="1"/>
          </p:cNvSpPr>
          <p:nvPr>
            <p:ph type="dt" sz="half" idx="10"/>
          </p:nvPr>
        </p:nvSpPr>
        <p:spPr/>
        <p:txBody>
          <a:bodyPr/>
          <a:lstStyle/>
          <a:p>
            <a:fld id="{950CC257-FE33-470E-8CE4-8C8F27F4C050}" type="datetimeFigureOut">
              <a:rPr lang="en-US" smtClean="0"/>
              <a:t>10/13/2023</a:t>
            </a:fld>
            <a:endParaRPr lang="en-US"/>
          </a:p>
        </p:txBody>
      </p:sp>
      <p:sp>
        <p:nvSpPr>
          <p:cNvPr id="5" name="Footer Placeholder 4">
            <a:extLst>
              <a:ext uri="{FF2B5EF4-FFF2-40B4-BE49-F238E27FC236}">
                <a16:creationId xmlns:a16="http://schemas.microsoft.com/office/drawing/2014/main" id="{32B7DCE2-5D34-4229-A2CE-3BE216B48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CBB72-0717-4784-91B8-871EEB19C864}"/>
              </a:ext>
            </a:extLst>
          </p:cNvPr>
          <p:cNvSpPr>
            <a:spLocks noGrp="1"/>
          </p:cNvSpPr>
          <p:nvPr>
            <p:ph type="sldNum" sz="quarter" idx="12"/>
          </p:nvPr>
        </p:nvSpPr>
        <p:spPr/>
        <p:txBody>
          <a:bodyPr/>
          <a:lstStyle/>
          <a:p>
            <a:fld id="{8CA0CF2E-A10B-4ABE-926F-54B1E5B3C13F}" type="slidenum">
              <a:rPr lang="en-US" smtClean="0"/>
              <a:t>‹#›</a:t>
            </a:fld>
            <a:endParaRPr lang="en-US"/>
          </a:p>
        </p:txBody>
      </p:sp>
    </p:spTree>
    <p:extLst>
      <p:ext uri="{BB962C8B-B14F-4D97-AF65-F5344CB8AC3E}">
        <p14:creationId xmlns:p14="http://schemas.microsoft.com/office/powerpoint/2010/main" val="98635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0AF9B-0CF1-4F0E-940A-CC3E5396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B6777C-AD5A-475C-8B86-3846DD07F8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A525E-292A-4298-B199-BD0896345814}"/>
              </a:ext>
            </a:extLst>
          </p:cNvPr>
          <p:cNvSpPr>
            <a:spLocks noGrp="1"/>
          </p:cNvSpPr>
          <p:nvPr>
            <p:ph type="dt" sz="half" idx="10"/>
          </p:nvPr>
        </p:nvSpPr>
        <p:spPr/>
        <p:txBody>
          <a:bodyPr/>
          <a:lstStyle/>
          <a:p>
            <a:fld id="{950CC257-FE33-470E-8CE4-8C8F27F4C050}" type="datetimeFigureOut">
              <a:rPr lang="en-US" smtClean="0"/>
              <a:t>10/13/2023</a:t>
            </a:fld>
            <a:endParaRPr lang="en-US"/>
          </a:p>
        </p:txBody>
      </p:sp>
      <p:sp>
        <p:nvSpPr>
          <p:cNvPr id="5" name="Footer Placeholder 4">
            <a:extLst>
              <a:ext uri="{FF2B5EF4-FFF2-40B4-BE49-F238E27FC236}">
                <a16:creationId xmlns:a16="http://schemas.microsoft.com/office/drawing/2014/main" id="{5FDAFE2A-60D9-4DB1-BDAD-F964F7AEA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BA193-BE8F-40F3-A5CA-CA1921678BE2}"/>
              </a:ext>
            </a:extLst>
          </p:cNvPr>
          <p:cNvSpPr>
            <a:spLocks noGrp="1"/>
          </p:cNvSpPr>
          <p:nvPr>
            <p:ph type="sldNum" sz="quarter" idx="12"/>
          </p:nvPr>
        </p:nvSpPr>
        <p:spPr/>
        <p:txBody>
          <a:bodyPr/>
          <a:lstStyle/>
          <a:p>
            <a:fld id="{8CA0CF2E-A10B-4ABE-926F-54B1E5B3C13F}" type="slidenum">
              <a:rPr lang="en-US" smtClean="0"/>
              <a:t>‹#›</a:t>
            </a:fld>
            <a:endParaRPr lang="en-US"/>
          </a:p>
        </p:txBody>
      </p:sp>
    </p:spTree>
    <p:extLst>
      <p:ext uri="{BB962C8B-B14F-4D97-AF65-F5344CB8AC3E}">
        <p14:creationId xmlns:p14="http://schemas.microsoft.com/office/powerpoint/2010/main" val="3870460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76D84-997C-4D1B-91DB-7C46045414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41E51B-D1E0-4135-B31A-8404582B62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7E6D36-39FF-4D79-914F-127376C8899F}"/>
              </a:ext>
            </a:extLst>
          </p:cNvPr>
          <p:cNvSpPr>
            <a:spLocks noGrp="1"/>
          </p:cNvSpPr>
          <p:nvPr>
            <p:ph type="dt" sz="half" idx="10"/>
          </p:nvPr>
        </p:nvSpPr>
        <p:spPr/>
        <p:txBody>
          <a:bodyPr/>
          <a:lstStyle/>
          <a:p>
            <a:fld id="{950CC257-FE33-470E-8CE4-8C8F27F4C050}" type="datetimeFigureOut">
              <a:rPr lang="en-US" smtClean="0"/>
              <a:t>10/13/2023</a:t>
            </a:fld>
            <a:endParaRPr lang="en-US"/>
          </a:p>
        </p:txBody>
      </p:sp>
      <p:sp>
        <p:nvSpPr>
          <p:cNvPr id="5" name="Footer Placeholder 4">
            <a:extLst>
              <a:ext uri="{FF2B5EF4-FFF2-40B4-BE49-F238E27FC236}">
                <a16:creationId xmlns:a16="http://schemas.microsoft.com/office/drawing/2014/main" id="{145AD2E3-41AD-47D7-A715-AA68B886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BC700-901A-476D-9A10-805F14F08722}"/>
              </a:ext>
            </a:extLst>
          </p:cNvPr>
          <p:cNvSpPr>
            <a:spLocks noGrp="1"/>
          </p:cNvSpPr>
          <p:nvPr>
            <p:ph type="sldNum" sz="quarter" idx="12"/>
          </p:nvPr>
        </p:nvSpPr>
        <p:spPr/>
        <p:txBody>
          <a:bodyPr/>
          <a:lstStyle/>
          <a:p>
            <a:fld id="{8CA0CF2E-A10B-4ABE-926F-54B1E5B3C13F}" type="slidenum">
              <a:rPr lang="en-US" smtClean="0"/>
              <a:t>‹#›</a:t>
            </a:fld>
            <a:endParaRPr lang="en-US"/>
          </a:p>
        </p:txBody>
      </p:sp>
    </p:spTree>
    <p:extLst>
      <p:ext uri="{BB962C8B-B14F-4D97-AF65-F5344CB8AC3E}">
        <p14:creationId xmlns:p14="http://schemas.microsoft.com/office/powerpoint/2010/main" val="3008285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6C6AD-1A7F-4913-9150-0246F633CA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453D79-F3AE-485A-AA86-5284948F36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CA7E53-3AF9-4720-86F5-E70D024078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4E6B50-6D56-4DAD-B88C-5B4D9AF61685}"/>
              </a:ext>
            </a:extLst>
          </p:cNvPr>
          <p:cNvSpPr>
            <a:spLocks noGrp="1"/>
          </p:cNvSpPr>
          <p:nvPr>
            <p:ph type="dt" sz="half" idx="10"/>
          </p:nvPr>
        </p:nvSpPr>
        <p:spPr/>
        <p:txBody>
          <a:bodyPr/>
          <a:lstStyle/>
          <a:p>
            <a:fld id="{950CC257-FE33-470E-8CE4-8C8F27F4C050}" type="datetimeFigureOut">
              <a:rPr lang="en-US" smtClean="0"/>
              <a:t>10/13/2023</a:t>
            </a:fld>
            <a:endParaRPr lang="en-US"/>
          </a:p>
        </p:txBody>
      </p:sp>
      <p:sp>
        <p:nvSpPr>
          <p:cNvPr id="6" name="Footer Placeholder 5">
            <a:extLst>
              <a:ext uri="{FF2B5EF4-FFF2-40B4-BE49-F238E27FC236}">
                <a16:creationId xmlns:a16="http://schemas.microsoft.com/office/drawing/2014/main" id="{7B2FB073-737F-470D-8503-7A144DA3A1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FEE988-C8D3-4669-8C0A-5ACA548584B6}"/>
              </a:ext>
            </a:extLst>
          </p:cNvPr>
          <p:cNvSpPr>
            <a:spLocks noGrp="1"/>
          </p:cNvSpPr>
          <p:nvPr>
            <p:ph type="sldNum" sz="quarter" idx="12"/>
          </p:nvPr>
        </p:nvSpPr>
        <p:spPr/>
        <p:txBody>
          <a:bodyPr/>
          <a:lstStyle/>
          <a:p>
            <a:fld id="{8CA0CF2E-A10B-4ABE-926F-54B1E5B3C13F}" type="slidenum">
              <a:rPr lang="en-US" smtClean="0"/>
              <a:t>‹#›</a:t>
            </a:fld>
            <a:endParaRPr lang="en-US"/>
          </a:p>
        </p:txBody>
      </p:sp>
    </p:spTree>
    <p:extLst>
      <p:ext uri="{BB962C8B-B14F-4D97-AF65-F5344CB8AC3E}">
        <p14:creationId xmlns:p14="http://schemas.microsoft.com/office/powerpoint/2010/main" val="1528413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862B0-6C6E-4E41-B9F9-CFA5C4C27D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4D59B5-231D-4D8F-9D9A-26779400E2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8C5506-81CC-4BA1-BC06-11512835F7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C1C469-5D72-4AF1-9558-DDABB95E39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C00C4-D008-45C8-B8EC-6FF57AF350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47DD2D-6907-4D73-97DC-4D258EAE900E}"/>
              </a:ext>
            </a:extLst>
          </p:cNvPr>
          <p:cNvSpPr>
            <a:spLocks noGrp="1"/>
          </p:cNvSpPr>
          <p:nvPr>
            <p:ph type="dt" sz="half" idx="10"/>
          </p:nvPr>
        </p:nvSpPr>
        <p:spPr/>
        <p:txBody>
          <a:bodyPr/>
          <a:lstStyle/>
          <a:p>
            <a:fld id="{950CC257-FE33-470E-8CE4-8C8F27F4C050}" type="datetimeFigureOut">
              <a:rPr lang="en-US" smtClean="0"/>
              <a:t>10/13/2023</a:t>
            </a:fld>
            <a:endParaRPr lang="en-US"/>
          </a:p>
        </p:txBody>
      </p:sp>
      <p:sp>
        <p:nvSpPr>
          <p:cNvPr id="8" name="Footer Placeholder 7">
            <a:extLst>
              <a:ext uri="{FF2B5EF4-FFF2-40B4-BE49-F238E27FC236}">
                <a16:creationId xmlns:a16="http://schemas.microsoft.com/office/drawing/2014/main" id="{E2AD0AD1-CBF7-41DB-B3C6-B60A23AD46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6322AF-8196-48C9-A639-F34DF9428527}"/>
              </a:ext>
            </a:extLst>
          </p:cNvPr>
          <p:cNvSpPr>
            <a:spLocks noGrp="1"/>
          </p:cNvSpPr>
          <p:nvPr>
            <p:ph type="sldNum" sz="quarter" idx="12"/>
          </p:nvPr>
        </p:nvSpPr>
        <p:spPr/>
        <p:txBody>
          <a:bodyPr/>
          <a:lstStyle/>
          <a:p>
            <a:fld id="{8CA0CF2E-A10B-4ABE-926F-54B1E5B3C13F}" type="slidenum">
              <a:rPr lang="en-US" smtClean="0"/>
              <a:t>‹#›</a:t>
            </a:fld>
            <a:endParaRPr lang="en-US"/>
          </a:p>
        </p:txBody>
      </p:sp>
    </p:spTree>
    <p:extLst>
      <p:ext uri="{BB962C8B-B14F-4D97-AF65-F5344CB8AC3E}">
        <p14:creationId xmlns:p14="http://schemas.microsoft.com/office/powerpoint/2010/main" val="2263423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AE0B4-8C4B-43A9-A255-A06DCFA685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6F9CBD-B8D7-4E44-92ED-2C813D39649B}"/>
              </a:ext>
            </a:extLst>
          </p:cNvPr>
          <p:cNvSpPr>
            <a:spLocks noGrp="1"/>
          </p:cNvSpPr>
          <p:nvPr>
            <p:ph type="dt" sz="half" idx="10"/>
          </p:nvPr>
        </p:nvSpPr>
        <p:spPr/>
        <p:txBody>
          <a:bodyPr/>
          <a:lstStyle/>
          <a:p>
            <a:fld id="{950CC257-FE33-470E-8CE4-8C8F27F4C050}" type="datetimeFigureOut">
              <a:rPr lang="en-US" smtClean="0"/>
              <a:t>10/13/2023</a:t>
            </a:fld>
            <a:endParaRPr lang="en-US"/>
          </a:p>
        </p:txBody>
      </p:sp>
      <p:sp>
        <p:nvSpPr>
          <p:cNvPr id="4" name="Footer Placeholder 3">
            <a:extLst>
              <a:ext uri="{FF2B5EF4-FFF2-40B4-BE49-F238E27FC236}">
                <a16:creationId xmlns:a16="http://schemas.microsoft.com/office/drawing/2014/main" id="{C7780F5A-79FF-4AF1-8378-AC2CDFAC5B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1CB4AC-135B-44A8-A889-B73417DCA62B}"/>
              </a:ext>
            </a:extLst>
          </p:cNvPr>
          <p:cNvSpPr>
            <a:spLocks noGrp="1"/>
          </p:cNvSpPr>
          <p:nvPr>
            <p:ph type="sldNum" sz="quarter" idx="12"/>
          </p:nvPr>
        </p:nvSpPr>
        <p:spPr/>
        <p:txBody>
          <a:bodyPr/>
          <a:lstStyle/>
          <a:p>
            <a:fld id="{8CA0CF2E-A10B-4ABE-926F-54B1E5B3C13F}" type="slidenum">
              <a:rPr lang="en-US" smtClean="0"/>
              <a:t>‹#›</a:t>
            </a:fld>
            <a:endParaRPr lang="en-US"/>
          </a:p>
        </p:txBody>
      </p:sp>
    </p:spTree>
    <p:extLst>
      <p:ext uri="{BB962C8B-B14F-4D97-AF65-F5344CB8AC3E}">
        <p14:creationId xmlns:p14="http://schemas.microsoft.com/office/powerpoint/2010/main" val="1376561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009F75-C8CA-43C6-B802-678F3CB357FD}"/>
              </a:ext>
            </a:extLst>
          </p:cNvPr>
          <p:cNvSpPr>
            <a:spLocks noGrp="1"/>
          </p:cNvSpPr>
          <p:nvPr>
            <p:ph type="dt" sz="half" idx="10"/>
          </p:nvPr>
        </p:nvSpPr>
        <p:spPr/>
        <p:txBody>
          <a:bodyPr/>
          <a:lstStyle/>
          <a:p>
            <a:fld id="{950CC257-FE33-470E-8CE4-8C8F27F4C050}" type="datetimeFigureOut">
              <a:rPr lang="en-US" smtClean="0"/>
              <a:t>10/13/2023</a:t>
            </a:fld>
            <a:endParaRPr lang="en-US"/>
          </a:p>
        </p:txBody>
      </p:sp>
      <p:sp>
        <p:nvSpPr>
          <p:cNvPr id="3" name="Footer Placeholder 2">
            <a:extLst>
              <a:ext uri="{FF2B5EF4-FFF2-40B4-BE49-F238E27FC236}">
                <a16:creationId xmlns:a16="http://schemas.microsoft.com/office/drawing/2014/main" id="{0173878C-DC71-45BD-83D7-7CFA18D4F7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E7B5CA-4ABA-40C6-8F27-D4BD1E6C30CC}"/>
              </a:ext>
            </a:extLst>
          </p:cNvPr>
          <p:cNvSpPr>
            <a:spLocks noGrp="1"/>
          </p:cNvSpPr>
          <p:nvPr>
            <p:ph type="sldNum" sz="quarter" idx="12"/>
          </p:nvPr>
        </p:nvSpPr>
        <p:spPr/>
        <p:txBody>
          <a:bodyPr/>
          <a:lstStyle/>
          <a:p>
            <a:fld id="{8CA0CF2E-A10B-4ABE-926F-54B1E5B3C13F}" type="slidenum">
              <a:rPr lang="en-US" smtClean="0"/>
              <a:t>‹#›</a:t>
            </a:fld>
            <a:endParaRPr lang="en-US"/>
          </a:p>
        </p:txBody>
      </p:sp>
    </p:spTree>
    <p:extLst>
      <p:ext uri="{BB962C8B-B14F-4D97-AF65-F5344CB8AC3E}">
        <p14:creationId xmlns:p14="http://schemas.microsoft.com/office/powerpoint/2010/main" val="1322034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D2F5-6E89-480A-BFA2-DB8B61655E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2253FF-E8C0-4827-9FA7-6361CCCDB6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F98CA7-535A-44B8-A9DD-65EEC71A9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A53247-42C2-4AEE-9596-F8CA6ADE59BA}"/>
              </a:ext>
            </a:extLst>
          </p:cNvPr>
          <p:cNvSpPr>
            <a:spLocks noGrp="1"/>
          </p:cNvSpPr>
          <p:nvPr>
            <p:ph type="dt" sz="half" idx="10"/>
          </p:nvPr>
        </p:nvSpPr>
        <p:spPr/>
        <p:txBody>
          <a:bodyPr/>
          <a:lstStyle/>
          <a:p>
            <a:fld id="{950CC257-FE33-470E-8CE4-8C8F27F4C050}" type="datetimeFigureOut">
              <a:rPr lang="en-US" smtClean="0"/>
              <a:t>10/13/2023</a:t>
            </a:fld>
            <a:endParaRPr lang="en-US"/>
          </a:p>
        </p:txBody>
      </p:sp>
      <p:sp>
        <p:nvSpPr>
          <p:cNvPr id="6" name="Footer Placeholder 5">
            <a:extLst>
              <a:ext uri="{FF2B5EF4-FFF2-40B4-BE49-F238E27FC236}">
                <a16:creationId xmlns:a16="http://schemas.microsoft.com/office/drawing/2014/main" id="{A9FBD9E7-1452-442B-96F8-69169F2EB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04148A-7E15-44C0-AA5A-86799C40D0D2}"/>
              </a:ext>
            </a:extLst>
          </p:cNvPr>
          <p:cNvSpPr>
            <a:spLocks noGrp="1"/>
          </p:cNvSpPr>
          <p:nvPr>
            <p:ph type="sldNum" sz="quarter" idx="12"/>
          </p:nvPr>
        </p:nvSpPr>
        <p:spPr/>
        <p:txBody>
          <a:bodyPr/>
          <a:lstStyle/>
          <a:p>
            <a:fld id="{8CA0CF2E-A10B-4ABE-926F-54B1E5B3C13F}" type="slidenum">
              <a:rPr lang="en-US" smtClean="0"/>
              <a:t>‹#›</a:t>
            </a:fld>
            <a:endParaRPr lang="en-US"/>
          </a:p>
        </p:txBody>
      </p:sp>
    </p:spTree>
    <p:extLst>
      <p:ext uri="{BB962C8B-B14F-4D97-AF65-F5344CB8AC3E}">
        <p14:creationId xmlns:p14="http://schemas.microsoft.com/office/powerpoint/2010/main" val="2815302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003E-5825-4AB2-9AB3-96B8DAAF30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0565C4-5B40-475F-95FA-019750CC05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DDB32A-E162-46E2-BE70-3D4851E9E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7CE3E4-F635-40F7-8EDF-5BB0E2C4C2EA}"/>
              </a:ext>
            </a:extLst>
          </p:cNvPr>
          <p:cNvSpPr>
            <a:spLocks noGrp="1"/>
          </p:cNvSpPr>
          <p:nvPr>
            <p:ph type="dt" sz="half" idx="10"/>
          </p:nvPr>
        </p:nvSpPr>
        <p:spPr/>
        <p:txBody>
          <a:bodyPr/>
          <a:lstStyle/>
          <a:p>
            <a:fld id="{950CC257-FE33-470E-8CE4-8C8F27F4C050}" type="datetimeFigureOut">
              <a:rPr lang="en-US" smtClean="0"/>
              <a:t>10/13/2023</a:t>
            </a:fld>
            <a:endParaRPr lang="en-US"/>
          </a:p>
        </p:txBody>
      </p:sp>
      <p:sp>
        <p:nvSpPr>
          <p:cNvPr id="6" name="Footer Placeholder 5">
            <a:extLst>
              <a:ext uri="{FF2B5EF4-FFF2-40B4-BE49-F238E27FC236}">
                <a16:creationId xmlns:a16="http://schemas.microsoft.com/office/drawing/2014/main" id="{44966599-904D-4AB7-8C11-9707BA4B3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91843F-5D07-4D34-B33C-8EA4208CC997}"/>
              </a:ext>
            </a:extLst>
          </p:cNvPr>
          <p:cNvSpPr>
            <a:spLocks noGrp="1"/>
          </p:cNvSpPr>
          <p:nvPr>
            <p:ph type="sldNum" sz="quarter" idx="12"/>
          </p:nvPr>
        </p:nvSpPr>
        <p:spPr/>
        <p:txBody>
          <a:bodyPr/>
          <a:lstStyle/>
          <a:p>
            <a:fld id="{8CA0CF2E-A10B-4ABE-926F-54B1E5B3C13F}" type="slidenum">
              <a:rPr lang="en-US" smtClean="0"/>
              <a:t>‹#›</a:t>
            </a:fld>
            <a:endParaRPr lang="en-US"/>
          </a:p>
        </p:txBody>
      </p:sp>
    </p:spTree>
    <p:extLst>
      <p:ext uri="{BB962C8B-B14F-4D97-AF65-F5344CB8AC3E}">
        <p14:creationId xmlns:p14="http://schemas.microsoft.com/office/powerpoint/2010/main" val="162268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D8E2B-B3ED-4B82-92F4-DB0C996324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211906-EAB6-4ADE-8593-92486B9CD8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ABCBB-FBC1-4CA8-97F1-02994A28C175}"/>
              </a:ext>
            </a:extLst>
          </p:cNvPr>
          <p:cNvSpPr>
            <a:spLocks noGrp="1"/>
          </p:cNvSpPr>
          <p:nvPr>
            <p:ph type="dt" sz="half" idx="10"/>
          </p:nvPr>
        </p:nvSpPr>
        <p:spPr/>
        <p:txBody>
          <a:bodyPr/>
          <a:lstStyle/>
          <a:p>
            <a:fld id="{950CC257-FE33-470E-8CE4-8C8F27F4C050}" type="datetimeFigureOut">
              <a:rPr lang="en-US" smtClean="0"/>
              <a:t>10/13/2023</a:t>
            </a:fld>
            <a:endParaRPr lang="en-US"/>
          </a:p>
        </p:txBody>
      </p:sp>
      <p:sp>
        <p:nvSpPr>
          <p:cNvPr id="5" name="Footer Placeholder 4">
            <a:extLst>
              <a:ext uri="{FF2B5EF4-FFF2-40B4-BE49-F238E27FC236}">
                <a16:creationId xmlns:a16="http://schemas.microsoft.com/office/drawing/2014/main" id="{CF4BCA21-CE05-4E29-9A6E-D752E375F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31792-49EC-4142-816B-32818F750265}"/>
              </a:ext>
            </a:extLst>
          </p:cNvPr>
          <p:cNvSpPr>
            <a:spLocks noGrp="1"/>
          </p:cNvSpPr>
          <p:nvPr>
            <p:ph type="sldNum" sz="quarter" idx="12"/>
          </p:nvPr>
        </p:nvSpPr>
        <p:spPr/>
        <p:txBody>
          <a:bodyPr/>
          <a:lstStyle/>
          <a:p>
            <a:fld id="{8CA0CF2E-A10B-4ABE-926F-54B1E5B3C13F}" type="slidenum">
              <a:rPr lang="en-US" smtClean="0"/>
              <a:t>‹#›</a:t>
            </a:fld>
            <a:endParaRPr lang="en-US"/>
          </a:p>
        </p:txBody>
      </p:sp>
    </p:spTree>
    <p:extLst>
      <p:ext uri="{BB962C8B-B14F-4D97-AF65-F5344CB8AC3E}">
        <p14:creationId xmlns:p14="http://schemas.microsoft.com/office/powerpoint/2010/main" val="2248423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7D0D0-465A-4EBE-961D-011E3673A8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6DF0F6D7-4388-40B1-BDA9-67833B21AA92}"/>
              </a:ext>
            </a:extLst>
          </p:cNvPr>
          <p:cNvSpPr>
            <a:spLocks noGrp="1"/>
          </p:cNvSpPr>
          <p:nvPr>
            <p:ph type="title" hasCustomPrompt="1"/>
          </p:nvPr>
        </p:nvSpPr>
        <p:spPr/>
        <p:txBody>
          <a:bodyPr>
            <a:normAutofit/>
          </a:bodyPr>
          <a:lstStyle>
            <a:lvl1pPr>
              <a:defRPr sz="4000"/>
            </a:lvl1pPr>
          </a:lstStyle>
          <a:p>
            <a:r>
              <a:rPr lang="en-US" sz="4000" dirty="0"/>
              <a:t>Sample Title-Franklin Gothic Medium - 40 </a:t>
            </a:r>
            <a:r>
              <a:rPr lang="en-US" sz="4000" dirty="0" err="1"/>
              <a:t>pt</a:t>
            </a:r>
            <a:endParaRPr lang="en-US" dirty="0"/>
          </a:p>
        </p:txBody>
      </p:sp>
      <p:sp>
        <p:nvSpPr>
          <p:cNvPr id="3" name="Content Placeholder 2">
            <a:extLst>
              <a:ext uri="{FF2B5EF4-FFF2-40B4-BE49-F238E27FC236}">
                <a16:creationId xmlns:a16="http://schemas.microsoft.com/office/drawing/2014/main" id="{47C59E37-1F4B-4F87-AFA9-122478F13FC4}"/>
              </a:ext>
            </a:extLst>
          </p:cNvPr>
          <p:cNvSpPr>
            <a:spLocks noGrp="1"/>
          </p:cNvSpPr>
          <p:nvPr>
            <p:ph idx="1" hasCustomPrompt="1"/>
          </p:nvPr>
        </p:nvSpPr>
        <p:spPr/>
        <p:txBody>
          <a:bodyPr/>
          <a:lstStyle>
            <a:lvl1pPr>
              <a:defRPr>
                <a:solidFill>
                  <a:schemeClr val="tx1"/>
                </a:solidFill>
                <a:latin typeface="+mn-lt"/>
              </a:defRPr>
            </a:lvl1pPr>
            <a:lvl2pPr>
              <a:defRPr>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2800" dirty="0">
                <a:solidFill>
                  <a:srgbClr val="0A4B6F"/>
                </a:solidFill>
                <a:latin typeface="Franklin Gothic Book" panose="020B0503020102020204" pitchFamily="34" charset="0"/>
              </a:rPr>
              <a:t>Sample Text-Franklin Gothic Medium – 28 </a:t>
            </a:r>
            <a:r>
              <a:rPr lang="en-US" sz="2800" dirty="0" err="1">
                <a:solidFill>
                  <a:srgbClr val="0A4B6F"/>
                </a:solidFill>
                <a:latin typeface="Franklin Gothic Book" panose="020B0503020102020204" pitchFamily="34" charset="0"/>
              </a:rPr>
              <a:t>pt</a:t>
            </a:r>
            <a:endParaRPr lang="en-US" dirty="0"/>
          </a:p>
          <a:p>
            <a:pPr lvl="1"/>
            <a:r>
              <a:rPr lang="en-US" sz="2400" dirty="0">
                <a:solidFill>
                  <a:srgbClr val="0A4B6F"/>
                </a:solidFill>
                <a:latin typeface="Franklin Gothic Book" panose="020B0503020102020204" pitchFamily="34" charset="0"/>
              </a:rPr>
              <a:t>Second level</a:t>
            </a:r>
            <a:endParaRPr lang="en-US" dirty="0"/>
          </a:p>
          <a:p>
            <a:pPr lvl="2"/>
            <a:r>
              <a:rPr lang="en-US" sz="2000" dirty="0">
                <a:solidFill>
                  <a:srgbClr val="0A4B6F"/>
                </a:solidFill>
                <a:latin typeface="Franklin Gothic Book" panose="020B0503020102020204" pitchFamily="34" charset="0"/>
              </a:rPr>
              <a:t>Third level</a:t>
            </a:r>
            <a:endParaRPr lang="en-US" dirty="0"/>
          </a:p>
          <a:p>
            <a:pPr lvl="3"/>
            <a:r>
              <a:rPr lang="en-US" sz="1800" dirty="0">
                <a:solidFill>
                  <a:srgbClr val="0A4B6F"/>
                </a:solidFill>
                <a:latin typeface="Franklin Gothic Book" panose="020B0503020102020204" pitchFamily="34" charset="0"/>
              </a:rPr>
              <a:t>Fourth level</a:t>
            </a:r>
            <a:endParaRPr lang="en-US" dirty="0"/>
          </a:p>
          <a:p>
            <a:pPr lvl="4"/>
            <a:r>
              <a:rPr lang="en-US" sz="1800" dirty="0">
                <a:solidFill>
                  <a:srgbClr val="0A4B6F"/>
                </a:solidFill>
                <a:latin typeface="Franklin Gothic Book" panose="020B0503020102020204" pitchFamily="34" charset="0"/>
              </a:rPr>
              <a:t>Fifth level</a:t>
            </a:r>
            <a:endParaRPr lang="en-US" dirty="0"/>
          </a:p>
        </p:txBody>
      </p:sp>
      <p:sp>
        <p:nvSpPr>
          <p:cNvPr id="4" name="Date Placeholder 3">
            <a:extLst>
              <a:ext uri="{FF2B5EF4-FFF2-40B4-BE49-F238E27FC236}">
                <a16:creationId xmlns:a16="http://schemas.microsoft.com/office/drawing/2014/main" id="{D51273CD-F1B2-4CD9-A06A-DF7F382CBA38}"/>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5" name="Footer Placeholder 4">
            <a:extLst>
              <a:ext uri="{FF2B5EF4-FFF2-40B4-BE49-F238E27FC236}">
                <a16:creationId xmlns:a16="http://schemas.microsoft.com/office/drawing/2014/main" id="{8077D1BE-8E26-4665-AE04-3396074CF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F8A7E-E8C2-4749-9E5B-91F68D15F281}"/>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750267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9DB4A5-DBA7-45EF-9908-11BDA847CF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0804C0-F613-4D64-8CDD-360B47F9D5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BE60B-635B-4EAD-9855-9D8A9054393B}"/>
              </a:ext>
            </a:extLst>
          </p:cNvPr>
          <p:cNvSpPr>
            <a:spLocks noGrp="1"/>
          </p:cNvSpPr>
          <p:nvPr>
            <p:ph type="dt" sz="half" idx="10"/>
          </p:nvPr>
        </p:nvSpPr>
        <p:spPr/>
        <p:txBody>
          <a:bodyPr/>
          <a:lstStyle/>
          <a:p>
            <a:fld id="{950CC257-FE33-470E-8CE4-8C8F27F4C050}" type="datetimeFigureOut">
              <a:rPr lang="en-US" smtClean="0"/>
              <a:t>10/13/2023</a:t>
            </a:fld>
            <a:endParaRPr lang="en-US"/>
          </a:p>
        </p:txBody>
      </p:sp>
      <p:sp>
        <p:nvSpPr>
          <p:cNvPr id="5" name="Footer Placeholder 4">
            <a:extLst>
              <a:ext uri="{FF2B5EF4-FFF2-40B4-BE49-F238E27FC236}">
                <a16:creationId xmlns:a16="http://schemas.microsoft.com/office/drawing/2014/main" id="{7DE1A028-4AAD-4663-B3C4-A9352501E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D0B141-56E6-44F5-BF5B-9FA0CA6E27AA}"/>
              </a:ext>
            </a:extLst>
          </p:cNvPr>
          <p:cNvSpPr>
            <a:spLocks noGrp="1"/>
          </p:cNvSpPr>
          <p:nvPr>
            <p:ph type="sldNum" sz="quarter" idx="12"/>
          </p:nvPr>
        </p:nvSpPr>
        <p:spPr/>
        <p:txBody>
          <a:bodyPr/>
          <a:lstStyle/>
          <a:p>
            <a:fld id="{8CA0CF2E-A10B-4ABE-926F-54B1E5B3C13F}" type="slidenum">
              <a:rPr lang="en-US" smtClean="0"/>
              <a:t>‹#›</a:t>
            </a:fld>
            <a:endParaRPr lang="en-US"/>
          </a:p>
        </p:txBody>
      </p:sp>
    </p:spTree>
    <p:extLst>
      <p:ext uri="{BB962C8B-B14F-4D97-AF65-F5344CB8AC3E}">
        <p14:creationId xmlns:p14="http://schemas.microsoft.com/office/powerpoint/2010/main" val="2101108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chart&#10;&#10;Description automatically generated">
            <a:extLst>
              <a:ext uri="{FF2B5EF4-FFF2-40B4-BE49-F238E27FC236}">
                <a16:creationId xmlns:a16="http://schemas.microsoft.com/office/drawing/2014/main" id="{F4F5D4DD-5E7E-464E-A804-FD43589E37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B52A4BC8-D21C-44C8-AAC7-44DE8B593788}"/>
              </a:ext>
            </a:extLst>
          </p:cNvPr>
          <p:cNvSpPr>
            <a:spLocks noGrp="1"/>
          </p:cNvSpPr>
          <p:nvPr>
            <p:ph type="ctrTitle" hasCustomPrompt="1"/>
          </p:nvPr>
        </p:nvSpPr>
        <p:spPr>
          <a:xfrm>
            <a:off x="1457325" y="522288"/>
            <a:ext cx="9144000" cy="1655762"/>
          </a:xfrm>
        </p:spPr>
        <p:txBody>
          <a:bodyPr anchor="b">
            <a:noAutofit/>
          </a:bodyPr>
          <a:lstStyle>
            <a:lvl1pPr algn="ctr">
              <a:defRPr sz="4000">
                <a:latin typeface="Franklin Gothic Medium" panose="020B0603020102020204" pitchFamily="34" charset="0"/>
              </a:defRPr>
            </a:lvl1pPr>
          </a:lstStyle>
          <a:p>
            <a:r>
              <a:rPr lang="en-US" sz="4000" dirty="0"/>
              <a:t>Sample Title-Franklin Gothic Medium - 40 </a:t>
            </a:r>
            <a:r>
              <a:rPr lang="en-US" sz="4000" dirty="0" err="1"/>
              <a:t>pt</a:t>
            </a:r>
            <a:endParaRPr lang="en-US" dirty="0"/>
          </a:p>
        </p:txBody>
      </p:sp>
      <p:sp>
        <p:nvSpPr>
          <p:cNvPr id="4" name="Date Placeholder 3">
            <a:extLst>
              <a:ext uri="{FF2B5EF4-FFF2-40B4-BE49-F238E27FC236}">
                <a16:creationId xmlns:a16="http://schemas.microsoft.com/office/drawing/2014/main" id="{24408B91-998E-470A-84CE-64D0832D4165}"/>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5" name="Footer Placeholder 4">
            <a:extLst>
              <a:ext uri="{FF2B5EF4-FFF2-40B4-BE49-F238E27FC236}">
                <a16:creationId xmlns:a16="http://schemas.microsoft.com/office/drawing/2014/main" id="{884B6217-51D0-4D5F-BC42-4D4B7CA3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C7B052-79E7-4512-A6FA-4B4F7867520F}"/>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1404158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7D0D0-465A-4EBE-961D-011E3673A8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6DF0F6D7-4388-40B1-BDA9-67833B21AA92}"/>
              </a:ext>
            </a:extLst>
          </p:cNvPr>
          <p:cNvSpPr>
            <a:spLocks noGrp="1"/>
          </p:cNvSpPr>
          <p:nvPr>
            <p:ph type="title" hasCustomPrompt="1"/>
          </p:nvPr>
        </p:nvSpPr>
        <p:spPr/>
        <p:txBody>
          <a:bodyPr>
            <a:normAutofit/>
          </a:bodyPr>
          <a:lstStyle>
            <a:lvl1pPr>
              <a:defRPr sz="4000"/>
            </a:lvl1pPr>
          </a:lstStyle>
          <a:p>
            <a:r>
              <a:rPr lang="en-US" sz="4000" dirty="0"/>
              <a:t>Sample Title-Franklin Gothic Medium - 40 </a:t>
            </a:r>
            <a:r>
              <a:rPr lang="en-US" sz="4000" dirty="0" err="1"/>
              <a:t>pt</a:t>
            </a:r>
            <a:endParaRPr lang="en-US" dirty="0"/>
          </a:p>
        </p:txBody>
      </p:sp>
      <p:sp>
        <p:nvSpPr>
          <p:cNvPr id="3" name="Content Placeholder 2">
            <a:extLst>
              <a:ext uri="{FF2B5EF4-FFF2-40B4-BE49-F238E27FC236}">
                <a16:creationId xmlns:a16="http://schemas.microsoft.com/office/drawing/2014/main" id="{47C59E37-1F4B-4F87-AFA9-122478F13FC4}"/>
              </a:ext>
            </a:extLst>
          </p:cNvPr>
          <p:cNvSpPr>
            <a:spLocks noGrp="1"/>
          </p:cNvSpPr>
          <p:nvPr>
            <p:ph idx="1" hasCustomPrompt="1"/>
          </p:nvPr>
        </p:nvSpPr>
        <p:spPr/>
        <p:txBody>
          <a:bodyPr/>
          <a:lstStyle>
            <a:lvl1pPr>
              <a:defRPr>
                <a:solidFill>
                  <a:schemeClr val="tx1"/>
                </a:solidFill>
                <a:latin typeface="+mn-lt"/>
              </a:defRPr>
            </a:lvl1pPr>
            <a:lvl2pPr>
              <a:defRPr>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2800" dirty="0">
                <a:solidFill>
                  <a:srgbClr val="0A4B6F"/>
                </a:solidFill>
                <a:latin typeface="Franklin Gothic Book" panose="020B0503020102020204" pitchFamily="34" charset="0"/>
              </a:rPr>
              <a:t>Sample Text-Franklin Gothic Medium – 28 </a:t>
            </a:r>
            <a:r>
              <a:rPr lang="en-US" sz="2800" dirty="0" err="1">
                <a:solidFill>
                  <a:srgbClr val="0A4B6F"/>
                </a:solidFill>
                <a:latin typeface="Franklin Gothic Book" panose="020B0503020102020204" pitchFamily="34" charset="0"/>
              </a:rPr>
              <a:t>pt</a:t>
            </a:r>
            <a:endParaRPr lang="en-US" dirty="0"/>
          </a:p>
          <a:p>
            <a:pPr lvl="1"/>
            <a:r>
              <a:rPr lang="en-US" sz="2400" dirty="0">
                <a:solidFill>
                  <a:srgbClr val="0A4B6F"/>
                </a:solidFill>
                <a:latin typeface="Franklin Gothic Book" panose="020B0503020102020204" pitchFamily="34" charset="0"/>
              </a:rPr>
              <a:t>Second level</a:t>
            </a:r>
            <a:endParaRPr lang="en-US" dirty="0"/>
          </a:p>
          <a:p>
            <a:pPr lvl="2"/>
            <a:r>
              <a:rPr lang="en-US" sz="2000" dirty="0">
                <a:solidFill>
                  <a:srgbClr val="0A4B6F"/>
                </a:solidFill>
                <a:latin typeface="Franklin Gothic Book" panose="020B0503020102020204" pitchFamily="34" charset="0"/>
              </a:rPr>
              <a:t>Third level</a:t>
            </a:r>
            <a:endParaRPr lang="en-US" dirty="0"/>
          </a:p>
          <a:p>
            <a:pPr lvl="3"/>
            <a:r>
              <a:rPr lang="en-US" sz="1800" dirty="0">
                <a:solidFill>
                  <a:srgbClr val="0A4B6F"/>
                </a:solidFill>
                <a:latin typeface="Franklin Gothic Book" panose="020B0503020102020204" pitchFamily="34" charset="0"/>
              </a:rPr>
              <a:t>Fourth level</a:t>
            </a:r>
            <a:endParaRPr lang="en-US" dirty="0"/>
          </a:p>
          <a:p>
            <a:pPr lvl="4"/>
            <a:r>
              <a:rPr lang="en-US" sz="1800" dirty="0">
                <a:solidFill>
                  <a:srgbClr val="0A4B6F"/>
                </a:solidFill>
                <a:latin typeface="Franklin Gothic Book" panose="020B0503020102020204" pitchFamily="34" charset="0"/>
              </a:rPr>
              <a:t>Fifth level</a:t>
            </a:r>
            <a:endParaRPr lang="en-US" dirty="0"/>
          </a:p>
        </p:txBody>
      </p:sp>
      <p:sp>
        <p:nvSpPr>
          <p:cNvPr id="4" name="Date Placeholder 3">
            <a:extLst>
              <a:ext uri="{FF2B5EF4-FFF2-40B4-BE49-F238E27FC236}">
                <a16:creationId xmlns:a16="http://schemas.microsoft.com/office/drawing/2014/main" id="{D51273CD-F1B2-4CD9-A06A-DF7F382CBA38}"/>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5" name="Footer Placeholder 4">
            <a:extLst>
              <a:ext uri="{FF2B5EF4-FFF2-40B4-BE49-F238E27FC236}">
                <a16:creationId xmlns:a16="http://schemas.microsoft.com/office/drawing/2014/main" id="{8077D1BE-8E26-4665-AE04-3396074CF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F8A7E-E8C2-4749-9E5B-91F68D15F281}"/>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3705279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CBE291-48B2-4A92-86EF-2EA3040D05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BFCAE665-CC8A-44DD-BBF1-9B91DF9C3CDE}"/>
              </a:ext>
            </a:extLst>
          </p:cNvPr>
          <p:cNvSpPr>
            <a:spLocks noGrp="1"/>
          </p:cNvSpPr>
          <p:nvPr>
            <p:ph type="title" hasCustomPrompt="1"/>
          </p:nvPr>
        </p:nvSpPr>
        <p:spPr>
          <a:xfrm>
            <a:off x="698500" y="290514"/>
            <a:ext cx="9750425" cy="842961"/>
          </a:xfrm>
        </p:spPr>
        <p:txBody>
          <a:bodyPr anchor="b">
            <a:noAutofit/>
          </a:bodyPr>
          <a:lstStyle>
            <a:lvl1pPr>
              <a:defRPr sz="4000">
                <a:latin typeface="Franklin Gothic Medium" panose="020B0603020102020204" pitchFamily="34" charset="0"/>
              </a:defRPr>
            </a:lvl1pPr>
          </a:lstStyle>
          <a:p>
            <a:r>
              <a:rPr lang="en-US" sz="4000" dirty="0"/>
              <a:t>Sample Title-Franklin Gothic Medium - 40 </a:t>
            </a:r>
            <a:r>
              <a:rPr lang="en-US" sz="4000" dirty="0" err="1"/>
              <a:t>pt</a:t>
            </a:r>
            <a:endParaRPr lang="en-US" dirty="0"/>
          </a:p>
        </p:txBody>
      </p:sp>
      <p:sp>
        <p:nvSpPr>
          <p:cNvPr id="4" name="Date Placeholder 3">
            <a:extLst>
              <a:ext uri="{FF2B5EF4-FFF2-40B4-BE49-F238E27FC236}">
                <a16:creationId xmlns:a16="http://schemas.microsoft.com/office/drawing/2014/main" id="{D69D6257-B0D3-4FEE-9904-252C68C6744B}"/>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5" name="Footer Placeholder 4">
            <a:extLst>
              <a:ext uri="{FF2B5EF4-FFF2-40B4-BE49-F238E27FC236}">
                <a16:creationId xmlns:a16="http://schemas.microsoft.com/office/drawing/2014/main" id="{3505A29D-4CE9-441B-BDB8-1FA3E8C86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A27C3-1943-4F3E-92B8-B68E550E1D11}"/>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3471994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444C89-52CD-44F6-B4C0-D190BBE7BD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6E446679-D356-4177-B392-A68B0E1CB384}"/>
              </a:ext>
            </a:extLst>
          </p:cNvPr>
          <p:cNvSpPr>
            <a:spLocks noGrp="1"/>
          </p:cNvSpPr>
          <p:nvPr>
            <p:ph type="title" hasCustomPrompt="1"/>
          </p:nvPr>
        </p:nvSpPr>
        <p:spPr>
          <a:xfrm>
            <a:off x="839788" y="365125"/>
            <a:ext cx="10515600" cy="1325563"/>
          </a:xfrm>
        </p:spPr>
        <p:txBody>
          <a:bodyPr>
            <a:normAutofit/>
          </a:bodyPr>
          <a:lstStyle>
            <a:lvl1pPr>
              <a:defRPr sz="4000"/>
            </a:lvl1pPr>
          </a:lstStyle>
          <a:p>
            <a:r>
              <a:rPr lang="en-US" dirty="0"/>
              <a:t>Sample Title-Franklin Gothic Medium - 40 </a:t>
            </a:r>
            <a:r>
              <a:rPr lang="en-US" dirty="0" err="1"/>
              <a:t>pt</a:t>
            </a:r>
            <a:endParaRPr lang="en-US" dirty="0"/>
          </a:p>
        </p:txBody>
      </p:sp>
      <p:sp>
        <p:nvSpPr>
          <p:cNvPr id="3" name="Text Placeholder 2">
            <a:extLst>
              <a:ext uri="{FF2B5EF4-FFF2-40B4-BE49-F238E27FC236}">
                <a16:creationId xmlns:a16="http://schemas.microsoft.com/office/drawing/2014/main" id="{AFDE78AC-BDBC-49A0-886B-C5F5AAF627E2}"/>
              </a:ext>
            </a:extLst>
          </p:cNvPr>
          <p:cNvSpPr>
            <a:spLocks noGrp="1"/>
          </p:cNvSpPr>
          <p:nvPr>
            <p:ph type="body" idx="1" hasCustomPrompt="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solidFill>
                  <a:srgbClr val="0A4B6F"/>
                </a:solidFill>
                <a:latin typeface="Franklin Gothic Book" panose="020B0503020102020204" pitchFamily="34" charset="0"/>
              </a:rPr>
              <a:t>Sample Title-Franklin Gothic Book </a:t>
            </a:r>
            <a:endParaRPr lang="en-US" dirty="0"/>
          </a:p>
        </p:txBody>
      </p:sp>
      <p:sp>
        <p:nvSpPr>
          <p:cNvPr id="4" name="Content Placeholder 3">
            <a:extLst>
              <a:ext uri="{FF2B5EF4-FFF2-40B4-BE49-F238E27FC236}">
                <a16:creationId xmlns:a16="http://schemas.microsoft.com/office/drawing/2014/main" id="{DE8F90D8-5703-472C-A2D9-6CCE28CE14D4}"/>
              </a:ext>
            </a:extLst>
          </p:cNvPr>
          <p:cNvSpPr>
            <a:spLocks noGrp="1"/>
          </p:cNvSpPr>
          <p:nvPr>
            <p:ph sz="half" idx="2" hasCustomPrompt="1"/>
          </p:nvPr>
        </p:nvSpPr>
        <p:spPr>
          <a:xfrm>
            <a:off x="839788" y="2505075"/>
            <a:ext cx="5157787" cy="3684588"/>
          </a:xfrm>
        </p:spPr>
        <p:txBody>
          <a:bodyPr/>
          <a:lstStyle>
            <a:lvl1pPr>
              <a:defRPr>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2800" dirty="0">
                <a:solidFill>
                  <a:srgbClr val="0A4B6F"/>
                </a:solidFill>
                <a:latin typeface="Franklin Gothic Book" panose="020B0503020102020204" pitchFamily="34" charset="0"/>
              </a:rPr>
              <a:t>Sample Title-Franklin Gothic Book</a:t>
            </a:r>
            <a:endParaRPr lang="en-US" dirty="0"/>
          </a:p>
          <a:p>
            <a:pPr lvl="1"/>
            <a:r>
              <a:rPr lang="en-US" sz="2400" dirty="0">
                <a:solidFill>
                  <a:srgbClr val="0A4B6F"/>
                </a:solidFill>
                <a:latin typeface="Franklin Gothic Book" panose="020B0503020102020204" pitchFamily="34" charset="0"/>
              </a:rPr>
              <a:t>Second level</a:t>
            </a:r>
            <a:endParaRPr lang="en-US" dirty="0"/>
          </a:p>
          <a:p>
            <a:pPr lvl="2"/>
            <a:r>
              <a:rPr lang="en-US" sz="2000" dirty="0">
                <a:solidFill>
                  <a:srgbClr val="0A4B6F"/>
                </a:solidFill>
                <a:latin typeface="Franklin Gothic Book" panose="020B0503020102020204" pitchFamily="34" charset="0"/>
              </a:rPr>
              <a:t>Third level</a:t>
            </a:r>
            <a:endParaRPr lang="en-US" dirty="0"/>
          </a:p>
          <a:p>
            <a:pPr lvl="3"/>
            <a:r>
              <a:rPr lang="en-US" sz="1800" dirty="0">
                <a:solidFill>
                  <a:srgbClr val="0A4B6F"/>
                </a:solidFill>
                <a:latin typeface="Franklin Gothic Book" panose="020B0503020102020204" pitchFamily="34" charset="0"/>
              </a:rPr>
              <a:t>Fourth level</a:t>
            </a:r>
            <a:endParaRPr lang="en-US" dirty="0"/>
          </a:p>
          <a:p>
            <a:pPr lvl="4"/>
            <a:r>
              <a:rPr lang="en-US" sz="1800" dirty="0">
                <a:solidFill>
                  <a:srgbClr val="0A4B6F"/>
                </a:solidFill>
                <a:latin typeface="Franklin Gothic Book" panose="020B0503020102020204" pitchFamily="34" charset="0"/>
              </a:rPr>
              <a:t>Fifth level</a:t>
            </a:r>
            <a:endParaRPr lang="en-US" dirty="0"/>
          </a:p>
        </p:txBody>
      </p:sp>
      <p:sp>
        <p:nvSpPr>
          <p:cNvPr id="5" name="Text Placeholder 4">
            <a:extLst>
              <a:ext uri="{FF2B5EF4-FFF2-40B4-BE49-F238E27FC236}">
                <a16:creationId xmlns:a16="http://schemas.microsoft.com/office/drawing/2014/main" id="{D477A7D4-F9B5-4C89-B8B6-2C7561EFF894}"/>
              </a:ext>
            </a:extLst>
          </p:cNvPr>
          <p:cNvSpPr>
            <a:spLocks noGrp="1"/>
          </p:cNvSpPr>
          <p:nvPr>
            <p:ph type="body" sz="quarter" idx="3" hasCustomPrompt="1"/>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solidFill>
                  <a:srgbClr val="0A4B6F"/>
                </a:solidFill>
                <a:latin typeface="Franklin Gothic Book" panose="020B0503020102020204" pitchFamily="34" charset="0"/>
              </a:rPr>
              <a:t>Sample Title-Franklin Gothic Book </a:t>
            </a:r>
            <a:endParaRPr lang="en-US" dirty="0"/>
          </a:p>
        </p:txBody>
      </p:sp>
      <p:sp>
        <p:nvSpPr>
          <p:cNvPr id="6" name="Content Placeholder 5">
            <a:extLst>
              <a:ext uri="{FF2B5EF4-FFF2-40B4-BE49-F238E27FC236}">
                <a16:creationId xmlns:a16="http://schemas.microsoft.com/office/drawing/2014/main" id="{E6B94295-3D71-46C0-95A8-327D045573D8}"/>
              </a:ext>
            </a:extLst>
          </p:cNvPr>
          <p:cNvSpPr>
            <a:spLocks noGrp="1"/>
          </p:cNvSpPr>
          <p:nvPr>
            <p:ph sz="quarter" idx="4" hasCustomPrompt="1"/>
          </p:nvPr>
        </p:nvSpPr>
        <p:spPr>
          <a:xfrm>
            <a:off x="6172200" y="2505075"/>
            <a:ext cx="5183188" cy="3684588"/>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sz="2800" dirty="0">
                <a:solidFill>
                  <a:srgbClr val="0A4B6F"/>
                </a:solidFill>
                <a:latin typeface="Franklin Gothic Book" panose="020B0503020102020204" pitchFamily="34" charset="0"/>
              </a:rPr>
              <a:t>Sample Title-Franklin Gothic Book</a:t>
            </a:r>
            <a:endParaRPr lang="en-US" dirty="0"/>
          </a:p>
          <a:p>
            <a:pPr lvl="1"/>
            <a:r>
              <a:rPr lang="en-US" sz="2400" dirty="0">
                <a:solidFill>
                  <a:srgbClr val="0A4B6F"/>
                </a:solidFill>
                <a:latin typeface="Franklin Gothic Book" panose="020B0503020102020204" pitchFamily="34" charset="0"/>
              </a:rPr>
              <a:t>Second level</a:t>
            </a:r>
            <a:endParaRPr lang="en-US" dirty="0"/>
          </a:p>
          <a:p>
            <a:pPr lvl="2"/>
            <a:r>
              <a:rPr lang="en-US" sz="2000" dirty="0">
                <a:solidFill>
                  <a:srgbClr val="0A4B6F"/>
                </a:solidFill>
                <a:latin typeface="Franklin Gothic Book" panose="020B0503020102020204" pitchFamily="34" charset="0"/>
              </a:rPr>
              <a:t>Third level</a:t>
            </a:r>
            <a:endParaRPr lang="en-US" dirty="0"/>
          </a:p>
          <a:p>
            <a:pPr lvl="3"/>
            <a:r>
              <a:rPr lang="en-US" sz="1800" dirty="0">
                <a:solidFill>
                  <a:srgbClr val="0A4B6F"/>
                </a:solidFill>
                <a:latin typeface="Franklin Gothic Book" panose="020B0503020102020204" pitchFamily="34" charset="0"/>
              </a:rPr>
              <a:t>Fourth level</a:t>
            </a:r>
            <a:endParaRPr lang="en-US" dirty="0"/>
          </a:p>
          <a:p>
            <a:pPr lvl="4"/>
            <a:r>
              <a:rPr lang="en-US" sz="1800" dirty="0">
                <a:solidFill>
                  <a:srgbClr val="0A4B6F"/>
                </a:solidFill>
                <a:latin typeface="Franklin Gothic Book" panose="020B0503020102020204" pitchFamily="34" charset="0"/>
              </a:rPr>
              <a:t>Fifth level</a:t>
            </a:r>
            <a:endParaRPr lang="en-US" dirty="0"/>
          </a:p>
        </p:txBody>
      </p:sp>
      <p:sp>
        <p:nvSpPr>
          <p:cNvPr id="7" name="Date Placeholder 6">
            <a:extLst>
              <a:ext uri="{FF2B5EF4-FFF2-40B4-BE49-F238E27FC236}">
                <a16:creationId xmlns:a16="http://schemas.microsoft.com/office/drawing/2014/main" id="{8E75AF18-E7CC-4669-B07B-2D12A196E5D3}"/>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8" name="Footer Placeholder 7">
            <a:extLst>
              <a:ext uri="{FF2B5EF4-FFF2-40B4-BE49-F238E27FC236}">
                <a16:creationId xmlns:a16="http://schemas.microsoft.com/office/drawing/2014/main" id="{6B250CF7-9ED8-4AF3-980C-DFDE15594C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68F586-6EA3-4EAE-8EF9-D8CBFA6CE96F}"/>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3385528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5462F9-D8BF-4847-A3C5-9D96F5756C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3" name="Date Placeholder 2">
            <a:extLst>
              <a:ext uri="{FF2B5EF4-FFF2-40B4-BE49-F238E27FC236}">
                <a16:creationId xmlns:a16="http://schemas.microsoft.com/office/drawing/2014/main" id="{CA62C862-94C2-4E02-8157-47658F1BDC0E}"/>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4" name="Footer Placeholder 3">
            <a:extLst>
              <a:ext uri="{FF2B5EF4-FFF2-40B4-BE49-F238E27FC236}">
                <a16:creationId xmlns:a16="http://schemas.microsoft.com/office/drawing/2014/main" id="{76743F3A-342D-4C07-8531-71B9708DEF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FDCCC2-F806-4DE6-910B-926DA72821E7}"/>
              </a:ext>
            </a:extLst>
          </p:cNvPr>
          <p:cNvSpPr>
            <a:spLocks noGrp="1"/>
          </p:cNvSpPr>
          <p:nvPr>
            <p:ph type="sldNum" sz="quarter" idx="12"/>
          </p:nvPr>
        </p:nvSpPr>
        <p:spPr/>
        <p:txBody>
          <a:bodyPr/>
          <a:lstStyle/>
          <a:p>
            <a:fld id="{BBCA8C40-DF7B-4DA2-82C7-8C06D3EA14F1}" type="slidenum">
              <a:rPr lang="en-US" smtClean="0"/>
              <a:t>‹#›</a:t>
            </a:fld>
            <a:endParaRPr lang="en-US"/>
          </a:p>
        </p:txBody>
      </p:sp>
      <p:sp>
        <p:nvSpPr>
          <p:cNvPr id="7" name="Title 6">
            <a:extLst>
              <a:ext uri="{FF2B5EF4-FFF2-40B4-BE49-F238E27FC236}">
                <a16:creationId xmlns:a16="http://schemas.microsoft.com/office/drawing/2014/main" id="{07B1AE48-5E98-47CD-8981-FEC1B9B0ED9C}"/>
              </a:ext>
            </a:extLst>
          </p:cNvPr>
          <p:cNvSpPr>
            <a:spLocks noGrp="1"/>
          </p:cNvSpPr>
          <p:nvPr>
            <p:ph type="title" hasCustomPrompt="1"/>
          </p:nvPr>
        </p:nvSpPr>
        <p:spPr>
          <a:xfrm>
            <a:off x="838200" y="2212975"/>
            <a:ext cx="10515600" cy="1325563"/>
          </a:xfrm>
        </p:spPr>
        <p:txBody>
          <a:bodyPr>
            <a:normAutofit/>
          </a:bodyPr>
          <a:lstStyle>
            <a:lvl1pPr>
              <a:defRPr sz="4000"/>
            </a:lvl1pPr>
          </a:lstStyle>
          <a:p>
            <a:r>
              <a:rPr lang="en-US" dirty="0"/>
              <a:t>Sample Title-Franklin Gothic Medium - 40 </a:t>
            </a:r>
            <a:r>
              <a:rPr lang="en-US" dirty="0" err="1"/>
              <a:t>pt</a:t>
            </a:r>
            <a:endParaRPr lang="en-US" dirty="0"/>
          </a:p>
        </p:txBody>
      </p:sp>
    </p:spTree>
    <p:extLst>
      <p:ext uri="{BB962C8B-B14F-4D97-AF65-F5344CB8AC3E}">
        <p14:creationId xmlns:p14="http://schemas.microsoft.com/office/powerpoint/2010/main" val="633688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C12FD5-7E2D-4F82-963D-FAD2F7552E7D}"/>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3" name="Footer Placeholder 2">
            <a:extLst>
              <a:ext uri="{FF2B5EF4-FFF2-40B4-BE49-F238E27FC236}">
                <a16:creationId xmlns:a16="http://schemas.microsoft.com/office/drawing/2014/main" id="{0FC1F718-14E6-4C27-A2AC-A25DA5CC6F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7B6E67-A82E-42CA-AB78-1F6FF390DF8F}"/>
              </a:ext>
            </a:extLst>
          </p:cNvPr>
          <p:cNvSpPr>
            <a:spLocks noGrp="1"/>
          </p:cNvSpPr>
          <p:nvPr>
            <p:ph type="sldNum" sz="quarter" idx="12"/>
          </p:nvPr>
        </p:nvSpPr>
        <p:spPr/>
        <p:txBody>
          <a:bodyPr/>
          <a:lstStyle/>
          <a:p>
            <a:fld id="{BBCA8C40-DF7B-4DA2-82C7-8C06D3EA14F1}" type="slidenum">
              <a:rPr lang="en-US" smtClean="0"/>
              <a:t>‹#›</a:t>
            </a:fld>
            <a:endParaRPr lang="en-US"/>
          </a:p>
        </p:txBody>
      </p:sp>
      <p:pic>
        <p:nvPicPr>
          <p:cNvPr id="5" name="Picture 4">
            <a:extLst>
              <a:ext uri="{FF2B5EF4-FFF2-40B4-BE49-F238E27FC236}">
                <a16:creationId xmlns:a16="http://schemas.microsoft.com/office/drawing/2014/main" id="{4E25F051-0B85-4A0F-B1FD-F20808F6BD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Tree>
    <p:extLst>
      <p:ext uri="{BB962C8B-B14F-4D97-AF65-F5344CB8AC3E}">
        <p14:creationId xmlns:p14="http://schemas.microsoft.com/office/powerpoint/2010/main" val="1083597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82C4EB-05E1-42A0-A47B-10D37DB4ED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203CA60E-3C97-44F3-B695-445A00C7A604}"/>
              </a:ext>
            </a:extLst>
          </p:cNvPr>
          <p:cNvSpPr>
            <a:spLocks noGrp="1"/>
          </p:cNvSpPr>
          <p:nvPr>
            <p:ph type="title" hasCustomPrompt="1"/>
          </p:nvPr>
        </p:nvSpPr>
        <p:spPr>
          <a:xfrm>
            <a:off x="839788" y="457200"/>
            <a:ext cx="10514012" cy="530225"/>
          </a:xfrm>
        </p:spPr>
        <p:txBody>
          <a:bodyPr anchor="b">
            <a:normAutofit/>
          </a:bodyPr>
          <a:lstStyle>
            <a:lvl1pPr>
              <a:defRPr sz="4000"/>
            </a:lvl1pPr>
          </a:lstStyle>
          <a:p>
            <a:r>
              <a:rPr lang="en-US" dirty="0"/>
              <a:t>Sample Title-Franklin Gothic Book</a:t>
            </a:r>
          </a:p>
        </p:txBody>
      </p:sp>
      <p:sp>
        <p:nvSpPr>
          <p:cNvPr id="3" name="Content Placeholder 2">
            <a:extLst>
              <a:ext uri="{FF2B5EF4-FFF2-40B4-BE49-F238E27FC236}">
                <a16:creationId xmlns:a16="http://schemas.microsoft.com/office/drawing/2014/main" id="{FD6D6B70-80B0-4C05-9ECC-0514B578CCF6}"/>
              </a:ext>
            </a:extLst>
          </p:cNvPr>
          <p:cNvSpPr>
            <a:spLocks noGrp="1"/>
          </p:cNvSpPr>
          <p:nvPr>
            <p:ph idx="1" hasCustomPrompt="1"/>
          </p:nvPr>
        </p:nvSpPr>
        <p:spPr>
          <a:xfrm>
            <a:off x="5183188" y="1573212"/>
            <a:ext cx="6172200" cy="4287838"/>
          </a:xfrm>
        </p:spPr>
        <p:txBody>
          <a:bodyPr/>
          <a:lstStyle>
            <a:lvl1pPr>
              <a:defRPr sz="28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sz="2800" dirty="0">
                <a:solidFill>
                  <a:srgbClr val="0A4B6F"/>
                </a:solidFill>
                <a:latin typeface="Franklin Gothic Book" panose="020B0503020102020204" pitchFamily="34" charset="0"/>
              </a:rPr>
              <a:t>Sample Text-Franklin Gothic Book</a:t>
            </a:r>
            <a:endParaRPr lang="en-US" dirty="0"/>
          </a:p>
          <a:p>
            <a:pPr lvl="1"/>
            <a:r>
              <a:rPr lang="en-US" sz="2400" dirty="0">
                <a:solidFill>
                  <a:srgbClr val="0A4B6F"/>
                </a:solidFill>
                <a:latin typeface="Franklin Gothic Book" panose="020B0503020102020204" pitchFamily="34" charset="0"/>
              </a:rPr>
              <a:t>Second level</a:t>
            </a:r>
            <a:endParaRPr lang="en-US" dirty="0"/>
          </a:p>
          <a:p>
            <a:pPr lvl="2"/>
            <a:r>
              <a:rPr lang="en-US" sz="2000" dirty="0">
                <a:solidFill>
                  <a:srgbClr val="0A4B6F"/>
                </a:solidFill>
                <a:latin typeface="Franklin Gothic Book" panose="020B0503020102020204" pitchFamily="34" charset="0"/>
              </a:rPr>
              <a:t>Third level</a:t>
            </a:r>
            <a:endParaRPr lang="en-US" dirty="0"/>
          </a:p>
          <a:p>
            <a:pPr lvl="3"/>
            <a:r>
              <a:rPr lang="en-US" sz="1800" dirty="0">
                <a:solidFill>
                  <a:srgbClr val="0A4B6F"/>
                </a:solidFill>
                <a:latin typeface="Franklin Gothic Book" panose="020B0503020102020204" pitchFamily="34" charset="0"/>
              </a:rPr>
              <a:t>Fourth level</a:t>
            </a:r>
            <a:endParaRPr lang="en-US" dirty="0"/>
          </a:p>
          <a:p>
            <a:pPr lvl="4"/>
            <a:r>
              <a:rPr lang="en-US" sz="1800" dirty="0">
                <a:solidFill>
                  <a:srgbClr val="0A4B6F"/>
                </a:solidFill>
                <a:latin typeface="Franklin Gothic Book" panose="020B0503020102020204" pitchFamily="34" charset="0"/>
              </a:rPr>
              <a:t>Fifth level</a:t>
            </a:r>
            <a:endParaRPr lang="en-US" dirty="0"/>
          </a:p>
        </p:txBody>
      </p:sp>
      <p:sp>
        <p:nvSpPr>
          <p:cNvPr id="4" name="Text Placeholder 3">
            <a:extLst>
              <a:ext uri="{FF2B5EF4-FFF2-40B4-BE49-F238E27FC236}">
                <a16:creationId xmlns:a16="http://schemas.microsoft.com/office/drawing/2014/main" id="{DE05876C-83BA-4E31-BB98-6E043851B5C8}"/>
              </a:ext>
            </a:extLst>
          </p:cNvPr>
          <p:cNvSpPr>
            <a:spLocks noGrp="1"/>
          </p:cNvSpPr>
          <p:nvPr>
            <p:ph type="body" sz="half" idx="2" hasCustomPrompt="1"/>
          </p:nvPr>
        </p:nvSpPr>
        <p:spPr>
          <a:xfrm>
            <a:off x="839788" y="1581150"/>
            <a:ext cx="3932237" cy="428783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Sample Text-Franklin Gothic Book</a:t>
            </a:r>
          </a:p>
        </p:txBody>
      </p:sp>
      <p:sp>
        <p:nvSpPr>
          <p:cNvPr id="5" name="Date Placeholder 4">
            <a:extLst>
              <a:ext uri="{FF2B5EF4-FFF2-40B4-BE49-F238E27FC236}">
                <a16:creationId xmlns:a16="http://schemas.microsoft.com/office/drawing/2014/main" id="{BE1565A5-32C2-48A1-AC9F-8B414CA84724}"/>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6" name="Footer Placeholder 5">
            <a:extLst>
              <a:ext uri="{FF2B5EF4-FFF2-40B4-BE49-F238E27FC236}">
                <a16:creationId xmlns:a16="http://schemas.microsoft.com/office/drawing/2014/main" id="{E3111498-FD03-4222-8A4F-2B30B519D0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9DE73-7A3C-4F84-9C6C-D8BC7E7B60C1}"/>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3472095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933249-C287-4896-9052-A1273F9425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32BDD955-3B09-4869-8E43-9E9839FDFBEC}"/>
              </a:ext>
            </a:extLst>
          </p:cNvPr>
          <p:cNvSpPr>
            <a:spLocks noGrp="1"/>
          </p:cNvSpPr>
          <p:nvPr>
            <p:ph type="title" hasCustomPrompt="1"/>
          </p:nvPr>
        </p:nvSpPr>
        <p:spPr>
          <a:xfrm>
            <a:off x="620713" y="504824"/>
            <a:ext cx="10950574" cy="490539"/>
          </a:xfrm>
        </p:spPr>
        <p:txBody>
          <a:bodyPr anchor="b">
            <a:noAutofit/>
          </a:bodyPr>
          <a:lstStyle>
            <a:lvl1pPr>
              <a:defRPr sz="40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Sample Title-Franklin Gothic Book</a:t>
            </a:r>
          </a:p>
        </p:txBody>
      </p:sp>
      <p:sp>
        <p:nvSpPr>
          <p:cNvPr id="3" name="Picture Placeholder 2">
            <a:extLst>
              <a:ext uri="{FF2B5EF4-FFF2-40B4-BE49-F238E27FC236}">
                <a16:creationId xmlns:a16="http://schemas.microsoft.com/office/drawing/2014/main" id="{8B43F9D3-8F85-4DC6-94A6-B43C9DED0136}"/>
              </a:ext>
            </a:extLst>
          </p:cNvPr>
          <p:cNvSpPr>
            <a:spLocks noGrp="1"/>
          </p:cNvSpPr>
          <p:nvPr>
            <p:ph type="pic" idx="1"/>
          </p:nvPr>
        </p:nvSpPr>
        <p:spPr>
          <a:xfrm>
            <a:off x="620713" y="1609725"/>
            <a:ext cx="5475287" cy="4252912"/>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E579945-5A1C-495D-9F61-2161F13802E8}"/>
              </a:ext>
            </a:extLst>
          </p:cNvPr>
          <p:cNvSpPr>
            <a:spLocks noGrp="1"/>
          </p:cNvSpPr>
          <p:nvPr>
            <p:ph type="body" sz="half" idx="2" hasCustomPrompt="1"/>
          </p:nvPr>
        </p:nvSpPr>
        <p:spPr>
          <a:xfrm>
            <a:off x="7011988" y="1600200"/>
            <a:ext cx="3932237" cy="3811588"/>
          </a:xfrm>
        </p:spPr>
        <p:txBody>
          <a:bodyPr>
            <a:normAutofit/>
          </a:bodyPr>
          <a:lstStyle>
            <a:lvl1pPr marL="457200" indent="-457200">
              <a:buFont typeface="Arial" panose="020B0604020202020204" pitchFamily="34" charset="0"/>
              <a:buChar char="•"/>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457200" marR="0" lvl="0" indent="-457200" algn="l" defTabSz="914400" rtl="0" eaLnBrk="1" fontAlgn="auto" latinLnBrk="0" hangingPunct="1">
              <a:lnSpc>
                <a:spcPct val="90000"/>
              </a:lnSpc>
              <a:spcBef>
                <a:spcPts val="1000"/>
              </a:spcBef>
              <a:spcAft>
                <a:spcPts val="0"/>
              </a:spcAft>
              <a:buClrTx/>
              <a:buSzTx/>
              <a:tabLst/>
              <a:defRPr/>
            </a:pPr>
            <a:r>
              <a:rPr lang="en-US" dirty="0"/>
              <a:t>Sample Text-Franklin Gothic Book</a:t>
            </a:r>
          </a:p>
          <a:p>
            <a:pPr lvl="0"/>
            <a:endParaRPr lang="en-US" dirty="0"/>
          </a:p>
        </p:txBody>
      </p:sp>
      <p:sp>
        <p:nvSpPr>
          <p:cNvPr id="5" name="Date Placeholder 4">
            <a:extLst>
              <a:ext uri="{FF2B5EF4-FFF2-40B4-BE49-F238E27FC236}">
                <a16:creationId xmlns:a16="http://schemas.microsoft.com/office/drawing/2014/main" id="{2D410BCE-40B7-4AB5-9468-05A82C1CBEE8}"/>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6" name="Footer Placeholder 5">
            <a:extLst>
              <a:ext uri="{FF2B5EF4-FFF2-40B4-BE49-F238E27FC236}">
                <a16:creationId xmlns:a16="http://schemas.microsoft.com/office/drawing/2014/main" id="{322AA18B-A967-42F9-960F-C4055BF5B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96A7E-9406-4D35-8FB1-E2CE25591567}"/>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1979100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C12FD5-7E2D-4F82-963D-FAD2F7552E7D}"/>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3" name="Footer Placeholder 2">
            <a:extLst>
              <a:ext uri="{FF2B5EF4-FFF2-40B4-BE49-F238E27FC236}">
                <a16:creationId xmlns:a16="http://schemas.microsoft.com/office/drawing/2014/main" id="{0FC1F718-14E6-4C27-A2AC-A25DA5CC6F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7B6E67-A82E-42CA-AB78-1F6FF390DF8F}"/>
              </a:ext>
            </a:extLst>
          </p:cNvPr>
          <p:cNvSpPr>
            <a:spLocks noGrp="1"/>
          </p:cNvSpPr>
          <p:nvPr>
            <p:ph type="sldNum" sz="quarter" idx="12"/>
          </p:nvPr>
        </p:nvSpPr>
        <p:spPr/>
        <p:txBody>
          <a:bodyPr/>
          <a:lstStyle/>
          <a:p>
            <a:fld id="{BBCA8C40-DF7B-4DA2-82C7-8C06D3EA14F1}" type="slidenum">
              <a:rPr lang="en-US" smtClean="0"/>
              <a:t>‹#›</a:t>
            </a:fld>
            <a:endParaRPr lang="en-US"/>
          </a:p>
        </p:txBody>
      </p:sp>
      <p:pic>
        <p:nvPicPr>
          <p:cNvPr id="7" name="Picture 6">
            <a:extLst>
              <a:ext uri="{FF2B5EF4-FFF2-40B4-BE49-F238E27FC236}">
                <a16:creationId xmlns:a16="http://schemas.microsoft.com/office/drawing/2014/main" id="{E99FAEC3-72F8-4909-AFBD-B034513455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8" name="Title 6">
            <a:extLst>
              <a:ext uri="{FF2B5EF4-FFF2-40B4-BE49-F238E27FC236}">
                <a16:creationId xmlns:a16="http://schemas.microsoft.com/office/drawing/2014/main" id="{94B1AA49-619D-4167-BC8E-90DB3BD19C48}"/>
              </a:ext>
            </a:extLst>
          </p:cNvPr>
          <p:cNvSpPr>
            <a:spLocks noGrp="1"/>
          </p:cNvSpPr>
          <p:nvPr>
            <p:ph type="title" hasCustomPrompt="1"/>
          </p:nvPr>
        </p:nvSpPr>
        <p:spPr>
          <a:xfrm>
            <a:off x="838200" y="1593850"/>
            <a:ext cx="10515600" cy="1325563"/>
          </a:xfrm>
        </p:spPr>
        <p:txBody>
          <a:bodyPr>
            <a:normAutofit/>
          </a:bodyPr>
          <a:lstStyle>
            <a:lvl1pPr>
              <a:defRPr sz="4000">
                <a:solidFill>
                  <a:srgbClr val="0A4B6F"/>
                </a:solidFill>
              </a:defRPr>
            </a:lvl1pPr>
          </a:lstStyle>
          <a:p>
            <a:r>
              <a:rPr lang="en-US" dirty="0"/>
              <a:t>Sample Title-Franklin Gothic Medium - 40 </a:t>
            </a:r>
            <a:r>
              <a:rPr lang="en-US" dirty="0" err="1"/>
              <a:t>pt</a:t>
            </a:r>
            <a:br>
              <a:rPr lang="en-US" dirty="0"/>
            </a:br>
            <a:r>
              <a:rPr lang="en-US" dirty="0"/>
              <a:t>(this style with smaller branding for use when representing extensive content only)</a:t>
            </a:r>
          </a:p>
        </p:txBody>
      </p:sp>
    </p:spTree>
    <p:extLst>
      <p:ext uri="{BB962C8B-B14F-4D97-AF65-F5344CB8AC3E}">
        <p14:creationId xmlns:p14="http://schemas.microsoft.com/office/powerpoint/2010/main" val="3966165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CBE291-48B2-4A92-86EF-2EA3040D05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BFCAE665-CC8A-44DD-BBF1-9B91DF9C3CDE}"/>
              </a:ext>
            </a:extLst>
          </p:cNvPr>
          <p:cNvSpPr>
            <a:spLocks noGrp="1"/>
          </p:cNvSpPr>
          <p:nvPr>
            <p:ph type="title" hasCustomPrompt="1"/>
          </p:nvPr>
        </p:nvSpPr>
        <p:spPr>
          <a:xfrm>
            <a:off x="698500" y="290514"/>
            <a:ext cx="9750425" cy="842961"/>
          </a:xfrm>
        </p:spPr>
        <p:txBody>
          <a:bodyPr anchor="b">
            <a:noAutofit/>
          </a:bodyPr>
          <a:lstStyle>
            <a:lvl1pPr>
              <a:defRPr sz="4000">
                <a:latin typeface="Franklin Gothic Medium" panose="020B0603020102020204" pitchFamily="34" charset="0"/>
              </a:defRPr>
            </a:lvl1pPr>
          </a:lstStyle>
          <a:p>
            <a:r>
              <a:rPr lang="en-US" sz="4000" dirty="0"/>
              <a:t>Sample Title-Franklin Gothic Medium - 40 </a:t>
            </a:r>
            <a:r>
              <a:rPr lang="en-US" sz="4000" dirty="0" err="1"/>
              <a:t>pt</a:t>
            </a:r>
            <a:endParaRPr lang="en-US" dirty="0"/>
          </a:p>
        </p:txBody>
      </p:sp>
      <p:sp>
        <p:nvSpPr>
          <p:cNvPr id="4" name="Date Placeholder 3">
            <a:extLst>
              <a:ext uri="{FF2B5EF4-FFF2-40B4-BE49-F238E27FC236}">
                <a16:creationId xmlns:a16="http://schemas.microsoft.com/office/drawing/2014/main" id="{D69D6257-B0D3-4FEE-9904-252C68C6744B}"/>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5" name="Footer Placeholder 4">
            <a:extLst>
              <a:ext uri="{FF2B5EF4-FFF2-40B4-BE49-F238E27FC236}">
                <a16:creationId xmlns:a16="http://schemas.microsoft.com/office/drawing/2014/main" id="{3505A29D-4CE9-441B-BDB8-1FA3E8C86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A27C3-1943-4F3E-92B8-B68E550E1D11}"/>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1654395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444C89-52CD-44F6-B4C0-D190BBE7BD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6E446679-D356-4177-B392-A68B0E1CB384}"/>
              </a:ext>
            </a:extLst>
          </p:cNvPr>
          <p:cNvSpPr>
            <a:spLocks noGrp="1"/>
          </p:cNvSpPr>
          <p:nvPr>
            <p:ph type="title" hasCustomPrompt="1"/>
          </p:nvPr>
        </p:nvSpPr>
        <p:spPr>
          <a:xfrm>
            <a:off x="839788" y="365125"/>
            <a:ext cx="10515600" cy="1325563"/>
          </a:xfrm>
        </p:spPr>
        <p:txBody>
          <a:bodyPr>
            <a:normAutofit/>
          </a:bodyPr>
          <a:lstStyle>
            <a:lvl1pPr>
              <a:defRPr sz="4000"/>
            </a:lvl1pPr>
          </a:lstStyle>
          <a:p>
            <a:r>
              <a:rPr lang="en-US" dirty="0"/>
              <a:t>Sample Title-Franklin Gothic Medium - 40 </a:t>
            </a:r>
            <a:r>
              <a:rPr lang="en-US" dirty="0" err="1"/>
              <a:t>pt</a:t>
            </a:r>
            <a:endParaRPr lang="en-US" dirty="0"/>
          </a:p>
        </p:txBody>
      </p:sp>
      <p:sp>
        <p:nvSpPr>
          <p:cNvPr id="3" name="Text Placeholder 2">
            <a:extLst>
              <a:ext uri="{FF2B5EF4-FFF2-40B4-BE49-F238E27FC236}">
                <a16:creationId xmlns:a16="http://schemas.microsoft.com/office/drawing/2014/main" id="{AFDE78AC-BDBC-49A0-886B-C5F5AAF627E2}"/>
              </a:ext>
            </a:extLst>
          </p:cNvPr>
          <p:cNvSpPr>
            <a:spLocks noGrp="1"/>
          </p:cNvSpPr>
          <p:nvPr>
            <p:ph type="body" idx="1" hasCustomPrompt="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solidFill>
                  <a:srgbClr val="0A4B6F"/>
                </a:solidFill>
                <a:latin typeface="Franklin Gothic Book" panose="020B0503020102020204" pitchFamily="34" charset="0"/>
              </a:rPr>
              <a:t>Sample Title-Franklin Gothic Book </a:t>
            </a:r>
            <a:endParaRPr lang="en-US" dirty="0"/>
          </a:p>
        </p:txBody>
      </p:sp>
      <p:sp>
        <p:nvSpPr>
          <p:cNvPr id="4" name="Content Placeholder 3">
            <a:extLst>
              <a:ext uri="{FF2B5EF4-FFF2-40B4-BE49-F238E27FC236}">
                <a16:creationId xmlns:a16="http://schemas.microsoft.com/office/drawing/2014/main" id="{DE8F90D8-5703-472C-A2D9-6CCE28CE14D4}"/>
              </a:ext>
            </a:extLst>
          </p:cNvPr>
          <p:cNvSpPr>
            <a:spLocks noGrp="1"/>
          </p:cNvSpPr>
          <p:nvPr>
            <p:ph sz="half" idx="2" hasCustomPrompt="1"/>
          </p:nvPr>
        </p:nvSpPr>
        <p:spPr>
          <a:xfrm>
            <a:off x="839788" y="2505075"/>
            <a:ext cx="5157787" cy="3684588"/>
          </a:xfrm>
        </p:spPr>
        <p:txBody>
          <a:bodyPr/>
          <a:lstStyle>
            <a:lvl1pPr>
              <a:defRPr>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2800" dirty="0">
                <a:solidFill>
                  <a:srgbClr val="0A4B6F"/>
                </a:solidFill>
                <a:latin typeface="Franklin Gothic Book" panose="020B0503020102020204" pitchFamily="34" charset="0"/>
              </a:rPr>
              <a:t>Sample Title-Franklin Gothic Book</a:t>
            </a:r>
            <a:endParaRPr lang="en-US" dirty="0"/>
          </a:p>
          <a:p>
            <a:pPr lvl="1"/>
            <a:r>
              <a:rPr lang="en-US" sz="2400" dirty="0">
                <a:solidFill>
                  <a:srgbClr val="0A4B6F"/>
                </a:solidFill>
                <a:latin typeface="Franklin Gothic Book" panose="020B0503020102020204" pitchFamily="34" charset="0"/>
              </a:rPr>
              <a:t>Second level</a:t>
            </a:r>
            <a:endParaRPr lang="en-US" dirty="0"/>
          </a:p>
          <a:p>
            <a:pPr lvl="2"/>
            <a:r>
              <a:rPr lang="en-US" sz="2000" dirty="0">
                <a:solidFill>
                  <a:srgbClr val="0A4B6F"/>
                </a:solidFill>
                <a:latin typeface="Franklin Gothic Book" panose="020B0503020102020204" pitchFamily="34" charset="0"/>
              </a:rPr>
              <a:t>Third level</a:t>
            </a:r>
            <a:endParaRPr lang="en-US" dirty="0"/>
          </a:p>
          <a:p>
            <a:pPr lvl="3"/>
            <a:r>
              <a:rPr lang="en-US" sz="1800" dirty="0">
                <a:solidFill>
                  <a:srgbClr val="0A4B6F"/>
                </a:solidFill>
                <a:latin typeface="Franklin Gothic Book" panose="020B0503020102020204" pitchFamily="34" charset="0"/>
              </a:rPr>
              <a:t>Fourth level</a:t>
            </a:r>
            <a:endParaRPr lang="en-US" dirty="0"/>
          </a:p>
          <a:p>
            <a:pPr lvl="4"/>
            <a:r>
              <a:rPr lang="en-US" sz="1800" dirty="0">
                <a:solidFill>
                  <a:srgbClr val="0A4B6F"/>
                </a:solidFill>
                <a:latin typeface="Franklin Gothic Book" panose="020B0503020102020204" pitchFamily="34" charset="0"/>
              </a:rPr>
              <a:t>Fifth level</a:t>
            </a:r>
            <a:endParaRPr lang="en-US" dirty="0"/>
          </a:p>
        </p:txBody>
      </p:sp>
      <p:sp>
        <p:nvSpPr>
          <p:cNvPr id="5" name="Text Placeholder 4">
            <a:extLst>
              <a:ext uri="{FF2B5EF4-FFF2-40B4-BE49-F238E27FC236}">
                <a16:creationId xmlns:a16="http://schemas.microsoft.com/office/drawing/2014/main" id="{D477A7D4-F9B5-4C89-B8B6-2C7561EFF894}"/>
              </a:ext>
            </a:extLst>
          </p:cNvPr>
          <p:cNvSpPr>
            <a:spLocks noGrp="1"/>
          </p:cNvSpPr>
          <p:nvPr>
            <p:ph type="body" sz="quarter" idx="3" hasCustomPrompt="1"/>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solidFill>
                  <a:srgbClr val="0A4B6F"/>
                </a:solidFill>
                <a:latin typeface="Franklin Gothic Book" panose="020B0503020102020204" pitchFamily="34" charset="0"/>
              </a:rPr>
              <a:t>Sample Title-Franklin Gothic Book </a:t>
            </a:r>
            <a:endParaRPr lang="en-US" dirty="0"/>
          </a:p>
        </p:txBody>
      </p:sp>
      <p:sp>
        <p:nvSpPr>
          <p:cNvPr id="6" name="Content Placeholder 5">
            <a:extLst>
              <a:ext uri="{FF2B5EF4-FFF2-40B4-BE49-F238E27FC236}">
                <a16:creationId xmlns:a16="http://schemas.microsoft.com/office/drawing/2014/main" id="{E6B94295-3D71-46C0-95A8-327D045573D8}"/>
              </a:ext>
            </a:extLst>
          </p:cNvPr>
          <p:cNvSpPr>
            <a:spLocks noGrp="1"/>
          </p:cNvSpPr>
          <p:nvPr>
            <p:ph sz="quarter" idx="4" hasCustomPrompt="1"/>
          </p:nvPr>
        </p:nvSpPr>
        <p:spPr>
          <a:xfrm>
            <a:off x="6172200" y="2505075"/>
            <a:ext cx="5183188" cy="3684588"/>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sz="2800" dirty="0">
                <a:solidFill>
                  <a:srgbClr val="0A4B6F"/>
                </a:solidFill>
                <a:latin typeface="Franklin Gothic Book" panose="020B0503020102020204" pitchFamily="34" charset="0"/>
              </a:rPr>
              <a:t>Sample Title-Franklin Gothic Book</a:t>
            </a:r>
            <a:endParaRPr lang="en-US" dirty="0"/>
          </a:p>
          <a:p>
            <a:pPr lvl="1"/>
            <a:r>
              <a:rPr lang="en-US" sz="2400" dirty="0">
                <a:solidFill>
                  <a:srgbClr val="0A4B6F"/>
                </a:solidFill>
                <a:latin typeface="Franklin Gothic Book" panose="020B0503020102020204" pitchFamily="34" charset="0"/>
              </a:rPr>
              <a:t>Second level</a:t>
            </a:r>
            <a:endParaRPr lang="en-US" dirty="0"/>
          </a:p>
          <a:p>
            <a:pPr lvl="2"/>
            <a:r>
              <a:rPr lang="en-US" sz="2000" dirty="0">
                <a:solidFill>
                  <a:srgbClr val="0A4B6F"/>
                </a:solidFill>
                <a:latin typeface="Franklin Gothic Book" panose="020B0503020102020204" pitchFamily="34" charset="0"/>
              </a:rPr>
              <a:t>Third level</a:t>
            </a:r>
            <a:endParaRPr lang="en-US" dirty="0"/>
          </a:p>
          <a:p>
            <a:pPr lvl="3"/>
            <a:r>
              <a:rPr lang="en-US" sz="1800" dirty="0">
                <a:solidFill>
                  <a:srgbClr val="0A4B6F"/>
                </a:solidFill>
                <a:latin typeface="Franklin Gothic Book" panose="020B0503020102020204" pitchFamily="34" charset="0"/>
              </a:rPr>
              <a:t>Fourth level</a:t>
            </a:r>
            <a:endParaRPr lang="en-US" dirty="0"/>
          </a:p>
          <a:p>
            <a:pPr lvl="4"/>
            <a:r>
              <a:rPr lang="en-US" sz="1800" dirty="0">
                <a:solidFill>
                  <a:srgbClr val="0A4B6F"/>
                </a:solidFill>
                <a:latin typeface="Franklin Gothic Book" panose="020B0503020102020204" pitchFamily="34" charset="0"/>
              </a:rPr>
              <a:t>Fifth level</a:t>
            </a:r>
            <a:endParaRPr lang="en-US" dirty="0"/>
          </a:p>
        </p:txBody>
      </p:sp>
      <p:sp>
        <p:nvSpPr>
          <p:cNvPr id="7" name="Date Placeholder 6">
            <a:extLst>
              <a:ext uri="{FF2B5EF4-FFF2-40B4-BE49-F238E27FC236}">
                <a16:creationId xmlns:a16="http://schemas.microsoft.com/office/drawing/2014/main" id="{8E75AF18-E7CC-4669-B07B-2D12A196E5D3}"/>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8" name="Footer Placeholder 7">
            <a:extLst>
              <a:ext uri="{FF2B5EF4-FFF2-40B4-BE49-F238E27FC236}">
                <a16:creationId xmlns:a16="http://schemas.microsoft.com/office/drawing/2014/main" id="{6B250CF7-9ED8-4AF3-980C-DFDE15594C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68F586-6EA3-4EAE-8EF9-D8CBFA6CE96F}"/>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1258930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5462F9-D8BF-4847-A3C5-9D96F5756C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3" name="Date Placeholder 2">
            <a:extLst>
              <a:ext uri="{FF2B5EF4-FFF2-40B4-BE49-F238E27FC236}">
                <a16:creationId xmlns:a16="http://schemas.microsoft.com/office/drawing/2014/main" id="{CA62C862-94C2-4E02-8157-47658F1BDC0E}"/>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4" name="Footer Placeholder 3">
            <a:extLst>
              <a:ext uri="{FF2B5EF4-FFF2-40B4-BE49-F238E27FC236}">
                <a16:creationId xmlns:a16="http://schemas.microsoft.com/office/drawing/2014/main" id="{76743F3A-342D-4C07-8531-71B9708DEF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FDCCC2-F806-4DE6-910B-926DA72821E7}"/>
              </a:ext>
            </a:extLst>
          </p:cNvPr>
          <p:cNvSpPr>
            <a:spLocks noGrp="1"/>
          </p:cNvSpPr>
          <p:nvPr>
            <p:ph type="sldNum" sz="quarter" idx="12"/>
          </p:nvPr>
        </p:nvSpPr>
        <p:spPr/>
        <p:txBody>
          <a:bodyPr/>
          <a:lstStyle/>
          <a:p>
            <a:fld id="{BBCA8C40-DF7B-4DA2-82C7-8C06D3EA14F1}" type="slidenum">
              <a:rPr lang="en-US" smtClean="0"/>
              <a:t>‹#›</a:t>
            </a:fld>
            <a:endParaRPr lang="en-US"/>
          </a:p>
        </p:txBody>
      </p:sp>
      <p:sp>
        <p:nvSpPr>
          <p:cNvPr id="7" name="Title 6">
            <a:extLst>
              <a:ext uri="{FF2B5EF4-FFF2-40B4-BE49-F238E27FC236}">
                <a16:creationId xmlns:a16="http://schemas.microsoft.com/office/drawing/2014/main" id="{07B1AE48-5E98-47CD-8981-FEC1B9B0ED9C}"/>
              </a:ext>
            </a:extLst>
          </p:cNvPr>
          <p:cNvSpPr>
            <a:spLocks noGrp="1"/>
          </p:cNvSpPr>
          <p:nvPr>
            <p:ph type="title" hasCustomPrompt="1"/>
          </p:nvPr>
        </p:nvSpPr>
        <p:spPr>
          <a:xfrm>
            <a:off x="838200" y="2212975"/>
            <a:ext cx="10515600" cy="1325563"/>
          </a:xfrm>
        </p:spPr>
        <p:txBody>
          <a:bodyPr>
            <a:normAutofit/>
          </a:bodyPr>
          <a:lstStyle>
            <a:lvl1pPr>
              <a:defRPr sz="4000"/>
            </a:lvl1pPr>
          </a:lstStyle>
          <a:p>
            <a:r>
              <a:rPr lang="en-US" dirty="0"/>
              <a:t>Sample Title-Franklin Gothic Medium - 40 </a:t>
            </a:r>
            <a:r>
              <a:rPr lang="en-US" dirty="0" err="1"/>
              <a:t>pt</a:t>
            </a:r>
            <a:endParaRPr lang="en-US" dirty="0"/>
          </a:p>
        </p:txBody>
      </p:sp>
    </p:spTree>
    <p:extLst>
      <p:ext uri="{BB962C8B-B14F-4D97-AF65-F5344CB8AC3E}">
        <p14:creationId xmlns:p14="http://schemas.microsoft.com/office/powerpoint/2010/main" val="4060311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C12FD5-7E2D-4F82-963D-FAD2F7552E7D}"/>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3" name="Footer Placeholder 2">
            <a:extLst>
              <a:ext uri="{FF2B5EF4-FFF2-40B4-BE49-F238E27FC236}">
                <a16:creationId xmlns:a16="http://schemas.microsoft.com/office/drawing/2014/main" id="{0FC1F718-14E6-4C27-A2AC-A25DA5CC6F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7B6E67-A82E-42CA-AB78-1F6FF390DF8F}"/>
              </a:ext>
            </a:extLst>
          </p:cNvPr>
          <p:cNvSpPr>
            <a:spLocks noGrp="1"/>
          </p:cNvSpPr>
          <p:nvPr>
            <p:ph type="sldNum" sz="quarter" idx="12"/>
          </p:nvPr>
        </p:nvSpPr>
        <p:spPr/>
        <p:txBody>
          <a:bodyPr/>
          <a:lstStyle/>
          <a:p>
            <a:fld id="{BBCA8C40-DF7B-4DA2-82C7-8C06D3EA14F1}" type="slidenum">
              <a:rPr lang="en-US" smtClean="0"/>
              <a:t>‹#›</a:t>
            </a:fld>
            <a:endParaRPr lang="en-US"/>
          </a:p>
        </p:txBody>
      </p:sp>
      <p:pic>
        <p:nvPicPr>
          <p:cNvPr id="5" name="Picture 4">
            <a:extLst>
              <a:ext uri="{FF2B5EF4-FFF2-40B4-BE49-F238E27FC236}">
                <a16:creationId xmlns:a16="http://schemas.microsoft.com/office/drawing/2014/main" id="{4E25F051-0B85-4A0F-B1FD-F20808F6BD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Tree>
    <p:extLst>
      <p:ext uri="{BB962C8B-B14F-4D97-AF65-F5344CB8AC3E}">
        <p14:creationId xmlns:p14="http://schemas.microsoft.com/office/powerpoint/2010/main" val="1946518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82C4EB-05E1-42A0-A47B-10D37DB4ED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203CA60E-3C97-44F3-B695-445A00C7A604}"/>
              </a:ext>
            </a:extLst>
          </p:cNvPr>
          <p:cNvSpPr>
            <a:spLocks noGrp="1"/>
          </p:cNvSpPr>
          <p:nvPr>
            <p:ph type="title" hasCustomPrompt="1"/>
          </p:nvPr>
        </p:nvSpPr>
        <p:spPr>
          <a:xfrm>
            <a:off x="839788" y="457200"/>
            <a:ext cx="10514012" cy="530225"/>
          </a:xfrm>
        </p:spPr>
        <p:txBody>
          <a:bodyPr anchor="b">
            <a:normAutofit/>
          </a:bodyPr>
          <a:lstStyle>
            <a:lvl1pPr>
              <a:defRPr sz="4000"/>
            </a:lvl1pPr>
          </a:lstStyle>
          <a:p>
            <a:r>
              <a:rPr lang="en-US" dirty="0"/>
              <a:t>Sample Title-Franklin Gothic Book</a:t>
            </a:r>
          </a:p>
        </p:txBody>
      </p:sp>
      <p:sp>
        <p:nvSpPr>
          <p:cNvPr id="3" name="Content Placeholder 2">
            <a:extLst>
              <a:ext uri="{FF2B5EF4-FFF2-40B4-BE49-F238E27FC236}">
                <a16:creationId xmlns:a16="http://schemas.microsoft.com/office/drawing/2014/main" id="{FD6D6B70-80B0-4C05-9ECC-0514B578CCF6}"/>
              </a:ext>
            </a:extLst>
          </p:cNvPr>
          <p:cNvSpPr>
            <a:spLocks noGrp="1"/>
          </p:cNvSpPr>
          <p:nvPr>
            <p:ph idx="1" hasCustomPrompt="1"/>
          </p:nvPr>
        </p:nvSpPr>
        <p:spPr>
          <a:xfrm>
            <a:off x="5183188" y="1573212"/>
            <a:ext cx="6172200" cy="4287838"/>
          </a:xfrm>
        </p:spPr>
        <p:txBody>
          <a:bodyPr/>
          <a:lstStyle>
            <a:lvl1pPr>
              <a:defRPr sz="28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sz="2800" dirty="0">
                <a:solidFill>
                  <a:srgbClr val="0A4B6F"/>
                </a:solidFill>
                <a:latin typeface="Franklin Gothic Book" panose="020B0503020102020204" pitchFamily="34" charset="0"/>
              </a:rPr>
              <a:t>Sample Text-Franklin Gothic Book</a:t>
            </a:r>
            <a:endParaRPr lang="en-US" dirty="0"/>
          </a:p>
          <a:p>
            <a:pPr lvl="1"/>
            <a:r>
              <a:rPr lang="en-US" sz="2400" dirty="0">
                <a:solidFill>
                  <a:srgbClr val="0A4B6F"/>
                </a:solidFill>
                <a:latin typeface="Franklin Gothic Book" panose="020B0503020102020204" pitchFamily="34" charset="0"/>
              </a:rPr>
              <a:t>Second level</a:t>
            </a:r>
            <a:endParaRPr lang="en-US" dirty="0"/>
          </a:p>
          <a:p>
            <a:pPr lvl="2"/>
            <a:r>
              <a:rPr lang="en-US" sz="2000" dirty="0">
                <a:solidFill>
                  <a:srgbClr val="0A4B6F"/>
                </a:solidFill>
                <a:latin typeface="Franklin Gothic Book" panose="020B0503020102020204" pitchFamily="34" charset="0"/>
              </a:rPr>
              <a:t>Third level</a:t>
            </a:r>
            <a:endParaRPr lang="en-US" dirty="0"/>
          </a:p>
          <a:p>
            <a:pPr lvl="3"/>
            <a:r>
              <a:rPr lang="en-US" sz="1800" dirty="0">
                <a:solidFill>
                  <a:srgbClr val="0A4B6F"/>
                </a:solidFill>
                <a:latin typeface="Franklin Gothic Book" panose="020B0503020102020204" pitchFamily="34" charset="0"/>
              </a:rPr>
              <a:t>Fourth level</a:t>
            </a:r>
            <a:endParaRPr lang="en-US" dirty="0"/>
          </a:p>
          <a:p>
            <a:pPr lvl="4"/>
            <a:r>
              <a:rPr lang="en-US" sz="1800" dirty="0">
                <a:solidFill>
                  <a:srgbClr val="0A4B6F"/>
                </a:solidFill>
                <a:latin typeface="Franklin Gothic Book" panose="020B0503020102020204" pitchFamily="34" charset="0"/>
              </a:rPr>
              <a:t>Fifth level</a:t>
            </a:r>
            <a:endParaRPr lang="en-US" dirty="0"/>
          </a:p>
        </p:txBody>
      </p:sp>
      <p:sp>
        <p:nvSpPr>
          <p:cNvPr id="4" name="Text Placeholder 3">
            <a:extLst>
              <a:ext uri="{FF2B5EF4-FFF2-40B4-BE49-F238E27FC236}">
                <a16:creationId xmlns:a16="http://schemas.microsoft.com/office/drawing/2014/main" id="{DE05876C-83BA-4E31-BB98-6E043851B5C8}"/>
              </a:ext>
            </a:extLst>
          </p:cNvPr>
          <p:cNvSpPr>
            <a:spLocks noGrp="1"/>
          </p:cNvSpPr>
          <p:nvPr>
            <p:ph type="body" sz="half" idx="2" hasCustomPrompt="1"/>
          </p:nvPr>
        </p:nvSpPr>
        <p:spPr>
          <a:xfrm>
            <a:off x="839788" y="1581150"/>
            <a:ext cx="3932237" cy="428783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Sample Text-Franklin Gothic Book</a:t>
            </a:r>
          </a:p>
        </p:txBody>
      </p:sp>
      <p:sp>
        <p:nvSpPr>
          <p:cNvPr id="5" name="Date Placeholder 4">
            <a:extLst>
              <a:ext uri="{FF2B5EF4-FFF2-40B4-BE49-F238E27FC236}">
                <a16:creationId xmlns:a16="http://schemas.microsoft.com/office/drawing/2014/main" id="{BE1565A5-32C2-48A1-AC9F-8B414CA84724}"/>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6" name="Footer Placeholder 5">
            <a:extLst>
              <a:ext uri="{FF2B5EF4-FFF2-40B4-BE49-F238E27FC236}">
                <a16:creationId xmlns:a16="http://schemas.microsoft.com/office/drawing/2014/main" id="{E3111498-FD03-4222-8A4F-2B30B519D0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9DE73-7A3C-4F84-9C6C-D8BC7E7B60C1}"/>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2488139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933249-C287-4896-9052-A1273F9425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2" name="Title 1">
            <a:extLst>
              <a:ext uri="{FF2B5EF4-FFF2-40B4-BE49-F238E27FC236}">
                <a16:creationId xmlns:a16="http://schemas.microsoft.com/office/drawing/2014/main" id="{32BDD955-3B09-4869-8E43-9E9839FDFBEC}"/>
              </a:ext>
            </a:extLst>
          </p:cNvPr>
          <p:cNvSpPr>
            <a:spLocks noGrp="1"/>
          </p:cNvSpPr>
          <p:nvPr>
            <p:ph type="title" hasCustomPrompt="1"/>
          </p:nvPr>
        </p:nvSpPr>
        <p:spPr>
          <a:xfrm>
            <a:off x="620713" y="504824"/>
            <a:ext cx="10950574" cy="490539"/>
          </a:xfrm>
        </p:spPr>
        <p:txBody>
          <a:bodyPr anchor="b">
            <a:noAutofit/>
          </a:bodyPr>
          <a:lstStyle>
            <a:lvl1pPr>
              <a:defRPr sz="4000">
                <a:solidFill>
                  <a:schemeClr val="tx1"/>
                </a:solidFill>
                <a:latin typeface="Franklin Gothic Medium" panose="020B06030201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Sample Title-Franklin Gothic Book</a:t>
            </a:r>
          </a:p>
        </p:txBody>
      </p:sp>
      <p:sp>
        <p:nvSpPr>
          <p:cNvPr id="3" name="Picture Placeholder 2">
            <a:extLst>
              <a:ext uri="{FF2B5EF4-FFF2-40B4-BE49-F238E27FC236}">
                <a16:creationId xmlns:a16="http://schemas.microsoft.com/office/drawing/2014/main" id="{8B43F9D3-8F85-4DC6-94A6-B43C9DED0136}"/>
              </a:ext>
            </a:extLst>
          </p:cNvPr>
          <p:cNvSpPr>
            <a:spLocks noGrp="1"/>
          </p:cNvSpPr>
          <p:nvPr>
            <p:ph type="pic" idx="1"/>
          </p:nvPr>
        </p:nvSpPr>
        <p:spPr>
          <a:xfrm>
            <a:off x="620713" y="1609725"/>
            <a:ext cx="5475287" cy="4252912"/>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E579945-5A1C-495D-9F61-2161F13802E8}"/>
              </a:ext>
            </a:extLst>
          </p:cNvPr>
          <p:cNvSpPr>
            <a:spLocks noGrp="1"/>
          </p:cNvSpPr>
          <p:nvPr>
            <p:ph type="body" sz="half" idx="2" hasCustomPrompt="1"/>
          </p:nvPr>
        </p:nvSpPr>
        <p:spPr>
          <a:xfrm>
            <a:off x="7011988" y="1600200"/>
            <a:ext cx="3932237" cy="3811588"/>
          </a:xfrm>
        </p:spPr>
        <p:txBody>
          <a:bodyPr>
            <a:normAutofit/>
          </a:bodyPr>
          <a:lstStyle>
            <a:lvl1pPr marL="457200" indent="-457200">
              <a:buFont typeface="Arial" panose="020B0604020202020204" pitchFamily="34" charset="0"/>
              <a:buChar char="•"/>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457200" marR="0" lvl="0" indent="-457200" algn="l" defTabSz="914400" rtl="0" eaLnBrk="1" fontAlgn="auto" latinLnBrk="0" hangingPunct="1">
              <a:lnSpc>
                <a:spcPct val="90000"/>
              </a:lnSpc>
              <a:spcBef>
                <a:spcPts val="1000"/>
              </a:spcBef>
              <a:spcAft>
                <a:spcPts val="0"/>
              </a:spcAft>
              <a:buClrTx/>
              <a:buSzTx/>
              <a:tabLst/>
              <a:defRPr/>
            </a:pPr>
            <a:r>
              <a:rPr lang="en-US" dirty="0"/>
              <a:t>Sample Text-Franklin Gothic Book</a:t>
            </a:r>
          </a:p>
          <a:p>
            <a:pPr lvl="0"/>
            <a:endParaRPr lang="en-US" dirty="0"/>
          </a:p>
        </p:txBody>
      </p:sp>
      <p:sp>
        <p:nvSpPr>
          <p:cNvPr id="5" name="Date Placeholder 4">
            <a:extLst>
              <a:ext uri="{FF2B5EF4-FFF2-40B4-BE49-F238E27FC236}">
                <a16:creationId xmlns:a16="http://schemas.microsoft.com/office/drawing/2014/main" id="{2D410BCE-40B7-4AB5-9468-05A82C1CBEE8}"/>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6" name="Footer Placeholder 5">
            <a:extLst>
              <a:ext uri="{FF2B5EF4-FFF2-40B4-BE49-F238E27FC236}">
                <a16:creationId xmlns:a16="http://schemas.microsoft.com/office/drawing/2014/main" id="{322AA18B-A967-42F9-960F-C4055BF5B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D96A7E-9406-4D35-8FB1-E2CE25591567}"/>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2752027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C12FD5-7E2D-4F82-963D-FAD2F7552E7D}"/>
              </a:ext>
            </a:extLst>
          </p:cNvPr>
          <p:cNvSpPr>
            <a:spLocks noGrp="1"/>
          </p:cNvSpPr>
          <p:nvPr>
            <p:ph type="dt" sz="half" idx="10"/>
          </p:nvPr>
        </p:nvSpPr>
        <p:spPr/>
        <p:txBody>
          <a:bodyPr/>
          <a:lstStyle/>
          <a:p>
            <a:fld id="{EC2168AF-37D9-4373-B5D1-9045F49DAA2D}" type="datetimeFigureOut">
              <a:rPr lang="en-US" smtClean="0"/>
              <a:t>10/13/2023</a:t>
            </a:fld>
            <a:endParaRPr lang="en-US"/>
          </a:p>
        </p:txBody>
      </p:sp>
      <p:sp>
        <p:nvSpPr>
          <p:cNvPr id="3" name="Footer Placeholder 2">
            <a:extLst>
              <a:ext uri="{FF2B5EF4-FFF2-40B4-BE49-F238E27FC236}">
                <a16:creationId xmlns:a16="http://schemas.microsoft.com/office/drawing/2014/main" id="{0FC1F718-14E6-4C27-A2AC-A25DA5CC6F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7B6E67-A82E-42CA-AB78-1F6FF390DF8F}"/>
              </a:ext>
            </a:extLst>
          </p:cNvPr>
          <p:cNvSpPr>
            <a:spLocks noGrp="1"/>
          </p:cNvSpPr>
          <p:nvPr>
            <p:ph type="sldNum" sz="quarter" idx="12"/>
          </p:nvPr>
        </p:nvSpPr>
        <p:spPr/>
        <p:txBody>
          <a:bodyPr/>
          <a:lstStyle/>
          <a:p>
            <a:fld id="{BBCA8C40-DF7B-4DA2-82C7-8C06D3EA14F1}" type="slidenum">
              <a:rPr lang="en-US" smtClean="0"/>
              <a:t>‹#›</a:t>
            </a:fld>
            <a:endParaRPr lang="en-US"/>
          </a:p>
        </p:txBody>
      </p:sp>
      <p:pic>
        <p:nvPicPr>
          <p:cNvPr id="7" name="Picture 6">
            <a:extLst>
              <a:ext uri="{FF2B5EF4-FFF2-40B4-BE49-F238E27FC236}">
                <a16:creationId xmlns:a16="http://schemas.microsoft.com/office/drawing/2014/main" id="{E99FAEC3-72F8-4909-AFBD-B034513455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8" name="Title 6">
            <a:extLst>
              <a:ext uri="{FF2B5EF4-FFF2-40B4-BE49-F238E27FC236}">
                <a16:creationId xmlns:a16="http://schemas.microsoft.com/office/drawing/2014/main" id="{94B1AA49-619D-4167-BC8E-90DB3BD19C48}"/>
              </a:ext>
            </a:extLst>
          </p:cNvPr>
          <p:cNvSpPr>
            <a:spLocks noGrp="1"/>
          </p:cNvSpPr>
          <p:nvPr>
            <p:ph type="title" hasCustomPrompt="1"/>
          </p:nvPr>
        </p:nvSpPr>
        <p:spPr>
          <a:xfrm>
            <a:off x="838200" y="1593850"/>
            <a:ext cx="10515600" cy="1325563"/>
          </a:xfrm>
        </p:spPr>
        <p:txBody>
          <a:bodyPr>
            <a:normAutofit/>
          </a:bodyPr>
          <a:lstStyle>
            <a:lvl1pPr>
              <a:defRPr sz="4000">
                <a:solidFill>
                  <a:srgbClr val="0A4B6F"/>
                </a:solidFill>
              </a:defRPr>
            </a:lvl1pPr>
          </a:lstStyle>
          <a:p>
            <a:r>
              <a:rPr lang="en-US" dirty="0"/>
              <a:t>Sample Title-Franklin Gothic Medium - 40 </a:t>
            </a:r>
            <a:r>
              <a:rPr lang="en-US" dirty="0" err="1"/>
              <a:t>pt</a:t>
            </a:r>
            <a:br>
              <a:rPr lang="en-US" dirty="0"/>
            </a:br>
            <a:r>
              <a:rPr lang="en-US" dirty="0"/>
              <a:t>(this style with smaller branding for use when representing extensive content only)</a:t>
            </a:r>
          </a:p>
        </p:txBody>
      </p:sp>
    </p:spTree>
    <p:extLst>
      <p:ext uri="{BB962C8B-B14F-4D97-AF65-F5344CB8AC3E}">
        <p14:creationId xmlns:p14="http://schemas.microsoft.com/office/powerpoint/2010/main" val="2424344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759BB7-A19E-4C46-9F94-2827A17842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C02977-DA0F-4559-A7F3-18B65A931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8FC8E95-B653-4510-AE29-8D200DF0CB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168AF-37D9-4373-B5D1-9045F49DAA2D}" type="datetimeFigureOut">
              <a:rPr lang="en-US" smtClean="0"/>
              <a:t>10/13/2023</a:t>
            </a:fld>
            <a:endParaRPr lang="en-US"/>
          </a:p>
        </p:txBody>
      </p:sp>
      <p:sp>
        <p:nvSpPr>
          <p:cNvPr id="5" name="Footer Placeholder 4">
            <a:extLst>
              <a:ext uri="{FF2B5EF4-FFF2-40B4-BE49-F238E27FC236}">
                <a16:creationId xmlns:a16="http://schemas.microsoft.com/office/drawing/2014/main" id="{4B293F35-0CE6-4D9A-9777-59A0343A4A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9A5803-2528-451B-A39A-BE5E4A82CF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A8C40-DF7B-4DA2-82C7-8C06D3EA14F1}" type="slidenum">
              <a:rPr lang="en-US" smtClean="0"/>
              <a:t>‹#›</a:t>
            </a:fld>
            <a:endParaRPr lang="en-US"/>
          </a:p>
        </p:txBody>
      </p:sp>
    </p:spTree>
    <p:extLst>
      <p:ext uri="{BB962C8B-B14F-4D97-AF65-F5344CB8AC3E}">
        <p14:creationId xmlns:p14="http://schemas.microsoft.com/office/powerpoint/2010/main" val="988355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129BE-F868-4C2A-B13B-DD60D5FB0B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647C63-C1BF-44AD-805A-141F08518B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4009FA-103B-43F3-BEEA-6FB339579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CC257-FE33-470E-8CE4-8C8F27F4C050}" type="datetimeFigureOut">
              <a:rPr lang="en-US" smtClean="0"/>
              <a:t>10/13/2023</a:t>
            </a:fld>
            <a:endParaRPr lang="en-US"/>
          </a:p>
        </p:txBody>
      </p:sp>
      <p:sp>
        <p:nvSpPr>
          <p:cNvPr id="5" name="Footer Placeholder 4">
            <a:extLst>
              <a:ext uri="{FF2B5EF4-FFF2-40B4-BE49-F238E27FC236}">
                <a16:creationId xmlns:a16="http://schemas.microsoft.com/office/drawing/2014/main" id="{615DCAA4-4B47-473C-82A0-9F67EB5F5B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FA0898-E1E5-4C31-BD31-7FDB7C6F4A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A0CF2E-A10B-4ABE-926F-54B1E5B3C13F}" type="slidenum">
              <a:rPr lang="en-US" smtClean="0"/>
              <a:t>‹#›</a:t>
            </a:fld>
            <a:endParaRPr lang="en-US"/>
          </a:p>
        </p:txBody>
      </p:sp>
    </p:spTree>
    <p:extLst>
      <p:ext uri="{BB962C8B-B14F-4D97-AF65-F5344CB8AC3E}">
        <p14:creationId xmlns:p14="http://schemas.microsoft.com/office/powerpoint/2010/main" val="314315908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759BB7-A19E-4C46-9F94-2827A17842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C02977-DA0F-4559-A7F3-18B65A931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8FC8E95-B653-4510-AE29-8D200DF0CB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168AF-37D9-4373-B5D1-9045F49DAA2D}" type="datetimeFigureOut">
              <a:rPr lang="en-US" smtClean="0"/>
              <a:t>10/13/2023</a:t>
            </a:fld>
            <a:endParaRPr lang="en-US"/>
          </a:p>
        </p:txBody>
      </p:sp>
      <p:sp>
        <p:nvSpPr>
          <p:cNvPr id="5" name="Footer Placeholder 4">
            <a:extLst>
              <a:ext uri="{FF2B5EF4-FFF2-40B4-BE49-F238E27FC236}">
                <a16:creationId xmlns:a16="http://schemas.microsoft.com/office/drawing/2014/main" id="{4B293F35-0CE6-4D9A-9777-59A0343A4A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9A5803-2528-451B-A39A-BE5E4A82CF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A8C40-DF7B-4DA2-82C7-8C06D3EA14F1}" type="slidenum">
              <a:rPr lang="en-US" smtClean="0"/>
              <a:t>‹#›</a:t>
            </a:fld>
            <a:endParaRPr lang="en-US"/>
          </a:p>
        </p:txBody>
      </p:sp>
    </p:spTree>
    <p:extLst>
      <p:ext uri="{BB962C8B-B14F-4D97-AF65-F5344CB8AC3E}">
        <p14:creationId xmlns:p14="http://schemas.microsoft.com/office/powerpoint/2010/main" val="416016906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ublicdomainpictures.net/en/view-image.php?image=160684&amp;picture=spectacles-clipart-illustration"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35.png"/></Relationships>
</file>

<file path=ppt/slides/_rels/slide10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1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1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50.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2" Type="http://schemas.openxmlformats.org/officeDocument/2006/relationships/hyperlink" Target="https://dceo.illinois.gov/aboutdceo/grantopportunities.html"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mailto:ceo.GrantHelp@illinois.gov" TargetMode="External"/><Relationship Id="rId2" Type="http://schemas.openxmlformats.org/officeDocument/2006/relationships/hyperlink" Target="https://dceo.illinois.gov/aboutdceo/grantopportunities.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8.pn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hyperlink" Target="mailto:timothy.laffey@illinois.gov" TargetMode="Externa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mailto:ceo.lso@illinois.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3.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4.xml"/></Relationships>
</file>

<file path=ppt/slides/_rels/slide55.xml.rels><?xml version="1.0" encoding="UTF-8" standalone="yes"?>
<Relationships xmlns="http://schemas.openxmlformats.org/package/2006/relationships"><Relationship Id="rId3" Type="http://schemas.openxmlformats.org/officeDocument/2006/relationships/hyperlink" Target="https://cei.illinois.gov/business-enterprise-program/get-certified.html" TargetMode="External"/><Relationship Id="rId2" Type="http://schemas.openxmlformats.org/officeDocument/2006/relationships/slideLayout" Target="../slideLayouts/slideLayout9.xml"/><Relationship Id="rId1" Type="http://schemas.openxmlformats.org/officeDocument/2006/relationships/themeOverride" Target="../theme/themeOverride5.xml"/><Relationship Id="rId5" Type="http://schemas.openxmlformats.org/officeDocument/2006/relationships/hyperlink" Target="https://pixabay.com/en/yes-no-button-orange-green-icon-1713011/" TargetMode="Externa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9.xml"/><Relationship Id="rId1" Type="http://schemas.openxmlformats.org/officeDocument/2006/relationships/themeOverride" Target="../theme/themeOverride6.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7.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8.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9.xml"/><Relationship Id="rId1" Type="http://schemas.openxmlformats.org/officeDocument/2006/relationships/themeOverride" Target="../theme/themeOverride9.xml"/><Relationship Id="rId4" Type="http://schemas.openxmlformats.org/officeDocument/2006/relationships/hyperlink" Target="https://pixabay.com/en/yes-no-button-orange-green-icon-1713011/"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illinois2.webex.com/recordingservice/sites/illinois2/recording/6ded53d0292b4a5cac585a00f0042353/playback" TargetMode="Externa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9.xml"/><Relationship Id="rId1" Type="http://schemas.openxmlformats.org/officeDocument/2006/relationships/themeOverride" Target="../theme/themeOverride10.xml"/><Relationship Id="rId4" Type="http://schemas.openxmlformats.org/officeDocument/2006/relationships/hyperlink" Target="https://pixabay.com/en/yes-no-button-orange-green-icon-1713011/" TargetMode="Externa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11.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9.xml"/><Relationship Id="rId1" Type="http://schemas.openxmlformats.org/officeDocument/2006/relationships/themeOverride" Target="../theme/themeOverride12.xml"/><Relationship Id="rId4" Type="http://schemas.openxmlformats.org/officeDocument/2006/relationships/hyperlink" Target="https://pixabay.com/en/yes-no-button-orange-green-icon-1713011/" TargetMode="Externa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13.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14.xml"/></Relationships>
</file>

<file path=ppt/slides/_rels/slide65.xml.rels><?xml version="1.0" encoding="UTF-8" standalone="yes"?>
<Relationships xmlns="http://schemas.openxmlformats.org/package/2006/relationships"><Relationship Id="rId3" Type="http://schemas.openxmlformats.org/officeDocument/2006/relationships/hyperlink" Target="https://pixabay.com/en/question-mark-question-mark-423604/" TargetMode="External"/><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labor.illinois.gov/laws-rules/conmed/current-prevailing-rates.html"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25C2-8A6E-BDC8-6F50-B4E56651FC79}"/>
              </a:ext>
            </a:extLst>
          </p:cNvPr>
          <p:cNvSpPr>
            <a:spLocks noGrp="1"/>
          </p:cNvSpPr>
          <p:nvPr>
            <p:ph type="ctrTitle"/>
          </p:nvPr>
        </p:nvSpPr>
        <p:spPr>
          <a:xfrm>
            <a:off x="1524000" y="1075962"/>
            <a:ext cx="9144000" cy="2906712"/>
          </a:xfrm>
        </p:spPr>
        <p:txBody>
          <a:bodyPr/>
          <a:lstStyle/>
          <a:p>
            <a:r>
              <a:rPr lang="en-US" dirty="0">
                <a:solidFill>
                  <a:schemeClr val="accent1"/>
                </a:solidFill>
              </a:rPr>
              <a:t>Rebuild Illinois Grant Administration</a:t>
            </a:r>
            <a:br>
              <a:rPr lang="en-US" dirty="0">
                <a:solidFill>
                  <a:schemeClr val="accent1"/>
                </a:solidFill>
              </a:rPr>
            </a:br>
            <a:r>
              <a:rPr lang="en-US" dirty="0">
                <a:solidFill>
                  <a:schemeClr val="accent1"/>
                </a:solidFill>
              </a:rPr>
              <a:t>Thursday, October 19, 2023</a:t>
            </a:r>
            <a:endParaRPr lang="en-US" dirty="0"/>
          </a:p>
        </p:txBody>
      </p:sp>
      <p:pic>
        <p:nvPicPr>
          <p:cNvPr id="1026" name="Picture 2">
            <a:extLst>
              <a:ext uri="{FF2B5EF4-FFF2-40B4-BE49-F238E27FC236}">
                <a16:creationId xmlns:a16="http://schemas.microsoft.com/office/drawing/2014/main" id="{A5D0B8A1-C840-D879-FA6A-A24DC0C7A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407" y="219928"/>
            <a:ext cx="2464906" cy="246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213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pair of glasses&#10;&#10;Description automatically generated with low confidence">
            <a:extLst>
              <a:ext uri="{FF2B5EF4-FFF2-40B4-BE49-F238E27FC236}">
                <a16:creationId xmlns:a16="http://schemas.microsoft.com/office/drawing/2014/main" id="{190CA6DF-57CE-1395-076E-E437C986DCB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084" t="22729" r="17205" b="14897"/>
          <a:stretch/>
        </p:blipFill>
        <p:spPr>
          <a:xfrm rot="925518">
            <a:off x="7623585" y="682735"/>
            <a:ext cx="2978482" cy="2147245"/>
          </a:xfrm>
          <a:prstGeom prst="rect">
            <a:avLst/>
          </a:prstGeom>
        </p:spPr>
      </p:pic>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325297"/>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Rebuild Illinois Grant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617786" y="1628507"/>
            <a:ext cx="10385989" cy="3600986"/>
          </a:xfrm>
          <a:prstGeom prst="rect">
            <a:avLst/>
          </a:prstGeom>
          <a:noFill/>
        </p:spPr>
        <p:txBody>
          <a:bodyPr wrap="square" rtlCol="0">
            <a:spAutoFit/>
          </a:bodyPr>
          <a:lstStyle/>
          <a:p>
            <a:r>
              <a:rPr lang="en-US" sz="3200" b="1" dirty="0">
                <a:solidFill>
                  <a:srgbClr val="0A4B6F"/>
                </a:solidFill>
                <a:latin typeface="Franklin Gothic Book" panose="020B0503020102020204" pitchFamily="34" charset="0"/>
              </a:rPr>
              <a:t>DCEO Grant Agreement</a:t>
            </a:r>
          </a:p>
          <a:p>
            <a:pPr marL="461963" indent="-457200">
              <a:buFont typeface="Arial" panose="020B0604020202020204" pitchFamily="34" charset="0"/>
              <a:buChar char="•"/>
            </a:pPr>
            <a:r>
              <a:rPr lang="en-US" sz="2800" dirty="0">
                <a:solidFill>
                  <a:srgbClr val="0A4B6F"/>
                </a:solidFill>
                <a:latin typeface="Franklin Gothic Book" panose="020B0503020102020204" pitchFamily="34" charset="0"/>
              </a:rPr>
              <a:t>Exhibits A – G</a:t>
            </a:r>
          </a:p>
          <a:p>
            <a:pPr marL="919163" lvl="1" indent="-457200">
              <a:buFont typeface="Arial" panose="020B0604020202020204" pitchFamily="34" charset="0"/>
              <a:buChar char="•"/>
            </a:pPr>
            <a:r>
              <a:rPr lang="en-US" sz="2800" dirty="0">
                <a:solidFill>
                  <a:srgbClr val="0A4B6F"/>
                </a:solidFill>
                <a:latin typeface="Franklin Gothic Book" panose="020B0503020102020204" pitchFamily="34" charset="0"/>
              </a:rPr>
              <a:t>Cover Scope, Specific Requirements, Deliverables, Required Performance Measures.</a:t>
            </a:r>
          </a:p>
          <a:p>
            <a:pPr marL="461963" indent="-457200">
              <a:buFont typeface="Arial" panose="020B0604020202020204" pitchFamily="34" charset="0"/>
              <a:buChar char="•"/>
            </a:pPr>
            <a:r>
              <a:rPr lang="en-US" sz="2800" dirty="0">
                <a:solidFill>
                  <a:srgbClr val="0A4B6F"/>
                </a:solidFill>
                <a:latin typeface="Franklin Gothic Book" panose="020B0503020102020204" pitchFamily="34" charset="0"/>
              </a:rPr>
              <a:t>Article 37 Grant Specific Terms and Conditions</a:t>
            </a:r>
          </a:p>
          <a:p>
            <a:pPr marL="461963" indent="-457200">
              <a:buFont typeface="Arial" panose="020B0604020202020204" pitchFamily="34" charset="0"/>
              <a:buChar char="•"/>
            </a:pPr>
            <a:r>
              <a:rPr lang="en-US" sz="2800" dirty="0">
                <a:solidFill>
                  <a:srgbClr val="0A4B6F"/>
                </a:solidFill>
                <a:latin typeface="Franklin Gothic Book" panose="020B0503020102020204" pitchFamily="34" charset="0"/>
              </a:rPr>
              <a:t>Article III, 3.5 Specific Certifications, (o) IL Works Review Panel, (p) Anti-Discrimination – Required in all Contracts</a:t>
            </a:r>
          </a:p>
          <a:p>
            <a:pPr marL="461963" indent="-457200">
              <a:buFont typeface="Arial" panose="020B0604020202020204" pitchFamily="34" charset="0"/>
              <a:buChar char="•"/>
            </a:pPr>
            <a:r>
              <a:rPr lang="en-US" sz="2800" dirty="0">
                <a:solidFill>
                  <a:srgbClr val="0A4B6F"/>
                </a:solidFill>
                <a:latin typeface="Franklin Gothic Book" panose="020B0503020102020204" pitchFamily="34" charset="0"/>
              </a:rPr>
              <a:t>Article VIII Lobbying – Required in all Contracts</a:t>
            </a:r>
          </a:p>
        </p:txBody>
      </p:sp>
    </p:spTree>
    <p:extLst>
      <p:ext uri="{BB962C8B-B14F-4D97-AF65-F5344CB8AC3E}">
        <p14:creationId xmlns:p14="http://schemas.microsoft.com/office/powerpoint/2010/main" val="3968466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F53A4-2AA5-4D0E-8923-0B43FA73CF87}"/>
              </a:ext>
            </a:extLst>
          </p:cNvPr>
          <p:cNvSpPr>
            <a:spLocks noGrp="1"/>
          </p:cNvSpPr>
          <p:nvPr>
            <p:ph type="title"/>
          </p:nvPr>
        </p:nvSpPr>
        <p:spPr>
          <a:xfrm>
            <a:off x="490467" y="211764"/>
            <a:ext cx="10515600" cy="1325563"/>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Cash Requests and Expense Reports</a:t>
            </a:r>
            <a:br>
              <a:rPr lang="en-US" dirty="0">
                <a:solidFill>
                  <a:srgbClr val="0A4B6F"/>
                </a:solidFill>
                <a:latin typeface="Franklin Gothic Book" panose="020B0503020102020204" pitchFamily="34" charset="0"/>
              </a:rPr>
            </a:br>
            <a:endParaRPr lang="en-US" dirty="0"/>
          </a:p>
        </p:txBody>
      </p:sp>
      <p:sp>
        <p:nvSpPr>
          <p:cNvPr id="3" name="Text Placeholder 2">
            <a:extLst>
              <a:ext uri="{FF2B5EF4-FFF2-40B4-BE49-F238E27FC236}">
                <a16:creationId xmlns:a16="http://schemas.microsoft.com/office/drawing/2014/main" id="{5E973770-E537-4268-B5CC-595219D6B503}"/>
              </a:ext>
            </a:extLst>
          </p:cNvPr>
          <p:cNvSpPr>
            <a:spLocks noGrp="1"/>
          </p:cNvSpPr>
          <p:nvPr>
            <p:ph type="body" idx="1"/>
          </p:nvPr>
        </p:nvSpPr>
        <p:spPr>
          <a:xfrm>
            <a:off x="490468" y="1609245"/>
            <a:ext cx="5507108" cy="823912"/>
          </a:xfrm>
        </p:spPr>
        <p:txBody>
          <a:bodyPr>
            <a:noAutofit/>
          </a:bodyPr>
          <a:lstStyle/>
          <a:p>
            <a:r>
              <a:rPr lang="en-US" sz="2800" b="0" u="sng" dirty="0">
                <a:solidFill>
                  <a:srgbClr val="0A4B6F"/>
                </a:solidFill>
                <a:latin typeface="Franklin Gothic Book" panose="020B0503020102020204" pitchFamily="34" charset="0"/>
              </a:rPr>
              <a:t>Grant funds may be requested once Grantee receives notification:</a:t>
            </a:r>
          </a:p>
        </p:txBody>
      </p:sp>
      <p:sp>
        <p:nvSpPr>
          <p:cNvPr id="4" name="Content Placeholder 3">
            <a:extLst>
              <a:ext uri="{FF2B5EF4-FFF2-40B4-BE49-F238E27FC236}">
                <a16:creationId xmlns:a16="http://schemas.microsoft.com/office/drawing/2014/main" id="{D1B6B85B-9C82-4498-985A-B67A5D2B28F8}"/>
              </a:ext>
            </a:extLst>
          </p:cNvPr>
          <p:cNvSpPr>
            <a:spLocks noGrp="1"/>
          </p:cNvSpPr>
          <p:nvPr>
            <p:ph sz="half" idx="2"/>
          </p:nvPr>
        </p:nvSpPr>
        <p:spPr>
          <a:xfrm>
            <a:off x="590480" y="2505075"/>
            <a:ext cx="5157787" cy="3684588"/>
          </a:xfrm>
        </p:spPr>
        <p:txBody>
          <a:bodyPr>
            <a:normAutofit/>
          </a:bodyPr>
          <a:lstStyle/>
          <a:p>
            <a:pPr marL="457200" indent="-457200">
              <a:buFont typeface="Arial" panose="020B0604020202020204" pitchFamily="34" charset="0"/>
              <a:buChar char="•"/>
            </a:pPr>
            <a:r>
              <a:rPr lang="en-US" sz="1800" dirty="0">
                <a:solidFill>
                  <a:srgbClr val="0A4B6F"/>
                </a:solidFill>
                <a:latin typeface="Franklin Gothic Book" panose="020B0503020102020204" pitchFamily="34" charset="0"/>
              </a:rPr>
              <a:t>BEP Utilization Plan submitted to the Office of Community Development Compliance Manager for review and approval.</a:t>
            </a:r>
          </a:p>
          <a:p>
            <a:pPr marL="457200" indent="-457200">
              <a:buFont typeface="Arial" panose="020B0604020202020204" pitchFamily="34" charset="0"/>
              <a:buChar char="•"/>
            </a:pPr>
            <a:r>
              <a:rPr lang="en-US" sz="1800" dirty="0">
                <a:solidFill>
                  <a:srgbClr val="0A4B6F"/>
                </a:solidFill>
                <a:latin typeface="Franklin Gothic Book" panose="020B0503020102020204" pitchFamily="34" charset="0"/>
              </a:rPr>
              <a:t>Grantee receives an email indicating approval, the Expenditure Summary and Payment Request Form. </a:t>
            </a:r>
          </a:p>
        </p:txBody>
      </p:sp>
      <p:sp>
        <p:nvSpPr>
          <p:cNvPr id="5" name="Text Placeholder 4">
            <a:extLst>
              <a:ext uri="{FF2B5EF4-FFF2-40B4-BE49-F238E27FC236}">
                <a16:creationId xmlns:a16="http://schemas.microsoft.com/office/drawing/2014/main" id="{C91AB64E-55A4-4EA5-9965-F7C3D927E464}"/>
              </a:ext>
            </a:extLst>
          </p:cNvPr>
          <p:cNvSpPr>
            <a:spLocks noGrp="1"/>
          </p:cNvSpPr>
          <p:nvPr>
            <p:ph type="body" sz="quarter" idx="3"/>
          </p:nvPr>
        </p:nvSpPr>
        <p:spPr>
          <a:xfrm>
            <a:off x="6172200" y="1609245"/>
            <a:ext cx="5183188" cy="823912"/>
          </a:xfrm>
        </p:spPr>
        <p:txBody>
          <a:bodyPr>
            <a:noAutofit/>
          </a:bodyPr>
          <a:lstStyle/>
          <a:p>
            <a:r>
              <a:rPr lang="en-US" sz="2800" b="0" u="sng" dirty="0">
                <a:solidFill>
                  <a:srgbClr val="0A4B6F"/>
                </a:solidFill>
                <a:latin typeface="Franklin Gothic Book" panose="020B0503020102020204" pitchFamily="34" charset="0"/>
              </a:rPr>
              <a:t>Payments to the Grantee are subject to the submission of:</a:t>
            </a:r>
          </a:p>
        </p:txBody>
      </p:sp>
      <p:sp>
        <p:nvSpPr>
          <p:cNvPr id="6" name="Content Placeholder 5">
            <a:extLst>
              <a:ext uri="{FF2B5EF4-FFF2-40B4-BE49-F238E27FC236}">
                <a16:creationId xmlns:a16="http://schemas.microsoft.com/office/drawing/2014/main" id="{82BEA7C8-13CC-4D04-B241-E605701822AB}"/>
              </a:ext>
            </a:extLst>
          </p:cNvPr>
          <p:cNvSpPr>
            <a:spLocks noGrp="1"/>
          </p:cNvSpPr>
          <p:nvPr>
            <p:ph sz="quarter" idx="4"/>
          </p:nvPr>
        </p:nvSpPr>
        <p:spPr>
          <a:xfrm>
            <a:off x="6172200" y="2505075"/>
            <a:ext cx="5183188" cy="2847761"/>
          </a:xfrm>
        </p:spPr>
        <p:txBody>
          <a:bodyPr>
            <a:normAutofit/>
          </a:bodyPr>
          <a:lstStyle/>
          <a:p>
            <a:pPr marL="457200" indent="-457200">
              <a:buFont typeface="Arial" panose="020B0604020202020204" pitchFamily="34" charset="0"/>
              <a:buChar char="•"/>
            </a:pPr>
            <a:r>
              <a:rPr lang="en-US" sz="1800" dirty="0">
                <a:solidFill>
                  <a:srgbClr val="0A4B6F"/>
                </a:solidFill>
                <a:latin typeface="Franklin Gothic Book" panose="020B0503020102020204" pitchFamily="34" charset="0"/>
              </a:rPr>
              <a:t>The completed Expenditure Summary and Payment Request Form</a:t>
            </a:r>
          </a:p>
          <a:p>
            <a:pPr marL="457200" indent="-457200">
              <a:buFont typeface="Arial" panose="020B0604020202020204" pitchFamily="34" charset="0"/>
              <a:buChar char="•"/>
            </a:pPr>
            <a:r>
              <a:rPr lang="en-US" sz="1800" dirty="0">
                <a:solidFill>
                  <a:srgbClr val="0A4B6F"/>
                </a:solidFill>
                <a:latin typeface="Franklin Gothic Book" panose="020B0503020102020204" pitchFamily="34" charset="0"/>
              </a:rPr>
              <a:t>Proof of debt – including the contractor’s pay request invoice</a:t>
            </a:r>
          </a:p>
          <a:p>
            <a:pPr marL="457200" indent="-457200">
              <a:buFont typeface="Arial" panose="020B0604020202020204" pitchFamily="34" charset="0"/>
              <a:buChar char="•"/>
            </a:pPr>
            <a:r>
              <a:rPr lang="en-US" sz="1800" dirty="0">
                <a:solidFill>
                  <a:srgbClr val="0A4B6F"/>
                </a:solidFill>
                <a:latin typeface="Franklin Gothic Book" panose="020B0503020102020204" pitchFamily="34" charset="0"/>
              </a:rPr>
              <a:t>Proof of payment by Grantee – cancelled check or bank statement</a:t>
            </a:r>
          </a:p>
          <a:p>
            <a:pPr marL="457200" indent="-457200">
              <a:buFont typeface="Arial" panose="020B0604020202020204" pitchFamily="34" charset="0"/>
              <a:buChar char="•"/>
            </a:pPr>
            <a:r>
              <a:rPr lang="en-US" sz="1800" dirty="0">
                <a:solidFill>
                  <a:srgbClr val="0A4B6F"/>
                </a:solidFill>
                <a:latin typeface="Franklin Gothic Book" panose="020B0503020102020204" pitchFamily="34" charset="0"/>
              </a:rPr>
              <a:t>Any applicable lien waivers</a:t>
            </a:r>
          </a:p>
          <a:p>
            <a:pPr marL="457200" indent="-457200">
              <a:buFont typeface="Arial" panose="020B0604020202020204" pitchFamily="34" charset="0"/>
              <a:buChar char="•"/>
            </a:pPr>
            <a:endParaRPr lang="en-US" sz="1800" dirty="0">
              <a:solidFill>
                <a:srgbClr val="0A4B6F"/>
              </a:solidFill>
              <a:latin typeface="Franklin Gothic Book" panose="020B0503020102020204" pitchFamily="34" charset="0"/>
            </a:endParaRPr>
          </a:p>
        </p:txBody>
      </p:sp>
    </p:spTree>
    <p:extLst>
      <p:ext uri="{BB962C8B-B14F-4D97-AF65-F5344CB8AC3E}">
        <p14:creationId xmlns:p14="http://schemas.microsoft.com/office/powerpoint/2010/main" val="17743567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C373-1854-427F-B7C3-DEF0F36CC801}"/>
              </a:ext>
            </a:extLst>
          </p:cNvPr>
          <p:cNvSpPr>
            <a:spLocks noGrp="1"/>
          </p:cNvSpPr>
          <p:nvPr>
            <p:ph type="title"/>
          </p:nvPr>
        </p:nvSpPr>
        <p:spPr>
          <a:xfrm>
            <a:off x="48565" y="0"/>
            <a:ext cx="10988890" cy="629292"/>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Payment Request Form – Required Information</a:t>
            </a:r>
            <a:endParaRPr lang="en-US" sz="4000" dirty="0"/>
          </a:p>
        </p:txBody>
      </p:sp>
      <p:sp>
        <p:nvSpPr>
          <p:cNvPr id="4" name="Text Placeholder 3">
            <a:extLst>
              <a:ext uri="{FF2B5EF4-FFF2-40B4-BE49-F238E27FC236}">
                <a16:creationId xmlns:a16="http://schemas.microsoft.com/office/drawing/2014/main" id="{21A82C4D-3494-4115-A6D1-0DBD4D10DA71}"/>
              </a:ext>
            </a:extLst>
          </p:cNvPr>
          <p:cNvSpPr>
            <a:spLocks noGrp="1"/>
          </p:cNvSpPr>
          <p:nvPr>
            <p:ph type="body" sz="half" idx="2"/>
          </p:nvPr>
        </p:nvSpPr>
        <p:spPr>
          <a:xfrm>
            <a:off x="7894709" y="1329283"/>
            <a:ext cx="4297291" cy="3811588"/>
          </a:xfrm>
        </p:spPr>
        <p:txBody>
          <a:bodyPr>
            <a:noAutofit/>
          </a:bodyPr>
          <a:lstStyle/>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Grant Number</a:t>
            </a:r>
          </a:p>
          <a:p>
            <a:pPr marL="457200" indent="-457200">
              <a:buFont typeface="Arial" panose="020B0604020202020204" pitchFamily="34" charset="0"/>
              <a:buChar char="•"/>
            </a:pPr>
            <a:r>
              <a:rPr lang="en-US" dirty="0">
                <a:solidFill>
                  <a:srgbClr val="0A4B6F"/>
                </a:solidFill>
                <a:latin typeface="Franklin Gothic Book" panose="020B0503020102020204" pitchFamily="34" charset="0"/>
              </a:rPr>
              <a:t>Grant Name</a:t>
            </a:r>
          </a:p>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Email Address</a:t>
            </a:r>
          </a:p>
          <a:p>
            <a:pPr marL="457200" indent="-457200">
              <a:buFont typeface="Arial" panose="020B0604020202020204" pitchFamily="34" charset="0"/>
              <a:buChar char="•"/>
            </a:pPr>
            <a:r>
              <a:rPr lang="en-US" dirty="0">
                <a:solidFill>
                  <a:srgbClr val="0A4B6F"/>
                </a:solidFill>
                <a:latin typeface="Franklin Gothic Book" panose="020B0503020102020204" pitchFamily="34" charset="0"/>
              </a:rPr>
              <a:t>Phone Number</a:t>
            </a:r>
          </a:p>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Date Submitted</a:t>
            </a:r>
          </a:p>
          <a:p>
            <a:pPr marL="457200" indent="-457200">
              <a:buFont typeface="Arial" panose="020B0604020202020204" pitchFamily="34" charset="0"/>
              <a:buChar char="•"/>
            </a:pPr>
            <a:r>
              <a:rPr lang="en-US" dirty="0">
                <a:solidFill>
                  <a:srgbClr val="0A4B6F"/>
                </a:solidFill>
                <a:latin typeface="Franklin Gothic Book" panose="020B0503020102020204" pitchFamily="34" charset="0"/>
              </a:rPr>
              <a:t>Request Number</a:t>
            </a:r>
          </a:p>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Report Period</a:t>
            </a:r>
          </a:p>
        </p:txBody>
      </p:sp>
      <p:pic>
        <p:nvPicPr>
          <p:cNvPr id="9" name="Picture Placeholder 8">
            <a:extLst>
              <a:ext uri="{FF2B5EF4-FFF2-40B4-BE49-F238E27FC236}">
                <a16:creationId xmlns:a16="http://schemas.microsoft.com/office/drawing/2014/main" id="{E62E7B2A-42CE-FE00-092D-D0DD9A480E7D}"/>
              </a:ext>
            </a:extLst>
          </p:cNvPr>
          <p:cNvPicPr>
            <a:picLocks noGrp="1" noChangeAspect="1"/>
          </p:cNvPicPr>
          <p:nvPr>
            <p:ph type="pic" idx="1"/>
          </p:nvPr>
        </p:nvPicPr>
        <p:blipFill rotWithShape="1">
          <a:blip r:embed="rId3"/>
          <a:srcRect l="1213" r="1213"/>
          <a:stretch/>
        </p:blipFill>
        <p:spPr>
          <a:xfrm>
            <a:off x="48565" y="785092"/>
            <a:ext cx="7552962" cy="6129948"/>
          </a:xfrm>
        </p:spPr>
      </p:pic>
    </p:spTree>
    <p:extLst>
      <p:ext uri="{BB962C8B-B14F-4D97-AF65-F5344CB8AC3E}">
        <p14:creationId xmlns:p14="http://schemas.microsoft.com/office/powerpoint/2010/main" val="40601895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C373-1854-427F-B7C3-DEF0F36CC801}"/>
              </a:ext>
            </a:extLst>
          </p:cNvPr>
          <p:cNvSpPr>
            <a:spLocks noGrp="1"/>
          </p:cNvSpPr>
          <p:nvPr>
            <p:ph type="title"/>
          </p:nvPr>
        </p:nvSpPr>
        <p:spPr>
          <a:xfrm>
            <a:off x="0" y="0"/>
            <a:ext cx="10704352" cy="629292"/>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Payment Request Form – Required Information</a:t>
            </a:r>
            <a:endParaRPr lang="en-US" sz="4000" dirty="0"/>
          </a:p>
        </p:txBody>
      </p:sp>
      <p:sp>
        <p:nvSpPr>
          <p:cNvPr id="4" name="Text Placeholder 3">
            <a:extLst>
              <a:ext uri="{FF2B5EF4-FFF2-40B4-BE49-F238E27FC236}">
                <a16:creationId xmlns:a16="http://schemas.microsoft.com/office/drawing/2014/main" id="{21A82C4D-3494-4115-A6D1-0DBD4D10DA71}"/>
              </a:ext>
            </a:extLst>
          </p:cNvPr>
          <p:cNvSpPr>
            <a:spLocks noGrp="1"/>
          </p:cNvSpPr>
          <p:nvPr>
            <p:ph type="body" sz="half" idx="2"/>
          </p:nvPr>
        </p:nvSpPr>
        <p:spPr>
          <a:xfrm>
            <a:off x="7609609" y="910936"/>
            <a:ext cx="4411815" cy="3811588"/>
          </a:xfrm>
        </p:spPr>
        <p:txBody>
          <a:bodyPr>
            <a:noAutofit/>
          </a:bodyPr>
          <a:lstStyle/>
          <a:p>
            <a:pPr marL="457200" indent="-457200">
              <a:buFont typeface="Arial" panose="020B0604020202020204" pitchFamily="34" charset="0"/>
              <a:buChar char="•"/>
            </a:pPr>
            <a:r>
              <a:rPr lang="en-US" sz="2800" dirty="0">
                <a:solidFill>
                  <a:srgbClr val="0A4B6F"/>
                </a:solidFill>
                <a:highlight>
                  <a:srgbClr val="FFFF00"/>
                </a:highlight>
                <a:latin typeface="Franklin Gothic Book" panose="020B0503020102020204" pitchFamily="34" charset="0"/>
              </a:rPr>
              <a:t>GATA Budget information</a:t>
            </a:r>
          </a:p>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Prior Expenses</a:t>
            </a:r>
          </a:p>
          <a:p>
            <a:pPr marL="457200" indent="-457200">
              <a:buFont typeface="Arial" panose="020B0604020202020204" pitchFamily="34" charset="0"/>
              <a:buChar char="•"/>
            </a:pPr>
            <a:r>
              <a:rPr lang="en-US" dirty="0">
                <a:solidFill>
                  <a:srgbClr val="0A4B6F"/>
                </a:solidFill>
                <a:highlight>
                  <a:srgbClr val="00FF00"/>
                </a:highlight>
                <a:latin typeface="Franklin Gothic Book" panose="020B0503020102020204" pitchFamily="34" charset="0"/>
              </a:rPr>
              <a:t>Current Expenses</a:t>
            </a:r>
          </a:p>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Year-to-Date Total</a:t>
            </a:r>
          </a:p>
          <a:p>
            <a:pPr marL="457200" indent="-457200">
              <a:buFont typeface="Arial" panose="020B0604020202020204" pitchFamily="34" charset="0"/>
              <a:buChar char="•"/>
            </a:pPr>
            <a:r>
              <a:rPr lang="en-US" dirty="0">
                <a:solidFill>
                  <a:srgbClr val="0A4B6F"/>
                </a:solidFill>
                <a:highlight>
                  <a:srgbClr val="00FFFF"/>
                </a:highlight>
                <a:latin typeface="Franklin Gothic Book" panose="020B0503020102020204" pitchFamily="34" charset="0"/>
              </a:rPr>
              <a:t>Grant Funds Previously</a:t>
            </a:r>
          </a:p>
          <a:p>
            <a:pPr marL="0" indent="0">
              <a:buNone/>
            </a:pPr>
            <a:r>
              <a:rPr lang="en-US" sz="2800" dirty="0">
                <a:solidFill>
                  <a:srgbClr val="0A4B6F"/>
                </a:solidFill>
                <a:latin typeface="Franklin Gothic Book" panose="020B0503020102020204" pitchFamily="34" charset="0"/>
              </a:rPr>
              <a:t>     	</a:t>
            </a:r>
            <a:r>
              <a:rPr lang="en-US" sz="2800" dirty="0">
                <a:solidFill>
                  <a:srgbClr val="0A4B6F"/>
                </a:solidFill>
                <a:highlight>
                  <a:srgbClr val="00FFFF"/>
                </a:highlight>
                <a:latin typeface="Franklin Gothic Book" panose="020B0503020102020204" pitchFamily="34" charset="0"/>
              </a:rPr>
              <a:t>Received</a:t>
            </a:r>
          </a:p>
          <a:p>
            <a:r>
              <a:rPr lang="en-US" sz="2800" dirty="0">
                <a:solidFill>
                  <a:srgbClr val="0A4B6F"/>
                </a:solidFill>
                <a:highlight>
                  <a:srgbClr val="00FF00"/>
                </a:highlight>
                <a:latin typeface="Franklin Gothic Book" panose="020B0503020102020204" pitchFamily="34" charset="0"/>
              </a:rPr>
              <a:t>Amount of This Request</a:t>
            </a:r>
          </a:p>
        </p:txBody>
      </p:sp>
      <p:pic>
        <p:nvPicPr>
          <p:cNvPr id="10" name="Picture Placeholder 9">
            <a:extLst>
              <a:ext uri="{FF2B5EF4-FFF2-40B4-BE49-F238E27FC236}">
                <a16:creationId xmlns:a16="http://schemas.microsoft.com/office/drawing/2014/main" id="{7140920A-4A03-DC25-D73E-AE038CC37D17}"/>
              </a:ext>
            </a:extLst>
          </p:cNvPr>
          <p:cNvPicPr>
            <a:picLocks noGrp="1" noChangeAspect="1"/>
          </p:cNvPicPr>
          <p:nvPr>
            <p:ph type="pic" idx="1"/>
          </p:nvPr>
        </p:nvPicPr>
        <p:blipFill rotWithShape="1">
          <a:blip r:embed="rId3"/>
          <a:srcRect l="2860" r="2860"/>
          <a:stretch/>
        </p:blipFill>
        <p:spPr>
          <a:xfrm>
            <a:off x="0" y="704675"/>
            <a:ext cx="7609609" cy="6153325"/>
          </a:xfrm>
        </p:spPr>
      </p:pic>
    </p:spTree>
    <p:extLst>
      <p:ext uri="{BB962C8B-B14F-4D97-AF65-F5344CB8AC3E}">
        <p14:creationId xmlns:p14="http://schemas.microsoft.com/office/powerpoint/2010/main" val="31235231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C373-1854-427F-B7C3-DEF0F36CC801}"/>
              </a:ext>
            </a:extLst>
          </p:cNvPr>
          <p:cNvSpPr>
            <a:spLocks noGrp="1"/>
          </p:cNvSpPr>
          <p:nvPr>
            <p:ph type="title"/>
          </p:nvPr>
        </p:nvSpPr>
        <p:spPr>
          <a:xfrm>
            <a:off x="0" y="0"/>
            <a:ext cx="10704352" cy="629292"/>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Payment Request Form – Required Information</a:t>
            </a:r>
            <a:endParaRPr lang="en-US" sz="4000" dirty="0"/>
          </a:p>
        </p:txBody>
      </p:sp>
      <p:sp>
        <p:nvSpPr>
          <p:cNvPr id="4" name="Text Placeholder 3">
            <a:extLst>
              <a:ext uri="{FF2B5EF4-FFF2-40B4-BE49-F238E27FC236}">
                <a16:creationId xmlns:a16="http://schemas.microsoft.com/office/drawing/2014/main" id="{21A82C4D-3494-4115-A6D1-0DBD4D10DA71}"/>
              </a:ext>
            </a:extLst>
          </p:cNvPr>
          <p:cNvSpPr>
            <a:spLocks noGrp="1"/>
          </p:cNvSpPr>
          <p:nvPr>
            <p:ph type="body" sz="half" idx="2"/>
          </p:nvPr>
        </p:nvSpPr>
        <p:spPr>
          <a:xfrm>
            <a:off x="7609609" y="729843"/>
            <a:ext cx="4411815" cy="4613944"/>
          </a:xfrm>
        </p:spPr>
        <p:txBody>
          <a:bodyPr>
            <a:noAutofit/>
          </a:bodyPr>
          <a:lstStyle/>
          <a:p>
            <a:pPr marL="457200" indent="-457200">
              <a:buFont typeface="Arial" panose="020B0604020202020204" pitchFamily="34" charset="0"/>
              <a:buChar char="•"/>
            </a:pPr>
            <a:r>
              <a:rPr lang="en-US" dirty="0">
                <a:solidFill>
                  <a:srgbClr val="0A4B6F"/>
                </a:solidFill>
                <a:latin typeface="Franklin Gothic Book" panose="020B0503020102020204" pitchFamily="34" charset="0"/>
              </a:rPr>
              <a:t>Are there payments to Women Business Enterprise (WBE) and/or Minority Business Enterprise (MBE) Contractors on this request? </a:t>
            </a:r>
          </a:p>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Has t</a:t>
            </a:r>
            <a:r>
              <a:rPr lang="en-US" dirty="0">
                <a:solidFill>
                  <a:srgbClr val="0A4B6F"/>
                </a:solidFill>
                <a:latin typeface="Franklin Gothic Book" panose="020B0503020102020204" pitchFamily="34" charset="0"/>
              </a:rPr>
              <a:t>he IL Work Apprenticeship Requirement been met by all contacts? </a:t>
            </a:r>
            <a:endParaRPr lang="en-US" sz="2800" dirty="0">
              <a:solidFill>
                <a:srgbClr val="0A4B6F"/>
              </a:solidFill>
              <a:latin typeface="Franklin Gothic Book" panose="020B0503020102020204" pitchFamily="34" charset="0"/>
            </a:endParaRPr>
          </a:p>
        </p:txBody>
      </p:sp>
      <p:pic>
        <p:nvPicPr>
          <p:cNvPr id="12" name="Picture Placeholder 11">
            <a:extLst>
              <a:ext uri="{FF2B5EF4-FFF2-40B4-BE49-F238E27FC236}">
                <a16:creationId xmlns:a16="http://schemas.microsoft.com/office/drawing/2014/main" id="{C1D62337-0132-90EE-65CF-7911630874D4}"/>
              </a:ext>
            </a:extLst>
          </p:cNvPr>
          <p:cNvPicPr>
            <a:picLocks noGrp="1" noChangeAspect="1"/>
          </p:cNvPicPr>
          <p:nvPr>
            <p:ph type="pic" idx="1"/>
          </p:nvPr>
        </p:nvPicPr>
        <p:blipFill rotWithShape="1">
          <a:blip r:embed="rId3"/>
          <a:srcRect l="2634" r="2634"/>
          <a:stretch/>
        </p:blipFill>
        <p:spPr>
          <a:xfrm>
            <a:off x="0" y="629291"/>
            <a:ext cx="7533314" cy="6291625"/>
          </a:xfrm>
        </p:spPr>
      </p:pic>
    </p:spTree>
    <p:extLst>
      <p:ext uri="{BB962C8B-B14F-4D97-AF65-F5344CB8AC3E}">
        <p14:creationId xmlns:p14="http://schemas.microsoft.com/office/powerpoint/2010/main" val="19227754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C373-1854-427F-B7C3-DEF0F36CC801}"/>
              </a:ext>
            </a:extLst>
          </p:cNvPr>
          <p:cNvSpPr>
            <a:spLocks noGrp="1"/>
          </p:cNvSpPr>
          <p:nvPr>
            <p:ph type="title"/>
          </p:nvPr>
        </p:nvSpPr>
        <p:spPr>
          <a:xfrm>
            <a:off x="0" y="0"/>
            <a:ext cx="10704352" cy="629292"/>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Payment Request Form – Required Information</a:t>
            </a:r>
            <a:endParaRPr lang="en-US" sz="4000" dirty="0"/>
          </a:p>
        </p:txBody>
      </p:sp>
      <p:sp>
        <p:nvSpPr>
          <p:cNvPr id="4" name="Text Placeholder 3">
            <a:extLst>
              <a:ext uri="{FF2B5EF4-FFF2-40B4-BE49-F238E27FC236}">
                <a16:creationId xmlns:a16="http://schemas.microsoft.com/office/drawing/2014/main" id="{21A82C4D-3494-4115-A6D1-0DBD4D10DA71}"/>
              </a:ext>
            </a:extLst>
          </p:cNvPr>
          <p:cNvSpPr>
            <a:spLocks noGrp="1"/>
          </p:cNvSpPr>
          <p:nvPr>
            <p:ph type="body" sz="half" idx="2"/>
          </p:nvPr>
        </p:nvSpPr>
        <p:spPr>
          <a:xfrm>
            <a:off x="7609609" y="910936"/>
            <a:ext cx="4411815" cy="3811588"/>
          </a:xfrm>
        </p:spPr>
        <p:txBody>
          <a:bodyPr>
            <a:noAutofit/>
          </a:bodyPr>
          <a:lstStyle/>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Must have original signature, no copies, no signature stamps, etc.</a:t>
            </a:r>
          </a:p>
          <a:p>
            <a:pPr marL="457200" indent="-457200">
              <a:buFont typeface="Arial" panose="020B0604020202020204" pitchFamily="34" charset="0"/>
              <a:buChar char="•"/>
            </a:pPr>
            <a:endParaRPr lang="en-US" sz="2800" dirty="0">
              <a:solidFill>
                <a:srgbClr val="0A4B6F"/>
              </a:solidFill>
              <a:highlight>
                <a:srgbClr val="00FF00"/>
              </a:highlight>
              <a:latin typeface="Franklin Gothic Book" panose="020B0503020102020204" pitchFamily="34" charset="0"/>
            </a:endParaRPr>
          </a:p>
        </p:txBody>
      </p:sp>
      <p:pic>
        <p:nvPicPr>
          <p:cNvPr id="15" name="Picture Placeholder 14">
            <a:extLst>
              <a:ext uri="{FF2B5EF4-FFF2-40B4-BE49-F238E27FC236}">
                <a16:creationId xmlns:a16="http://schemas.microsoft.com/office/drawing/2014/main" id="{9F63EA52-EECA-31CF-F75E-8C808C84D72B}"/>
              </a:ext>
            </a:extLst>
          </p:cNvPr>
          <p:cNvPicPr>
            <a:picLocks noGrp="1" noChangeAspect="1"/>
          </p:cNvPicPr>
          <p:nvPr>
            <p:ph type="pic" idx="1"/>
          </p:nvPr>
        </p:nvPicPr>
        <p:blipFill rotWithShape="1">
          <a:blip r:embed="rId3"/>
          <a:srcRect l="2451" r="2451"/>
          <a:stretch/>
        </p:blipFill>
        <p:spPr>
          <a:xfrm>
            <a:off x="0" y="629291"/>
            <a:ext cx="7675418" cy="6228709"/>
          </a:xfrm>
        </p:spPr>
      </p:pic>
    </p:spTree>
    <p:extLst>
      <p:ext uri="{BB962C8B-B14F-4D97-AF65-F5344CB8AC3E}">
        <p14:creationId xmlns:p14="http://schemas.microsoft.com/office/powerpoint/2010/main" val="8652780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F53A4-2AA5-4D0E-8923-0B43FA73CF87}"/>
              </a:ext>
            </a:extLst>
          </p:cNvPr>
          <p:cNvSpPr>
            <a:spLocks noGrp="1"/>
          </p:cNvSpPr>
          <p:nvPr>
            <p:ph type="title"/>
          </p:nvPr>
        </p:nvSpPr>
        <p:spPr>
          <a:xfrm>
            <a:off x="490467" y="211764"/>
            <a:ext cx="10515600" cy="1325563"/>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Required Documentation </a:t>
            </a:r>
            <a:br>
              <a:rPr lang="en-US" dirty="0">
                <a:solidFill>
                  <a:srgbClr val="0A4B6F"/>
                </a:solidFill>
                <a:latin typeface="Franklin Gothic Book" panose="020B0503020102020204" pitchFamily="34" charset="0"/>
              </a:rPr>
            </a:br>
            <a:endParaRPr lang="en-US" dirty="0"/>
          </a:p>
        </p:txBody>
      </p:sp>
      <p:sp>
        <p:nvSpPr>
          <p:cNvPr id="3" name="Text Placeholder 2">
            <a:extLst>
              <a:ext uri="{FF2B5EF4-FFF2-40B4-BE49-F238E27FC236}">
                <a16:creationId xmlns:a16="http://schemas.microsoft.com/office/drawing/2014/main" id="{5E973770-E537-4268-B5CC-595219D6B503}"/>
              </a:ext>
            </a:extLst>
          </p:cNvPr>
          <p:cNvSpPr>
            <a:spLocks noGrp="1"/>
          </p:cNvSpPr>
          <p:nvPr>
            <p:ph type="body" idx="1"/>
          </p:nvPr>
        </p:nvSpPr>
        <p:spPr>
          <a:xfrm>
            <a:off x="839787" y="1318161"/>
            <a:ext cx="10166279" cy="973777"/>
          </a:xfrm>
        </p:spPr>
        <p:txBody>
          <a:bodyPr>
            <a:noAutofit/>
          </a:bodyPr>
          <a:lstStyle/>
          <a:p>
            <a:r>
              <a:rPr lang="en-US" sz="2800" b="0" dirty="0">
                <a:solidFill>
                  <a:srgbClr val="0A4B6F"/>
                </a:solidFill>
                <a:latin typeface="Franklin Gothic Book" panose="020B0503020102020204" pitchFamily="34" charset="0"/>
              </a:rPr>
              <a:t>Documentation must be submitted that demonstrates allowable expenses and payment verification for those expenses. </a:t>
            </a:r>
          </a:p>
        </p:txBody>
      </p:sp>
      <p:sp>
        <p:nvSpPr>
          <p:cNvPr id="4" name="Content Placeholder 3">
            <a:extLst>
              <a:ext uri="{FF2B5EF4-FFF2-40B4-BE49-F238E27FC236}">
                <a16:creationId xmlns:a16="http://schemas.microsoft.com/office/drawing/2014/main" id="{D1B6B85B-9C82-4498-985A-B67A5D2B28F8}"/>
              </a:ext>
            </a:extLst>
          </p:cNvPr>
          <p:cNvSpPr>
            <a:spLocks noGrp="1"/>
          </p:cNvSpPr>
          <p:nvPr>
            <p:ph sz="half" idx="2"/>
          </p:nvPr>
        </p:nvSpPr>
        <p:spPr/>
        <p:txBody>
          <a:bodyPr>
            <a:normAutofit/>
          </a:bodyPr>
          <a:lstStyle/>
          <a:p>
            <a:pPr marL="0" indent="0">
              <a:buNone/>
            </a:pPr>
            <a:r>
              <a:rPr lang="en-US" sz="1800" i="1" u="sng" dirty="0">
                <a:solidFill>
                  <a:srgbClr val="0A4B6F"/>
                </a:solidFill>
                <a:latin typeface="Franklin Gothic Book" panose="020B0503020102020204" pitchFamily="34" charset="0"/>
              </a:rPr>
              <a:t>EXPENSE DOCUMENT EXAMPLES</a:t>
            </a:r>
            <a:r>
              <a:rPr lang="en-US" sz="1800" dirty="0">
                <a:solidFill>
                  <a:srgbClr val="0A4B6F"/>
                </a:solidFill>
                <a:latin typeface="Franklin Gothic Book" panose="020B0503020102020204" pitchFamily="34" charset="0"/>
              </a:rPr>
              <a:t>:</a:t>
            </a:r>
          </a:p>
          <a:p>
            <a:pPr marL="457200" indent="-457200">
              <a:buFont typeface="Arial" panose="020B0604020202020204" pitchFamily="34" charset="0"/>
              <a:buChar char="•"/>
            </a:pPr>
            <a:r>
              <a:rPr lang="en-US" sz="1800" dirty="0">
                <a:solidFill>
                  <a:srgbClr val="0A4B6F"/>
                </a:solidFill>
                <a:latin typeface="Franklin Gothic Book" panose="020B0503020102020204" pitchFamily="34" charset="0"/>
              </a:rPr>
              <a:t>Invoices</a:t>
            </a:r>
          </a:p>
          <a:p>
            <a:pPr marL="457200" indent="-457200">
              <a:buFont typeface="Arial" panose="020B0604020202020204" pitchFamily="34" charset="0"/>
              <a:buChar char="•"/>
            </a:pPr>
            <a:r>
              <a:rPr lang="en-US" sz="1800" dirty="0">
                <a:solidFill>
                  <a:srgbClr val="0A4B6F"/>
                </a:solidFill>
                <a:latin typeface="Franklin Gothic Book" panose="020B0503020102020204" pitchFamily="34" charset="0"/>
              </a:rPr>
              <a:t>Approved pay estimates</a:t>
            </a:r>
          </a:p>
          <a:p>
            <a:pPr marL="457200" indent="-457200">
              <a:buFont typeface="Arial" panose="020B0604020202020204" pitchFamily="34" charset="0"/>
              <a:buChar char="•"/>
            </a:pPr>
            <a:r>
              <a:rPr lang="en-US" sz="1800" dirty="0">
                <a:solidFill>
                  <a:srgbClr val="0A4B6F"/>
                </a:solidFill>
                <a:latin typeface="Franklin Gothic Book" panose="020B0503020102020204" pitchFamily="34" charset="0"/>
              </a:rPr>
              <a:t>Contractors pay request</a:t>
            </a:r>
          </a:p>
        </p:txBody>
      </p:sp>
      <p:sp>
        <p:nvSpPr>
          <p:cNvPr id="6" name="Content Placeholder 5">
            <a:extLst>
              <a:ext uri="{FF2B5EF4-FFF2-40B4-BE49-F238E27FC236}">
                <a16:creationId xmlns:a16="http://schemas.microsoft.com/office/drawing/2014/main" id="{82BEA7C8-13CC-4D04-B241-E605701822AB}"/>
              </a:ext>
            </a:extLst>
          </p:cNvPr>
          <p:cNvSpPr>
            <a:spLocks noGrp="1"/>
          </p:cNvSpPr>
          <p:nvPr>
            <p:ph sz="quarter" idx="4"/>
          </p:nvPr>
        </p:nvSpPr>
        <p:spPr>
          <a:xfrm>
            <a:off x="6172200" y="2505075"/>
            <a:ext cx="5183188" cy="2847761"/>
          </a:xfrm>
        </p:spPr>
        <p:txBody>
          <a:bodyPr>
            <a:normAutofit/>
          </a:bodyPr>
          <a:lstStyle/>
          <a:p>
            <a:pPr marL="0" indent="0">
              <a:buNone/>
            </a:pPr>
            <a:r>
              <a:rPr lang="en-US" sz="1800" i="1" u="sng" dirty="0">
                <a:solidFill>
                  <a:srgbClr val="0A4B6F"/>
                </a:solidFill>
                <a:latin typeface="Franklin Gothic Book" panose="020B0503020102020204" pitchFamily="34" charset="0"/>
              </a:rPr>
              <a:t>PAYMENT VERIFICATION EXAMPLES</a:t>
            </a:r>
            <a:r>
              <a:rPr lang="en-US" sz="1800" dirty="0">
                <a:solidFill>
                  <a:srgbClr val="0A4B6F"/>
                </a:solidFill>
                <a:latin typeface="Franklin Gothic Book" panose="020B0503020102020204" pitchFamily="34" charset="0"/>
              </a:rPr>
              <a:t>:</a:t>
            </a:r>
          </a:p>
          <a:p>
            <a:pPr marL="457200" indent="-457200">
              <a:buFont typeface="Arial" panose="020B0604020202020204" pitchFamily="34" charset="0"/>
              <a:buChar char="•"/>
            </a:pPr>
            <a:r>
              <a:rPr lang="en-US" sz="1800" dirty="0">
                <a:solidFill>
                  <a:srgbClr val="0A4B6F"/>
                </a:solidFill>
                <a:latin typeface="Franklin Gothic Book" panose="020B0503020102020204" pitchFamily="34" charset="0"/>
              </a:rPr>
              <a:t>Cancelled Checks</a:t>
            </a:r>
          </a:p>
          <a:p>
            <a:pPr marL="457200" indent="-457200">
              <a:buFont typeface="Arial" panose="020B0604020202020204" pitchFamily="34" charset="0"/>
              <a:buChar char="•"/>
            </a:pPr>
            <a:r>
              <a:rPr lang="en-US" sz="1800" dirty="0">
                <a:solidFill>
                  <a:srgbClr val="0A4B6F"/>
                </a:solidFill>
                <a:latin typeface="Franklin Gothic Book" panose="020B0503020102020204" pitchFamily="34" charset="0"/>
              </a:rPr>
              <a:t>Bank Statements</a:t>
            </a:r>
          </a:p>
          <a:p>
            <a:pPr marL="457200" indent="-457200">
              <a:buFont typeface="Arial" panose="020B0604020202020204" pitchFamily="34" charset="0"/>
              <a:buChar char="•"/>
            </a:pPr>
            <a:endParaRPr lang="en-US" sz="1800" dirty="0">
              <a:solidFill>
                <a:srgbClr val="0A4B6F"/>
              </a:solidFill>
              <a:latin typeface="Franklin Gothic Book" panose="020B0503020102020204" pitchFamily="34" charset="0"/>
            </a:endParaRPr>
          </a:p>
        </p:txBody>
      </p:sp>
    </p:spTree>
    <p:extLst>
      <p:ext uri="{BB962C8B-B14F-4D97-AF65-F5344CB8AC3E}">
        <p14:creationId xmlns:p14="http://schemas.microsoft.com/office/powerpoint/2010/main" val="22216042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Cash Requests and Expense Reports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26297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grantee will submit a complete and signed Expenditure Summary and Payment Request Form with supporting documentation and partial lien waivers to their grant manager.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Once the request is reviewed and approved with eligible costs and BEP obligations, a cash request will be entered into the “Grantee Reporting System” (GRS) by your Grant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Grantees can expect the State Comptroller to issue payment within 10 business days after the grant manager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completes the GRS entry.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9060657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F53A4-2AA5-4D0E-8923-0B43FA73CF87}"/>
              </a:ext>
            </a:extLst>
          </p:cNvPr>
          <p:cNvSpPr>
            <a:spLocks noGrp="1"/>
          </p:cNvSpPr>
          <p:nvPr>
            <p:ph type="title"/>
          </p:nvPr>
        </p:nvSpPr>
        <p:spPr>
          <a:xfrm>
            <a:off x="490467" y="211764"/>
            <a:ext cx="10515600" cy="1325563"/>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Lien Waivers and Cash Requests</a:t>
            </a:r>
            <a:br>
              <a:rPr lang="en-US" dirty="0">
                <a:solidFill>
                  <a:srgbClr val="0A4B6F"/>
                </a:solidFill>
                <a:latin typeface="Franklin Gothic Book" panose="020B0503020102020204" pitchFamily="34" charset="0"/>
              </a:rPr>
            </a:br>
            <a:endParaRPr lang="en-US" dirty="0"/>
          </a:p>
        </p:txBody>
      </p:sp>
      <p:pic>
        <p:nvPicPr>
          <p:cNvPr id="7" name="Content Placeholder 6">
            <a:extLst>
              <a:ext uri="{FF2B5EF4-FFF2-40B4-BE49-F238E27FC236}">
                <a16:creationId xmlns:a16="http://schemas.microsoft.com/office/drawing/2014/main" id="{F9CDEB38-FE6D-52DE-1EAA-199AB4F50193}"/>
              </a:ext>
            </a:extLst>
          </p:cNvPr>
          <p:cNvPicPr>
            <a:picLocks noGrp="1" noChangeAspect="1"/>
          </p:cNvPicPr>
          <p:nvPr>
            <p:ph sz="half" idx="2"/>
          </p:nvPr>
        </p:nvPicPr>
        <p:blipFill>
          <a:blip r:embed="rId3"/>
          <a:stretch>
            <a:fillRect/>
          </a:stretch>
        </p:blipFill>
        <p:spPr>
          <a:xfrm>
            <a:off x="296883" y="1270661"/>
            <a:ext cx="6305797" cy="5225142"/>
          </a:xfrm>
          <a:prstGeom prst="rect">
            <a:avLst/>
          </a:prstGeom>
        </p:spPr>
      </p:pic>
      <p:sp>
        <p:nvSpPr>
          <p:cNvPr id="6" name="Content Placeholder 5">
            <a:extLst>
              <a:ext uri="{FF2B5EF4-FFF2-40B4-BE49-F238E27FC236}">
                <a16:creationId xmlns:a16="http://schemas.microsoft.com/office/drawing/2014/main" id="{82BEA7C8-13CC-4D04-B241-E605701822AB}"/>
              </a:ext>
            </a:extLst>
          </p:cNvPr>
          <p:cNvSpPr>
            <a:spLocks noGrp="1"/>
          </p:cNvSpPr>
          <p:nvPr>
            <p:ph sz="quarter" idx="4"/>
          </p:nvPr>
        </p:nvSpPr>
        <p:spPr>
          <a:xfrm>
            <a:off x="5260769" y="1270661"/>
            <a:ext cx="6634347" cy="4082175"/>
          </a:xfrm>
        </p:spPr>
        <p:txBody>
          <a:bodyPr>
            <a:normAutofit/>
          </a:bodyPr>
          <a:lstStyle/>
          <a:p>
            <a:pPr marL="457200" indent="-457200">
              <a:buFont typeface="Arial" panose="020B0604020202020204" pitchFamily="34" charset="0"/>
              <a:buChar char="•"/>
            </a:pPr>
            <a:endParaRPr lang="en-US" sz="2400" dirty="0">
              <a:solidFill>
                <a:srgbClr val="0A4B6F"/>
              </a:solidFill>
              <a:latin typeface="Franklin Gothic Book" panose="020B0503020102020204" pitchFamily="34" charset="0"/>
            </a:endParaRPr>
          </a:p>
          <a:p>
            <a:pPr marL="457200" indent="-457200">
              <a:buFont typeface="Arial" panose="020B0604020202020204" pitchFamily="34" charset="0"/>
              <a:buChar char="•"/>
            </a:pPr>
            <a:r>
              <a:rPr lang="en-US" sz="2400" dirty="0">
                <a:solidFill>
                  <a:srgbClr val="0A4B6F"/>
                </a:solidFill>
                <a:latin typeface="Franklin Gothic Book" panose="020B0503020102020204" pitchFamily="34" charset="0"/>
              </a:rPr>
              <a:t>Lien Waivers are submitted with Cash Requests when a BEP vendor has been paid and the grantee is seeking reimbursement for those expenses.</a:t>
            </a:r>
          </a:p>
          <a:p>
            <a:pPr marL="0" indent="0">
              <a:buNone/>
            </a:pPr>
            <a:endParaRPr lang="en-US" sz="2400" dirty="0">
              <a:solidFill>
                <a:srgbClr val="0A4B6F"/>
              </a:solidFill>
              <a:latin typeface="Franklin Gothic Book" panose="020B0503020102020204" pitchFamily="34" charset="0"/>
            </a:endParaRPr>
          </a:p>
          <a:p>
            <a:pPr marL="457200" indent="-457200">
              <a:buFont typeface="Arial" panose="020B0604020202020204" pitchFamily="34" charset="0"/>
              <a:buChar char="•"/>
            </a:pPr>
            <a:r>
              <a:rPr lang="en-US" sz="2400" dirty="0">
                <a:solidFill>
                  <a:srgbClr val="0A4B6F"/>
                </a:solidFill>
                <a:latin typeface="Franklin Gothic Book" panose="020B0503020102020204" pitchFamily="34" charset="0"/>
              </a:rPr>
              <a:t>Allows grant managers to confirm BEP goals are met per the approved Utilization Plan.</a:t>
            </a:r>
          </a:p>
          <a:p>
            <a:pPr marL="457200" indent="-457200">
              <a:buFont typeface="Arial" panose="020B0604020202020204" pitchFamily="34" charset="0"/>
              <a:buChar char="•"/>
            </a:pPr>
            <a:endParaRPr lang="en-US" sz="2400" dirty="0">
              <a:solidFill>
                <a:srgbClr val="0A4B6F"/>
              </a:solidFill>
              <a:latin typeface="Franklin Gothic Book" panose="020B0503020102020204" pitchFamily="34" charset="0"/>
            </a:endParaRPr>
          </a:p>
        </p:txBody>
      </p:sp>
      <p:pic>
        <p:nvPicPr>
          <p:cNvPr id="9" name="Picture 8">
            <a:extLst>
              <a:ext uri="{FF2B5EF4-FFF2-40B4-BE49-F238E27FC236}">
                <a16:creationId xmlns:a16="http://schemas.microsoft.com/office/drawing/2014/main" id="{582C9B39-A45B-9D5E-F09B-6A47EA3D199F}"/>
              </a:ext>
            </a:extLst>
          </p:cNvPr>
          <p:cNvPicPr>
            <a:picLocks noChangeAspect="1"/>
          </p:cNvPicPr>
          <p:nvPr/>
        </p:nvPicPr>
        <p:blipFill>
          <a:blip r:embed="rId4"/>
          <a:stretch>
            <a:fillRect/>
          </a:stretch>
        </p:blipFill>
        <p:spPr>
          <a:xfrm>
            <a:off x="296883" y="1163783"/>
            <a:ext cx="4671000" cy="5694217"/>
          </a:xfrm>
          <a:prstGeom prst="rect">
            <a:avLst/>
          </a:prstGeom>
        </p:spPr>
      </p:pic>
    </p:spTree>
    <p:extLst>
      <p:ext uri="{BB962C8B-B14F-4D97-AF65-F5344CB8AC3E}">
        <p14:creationId xmlns:p14="http://schemas.microsoft.com/office/powerpoint/2010/main" val="25223193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C373-1854-427F-B7C3-DEF0F36CC801}"/>
              </a:ext>
            </a:extLst>
          </p:cNvPr>
          <p:cNvSpPr>
            <a:spLocks noGrp="1"/>
          </p:cNvSpPr>
          <p:nvPr>
            <p:ph type="title"/>
          </p:nvPr>
        </p:nvSpPr>
        <p:spPr>
          <a:xfrm>
            <a:off x="0" y="139450"/>
            <a:ext cx="10420687" cy="629292"/>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Utilization Plan &amp; Lien Waiver Comparison </a:t>
            </a:r>
            <a:endParaRPr lang="en-US" sz="4000" dirty="0"/>
          </a:p>
        </p:txBody>
      </p:sp>
      <p:sp>
        <p:nvSpPr>
          <p:cNvPr id="4" name="Text Placeholder 3">
            <a:extLst>
              <a:ext uri="{FF2B5EF4-FFF2-40B4-BE49-F238E27FC236}">
                <a16:creationId xmlns:a16="http://schemas.microsoft.com/office/drawing/2014/main" id="{21A82C4D-3494-4115-A6D1-0DBD4D10DA71}"/>
              </a:ext>
            </a:extLst>
          </p:cNvPr>
          <p:cNvSpPr>
            <a:spLocks noGrp="1"/>
          </p:cNvSpPr>
          <p:nvPr>
            <p:ph type="body" sz="half" idx="2"/>
          </p:nvPr>
        </p:nvSpPr>
        <p:spPr>
          <a:xfrm>
            <a:off x="6833280" y="994372"/>
            <a:ext cx="5131965" cy="4634531"/>
          </a:xfrm>
        </p:spPr>
        <p:txBody>
          <a:bodyPr>
            <a:noAutofit/>
          </a:bodyPr>
          <a:lstStyle/>
          <a:p>
            <a:pPr marL="457200" indent="-457200">
              <a:buFont typeface="Arial" panose="020B0604020202020204" pitchFamily="34" charset="0"/>
              <a:buChar char="•"/>
            </a:pPr>
            <a:r>
              <a:rPr lang="en-US" sz="2500" dirty="0">
                <a:solidFill>
                  <a:srgbClr val="0A4B6F"/>
                </a:solidFill>
                <a:latin typeface="Franklin Gothic Book" panose="020B0503020102020204" pitchFamily="34" charset="0"/>
              </a:rPr>
              <a:t>The BEP Utilization Plan Approval Letter indicates the approved BEP contract amounts. </a:t>
            </a:r>
          </a:p>
          <a:p>
            <a:pPr marL="457200" indent="-457200">
              <a:buFont typeface="Arial" panose="020B0604020202020204" pitchFamily="34" charset="0"/>
              <a:buChar char="•"/>
            </a:pPr>
            <a:endParaRPr lang="en-US" sz="2500" dirty="0">
              <a:solidFill>
                <a:srgbClr val="0A4B6F"/>
              </a:solidFill>
              <a:latin typeface="Franklin Gothic Book" panose="020B0503020102020204" pitchFamily="34" charset="0"/>
            </a:endParaRPr>
          </a:p>
          <a:p>
            <a:pPr marL="457200" indent="-457200">
              <a:buFont typeface="Arial" panose="020B0604020202020204" pitchFamily="34" charset="0"/>
              <a:buChar char="•"/>
            </a:pPr>
            <a:r>
              <a:rPr lang="en-US" sz="2500" dirty="0">
                <a:solidFill>
                  <a:srgbClr val="0A4B6F"/>
                </a:solidFill>
                <a:latin typeface="Franklin Gothic Book" panose="020B0503020102020204" pitchFamily="34" charset="0"/>
              </a:rPr>
              <a:t>The total BEP Contract Amount will be reserved until all BEP vendors are paid.</a:t>
            </a:r>
          </a:p>
          <a:p>
            <a:pPr marL="457200" indent="-457200">
              <a:buFont typeface="Arial" panose="020B0604020202020204" pitchFamily="34" charset="0"/>
              <a:buChar char="•"/>
            </a:pPr>
            <a:endParaRPr lang="en-US" sz="2500" dirty="0">
              <a:solidFill>
                <a:srgbClr val="0A4B6F"/>
              </a:solidFill>
              <a:latin typeface="Franklin Gothic Book" panose="020B0503020102020204" pitchFamily="34" charset="0"/>
            </a:endParaRPr>
          </a:p>
          <a:p>
            <a:pPr marL="457200" indent="-457200">
              <a:buFont typeface="Arial" panose="020B0604020202020204" pitchFamily="34" charset="0"/>
              <a:buChar char="•"/>
            </a:pPr>
            <a:r>
              <a:rPr lang="en-US" sz="2500" dirty="0">
                <a:solidFill>
                  <a:srgbClr val="0A4B6F"/>
                </a:solidFill>
                <a:latin typeface="Franklin Gothic Book" panose="020B0503020102020204" pitchFamily="34" charset="0"/>
              </a:rPr>
              <a:t>No or slow payments to CMS BEP certified vendors will affect the release of grant funds.</a:t>
            </a:r>
          </a:p>
        </p:txBody>
      </p:sp>
      <p:pic>
        <p:nvPicPr>
          <p:cNvPr id="21" name="Picture Placeholder 20">
            <a:extLst>
              <a:ext uri="{FF2B5EF4-FFF2-40B4-BE49-F238E27FC236}">
                <a16:creationId xmlns:a16="http://schemas.microsoft.com/office/drawing/2014/main" id="{980B895C-6015-BC7E-3B39-3AC7C1676B6F}"/>
              </a:ext>
            </a:extLst>
          </p:cNvPr>
          <p:cNvPicPr>
            <a:picLocks noGrp="1" noChangeAspect="1"/>
          </p:cNvPicPr>
          <p:nvPr>
            <p:ph type="pic" idx="1"/>
          </p:nvPr>
        </p:nvPicPr>
        <p:blipFill rotWithShape="1">
          <a:blip r:embed="rId3"/>
          <a:srcRect t="6274" b="6274"/>
          <a:stretch/>
        </p:blipFill>
        <p:spPr>
          <a:xfrm>
            <a:off x="0" y="768739"/>
            <a:ext cx="6947065" cy="5912213"/>
          </a:xfrm>
        </p:spPr>
      </p:pic>
    </p:spTree>
    <p:extLst>
      <p:ext uri="{BB962C8B-B14F-4D97-AF65-F5344CB8AC3E}">
        <p14:creationId xmlns:p14="http://schemas.microsoft.com/office/powerpoint/2010/main" val="35215066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490468" y="629392"/>
            <a:ext cx="233928" cy="154379"/>
          </a:xfrm>
        </p:spPr>
        <p:txBody>
          <a:bodyPr>
            <a:noAutofit/>
          </a:bodyPr>
          <a:lstStyle/>
          <a:p>
            <a:pPr algn="ctr"/>
            <a:endParaRPr lang="en-US" sz="4000" dirty="0"/>
          </a:p>
        </p:txBody>
      </p:sp>
      <p:sp>
        <p:nvSpPr>
          <p:cNvPr id="7" name="TextBox 6">
            <a:extLst>
              <a:ext uri="{FF2B5EF4-FFF2-40B4-BE49-F238E27FC236}">
                <a16:creationId xmlns:a16="http://schemas.microsoft.com/office/drawing/2014/main" id="{C4783071-24D6-75DF-DEA1-55D5BF9F0AE0}"/>
              </a:ext>
            </a:extLst>
          </p:cNvPr>
          <p:cNvSpPr txBox="1"/>
          <p:nvPr/>
        </p:nvSpPr>
        <p:spPr>
          <a:xfrm>
            <a:off x="8704613" y="1959427"/>
            <a:ext cx="30044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A4B6F"/>
                </a:solidFill>
                <a:effectLst/>
                <a:uLnTx/>
                <a:uFillTx/>
                <a:latin typeface="Franklin Gothic Medium" panose="020B0603020102020204" pitchFamily="34" charset="0"/>
                <a:ea typeface="+mn-ea"/>
                <a:cs typeface="Aharoni" panose="020B0604020202020204" pitchFamily="2" charset="-79"/>
              </a:rPr>
              <a:t>Lien Waiver Completion </a:t>
            </a:r>
            <a:endParaRPr kumimoji="0" lang="en-US" sz="4000" b="0" i="0" u="none" strike="noStrike" kern="1200" cap="none" spc="0" normalizeH="0" baseline="0" noProof="0" dirty="0">
              <a:ln>
                <a:noFill/>
              </a:ln>
              <a:solidFill>
                <a:srgbClr val="FFFFFF"/>
              </a:solidFill>
              <a:effectLst/>
              <a:uLnTx/>
              <a:uFillTx/>
              <a:latin typeface="Franklin Gothic Book"/>
              <a:ea typeface="+mn-ea"/>
              <a:cs typeface="+mn-cs"/>
            </a:endParaRPr>
          </a:p>
        </p:txBody>
      </p:sp>
      <p:pic>
        <p:nvPicPr>
          <p:cNvPr id="4" name="Picture 3">
            <a:extLst>
              <a:ext uri="{FF2B5EF4-FFF2-40B4-BE49-F238E27FC236}">
                <a16:creationId xmlns:a16="http://schemas.microsoft.com/office/drawing/2014/main" id="{41AECABC-D480-E8F6-2EA6-D99D618C7BEB}"/>
              </a:ext>
            </a:extLst>
          </p:cNvPr>
          <p:cNvPicPr>
            <a:picLocks noChangeAspect="1"/>
          </p:cNvPicPr>
          <p:nvPr/>
        </p:nvPicPr>
        <p:blipFill>
          <a:blip r:embed="rId3"/>
          <a:stretch>
            <a:fillRect/>
          </a:stretch>
        </p:blipFill>
        <p:spPr>
          <a:xfrm>
            <a:off x="0" y="84988"/>
            <a:ext cx="8761251" cy="5460789"/>
          </a:xfrm>
          <a:prstGeom prst="rect">
            <a:avLst/>
          </a:prstGeom>
        </p:spPr>
      </p:pic>
    </p:spTree>
    <p:extLst>
      <p:ext uri="{BB962C8B-B14F-4D97-AF65-F5344CB8AC3E}">
        <p14:creationId xmlns:p14="http://schemas.microsoft.com/office/powerpoint/2010/main" val="3509489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D90B2D-3C2C-4DE3-8EA4-B2EB7EEF8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064"/>
            <a:ext cx="12192000" cy="6858000"/>
          </a:xfrm>
          <a:prstGeom prst="rect">
            <a:avLst/>
          </a:prstGeom>
        </p:spPr>
      </p:pic>
      <p:sp>
        <p:nvSpPr>
          <p:cNvPr id="7" name="TextBox 6">
            <a:extLst>
              <a:ext uri="{FF2B5EF4-FFF2-40B4-BE49-F238E27FC236}">
                <a16:creationId xmlns:a16="http://schemas.microsoft.com/office/drawing/2014/main" id="{57A83EC4-61A2-4A1D-BDB7-A94F51877666}"/>
              </a:ext>
            </a:extLst>
          </p:cNvPr>
          <p:cNvSpPr txBox="1"/>
          <p:nvPr/>
        </p:nvSpPr>
        <p:spPr>
          <a:xfrm>
            <a:off x="1132513" y="710218"/>
            <a:ext cx="10843461"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150" normalizeH="0" baseline="0" noProof="0">
                <a:ln>
                  <a:noFill/>
                </a:ln>
                <a:solidFill>
                  <a:srgbClr val="2B4877"/>
                </a:solidFill>
                <a:effectLst>
                  <a:outerShdw blurRad="38100" dist="38100" dir="2700000" algn="tl">
                    <a:srgbClr val="000000">
                      <a:alpha val="43137"/>
                    </a:srgbClr>
                  </a:outerShdw>
                </a:effectLst>
                <a:uLnTx/>
                <a:uFillTx/>
                <a:latin typeface="Arial Narrow" panose="020B0606020202030204" pitchFamily="34" charset="0"/>
                <a:ea typeface="+mn-ea"/>
                <a:cs typeface="+mn-cs"/>
              </a:rPr>
              <a:t>Welcome to the Illinois Works Apprenticeship Initiative Program!</a:t>
            </a:r>
          </a:p>
        </p:txBody>
      </p:sp>
      <p:pic>
        <p:nvPicPr>
          <p:cNvPr id="27" name="Picture 26" descr="Logo, company name&#10;&#10;Description automatically generated">
            <a:extLst>
              <a:ext uri="{FF2B5EF4-FFF2-40B4-BE49-F238E27FC236}">
                <a16:creationId xmlns:a16="http://schemas.microsoft.com/office/drawing/2014/main" id="{19F7CA8C-CE25-4096-BB43-5FAD72AD3D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93" t="24568" r="8991" b="13757"/>
          <a:stretch/>
        </p:blipFill>
        <p:spPr bwMode="auto">
          <a:xfrm>
            <a:off x="5883565" y="5833109"/>
            <a:ext cx="3094180" cy="11126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84687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8894617" y="1888176"/>
            <a:ext cx="2790702" cy="1341911"/>
          </a:xfrm>
        </p:spPr>
        <p:txBody>
          <a:bodyPr>
            <a:noAutofit/>
          </a:bodyPr>
          <a:lstStyle/>
          <a:p>
            <a:pPr algn="ctr"/>
            <a:r>
              <a:rPr lang="en-US" sz="4000" dirty="0">
                <a:solidFill>
                  <a:srgbClr val="0A4B6F"/>
                </a:solidFill>
                <a:latin typeface="Franklin Gothic Medium" panose="020B0603020102020204" pitchFamily="34" charset="0"/>
                <a:cs typeface="Aharoni" panose="020B0604020202020204" pitchFamily="2" charset="-79"/>
              </a:rPr>
              <a:t>Lien Waiver Completion </a:t>
            </a:r>
            <a:endParaRPr lang="en-US" sz="4000" dirty="0"/>
          </a:p>
        </p:txBody>
      </p:sp>
      <p:sp>
        <p:nvSpPr>
          <p:cNvPr id="5" name="TextBox 4">
            <a:extLst>
              <a:ext uri="{FF2B5EF4-FFF2-40B4-BE49-F238E27FC236}">
                <a16:creationId xmlns:a16="http://schemas.microsoft.com/office/drawing/2014/main" id="{B7EC5BC2-6974-4D5C-E844-F8F41D4CE957}"/>
              </a:ext>
            </a:extLst>
          </p:cNvPr>
          <p:cNvSpPr txBox="1"/>
          <p:nvPr/>
        </p:nvSpPr>
        <p:spPr>
          <a:xfrm>
            <a:off x="8894618" y="1888177"/>
            <a:ext cx="21082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A4B6F"/>
                </a:solidFill>
                <a:effectLst/>
                <a:uLnTx/>
                <a:uFillTx/>
                <a:latin typeface="Franklin Gothic Medium" panose="020B0603020102020204" pitchFamily="34" charset="0"/>
                <a:ea typeface="+mn-ea"/>
                <a:cs typeface="Aharoni" panose="020B0604020202020204" pitchFamily="2" charset="-79"/>
              </a:rPr>
              <a:t> </a:t>
            </a: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pic>
        <p:nvPicPr>
          <p:cNvPr id="6" name="Picture 5">
            <a:extLst>
              <a:ext uri="{FF2B5EF4-FFF2-40B4-BE49-F238E27FC236}">
                <a16:creationId xmlns:a16="http://schemas.microsoft.com/office/drawing/2014/main" id="{F4935524-ECF8-5513-7F3E-7E1D0EB2A6B0}"/>
              </a:ext>
            </a:extLst>
          </p:cNvPr>
          <p:cNvPicPr>
            <a:picLocks noChangeAspect="1"/>
          </p:cNvPicPr>
          <p:nvPr/>
        </p:nvPicPr>
        <p:blipFill>
          <a:blip r:embed="rId3"/>
          <a:stretch>
            <a:fillRect/>
          </a:stretch>
        </p:blipFill>
        <p:spPr>
          <a:xfrm>
            <a:off x="1" y="1"/>
            <a:ext cx="7742712" cy="6858000"/>
          </a:xfrm>
          <a:prstGeom prst="rect">
            <a:avLst/>
          </a:prstGeom>
        </p:spPr>
      </p:pic>
    </p:spTree>
    <p:extLst>
      <p:ext uri="{BB962C8B-B14F-4D97-AF65-F5344CB8AC3E}">
        <p14:creationId xmlns:p14="http://schemas.microsoft.com/office/powerpoint/2010/main" val="28125477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Lien Waivers and Cash Requests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0" y="1326301"/>
            <a:ext cx="11621631" cy="529375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Grantees must submit Partial Lien Waivers with Requests for Payment to receive grant funds.  There is a place on the request form where you will indicate if BEP vendors were paid.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When submitting a FINAL cash request at grant close-out, grantees will include a Final Lien Waiver.  This will include the amount of all contracts from subcontractors and suppliers for which final lien waivers were not previously submitted.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Department will withhold the amount of grant funds applicable to the BEP goal percentage until all CMS BEP certified vendors have been paid and the BEP Utilization goal is met.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Completed cash requests, documentation and lien waivers should be emailed to your Rebuild Illinois grant manager and JoLaine should be copied on the message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a:t>
            </a: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at CEO.LSO@illinois.gov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6437526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2188028" y="2392363"/>
            <a:ext cx="9144000" cy="1655762"/>
          </a:xfrm>
        </p:spPr>
        <p:txBody>
          <a:bodyPr>
            <a:normAutofit/>
          </a:bodyPr>
          <a:lstStyle/>
          <a:p>
            <a:pPr marL="0" indent="0" algn="r">
              <a:buNone/>
            </a:pPr>
            <a:r>
              <a:rPr lang="en-US" sz="2800" dirty="0">
                <a:solidFill>
                  <a:srgbClr val="0A4B6F"/>
                </a:solidFill>
                <a:latin typeface="Franklin Gothic Book" panose="020B0503020102020204" pitchFamily="34" charset="0"/>
              </a:rPr>
              <a:t> </a:t>
            </a:r>
          </a:p>
          <a:p>
            <a:pPr algn="r"/>
            <a:endParaRPr lang="en-US" sz="2800" dirty="0">
              <a:solidFill>
                <a:srgbClr val="0A4B6F"/>
              </a:solidFill>
              <a:latin typeface="Franklin Gothic Book" panose="020B0503020102020204" pitchFamily="34" charset="0"/>
            </a:endParaRPr>
          </a:p>
        </p:txBody>
      </p:sp>
      <p:pic>
        <p:nvPicPr>
          <p:cNvPr id="1026" name="Picture 2" descr="Box with question mark icons Royalty Free Vector Image">
            <a:extLst>
              <a:ext uri="{FF2B5EF4-FFF2-40B4-BE49-F238E27FC236}">
                <a16:creationId xmlns:a16="http://schemas.microsoft.com/office/drawing/2014/main" id="{17074821-52DE-C279-0538-DEE2C7FF99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1"/>
          <a:stretch/>
        </p:blipFill>
        <p:spPr bwMode="auto">
          <a:xfrm>
            <a:off x="8663614" y="477513"/>
            <a:ext cx="2971917" cy="38763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FEC772A-68EB-D33E-D1C1-65B6D3495447}"/>
              </a:ext>
            </a:extLst>
          </p:cNvPr>
          <p:cNvPicPr>
            <a:picLocks noChangeAspect="1"/>
          </p:cNvPicPr>
          <p:nvPr/>
        </p:nvPicPr>
        <p:blipFill>
          <a:blip r:embed="rId4"/>
          <a:stretch>
            <a:fillRect/>
          </a:stretch>
        </p:blipFill>
        <p:spPr>
          <a:xfrm>
            <a:off x="84601" y="1185478"/>
            <a:ext cx="9388654" cy="2243522"/>
          </a:xfrm>
          <a:prstGeom prst="rect">
            <a:avLst/>
          </a:prstGeom>
        </p:spPr>
      </p:pic>
    </p:spTree>
    <p:extLst>
      <p:ext uri="{BB962C8B-B14F-4D97-AF65-F5344CB8AC3E}">
        <p14:creationId xmlns:p14="http://schemas.microsoft.com/office/powerpoint/2010/main" val="18661722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p:txBody>
          <a:bodyPr/>
          <a:lstStyle/>
          <a:p>
            <a:pPr algn="r"/>
            <a:r>
              <a:rPr lang="en-US" dirty="0">
                <a:solidFill>
                  <a:srgbClr val="0A4B6F"/>
                </a:solidFill>
                <a:latin typeface="Franklin Gothic Medium" panose="020B0603020102020204" pitchFamily="34" charset="0"/>
                <a:cs typeface="Aharoni" panose="020B0604020202020204" pitchFamily="2" charset="-79"/>
              </a:rPr>
              <a:t>Rebuild Illinois Administration</a:t>
            </a: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1686187" y="2392363"/>
            <a:ext cx="10505813" cy="1655762"/>
          </a:xfrm>
        </p:spPr>
        <p:txBody>
          <a:bodyPr>
            <a:normAutofit/>
          </a:bodyPr>
          <a:lstStyle/>
          <a:p>
            <a:pPr marL="0" indent="0" algn="r">
              <a:buNone/>
            </a:pPr>
            <a:r>
              <a:rPr lang="en-US" sz="3200" dirty="0">
                <a:solidFill>
                  <a:srgbClr val="0A4B6F"/>
                </a:solidFill>
                <a:latin typeface="Franklin Gothic Book" panose="020B0503020102020204" pitchFamily="34" charset="0"/>
              </a:rPr>
              <a:t>Quarterly Reporting</a:t>
            </a:r>
          </a:p>
          <a:p>
            <a:pPr marL="0" indent="0" algn="r">
              <a:buNone/>
            </a:pPr>
            <a:r>
              <a:rPr lang="en-US" sz="2800" dirty="0">
                <a:solidFill>
                  <a:srgbClr val="0A4B6F"/>
                </a:solidFill>
                <a:latin typeface="Franklin Gothic Book" panose="020B0503020102020204" pitchFamily="34" charset="0"/>
              </a:rPr>
              <a:t>Mandi Ferguson</a:t>
            </a:r>
          </a:p>
        </p:txBody>
      </p:sp>
      <p:pic>
        <p:nvPicPr>
          <p:cNvPr id="4" name="Picture 2" descr="Stock Photo and Image Portfolio by stoatphoto | Shutterstock">
            <a:extLst>
              <a:ext uri="{FF2B5EF4-FFF2-40B4-BE49-F238E27FC236}">
                <a16:creationId xmlns:a16="http://schemas.microsoft.com/office/drawing/2014/main" id="{73A08763-AB4E-A767-351D-0BE3DB8334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59"/>
          <a:stretch/>
        </p:blipFill>
        <p:spPr bwMode="auto">
          <a:xfrm rot="20968303">
            <a:off x="495359" y="795266"/>
            <a:ext cx="3175503" cy="2035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6676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Quarterly Periodic Reporting </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488175" y="1326301"/>
            <a:ext cx="11339648" cy="4508927"/>
          </a:xfrm>
          <a:prstGeom prst="rect">
            <a:avLst/>
          </a:prstGeom>
          <a:noFill/>
        </p:spPr>
        <p:txBody>
          <a:bodyPr wrap="square" rtlCol="0">
            <a:spAutoFit/>
          </a:bodyPr>
          <a:lstStyle/>
          <a:p>
            <a:r>
              <a:rPr lang="en-US" sz="2500" dirty="0">
                <a:solidFill>
                  <a:srgbClr val="0A4B6F"/>
                </a:solidFill>
                <a:latin typeface="Franklin Gothic Book" panose="020B0503020102020204" pitchFamily="34" charset="0"/>
              </a:rPr>
              <a:t>The Office of Community Development monitors grant programs through Periodic Performance Reports (PPR) and Periodic Financial Reports (PFR).  This helps grant managers determine if:</a:t>
            </a:r>
          </a:p>
          <a:p>
            <a:endParaRPr lang="en-US" sz="2500" dirty="0">
              <a:solidFill>
                <a:srgbClr val="0A4B6F"/>
              </a:solidFill>
              <a:latin typeface="Franklin Gothic Book" panose="020B0503020102020204" pitchFamily="34" charset="0"/>
            </a:endParaRPr>
          </a:p>
          <a:p>
            <a:pPr marL="457200" indent="-457200">
              <a:buFont typeface="Arial" panose="020B0604020202020204" pitchFamily="34" charset="0"/>
              <a:buChar char="•"/>
            </a:pPr>
            <a:r>
              <a:rPr lang="en-US" sz="2500" dirty="0">
                <a:solidFill>
                  <a:srgbClr val="0A4B6F"/>
                </a:solidFill>
                <a:latin typeface="Franklin Gothic Book" panose="020B0503020102020204" pitchFamily="34" charset="0"/>
              </a:rPr>
              <a:t>Grantees are carrying out the community development program and activities as described in the grant application and grant agreement.  </a:t>
            </a:r>
          </a:p>
          <a:p>
            <a:endParaRPr lang="en-US" sz="2500" dirty="0">
              <a:solidFill>
                <a:srgbClr val="0A4B6F"/>
              </a:solidFill>
              <a:latin typeface="Franklin Gothic Book" panose="020B0503020102020204" pitchFamily="34" charset="0"/>
            </a:endParaRPr>
          </a:p>
          <a:p>
            <a:pPr marL="457200" indent="-457200">
              <a:buFont typeface="Arial" panose="020B0604020202020204" pitchFamily="34" charset="0"/>
              <a:buChar char="•"/>
            </a:pPr>
            <a:r>
              <a:rPr lang="en-US" sz="2500" dirty="0">
                <a:solidFill>
                  <a:srgbClr val="0A4B6F"/>
                </a:solidFill>
                <a:latin typeface="Franklin Gothic Book" panose="020B0503020102020204" pitchFamily="34" charset="0"/>
              </a:rPr>
              <a:t>Grantees are carrying out activities in a timely manner</a:t>
            </a:r>
          </a:p>
          <a:p>
            <a:endParaRPr lang="en-US" sz="2500" dirty="0">
              <a:solidFill>
                <a:srgbClr val="0A4B6F"/>
              </a:solidFill>
              <a:latin typeface="Franklin Gothic Book" panose="020B0503020102020204" pitchFamily="34" charset="0"/>
            </a:endParaRPr>
          </a:p>
          <a:p>
            <a:endParaRPr lang="en-US" sz="1200" dirty="0">
              <a:solidFill>
                <a:srgbClr val="0A4B6F"/>
              </a:solidFill>
              <a:latin typeface="Franklin Gothic Book" panose="020B0503020102020204" pitchFamily="34" charset="0"/>
            </a:endParaRPr>
          </a:p>
          <a:p>
            <a:r>
              <a:rPr lang="en-US" sz="2500" dirty="0">
                <a:solidFill>
                  <a:srgbClr val="0A4B6F"/>
                </a:solidFill>
                <a:latin typeface="Franklin Gothic Book" panose="020B0503020102020204" pitchFamily="34" charset="0"/>
              </a:rPr>
              <a:t>These reports will give your grant manager a quarterly “check-up” on the financial and performance health of your grant.  </a:t>
            </a:r>
          </a:p>
        </p:txBody>
      </p:sp>
    </p:spTree>
    <p:extLst>
      <p:ext uri="{BB962C8B-B14F-4D97-AF65-F5344CB8AC3E}">
        <p14:creationId xmlns:p14="http://schemas.microsoft.com/office/powerpoint/2010/main" val="13333379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490467" y="477752"/>
            <a:ext cx="10512424" cy="734602"/>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Quarterly Periodic Reporting</a:t>
            </a:r>
            <a:endParaRPr lang="en-US" sz="4000" dirty="0"/>
          </a:p>
        </p:txBody>
      </p:sp>
      <p:sp>
        <p:nvSpPr>
          <p:cNvPr id="3" name="Content Placeholder 2">
            <a:extLst>
              <a:ext uri="{FF2B5EF4-FFF2-40B4-BE49-F238E27FC236}">
                <a16:creationId xmlns:a16="http://schemas.microsoft.com/office/drawing/2014/main" id="{A147A2EA-8647-4BA6-94F9-0D72E150A362}"/>
              </a:ext>
            </a:extLst>
          </p:cNvPr>
          <p:cNvSpPr>
            <a:spLocks noGrp="1"/>
          </p:cNvSpPr>
          <p:nvPr>
            <p:ph idx="1"/>
          </p:nvPr>
        </p:nvSpPr>
        <p:spPr>
          <a:xfrm>
            <a:off x="6603107" y="1448790"/>
            <a:ext cx="5046587" cy="3835729"/>
          </a:xfrm>
        </p:spPr>
        <p:txBody>
          <a:bodyPr>
            <a:normAutofit fontScale="85000" lnSpcReduction="20000"/>
          </a:bodyPr>
          <a:lstStyle/>
          <a:p>
            <a:pPr marL="0" indent="0">
              <a:buNone/>
            </a:pPr>
            <a:r>
              <a:rPr lang="en-US" sz="2800" b="1" u="sng" dirty="0">
                <a:solidFill>
                  <a:srgbClr val="0A4B6F"/>
                </a:solidFill>
                <a:latin typeface="Franklin Gothic Book" panose="020B0503020102020204" pitchFamily="34" charset="0"/>
              </a:rPr>
              <a:t>Periodic Performance Report - PPR</a:t>
            </a:r>
          </a:p>
          <a:p>
            <a:pPr marL="457200" indent="-457200">
              <a:buFont typeface="Arial" panose="020B0604020202020204" pitchFamily="34" charset="0"/>
              <a:buChar char="•"/>
            </a:pPr>
            <a:r>
              <a:rPr lang="en-US" dirty="0">
                <a:solidFill>
                  <a:srgbClr val="0A4B6F"/>
                </a:solidFill>
                <a:latin typeface="Franklin Gothic Book" panose="020B0503020102020204" pitchFamily="34" charset="0"/>
              </a:rPr>
              <a:t>Project </a:t>
            </a:r>
            <a:r>
              <a:rPr lang="en-US" i="1" dirty="0">
                <a:solidFill>
                  <a:srgbClr val="0A4B6F"/>
                </a:solidFill>
                <a:latin typeface="Franklin Gothic Book" panose="020B0503020102020204" pitchFamily="34" charset="0"/>
              </a:rPr>
              <a:t>performance updates</a:t>
            </a:r>
            <a:r>
              <a:rPr lang="en-US" dirty="0">
                <a:solidFill>
                  <a:srgbClr val="0A4B6F"/>
                </a:solidFill>
                <a:latin typeface="Franklin Gothic Book" panose="020B0503020102020204" pitchFamily="34" charset="0"/>
              </a:rPr>
              <a:t> are reported on this uniform GATA PPR report</a:t>
            </a:r>
          </a:p>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Due </a:t>
            </a:r>
            <a:r>
              <a:rPr lang="en-US" dirty="0">
                <a:solidFill>
                  <a:srgbClr val="0A4B6F"/>
                </a:solidFill>
                <a:latin typeface="Franklin Gothic Book" panose="020B0503020102020204" pitchFamily="34" charset="0"/>
              </a:rPr>
              <a:t>quarterly and at close-out</a:t>
            </a:r>
          </a:p>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Scanned as a </a:t>
            </a:r>
            <a:r>
              <a:rPr lang="en-US" dirty="0">
                <a:solidFill>
                  <a:srgbClr val="0A4B6F"/>
                </a:solidFill>
                <a:latin typeface="Franklin Gothic Book" panose="020B0503020102020204" pitchFamily="34" charset="0"/>
              </a:rPr>
              <a:t>stand-alone document and sent to your grant manager</a:t>
            </a:r>
          </a:p>
          <a:p>
            <a:pPr marL="457200" indent="-457200">
              <a:buFont typeface="Arial" panose="020B0604020202020204" pitchFamily="34" charset="0"/>
              <a:buChar char="•"/>
            </a:pPr>
            <a:r>
              <a:rPr lang="en-US" dirty="0">
                <a:solidFill>
                  <a:srgbClr val="0A4B6F"/>
                </a:solidFill>
                <a:latin typeface="Franklin Gothic Book" panose="020B0503020102020204" pitchFamily="34" charset="0"/>
              </a:rPr>
              <a:t>Please label with grant number, PPR and end date of reporting quarter:               </a:t>
            </a:r>
          </a:p>
          <a:p>
            <a:pPr marL="0" indent="0">
              <a:buNone/>
            </a:pPr>
            <a:r>
              <a:rPr lang="en-US" dirty="0">
                <a:solidFill>
                  <a:srgbClr val="0A4B6F"/>
                </a:solidFill>
                <a:latin typeface="Calibri" panose="020F0502020204030204" pitchFamily="34" charset="0"/>
                <a:cs typeface="Calibri" panose="020F0502020204030204" pitchFamily="34" charset="0"/>
              </a:rPr>
              <a:t>       </a:t>
            </a:r>
            <a:r>
              <a:rPr lang="en-US" b="1" dirty="0">
                <a:solidFill>
                  <a:srgbClr val="0A4B6F"/>
                </a:solidFill>
                <a:latin typeface="Calibri" panose="020F0502020204030204" pitchFamily="34" charset="0"/>
                <a:cs typeface="Calibri" panose="020F0502020204030204" pitchFamily="34" charset="0"/>
              </a:rPr>
              <a:t>22-921000 PPR 09/30/23</a:t>
            </a:r>
          </a:p>
        </p:txBody>
      </p:sp>
      <p:sp>
        <p:nvSpPr>
          <p:cNvPr id="4" name="Text Placeholder 3">
            <a:extLst>
              <a:ext uri="{FF2B5EF4-FFF2-40B4-BE49-F238E27FC236}">
                <a16:creationId xmlns:a16="http://schemas.microsoft.com/office/drawing/2014/main" id="{3633F81C-F16C-4EA0-85B4-9DB9D2978239}"/>
              </a:ext>
            </a:extLst>
          </p:cNvPr>
          <p:cNvSpPr>
            <a:spLocks noGrp="1"/>
          </p:cNvSpPr>
          <p:nvPr>
            <p:ph type="body" sz="half" idx="2"/>
          </p:nvPr>
        </p:nvSpPr>
        <p:spPr>
          <a:xfrm>
            <a:off x="542306" y="1448790"/>
            <a:ext cx="4801589" cy="3835729"/>
          </a:xfrm>
        </p:spPr>
        <p:txBody>
          <a:bodyPr>
            <a:normAutofit fontScale="85000" lnSpcReduction="20000"/>
          </a:bodyPr>
          <a:lstStyle/>
          <a:p>
            <a:r>
              <a:rPr lang="en-US" sz="2800" b="1" u="sng" dirty="0">
                <a:solidFill>
                  <a:srgbClr val="0A4B6F"/>
                </a:solidFill>
                <a:latin typeface="Franklin Gothic Book" panose="020B0503020102020204" pitchFamily="34" charset="0"/>
              </a:rPr>
              <a:t>Periodic Financial Report - PFR</a:t>
            </a:r>
          </a:p>
          <a:p>
            <a:pPr marL="457200" indent="-457200">
              <a:buFont typeface="Arial" panose="020B0604020202020204" pitchFamily="34" charset="0"/>
              <a:buChar char="•"/>
            </a:pPr>
            <a:r>
              <a:rPr lang="en-US" dirty="0">
                <a:solidFill>
                  <a:srgbClr val="0A4B6F"/>
                </a:solidFill>
                <a:latin typeface="Franklin Gothic Book" panose="020B0503020102020204" pitchFamily="34" charset="0"/>
              </a:rPr>
              <a:t>Project </a:t>
            </a:r>
            <a:r>
              <a:rPr lang="en-US" i="1" dirty="0">
                <a:solidFill>
                  <a:srgbClr val="0A4B6F"/>
                </a:solidFill>
                <a:latin typeface="Franklin Gothic Book" panose="020B0503020102020204" pitchFamily="34" charset="0"/>
              </a:rPr>
              <a:t>expenditures</a:t>
            </a:r>
            <a:r>
              <a:rPr lang="en-US" dirty="0">
                <a:solidFill>
                  <a:srgbClr val="0A4B6F"/>
                </a:solidFill>
                <a:latin typeface="Franklin Gothic Book" panose="020B0503020102020204" pitchFamily="34" charset="0"/>
              </a:rPr>
              <a:t> are reported on the uniform GATA PFR report</a:t>
            </a:r>
          </a:p>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Due </a:t>
            </a:r>
            <a:r>
              <a:rPr lang="en-US" dirty="0">
                <a:solidFill>
                  <a:srgbClr val="0A4B6F"/>
                </a:solidFill>
                <a:latin typeface="Franklin Gothic Book" panose="020B0503020102020204" pitchFamily="34" charset="0"/>
              </a:rPr>
              <a:t>quarterly and at closet-out</a:t>
            </a:r>
          </a:p>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Scanned as a </a:t>
            </a:r>
            <a:r>
              <a:rPr lang="en-US" dirty="0">
                <a:solidFill>
                  <a:srgbClr val="0A4B6F"/>
                </a:solidFill>
                <a:latin typeface="Franklin Gothic Book" panose="020B0503020102020204" pitchFamily="34" charset="0"/>
              </a:rPr>
              <a:t>stand-alone document and sent to your grant manager</a:t>
            </a:r>
          </a:p>
          <a:p>
            <a:pPr marL="457200" indent="-457200">
              <a:buFont typeface="Arial" panose="020B0604020202020204" pitchFamily="34" charset="0"/>
              <a:buChar char="•"/>
            </a:pPr>
            <a:r>
              <a:rPr lang="en-US" dirty="0">
                <a:solidFill>
                  <a:srgbClr val="0A4B6F"/>
                </a:solidFill>
                <a:latin typeface="Franklin Gothic Book" panose="020B0503020102020204" pitchFamily="34" charset="0"/>
              </a:rPr>
              <a:t>Please label with grant number, PFR and end date of reporting quarter:               </a:t>
            </a:r>
          </a:p>
          <a:p>
            <a:r>
              <a:rPr lang="en-US" dirty="0">
                <a:solidFill>
                  <a:srgbClr val="0A4B6F"/>
                </a:solidFill>
                <a:latin typeface="Calibri" panose="020F0502020204030204" pitchFamily="34" charset="0"/>
                <a:cs typeface="Calibri" panose="020F0502020204030204" pitchFamily="34" charset="0"/>
              </a:rPr>
              <a:t>      </a:t>
            </a:r>
            <a:r>
              <a:rPr lang="en-US" b="1" dirty="0">
                <a:solidFill>
                  <a:srgbClr val="0A4B6F"/>
                </a:solidFill>
                <a:latin typeface="Calibri" panose="020F0502020204030204" pitchFamily="34" charset="0"/>
                <a:cs typeface="Calibri" panose="020F0502020204030204" pitchFamily="34" charset="0"/>
              </a:rPr>
              <a:t>22-921000 PFR 09/30/23</a:t>
            </a:r>
          </a:p>
          <a:p>
            <a:pPr marL="457200" indent="-457200">
              <a:buFont typeface="Arial" panose="020B0604020202020204" pitchFamily="34" charset="0"/>
              <a:buChar char="•"/>
            </a:pPr>
            <a:endParaRPr lang="en-US" sz="2800" dirty="0">
              <a:solidFill>
                <a:srgbClr val="0A4B6F"/>
              </a:solidFill>
              <a:latin typeface="Franklin Gothic Book" panose="020B0503020102020204" pitchFamily="34" charset="0"/>
            </a:endParaRPr>
          </a:p>
        </p:txBody>
      </p:sp>
    </p:spTree>
    <p:extLst>
      <p:ext uri="{BB962C8B-B14F-4D97-AF65-F5344CB8AC3E}">
        <p14:creationId xmlns:p14="http://schemas.microsoft.com/office/powerpoint/2010/main" val="13587704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Periodic Financial Reporting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122240" y="1208580"/>
            <a:ext cx="11491002" cy="4524315"/>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rgbClr val="0A4B6F"/>
                </a:solidFill>
                <a:latin typeface="Franklin Gothic Book" panose="020B0503020102020204" pitchFamily="34" charset="0"/>
              </a:rPr>
              <a:t>An expense should not be reported on the PFR until all supporting documentation is available. </a:t>
            </a:r>
          </a:p>
          <a:p>
            <a:pPr marL="457200" indent="-457200">
              <a:buFont typeface="Arial" panose="020B0604020202020204" pitchFamily="34" charset="0"/>
              <a:buChar char="•"/>
            </a:pPr>
            <a:endParaRPr lang="en-US" sz="2400" dirty="0">
              <a:solidFill>
                <a:srgbClr val="0A4B6F"/>
              </a:solidFill>
              <a:latin typeface="Franklin Gothic Book" panose="020B0503020102020204" pitchFamily="34" charset="0"/>
            </a:endParaRPr>
          </a:p>
          <a:p>
            <a:pPr marL="457200" indent="-457200">
              <a:buFont typeface="Arial" panose="020B0604020202020204" pitchFamily="34" charset="0"/>
              <a:buChar char="•"/>
            </a:pPr>
            <a:r>
              <a:rPr lang="en-US" sz="2400" dirty="0">
                <a:solidFill>
                  <a:srgbClr val="0A4B6F"/>
                </a:solidFill>
                <a:latin typeface="Franklin Gothic Book" panose="020B0503020102020204" pitchFamily="34" charset="0"/>
              </a:rPr>
              <a:t>The supporting documentation provided must exactly match the dollar amount the grantee is reporting for each source of funds.</a:t>
            </a:r>
          </a:p>
          <a:p>
            <a:pPr marL="457200" indent="-457200">
              <a:buFont typeface="Arial" panose="020B0604020202020204" pitchFamily="34" charset="0"/>
              <a:buChar char="•"/>
            </a:pPr>
            <a:endParaRPr lang="en-US" sz="2400" dirty="0">
              <a:solidFill>
                <a:srgbClr val="0A4B6F"/>
              </a:solidFill>
              <a:latin typeface="Franklin Gothic Book" panose="020B0503020102020204" pitchFamily="34" charset="0"/>
            </a:endParaRPr>
          </a:p>
          <a:p>
            <a:pPr marL="457200" indent="-457200">
              <a:buFont typeface="Arial" panose="020B0604020202020204" pitchFamily="34" charset="0"/>
              <a:buChar char="•"/>
            </a:pPr>
            <a:r>
              <a:rPr lang="en-US" sz="2400" dirty="0">
                <a:solidFill>
                  <a:srgbClr val="0A4B6F"/>
                </a:solidFill>
                <a:latin typeface="Franklin Gothic Book" panose="020B0503020102020204" pitchFamily="34" charset="0"/>
              </a:rPr>
              <a:t>Only report the expenses in the quarter that have a complete transaction – debt verification, payment verification and the deposit of grant funds covering expenses being reported in that period.</a:t>
            </a:r>
          </a:p>
          <a:p>
            <a:pPr marL="457200" indent="-457200">
              <a:buFont typeface="Arial" panose="020B0604020202020204" pitchFamily="34" charset="0"/>
              <a:buChar char="•"/>
            </a:pPr>
            <a:endParaRPr lang="en-US" sz="2400" dirty="0">
              <a:solidFill>
                <a:srgbClr val="0A4B6F"/>
              </a:solidFill>
              <a:latin typeface="Franklin Gothic Book" panose="020B0503020102020204" pitchFamily="34" charset="0"/>
            </a:endParaRPr>
          </a:p>
          <a:p>
            <a:pPr marL="457200" indent="-457200">
              <a:buFont typeface="Arial" panose="020B0604020202020204" pitchFamily="34" charset="0"/>
              <a:buChar char="•"/>
            </a:pPr>
            <a:r>
              <a:rPr lang="en-US" sz="2400" dirty="0">
                <a:solidFill>
                  <a:srgbClr val="0A4B6F"/>
                </a:solidFill>
                <a:latin typeface="Franklin Gothic Book" panose="020B0503020102020204" pitchFamily="34" charset="0"/>
              </a:rPr>
              <a:t>Include the Expenditure Summary and Payment Request form as part of the support documentation for the reporting period. </a:t>
            </a:r>
          </a:p>
        </p:txBody>
      </p:sp>
    </p:spTree>
    <p:extLst>
      <p:ext uri="{BB962C8B-B14F-4D97-AF65-F5344CB8AC3E}">
        <p14:creationId xmlns:p14="http://schemas.microsoft.com/office/powerpoint/2010/main" val="5068303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C373-1854-427F-B7C3-DEF0F36CC801}"/>
              </a:ext>
            </a:extLst>
          </p:cNvPr>
          <p:cNvSpPr>
            <a:spLocks noGrp="1"/>
          </p:cNvSpPr>
          <p:nvPr>
            <p:ph type="title"/>
          </p:nvPr>
        </p:nvSpPr>
        <p:spPr>
          <a:xfrm>
            <a:off x="490467" y="606175"/>
            <a:ext cx="10420687" cy="629292"/>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Periodic Financial Report</a:t>
            </a:r>
            <a:endParaRPr lang="en-US" sz="4000" dirty="0"/>
          </a:p>
        </p:txBody>
      </p:sp>
      <p:sp>
        <p:nvSpPr>
          <p:cNvPr id="4" name="Text Placeholder 3">
            <a:extLst>
              <a:ext uri="{FF2B5EF4-FFF2-40B4-BE49-F238E27FC236}">
                <a16:creationId xmlns:a16="http://schemas.microsoft.com/office/drawing/2014/main" id="{21A82C4D-3494-4115-A6D1-0DBD4D10DA71}"/>
              </a:ext>
            </a:extLst>
          </p:cNvPr>
          <p:cNvSpPr>
            <a:spLocks noGrp="1"/>
          </p:cNvSpPr>
          <p:nvPr>
            <p:ph type="body" sz="half" idx="2"/>
          </p:nvPr>
        </p:nvSpPr>
        <p:spPr>
          <a:xfrm>
            <a:off x="7810241" y="1125876"/>
            <a:ext cx="4293775" cy="4191732"/>
          </a:xfrm>
        </p:spPr>
        <p:txBody>
          <a:bodyPr>
            <a:noAutofit/>
          </a:bodyPr>
          <a:lstStyle/>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The information required to complete the first section of the Periodic Financial Report (PFR) may be found in the Grant Agreement.  </a:t>
            </a:r>
          </a:p>
        </p:txBody>
      </p:sp>
      <p:pic>
        <p:nvPicPr>
          <p:cNvPr id="8" name="Picture Placeholder 7">
            <a:extLst>
              <a:ext uri="{FF2B5EF4-FFF2-40B4-BE49-F238E27FC236}">
                <a16:creationId xmlns:a16="http://schemas.microsoft.com/office/drawing/2014/main" id="{291C3352-F037-5EE2-99C7-E0D50171FB96}"/>
              </a:ext>
            </a:extLst>
          </p:cNvPr>
          <p:cNvPicPr>
            <a:picLocks noGrp="1" noChangeAspect="1"/>
          </p:cNvPicPr>
          <p:nvPr>
            <p:ph type="pic" idx="1"/>
          </p:nvPr>
        </p:nvPicPr>
        <p:blipFill rotWithShape="1">
          <a:blip r:embed="rId3"/>
          <a:srcRect l="484" r="484"/>
          <a:stretch/>
        </p:blipFill>
        <p:spPr>
          <a:xfrm>
            <a:off x="0" y="1125876"/>
            <a:ext cx="7685069" cy="5732124"/>
          </a:xfrm>
        </p:spPr>
      </p:pic>
    </p:spTree>
    <p:extLst>
      <p:ext uri="{BB962C8B-B14F-4D97-AF65-F5344CB8AC3E}">
        <p14:creationId xmlns:p14="http://schemas.microsoft.com/office/powerpoint/2010/main" val="23760600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C373-1854-427F-B7C3-DEF0F36CC801}"/>
              </a:ext>
            </a:extLst>
          </p:cNvPr>
          <p:cNvSpPr>
            <a:spLocks noGrp="1"/>
          </p:cNvSpPr>
          <p:nvPr>
            <p:ph type="title"/>
          </p:nvPr>
        </p:nvSpPr>
        <p:spPr>
          <a:xfrm>
            <a:off x="490467" y="606175"/>
            <a:ext cx="10420687" cy="629292"/>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Periodic Financial Report</a:t>
            </a:r>
            <a:endParaRPr lang="en-US" sz="4000" dirty="0"/>
          </a:p>
        </p:txBody>
      </p:sp>
      <p:sp>
        <p:nvSpPr>
          <p:cNvPr id="4" name="Text Placeholder 3">
            <a:extLst>
              <a:ext uri="{FF2B5EF4-FFF2-40B4-BE49-F238E27FC236}">
                <a16:creationId xmlns:a16="http://schemas.microsoft.com/office/drawing/2014/main" id="{21A82C4D-3494-4115-A6D1-0DBD4D10DA71}"/>
              </a:ext>
            </a:extLst>
          </p:cNvPr>
          <p:cNvSpPr>
            <a:spLocks noGrp="1"/>
          </p:cNvSpPr>
          <p:nvPr>
            <p:ph type="body" sz="half" idx="2"/>
          </p:nvPr>
        </p:nvSpPr>
        <p:spPr>
          <a:xfrm>
            <a:off x="7810241" y="920821"/>
            <a:ext cx="4293775" cy="4191732"/>
          </a:xfrm>
        </p:spPr>
        <p:txBody>
          <a:bodyPr>
            <a:noAutofit/>
          </a:bodyPr>
          <a:lstStyle/>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The supporting documentation for the Current Period Grant Expenses (z) should be the same documents that were submitted with your </a:t>
            </a:r>
            <a:r>
              <a:rPr lang="en-US" sz="2800" i="1" dirty="0">
                <a:solidFill>
                  <a:srgbClr val="0A4B6F"/>
                </a:solidFill>
                <a:latin typeface="Franklin Gothic Book" panose="020B0503020102020204" pitchFamily="34" charset="0"/>
              </a:rPr>
              <a:t>Expenditure Summary and Pay Request</a:t>
            </a:r>
            <a:r>
              <a:rPr lang="en-US" sz="2800" dirty="0">
                <a:solidFill>
                  <a:srgbClr val="0A4B6F"/>
                </a:solidFill>
                <a:latin typeface="Franklin Gothic Book" panose="020B0503020102020204" pitchFamily="34" charset="0"/>
              </a:rPr>
              <a:t> Form that were submitted within the same Reporting Period.  </a:t>
            </a:r>
          </a:p>
        </p:txBody>
      </p:sp>
      <p:pic>
        <p:nvPicPr>
          <p:cNvPr id="22" name="Picture Placeholder 21">
            <a:extLst>
              <a:ext uri="{FF2B5EF4-FFF2-40B4-BE49-F238E27FC236}">
                <a16:creationId xmlns:a16="http://schemas.microsoft.com/office/drawing/2014/main" id="{883104FB-D604-88BF-7C26-BED9A012C9DE}"/>
              </a:ext>
            </a:extLst>
          </p:cNvPr>
          <p:cNvPicPr>
            <a:picLocks noGrp="1" noChangeAspect="1"/>
          </p:cNvPicPr>
          <p:nvPr>
            <p:ph type="pic" idx="1"/>
          </p:nvPr>
        </p:nvPicPr>
        <p:blipFill rotWithShape="1">
          <a:blip r:embed="rId3"/>
          <a:srcRect l="390" r="390"/>
          <a:stretch/>
        </p:blipFill>
        <p:spPr>
          <a:xfrm>
            <a:off x="0" y="1137685"/>
            <a:ext cx="7763773" cy="5720316"/>
          </a:xfrm>
        </p:spPr>
      </p:pic>
    </p:spTree>
    <p:extLst>
      <p:ext uri="{BB962C8B-B14F-4D97-AF65-F5344CB8AC3E}">
        <p14:creationId xmlns:p14="http://schemas.microsoft.com/office/powerpoint/2010/main" val="31054050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C373-1854-427F-B7C3-DEF0F36CC801}"/>
              </a:ext>
            </a:extLst>
          </p:cNvPr>
          <p:cNvSpPr>
            <a:spLocks noGrp="1"/>
          </p:cNvSpPr>
          <p:nvPr>
            <p:ph type="title"/>
          </p:nvPr>
        </p:nvSpPr>
        <p:spPr>
          <a:xfrm>
            <a:off x="490467" y="606175"/>
            <a:ext cx="10420687" cy="629292"/>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Periodic Financial Report</a:t>
            </a:r>
            <a:endParaRPr lang="en-US" sz="4000" dirty="0"/>
          </a:p>
        </p:txBody>
      </p:sp>
      <p:sp>
        <p:nvSpPr>
          <p:cNvPr id="4" name="Text Placeholder 3">
            <a:extLst>
              <a:ext uri="{FF2B5EF4-FFF2-40B4-BE49-F238E27FC236}">
                <a16:creationId xmlns:a16="http://schemas.microsoft.com/office/drawing/2014/main" id="{21A82C4D-3494-4115-A6D1-0DBD4D10DA71}"/>
              </a:ext>
            </a:extLst>
          </p:cNvPr>
          <p:cNvSpPr>
            <a:spLocks noGrp="1"/>
          </p:cNvSpPr>
          <p:nvPr>
            <p:ph type="body" sz="half" idx="2"/>
          </p:nvPr>
        </p:nvSpPr>
        <p:spPr>
          <a:xfrm>
            <a:off x="7810241" y="1041035"/>
            <a:ext cx="4293775" cy="4191732"/>
          </a:xfrm>
        </p:spPr>
        <p:txBody>
          <a:bodyPr>
            <a:noAutofit/>
          </a:bodyPr>
          <a:lstStyle/>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The Grantee Certification page must be signed by the authorized official or designee as indicated in the grant agreement.  </a:t>
            </a:r>
          </a:p>
        </p:txBody>
      </p:sp>
      <p:pic>
        <p:nvPicPr>
          <p:cNvPr id="11" name="Picture Placeholder 10">
            <a:extLst>
              <a:ext uri="{FF2B5EF4-FFF2-40B4-BE49-F238E27FC236}">
                <a16:creationId xmlns:a16="http://schemas.microsoft.com/office/drawing/2014/main" id="{9777AF17-FAC8-B042-F6F6-DD816CAB762E}"/>
              </a:ext>
            </a:extLst>
          </p:cNvPr>
          <p:cNvPicPr>
            <a:picLocks noGrp="1" noChangeAspect="1"/>
          </p:cNvPicPr>
          <p:nvPr>
            <p:ph type="pic" idx="1"/>
          </p:nvPr>
        </p:nvPicPr>
        <p:blipFill rotWithShape="1">
          <a:blip r:embed="rId3"/>
          <a:srcRect l="451" r="451"/>
          <a:stretch/>
        </p:blipFill>
        <p:spPr>
          <a:xfrm>
            <a:off x="38012" y="1159498"/>
            <a:ext cx="7541139" cy="5679438"/>
          </a:xfrm>
        </p:spPr>
      </p:pic>
    </p:spTree>
    <p:extLst>
      <p:ext uri="{BB962C8B-B14F-4D97-AF65-F5344CB8AC3E}">
        <p14:creationId xmlns:p14="http://schemas.microsoft.com/office/powerpoint/2010/main" val="2672919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FA3CA-1F72-4441-83BA-9B4028665A46}"/>
              </a:ext>
            </a:extLst>
          </p:cNvPr>
          <p:cNvSpPr>
            <a:spLocks noGrp="1"/>
          </p:cNvSpPr>
          <p:nvPr>
            <p:ph type="title"/>
          </p:nvPr>
        </p:nvSpPr>
        <p:spPr/>
        <p:txBody>
          <a:bodyPr/>
          <a:lstStyle/>
          <a:p>
            <a:pPr algn="ctr"/>
            <a:r>
              <a:rPr lang="en-US" b="1" dirty="0">
                <a:solidFill>
                  <a:schemeClr val="accent1">
                    <a:lumMod val="75000"/>
                  </a:schemeClr>
                </a:solidFill>
                <a:latin typeface="Arial Narrow" panose="020B0606020202030204" pitchFamily="34" charset="0"/>
              </a:rPr>
              <a:t>General Information </a:t>
            </a:r>
          </a:p>
        </p:txBody>
      </p:sp>
      <p:sp>
        <p:nvSpPr>
          <p:cNvPr id="3" name="Content Placeholder 2">
            <a:extLst>
              <a:ext uri="{FF2B5EF4-FFF2-40B4-BE49-F238E27FC236}">
                <a16:creationId xmlns:a16="http://schemas.microsoft.com/office/drawing/2014/main" id="{4772AEEE-29B0-4672-A206-AF5BF536B28E}"/>
              </a:ext>
            </a:extLst>
          </p:cNvPr>
          <p:cNvSpPr>
            <a:spLocks noGrp="1"/>
          </p:cNvSpPr>
          <p:nvPr>
            <p:ph idx="1"/>
          </p:nvPr>
        </p:nvSpPr>
        <p:spPr/>
        <p:txBody>
          <a:bodyPr>
            <a:normAutofit/>
          </a:bodyPr>
          <a:lstStyle/>
          <a:p>
            <a:pPr algn="just" eaLnBrk="1" fontAlgn="auto" hangingPunct="1">
              <a:spcBef>
                <a:spcPts val="0"/>
              </a:spcBef>
              <a:spcAft>
                <a:spcPts val="1800"/>
              </a:spcAft>
              <a:buClrTx/>
              <a:defRPr/>
            </a:pPr>
            <a:r>
              <a:rPr lang="en-US" sz="2400" b="1" dirty="0">
                <a:latin typeface="+mj-lt"/>
                <a:cs typeface="Calibri" panose="020F0502020204030204" pitchFamily="34" charset="0"/>
              </a:rPr>
              <a:t>The Illinois Works Jobs Program Act </a:t>
            </a:r>
            <a:r>
              <a:rPr lang="en-US" sz="2400" dirty="0">
                <a:latin typeface="+mj-lt"/>
                <a:cs typeface="Calibri" panose="020F0502020204030204" pitchFamily="34" charset="0"/>
              </a:rPr>
              <a:t>is a statewide initiative to ensure that all Illinois residents have access to State capital projects and careers in the construction industry and building trades and to provide contracting and employment opportunities to historically underrepresented populations in the construction industry.</a:t>
            </a:r>
          </a:p>
          <a:p>
            <a:pPr eaLnBrk="1" fontAlgn="auto" hangingPunct="1">
              <a:spcBef>
                <a:spcPts val="0"/>
              </a:spcBef>
              <a:spcAft>
                <a:spcPts val="1500"/>
              </a:spcAft>
              <a:buClrTx/>
              <a:defRPr/>
            </a:pPr>
            <a:r>
              <a:rPr lang="en-US" sz="2400" b="1" dirty="0">
                <a:latin typeface="+mj-lt"/>
              </a:rPr>
              <a:t>Three major components:</a:t>
            </a:r>
            <a:r>
              <a:rPr lang="en-US" sz="2400" dirty="0">
                <a:latin typeface="+mj-lt"/>
              </a:rPr>
              <a:t> 						</a:t>
            </a:r>
          </a:p>
          <a:p>
            <a:pPr lvl="1" fontAlgn="auto" hangingPunct="1">
              <a:spcBef>
                <a:spcPts val="0"/>
              </a:spcBef>
              <a:spcAft>
                <a:spcPts val="1800"/>
              </a:spcAft>
              <a:buClrTx/>
              <a:buFont typeface="Calibri" panose="020F0502020204030204" pitchFamily="34" charset="0"/>
              <a:buChar char="•"/>
            </a:pPr>
            <a:r>
              <a:rPr lang="en-US" sz="2400" dirty="0">
                <a:latin typeface="+mj-lt"/>
                <a:cs typeface="Calibri" panose="020F0502020204030204" pitchFamily="34" charset="0"/>
              </a:rPr>
              <a:t>The Illinois Works Pre-Apprenticeship Program;</a:t>
            </a:r>
          </a:p>
          <a:p>
            <a:pPr lvl="1">
              <a:spcBef>
                <a:spcPts val="0"/>
              </a:spcBef>
              <a:spcAft>
                <a:spcPts val="1800"/>
              </a:spcAft>
              <a:buFont typeface="Calibri" panose="020F0502020204030204" pitchFamily="34" charset="0"/>
              <a:buChar char="•"/>
            </a:pPr>
            <a:r>
              <a:rPr lang="en-US" sz="2400" dirty="0">
                <a:latin typeface="+mj-lt"/>
                <a:cs typeface="Calibri" panose="020F0502020204030204" pitchFamily="34" charset="0"/>
              </a:rPr>
              <a:t>The Illinois Works 10% Apprenticeship Goal;</a:t>
            </a:r>
          </a:p>
          <a:p>
            <a:pPr lvl="1" fontAlgn="auto" hangingPunct="1">
              <a:spcBef>
                <a:spcPts val="0"/>
              </a:spcBef>
              <a:spcAft>
                <a:spcPts val="1800"/>
              </a:spcAft>
              <a:buClrTx/>
              <a:buFont typeface="Calibri" panose="020F0502020204030204" pitchFamily="34" charset="0"/>
              <a:buChar char="•"/>
            </a:pPr>
            <a:r>
              <a:rPr lang="en-US" sz="2400" dirty="0">
                <a:latin typeface="+mj-lt"/>
                <a:cs typeface="Calibri" panose="020F0502020204030204" pitchFamily="34" charset="0"/>
              </a:rPr>
              <a:t>The Illinois Works Bid Credit Program</a:t>
            </a:r>
          </a:p>
          <a:p>
            <a:endParaRPr lang="en-US" dirty="0"/>
          </a:p>
        </p:txBody>
      </p:sp>
      <p:pic>
        <p:nvPicPr>
          <p:cNvPr id="4" name="Content Placeholder 4">
            <a:extLst>
              <a:ext uri="{FF2B5EF4-FFF2-40B4-BE49-F238E27FC236}">
                <a16:creationId xmlns:a16="http://schemas.microsoft.com/office/drawing/2014/main" id="{B4895652-292F-437B-9A41-81C222C64E01}"/>
              </a:ext>
            </a:extLst>
          </p:cNvPr>
          <p:cNvPicPr>
            <a:picLocks noChangeAspect="1"/>
          </p:cNvPicPr>
          <p:nvPr/>
        </p:nvPicPr>
        <p:blipFill rotWithShape="1">
          <a:blip r:embed="rId3"/>
          <a:srcRect l="27052" t="31708" r="20513" b="5099"/>
          <a:stretch/>
        </p:blipFill>
        <p:spPr bwMode="auto">
          <a:xfrm>
            <a:off x="8089295" y="3605702"/>
            <a:ext cx="2657082" cy="1851526"/>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7553517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C373-1854-427F-B7C3-DEF0F36CC801}"/>
              </a:ext>
            </a:extLst>
          </p:cNvPr>
          <p:cNvSpPr>
            <a:spLocks noGrp="1"/>
          </p:cNvSpPr>
          <p:nvPr>
            <p:ph type="title"/>
          </p:nvPr>
        </p:nvSpPr>
        <p:spPr>
          <a:xfrm>
            <a:off x="490467" y="606175"/>
            <a:ext cx="10420687" cy="629292"/>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Periodic Performance Report</a:t>
            </a:r>
            <a:endParaRPr lang="en-US" sz="4000" dirty="0"/>
          </a:p>
        </p:txBody>
      </p:sp>
      <p:sp>
        <p:nvSpPr>
          <p:cNvPr id="4" name="Text Placeholder 3">
            <a:extLst>
              <a:ext uri="{FF2B5EF4-FFF2-40B4-BE49-F238E27FC236}">
                <a16:creationId xmlns:a16="http://schemas.microsoft.com/office/drawing/2014/main" id="{21A82C4D-3494-4115-A6D1-0DBD4D10DA71}"/>
              </a:ext>
            </a:extLst>
          </p:cNvPr>
          <p:cNvSpPr>
            <a:spLocks noGrp="1"/>
          </p:cNvSpPr>
          <p:nvPr>
            <p:ph type="body" sz="half" idx="2"/>
          </p:nvPr>
        </p:nvSpPr>
        <p:spPr>
          <a:xfrm>
            <a:off x="7810241" y="1125876"/>
            <a:ext cx="4293775" cy="4191732"/>
          </a:xfrm>
        </p:spPr>
        <p:txBody>
          <a:bodyPr>
            <a:noAutofit/>
          </a:bodyPr>
          <a:lstStyle/>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The information required to complete the first section of the Periodic Performance Report (PPR) is the same information used in the Financial Report (PFR).  </a:t>
            </a:r>
          </a:p>
        </p:txBody>
      </p:sp>
      <p:pic>
        <p:nvPicPr>
          <p:cNvPr id="8" name="Picture Placeholder 7">
            <a:extLst>
              <a:ext uri="{FF2B5EF4-FFF2-40B4-BE49-F238E27FC236}">
                <a16:creationId xmlns:a16="http://schemas.microsoft.com/office/drawing/2014/main" id="{1E824E89-68AD-33E1-6DA1-CA4B28FE8708}"/>
              </a:ext>
            </a:extLst>
          </p:cNvPr>
          <p:cNvPicPr>
            <a:picLocks noGrp="1" noChangeAspect="1"/>
          </p:cNvPicPr>
          <p:nvPr>
            <p:ph type="pic" idx="1"/>
          </p:nvPr>
        </p:nvPicPr>
        <p:blipFill rotWithShape="1">
          <a:blip r:embed="rId3"/>
          <a:srcRect l="105" r="105"/>
          <a:stretch/>
        </p:blipFill>
        <p:spPr>
          <a:xfrm>
            <a:off x="199473" y="1101046"/>
            <a:ext cx="7536967" cy="5700446"/>
          </a:xfrm>
        </p:spPr>
      </p:pic>
    </p:spTree>
    <p:extLst>
      <p:ext uri="{BB962C8B-B14F-4D97-AF65-F5344CB8AC3E}">
        <p14:creationId xmlns:p14="http://schemas.microsoft.com/office/powerpoint/2010/main" val="37395324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C373-1854-427F-B7C3-DEF0F36CC801}"/>
              </a:ext>
            </a:extLst>
          </p:cNvPr>
          <p:cNvSpPr>
            <a:spLocks noGrp="1"/>
          </p:cNvSpPr>
          <p:nvPr>
            <p:ph type="title"/>
          </p:nvPr>
        </p:nvSpPr>
        <p:spPr>
          <a:xfrm>
            <a:off x="490467" y="606175"/>
            <a:ext cx="10420687" cy="629292"/>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Periodic Performance Report</a:t>
            </a:r>
            <a:endParaRPr lang="en-US" sz="4000" dirty="0"/>
          </a:p>
        </p:txBody>
      </p:sp>
      <p:sp>
        <p:nvSpPr>
          <p:cNvPr id="4" name="Text Placeholder 3">
            <a:extLst>
              <a:ext uri="{FF2B5EF4-FFF2-40B4-BE49-F238E27FC236}">
                <a16:creationId xmlns:a16="http://schemas.microsoft.com/office/drawing/2014/main" id="{21A82C4D-3494-4115-A6D1-0DBD4D10DA71}"/>
              </a:ext>
            </a:extLst>
          </p:cNvPr>
          <p:cNvSpPr>
            <a:spLocks noGrp="1"/>
          </p:cNvSpPr>
          <p:nvPr>
            <p:ph type="body" sz="half" idx="2"/>
          </p:nvPr>
        </p:nvSpPr>
        <p:spPr>
          <a:xfrm>
            <a:off x="7810241" y="1235466"/>
            <a:ext cx="4293775" cy="4082141"/>
          </a:xfrm>
        </p:spPr>
        <p:txBody>
          <a:bodyPr>
            <a:noAutofit/>
          </a:bodyPr>
          <a:lstStyle/>
          <a:p>
            <a:pPr marL="0" indent="0">
              <a:lnSpc>
                <a:spcPct val="100000"/>
              </a:lnSpc>
              <a:spcBef>
                <a:spcPts val="0"/>
              </a:spcBef>
              <a:buNone/>
            </a:pPr>
            <a:r>
              <a:rPr lang="en-US" sz="2000" dirty="0">
                <a:solidFill>
                  <a:srgbClr val="0A4B6F"/>
                </a:solidFill>
                <a:latin typeface="Franklin Gothic Book" panose="020B0503020102020204" pitchFamily="34" charset="0"/>
              </a:rPr>
              <a:t>14. </a:t>
            </a:r>
            <a:r>
              <a:rPr lang="en-US" sz="2000" b="1" u="sng" dirty="0">
                <a:solidFill>
                  <a:srgbClr val="0A4B6F"/>
                </a:solidFill>
                <a:latin typeface="Franklin Gothic Book" panose="020B0503020102020204" pitchFamily="34" charset="0"/>
              </a:rPr>
              <a:t>Deliverable</a:t>
            </a:r>
          </a:p>
          <a:p>
            <a:pPr marL="0" indent="0">
              <a:lnSpc>
                <a:spcPct val="100000"/>
              </a:lnSpc>
              <a:spcBef>
                <a:spcPts val="0"/>
              </a:spcBef>
              <a:buNone/>
            </a:pPr>
            <a:r>
              <a:rPr lang="en-US" sz="2000" dirty="0">
                <a:solidFill>
                  <a:srgbClr val="0A4B6F"/>
                </a:solidFill>
                <a:latin typeface="Franklin Gothic Book" panose="020B0503020102020204" pitchFamily="34" charset="0"/>
              </a:rPr>
              <a:t>       - Project</a:t>
            </a:r>
            <a:endParaRPr lang="en-US" sz="800" dirty="0">
              <a:solidFill>
                <a:srgbClr val="0A4B6F"/>
              </a:solidFill>
              <a:latin typeface="Franklin Gothic Book" panose="020B0503020102020204" pitchFamily="34" charset="0"/>
            </a:endParaRPr>
          </a:p>
          <a:p>
            <a:pPr marL="0" indent="0">
              <a:lnSpc>
                <a:spcPct val="100000"/>
              </a:lnSpc>
              <a:spcBef>
                <a:spcPts val="0"/>
              </a:spcBef>
              <a:buNone/>
            </a:pPr>
            <a:r>
              <a:rPr lang="en-US" sz="2000" dirty="0">
                <a:solidFill>
                  <a:srgbClr val="0A4B6F"/>
                </a:solidFill>
                <a:latin typeface="Franklin Gothic Book" panose="020B0503020102020204" pitchFamily="34" charset="0"/>
              </a:rPr>
              <a:t>15. </a:t>
            </a:r>
            <a:r>
              <a:rPr lang="en-US" sz="2000" b="1" u="sng" dirty="0">
                <a:solidFill>
                  <a:srgbClr val="0A4B6F"/>
                </a:solidFill>
                <a:latin typeface="Franklin Gothic Book" panose="020B0503020102020204" pitchFamily="34" charset="0"/>
              </a:rPr>
              <a:t>Due Date</a:t>
            </a:r>
          </a:p>
          <a:p>
            <a:pPr marL="0" indent="0">
              <a:lnSpc>
                <a:spcPct val="100000"/>
              </a:lnSpc>
              <a:spcBef>
                <a:spcPts val="0"/>
              </a:spcBef>
              <a:buNone/>
            </a:pPr>
            <a:r>
              <a:rPr lang="en-US" sz="2000" dirty="0">
                <a:solidFill>
                  <a:srgbClr val="0A4B6F"/>
                </a:solidFill>
                <a:latin typeface="Franklin Gothic Book" panose="020B0503020102020204" pitchFamily="34" charset="0"/>
              </a:rPr>
              <a:t>       - Due date for the deliverable,  </a:t>
            </a:r>
          </a:p>
          <a:p>
            <a:pPr marL="0" indent="0">
              <a:lnSpc>
                <a:spcPct val="100000"/>
              </a:lnSpc>
              <a:spcBef>
                <a:spcPts val="0"/>
              </a:spcBef>
              <a:buNone/>
            </a:pPr>
            <a:r>
              <a:rPr lang="en-US" sz="2000" dirty="0">
                <a:solidFill>
                  <a:srgbClr val="0A4B6F"/>
                </a:solidFill>
                <a:latin typeface="Franklin Gothic Book" panose="020B0503020102020204" pitchFamily="34" charset="0"/>
              </a:rPr>
              <a:t>         which is the grant end date.</a:t>
            </a:r>
          </a:p>
          <a:p>
            <a:pPr marL="0" indent="0">
              <a:lnSpc>
                <a:spcPct val="100000"/>
              </a:lnSpc>
              <a:spcBef>
                <a:spcPts val="0"/>
              </a:spcBef>
              <a:buNone/>
            </a:pPr>
            <a:r>
              <a:rPr lang="en-US" sz="2000" dirty="0">
                <a:solidFill>
                  <a:srgbClr val="0A4B6F"/>
                </a:solidFill>
                <a:latin typeface="Franklin Gothic Book" panose="020B0503020102020204" pitchFamily="34" charset="0"/>
              </a:rPr>
              <a:t>16.  </a:t>
            </a:r>
            <a:r>
              <a:rPr lang="en-US" sz="2000" b="1" u="sng" dirty="0">
                <a:solidFill>
                  <a:srgbClr val="0A4B6F"/>
                </a:solidFill>
                <a:latin typeface="Franklin Gothic Book" panose="020B0503020102020204" pitchFamily="34" charset="0"/>
              </a:rPr>
              <a:t>Date Completed</a:t>
            </a:r>
          </a:p>
          <a:p>
            <a:pPr marL="0" indent="0">
              <a:lnSpc>
                <a:spcPct val="100000"/>
              </a:lnSpc>
              <a:spcBef>
                <a:spcPts val="0"/>
              </a:spcBef>
              <a:buNone/>
            </a:pPr>
            <a:r>
              <a:rPr lang="en-US" sz="2000" dirty="0">
                <a:solidFill>
                  <a:srgbClr val="0A4B6F"/>
                </a:solidFill>
                <a:latin typeface="Franklin Gothic Book" panose="020B0503020102020204" pitchFamily="34" charset="0"/>
              </a:rPr>
              <a:t>        - Enter the date the Deliverable </a:t>
            </a:r>
          </a:p>
          <a:p>
            <a:pPr marL="0" indent="0">
              <a:lnSpc>
                <a:spcPct val="100000"/>
              </a:lnSpc>
              <a:spcBef>
                <a:spcPts val="0"/>
              </a:spcBef>
              <a:buNone/>
            </a:pPr>
            <a:r>
              <a:rPr lang="en-US" sz="2000" dirty="0">
                <a:solidFill>
                  <a:srgbClr val="0A4B6F"/>
                </a:solidFill>
                <a:latin typeface="Franklin Gothic Book" panose="020B0503020102020204" pitchFamily="34" charset="0"/>
              </a:rPr>
              <a:t>          task was completed.  Should be   </a:t>
            </a:r>
          </a:p>
          <a:p>
            <a:pPr marL="0" indent="0">
              <a:lnSpc>
                <a:spcPct val="100000"/>
              </a:lnSpc>
              <a:spcBef>
                <a:spcPts val="0"/>
              </a:spcBef>
              <a:buNone/>
            </a:pPr>
            <a:r>
              <a:rPr lang="en-US" sz="2000" dirty="0">
                <a:solidFill>
                  <a:srgbClr val="0A4B6F"/>
                </a:solidFill>
                <a:latin typeface="Franklin Gothic Book" panose="020B0503020102020204" pitchFamily="34" charset="0"/>
              </a:rPr>
              <a:t>          blank until last report when  </a:t>
            </a:r>
          </a:p>
          <a:p>
            <a:pPr marL="0" indent="0">
              <a:lnSpc>
                <a:spcPct val="100000"/>
              </a:lnSpc>
              <a:spcBef>
                <a:spcPts val="0"/>
              </a:spcBef>
              <a:buNone/>
            </a:pPr>
            <a:r>
              <a:rPr lang="en-US" sz="2000" dirty="0">
                <a:solidFill>
                  <a:srgbClr val="0A4B6F"/>
                </a:solidFill>
                <a:latin typeface="Franklin Gothic Book" panose="020B0503020102020204" pitchFamily="34" charset="0"/>
              </a:rPr>
              <a:t>          project is complete</a:t>
            </a:r>
          </a:p>
          <a:p>
            <a:pPr marL="0" indent="0">
              <a:lnSpc>
                <a:spcPct val="100000"/>
              </a:lnSpc>
              <a:spcBef>
                <a:spcPts val="0"/>
              </a:spcBef>
              <a:buNone/>
            </a:pPr>
            <a:r>
              <a:rPr lang="en-US" sz="2000" dirty="0">
                <a:solidFill>
                  <a:srgbClr val="0A4B6F"/>
                </a:solidFill>
                <a:latin typeface="Franklin Gothic Book" panose="020B0503020102020204" pitchFamily="34" charset="0"/>
              </a:rPr>
              <a:t>17. </a:t>
            </a:r>
            <a:r>
              <a:rPr lang="en-US" sz="2000" b="1" u="sng" dirty="0">
                <a:solidFill>
                  <a:srgbClr val="0A4B6F"/>
                </a:solidFill>
                <a:latin typeface="Franklin Gothic Book" panose="020B0503020102020204" pitchFamily="34" charset="0"/>
              </a:rPr>
              <a:t>Deliverable Explanation</a:t>
            </a:r>
          </a:p>
          <a:p>
            <a:pPr marL="0" indent="0">
              <a:lnSpc>
                <a:spcPct val="100000"/>
              </a:lnSpc>
              <a:spcBef>
                <a:spcPts val="0"/>
              </a:spcBef>
              <a:buNone/>
            </a:pPr>
            <a:r>
              <a:rPr lang="en-US" sz="2000" dirty="0">
                <a:solidFill>
                  <a:srgbClr val="0A4B6F"/>
                </a:solidFill>
                <a:latin typeface="Franklin Gothic Book" panose="020B0503020102020204" pitchFamily="34" charset="0"/>
              </a:rPr>
              <a:t>      - This will be left blank until the </a:t>
            </a:r>
          </a:p>
          <a:p>
            <a:pPr marL="0" indent="0">
              <a:lnSpc>
                <a:spcPct val="100000"/>
              </a:lnSpc>
              <a:spcBef>
                <a:spcPts val="0"/>
              </a:spcBef>
              <a:buNone/>
            </a:pPr>
            <a:r>
              <a:rPr lang="en-US" sz="2000" dirty="0">
                <a:solidFill>
                  <a:srgbClr val="0A4B6F"/>
                </a:solidFill>
                <a:latin typeface="Franklin Gothic Book" panose="020B0503020102020204" pitchFamily="34" charset="0"/>
              </a:rPr>
              <a:t>        final report.  </a:t>
            </a:r>
          </a:p>
        </p:txBody>
      </p:sp>
      <p:pic>
        <p:nvPicPr>
          <p:cNvPr id="15" name="Picture Placeholder 14">
            <a:extLst>
              <a:ext uri="{FF2B5EF4-FFF2-40B4-BE49-F238E27FC236}">
                <a16:creationId xmlns:a16="http://schemas.microsoft.com/office/drawing/2014/main" id="{CDB013C8-31CC-D854-AEA6-5CBAD8728B6D}"/>
              </a:ext>
            </a:extLst>
          </p:cNvPr>
          <p:cNvPicPr>
            <a:picLocks noGrp="1" noChangeAspect="1"/>
          </p:cNvPicPr>
          <p:nvPr>
            <p:ph type="pic" idx="1"/>
          </p:nvPr>
        </p:nvPicPr>
        <p:blipFill rotWithShape="1">
          <a:blip r:embed="rId3"/>
          <a:srcRect l="309" r="309"/>
          <a:stretch/>
        </p:blipFill>
        <p:spPr>
          <a:xfrm>
            <a:off x="0" y="1150706"/>
            <a:ext cx="7695343" cy="5707293"/>
          </a:xfrm>
        </p:spPr>
      </p:pic>
    </p:spTree>
    <p:extLst>
      <p:ext uri="{BB962C8B-B14F-4D97-AF65-F5344CB8AC3E}">
        <p14:creationId xmlns:p14="http://schemas.microsoft.com/office/powerpoint/2010/main" val="34758956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C373-1854-427F-B7C3-DEF0F36CC801}"/>
              </a:ext>
            </a:extLst>
          </p:cNvPr>
          <p:cNvSpPr>
            <a:spLocks noGrp="1"/>
          </p:cNvSpPr>
          <p:nvPr>
            <p:ph type="title"/>
          </p:nvPr>
        </p:nvSpPr>
        <p:spPr>
          <a:xfrm>
            <a:off x="490467" y="606175"/>
            <a:ext cx="10420687" cy="629292"/>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Periodic Performance Report</a:t>
            </a:r>
            <a:endParaRPr lang="en-US" sz="4000" dirty="0"/>
          </a:p>
        </p:txBody>
      </p:sp>
      <p:sp>
        <p:nvSpPr>
          <p:cNvPr id="4" name="Text Placeholder 3">
            <a:extLst>
              <a:ext uri="{FF2B5EF4-FFF2-40B4-BE49-F238E27FC236}">
                <a16:creationId xmlns:a16="http://schemas.microsoft.com/office/drawing/2014/main" id="{21A82C4D-3494-4115-A6D1-0DBD4D10DA71}"/>
              </a:ext>
            </a:extLst>
          </p:cNvPr>
          <p:cNvSpPr>
            <a:spLocks noGrp="1"/>
          </p:cNvSpPr>
          <p:nvPr>
            <p:ph type="body" sz="half" idx="2"/>
          </p:nvPr>
        </p:nvSpPr>
        <p:spPr>
          <a:xfrm>
            <a:off x="7705617" y="1759449"/>
            <a:ext cx="4398399" cy="3473317"/>
          </a:xfrm>
        </p:spPr>
        <p:txBody>
          <a:bodyPr>
            <a:noAutofit/>
          </a:bodyPr>
          <a:lstStyle/>
          <a:p>
            <a:pPr marL="0" indent="0">
              <a:lnSpc>
                <a:spcPct val="100000"/>
              </a:lnSpc>
              <a:spcBef>
                <a:spcPts val="0"/>
              </a:spcBef>
              <a:buNone/>
            </a:pPr>
            <a:r>
              <a:rPr lang="en-US" sz="2000" dirty="0">
                <a:solidFill>
                  <a:srgbClr val="0A4B6F"/>
                </a:solidFill>
                <a:latin typeface="Franklin Gothic Book" panose="020B0503020102020204" pitchFamily="34" charset="0"/>
              </a:rPr>
              <a:t>18. </a:t>
            </a:r>
            <a:r>
              <a:rPr lang="en-US" sz="2000" b="1" u="sng" dirty="0">
                <a:solidFill>
                  <a:srgbClr val="0A4B6F"/>
                </a:solidFill>
                <a:latin typeface="Franklin Gothic Book" panose="020B0503020102020204" pitchFamily="34" charset="0"/>
              </a:rPr>
              <a:t>Performance Measures</a:t>
            </a:r>
          </a:p>
          <a:p>
            <a:pPr marL="0" indent="0">
              <a:lnSpc>
                <a:spcPct val="100000"/>
              </a:lnSpc>
              <a:spcBef>
                <a:spcPts val="0"/>
              </a:spcBef>
              <a:buNone/>
            </a:pPr>
            <a:r>
              <a:rPr lang="en-US" sz="2000" dirty="0">
                <a:solidFill>
                  <a:srgbClr val="0A4B6F"/>
                </a:solidFill>
                <a:latin typeface="Franklin Gothic Book" panose="020B0503020102020204" pitchFamily="34" charset="0"/>
              </a:rPr>
              <a:t>       - Found in UGA</a:t>
            </a:r>
          </a:p>
          <a:p>
            <a:pPr marL="0" indent="0">
              <a:lnSpc>
                <a:spcPct val="100000"/>
              </a:lnSpc>
              <a:spcBef>
                <a:spcPts val="0"/>
              </a:spcBef>
              <a:buNone/>
            </a:pPr>
            <a:r>
              <a:rPr lang="en-US" sz="2000" dirty="0">
                <a:solidFill>
                  <a:srgbClr val="0A4B6F"/>
                </a:solidFill>
                <a:latin typeface="Franklin Gothic Book" panose="020B0503020102020204" pitchFamily="34" charset="0"/>
              </a:rPr>
              <a:t>19. </a:t>
            </a:r>
            <a:r>
              <a:rPr lang="en-US" sz="2000" b="1" u="sng" dirty="0">
                <a:solidFill>
                  <a:srgbClr val="0A4B6F"/>
                </a:solidFill>
                <a:latin typeface="Franklin Gothic Book" panose="020B0503020102020204" pitchFamily="34" charset="0"/>
              </a:rPr>
              <a:t>Performance Standard - Frequency</a:t>
            </a:r>
          </a:p>
          <a:p>
            <a:pPr marL="0" indent="0">
              <a:lnSpc>
                <a:spcPct val="100000"/>
              </a:lnSpc>
              <a:spcBef>
                <a:spcPts val="0"/>
              </a:spcBef>
              <a:buNone/>
            </a:pPr>
            <a:r>
              <a:rPr lang="en-US" sz="2000" dirty="0">
                <a:solidFill>
                  <a:srgbClr val="0A4B6F"/>
                </a:solidFill>
                <a:latin typeface="Franklin Gothic Book" panose="020B0503020102020204" pitchFamily="34" charset="0"/>
              </a:rPr>
              <a:t>       - “End of Grant Period” should be  </a:t>
            </a:r>
          </a:p>
          <a:p>
            <a:pPr marL="0" indent="0">
              <a:lnSpc>
                <a:spcPct val="100000"/>
              </a:lnSpc>
              <a:spcBef>
                <a:spcPts val="0"/>
              </a:spcBef>
              <a:buNone/>
            </a:pPr>
            <a:r>
              <a:rPr lang="en-US" sz="2000" dirty="0">
                <a:solidFill>
                  <a:srgbClr val="0A4B6F"/>
                </a:solidFill>
                <a:latin typeface="Franklin Gothic Book" panose="020B0503020102020204" pitchFamily="34" charset="0"/>
              </a:rPr>
              <a:t>          entered here until project is  </a:t>
            </a:r>
          </a:p>
          <a:p>
            <a:pPr marL="0" indent="0">
              <a:lnSpc>
                <a:spcPct val="100000"/>
              </a:lnSpc>
              <a:spcBef>
                <a:spcPts val="0"/>
              </a:spcBef>
              <a:buNone/>
            </a:pPr>
            <a:r>
              <a:rPr lang="en-US" sz="2000" dirty="0">
                <a:solidFill>
                  <a:srgbClr val="0A4B6F"/>
                </a:solidFill>
                <a:latin typeface="Franklin Gothic Book" panose="020B0503020102020204" pitchFamily="34" charset="0"/>
              </a:rPr>
              <a:t>          complete.</a:t>
            </a:r>
          </a:p>
          <a:p>
            <a:pPr marL="0" indent="0">
              <a:lnSpc>
                <a:spcPct val="100000"/>
              </a:lnSpc>
              <a:spcBef>
                <a:spcPts val="0"/>
              </a:spcBef>
              <a:buNone/>
            </a:pPr>
            <a:r>
              <a:rPr lang="en-US" sz="2000" dirty="0">
                <a:solidFill>
                  <a:srgbClr val="0A4B6F"/>
                </a:solidFill>
                <a:latin typeface="Franklin Gothic Book" panose="020B0503020102020204" pitchFamily="34" charset="0"/>
              </a:rPr>
              <a:t>20.  </a:t>
            </a:r>
            <a:r>
              <a:rPr lang="en-US" sz="2000" b="1" u="sng" dirty="0">
                <a:solidFill>
                  <a:srgbClr val="0A4B6F"/>
                </a:solidFill>
                <a:latin typeface="Franklin Gothic Book" panose="020B0503020102020204" pitchFamily="34" charset="0"/>
              </a:rPr>
              <a:t>Results – Accomplishments in </a:t>
            </a:r>
            <a:r>
              <a:rPr lang="en-US" sz="2000" b="1" dirty="0">
                <a:solidFill>
                  <a:srgbClr val="0A4B6F"/>
                </a:solidFill>
                <a:latin typeface="Franklin Gothic Book" panose="020B0503020102020204" pitchFamily="34" charset="0"/>
              </a:rPr>
              <a:t>  </a:t>
            </a:r>
          </a:p>
          <a:p>
            <a:pPr marL="0" indent="0">
              <a:lnSpc>
                <a:spcPct val="100000"/>
              </a:lnSpc>
              <a:spcBef>
                <a:spcPts val="0"/>
              </a:spcBef>
              <a:buNone/>
            </a:pPr>
            <a:r>
              <a:rPr lang="en-US" sz="2000" b="1" dirty="0">
                <a:solidFill>
                  <a:srgbClr val="0A4B6F"/>
                </a:solidFill>
                <a:latin typeface="Franklin Gothic Book" panose="020B0503020102020204" pitchFamily="34" charset="0"/>
              </a:rPr>
              <a:t>        </a:t>
            </a:r>
            <a:r>
              <a:rPr lang="en-US" sz="2000" b="1" u="sng" dirty="0">
                <a:solidFill>
                  <a:srgbClr val="0A4B6F"/>
                </a:solidFill>
                <a:latin typeface="Franklin Gothic Book" panose="020B0503020102020204" pitchFamily="34" charset="0"/>
              </a:rPr>
              <a:t>Reporting Period</a:t>
            </a:r>
          </a:p>
          <a:p>
            <a:pPr marL="0" indent="0">
              <a:lnSpc>
                <a:spcPct val="100000"/>
              </a:lnSpc>
              <a:spcBef>
                <a:spcPts val="0"/>
              </a:spcBef>
              <a:buNone/>
            </a:pPr>
            <a:r>
              <a:rPr lang="en-US" sz="2000" dirty="0">
                <a:solidFill>
                  <a:srgbClr val="0A4B6F"/>
                </a:solidFill>
                <a:latin typeface="Franklin Gothic Book" panose="020B0503020102020204" pitchFamily="34" charset="0"/>
              </a:rPr>
              <a:t>        - Provide details about the projects      </a:t>
            </a:r>
          </a:p>
          <a:p>
            <a:pPr marL="0" indent="0">
              <a:lnSpc>
                <a:spcPct val="100000"/>
              </a:lnSpc>
              <a:spcBef>
                <a:spcPts val="0"/>
              </a:spcBef>
              <a:buNone/>
            </a:pPr>
            <a:r>
              <a:rPr lang="en-US" sz="2000" dirty="0">
                <a:solidFill>
                  <a:srgbClr val="0A4B6F"/>
                </a:solidFill>
                <a:latin typeface="Franklin Gothic Book" panose="020B0503020102020204" pitchFamily="34" charset="0"/>
              </a:rPr>
              <a:t>          progress during the reporting  </a:t>
            </a:r>
          </a:p>
          <a:p>
            <a:pPr marL="0" indent="0">
              <a:lnSpc>
                <a:spcPct val="100000"/>
              </a:lnSpc>
              <a:spcBef>
                <a:spcPts val="0"/>
              </a:spcBef>
              <a:buNone/>
            </a:pPr>
            <a:r>
              <a:rPr lang="en-US" sz="2000" dirty="0">
                <a:solidFill>
                  <a:srgbClr val="0A4B6F"/>
                </a:solidFill>
                <a:latin typeface="Franklin Gothic Book" panose="020B0503020102020204" pitchFamily="34" charset="0"/>
              </a:rPr>
              <a:t>          quarter.  </a:t>
            </a:r>
          </a:p>
          <a:p>
            <a:pPr marL="0" indent="0">
              <a:lnSpc>
                <a:spcPct val="100000"/>
              </a:lnSpc>
              <a:spcBef>
                <a:spcPts val="0"/>
              </a:spcBef>
              <a:buNone/>
            </a:pPr>
            <a:r>
              <a:rPr lang="en-US" sz="2000" dirty="0">
                <a:solidFill>
                  <a:srgbClr val="0A4B6F"/>
                </a:solidFill>
                <a:latin typeface="Franklin Gothic Book" panose="020B0503020102020204" pitchFamily="34" charset="0"/>
              </a:rPr>
              <a:t> </a:t>
            </a:r>
          </a:p>
        </p:txBody>
      </p:sp>
      <p:pic>
        <p:nvPicPr>
          <p:cNvPr id="7" name="Picture Placeholder 6">
            <a:extLst>
              <a:ext uri="{FF2B5EF4-FFF2-40B4-BE49-F238E27FC236}">
                <a16:creationId xmlns:a16="http://schemas.microsoft.com/office/drawing/2014/main" id="{3D2FC3CD-8752-A250-ACF4-BB397BDF794B}"/>
              </a:ext>
            </a:extLst>
          </p:cNvPr>
          <p:cNvPicPr>
            <a:picLocks noGrp="1" noChangeAspect="1"/>
          </p:cNvPicPr>
          <p:nvPr>
            <p:ph type="pic" idx="1"/>
          </p:nvPr>
        </p:nvPicPr>
        <p:blipFill rotWithShape="1">
          <a:blip r:embed="rId3"/>
          <a:srcRect l="309" r="309"/>
          <a:stretch/>
        </p:blipFill>
        <p:spPr>
          <a:xfrm>
            <a:off x="0" y="1130158"/>
            <a:ext cx="7705617" cy="5727842"/>
          </a:xfrm>
        </p:spPr>
      </p:pic>
    </p:spTree>
    <p:extLst>
      <p:ext uri="{BB962C8B-B14F-4D97-AF65-F5344CB8AC3E}">
        <p14:creationId xmlns:p14="http://schemas.microsoft.com/office/powerpoint/2010/main" val="42075561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C373-1854-427F-B7C3-DEF0F36CC801}"/>
              </a:ext>
            </a:extLst>
          </p:cNvPr>
          <p:cNvSpPr>
            <a:spLocks noGrp="1"/>
          </p:cNvSpPr>
          <p:nvPr>
            <p:ph type="title"/>
          </p:nvPr>
        </p:nvSpPr>
        <p:spPr>
          <a:xfrm>
            <a:off x="490467" y="606175"/>
            <a:ext cx="10420687" cy="629292"/>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Periodic Performance Report</a:t>
            </a:r>
            <a:endParaRPr lang="en-US" sz="4000" dirty="0"/>
          </a:p>
        </p:txBody>
      </p:sp>
      <p:sp>
        <p:nvSpPr>
          <p:cNvPr id="4" name="Text Placeholder 3">
            <a:extLst>
              <a:ext uri="{FF2B5EF4-FFF2-40B4-BE49-F238E27FC236}">
                <a16:creationId xmlns:a16="http://schemas.microsoft.com/office/drawing/2014/main" id="{21A82C4D-3494-4115-A6D1-0DBD4D10DA71}"/>
              </a:ext>
            </a:extLst>
          </p:cNvPr>
          <p:cNvSpPr>
            <a:spLocks noGrp="1"/>
          </p:cNvSpPr>
          <p:nvPr>
            <p:ph type="body" sz="half" idx="2"/>
          </p:nvPr>
        </p:nvSpPr>
        <p:spPr>
          <a:xfrm>
            <a:off x="7810241" y="1041035"/>
            <a:ext cx="4293775" cy="4191732"/>
          </a:xfrm>
        </p:spPr>
        <p:txBody>
          <a:bodyPr>
            <a:noAutofit/>
          </a:bodyPr>
          <a:lstStyle/>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The Grantee Certification page must be signed by the authorized official or designee as indicated in the grant agreement.  </a:t>
            </a:r>
          </a:p>
        </p:txBody>
      </p:sp>
      <p:pic>
        <p:nvPicPr>
          <p:cNvPr id="6" name="Picture Placeholder 5">
            <a:extLst>
              <a:ext uri="{FF2B5EF4-FFF2-40B4-BE49-F238E27FC236}">
                <a16:creationId xmlns:a16="http://schemas.microsoft.com/office/drawing/2014/main" id="{03A5CB23-A817-803A-BE0D-B9EB6471CBD9}"/>
              </a:ext>
            </a:extLst>
          </p:cNvPr>
          <p:cNvPicPr>
            <a:picLocks noGrp="1" noChangeAspect="1"/>
          </p:cNvPicPr>
          <p:nvPr>
            <p:ph type="pic" idx="1"/>
          </p:nvPr>
        </p:nvPicPr>
        <p:blipFill rotWithShape="1">
          <a:blip r:embed="rId3"/>
          <a:srcRect t="39" b="39"/>
          <a:stretch/>
        </p:blipFill>
        <p:spPr>
          <a:xfrm>
            <a:off x="1" y="1094974"/>
            <a:ext cx="7695344" cy="5763026"/>
          </a:xfrm>
        </p:spPr>
      </p:pic>
    </p:spTree>
    <p:extLst>
      <p:ext uri="{BB962C8B-B14F-4D97-AF65-F5344CB8AC3E}">
        <p14:creationId xmlns:p14="http://schemas.microsoft.com/office/powerpoint/2010/main" val="1327297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490467" y="477752"/>
            <a:ext cx="10512424" cy="734602"/>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Quarterly Periodic Reporting</a:t>
            </a:r>
            <a:endParaRPr lang="en-US" sz="4000" dirty="0"/>
          </a:p>
        </p:txBody>
      </p:sp>
      <p:sp>
        <p:nvSpPr>
          <p:cNvPr id="3" name="Content Placeholder 2">
            <a:extLst>
              <a:ext uri="{FF2B5EF4-FFF2-40B4-BE49-F238E27FC236}">
                <a16:creationId xmlns:a16="http://schemas.microsoft.com/office/drawing/2014/main" id="{A147A2EA-8647-4BA6-94F9-0D72E150A362}"/>
              </a:ext>
            </a:extLst>
          </p:cNvPr>
          <p:cNvSpPr>
            <a:spLocks noGrp="1"/>
          </p:cNvSpPr>
          <p:nvPr>
            <p:ph idx="1"/>
          </p:nvPr>
        </p:nvSpPr>
        <p:spPr>
          <a:xfrm>
            <a:off x="6603107" y="1448790"/>
            <a:ext cx="5325190" cy="5085574"/>
          </a:xfrm>
        </p:spPr>
        <p:txBody>
          <a:bodyPr>
            <a:normAutofit/>
          </a:bodyPr>
          <a:lstStyle/>
          <a:p>
            <a:pPr marL="0" indent="0">
              <a:buNone/>
            </a:pPr>
            <a:r>
              <a:rPr lang="en-US" sz="2400" b="1" u="sng" dirty="0">
                <a:solidFill>
                  <a:srgbClr val="0A4B6F"/>
                </a:solidFill>
                <a:latin typeface="Franklin Gothic Book" panose="020B0503020102020204" pitchFamily="34" charset="0"/>
              </a:rPr>
              <a:t>Grantee Email Reminders:</a:t>
            </a:r>
          </a:p>
          <a:p>
            <a:r>
              <a:rPr lang="en-US" sz="2300" b="1" i="1" dirty="0">
                <a:solidFill>
                  <a:srgbClr val="0A4B6F"/>
                </a:solidFill>
                <a:latin typeface="Franklin Gothic Book" panose="020B0503020102020204" pitchFamily="34" charset="0"/>
              </a:rPr>
              <a:t>No report 1-week from due date:</a:t>
            </a:r>
          </a:p>
          <a:p>
            <a:pPr marL="457200" lvl="1" indent="0">
              <a:buNone/>
            </a:pPr>
            <a:r>
              <a:rPr lang="en-US" sz="2300" dirty="0">
                <a:solidFill>
                  <a:srgbClr val="0A4B6F"/>
                </a:solidFill>
                <a:latin typeface="Franklin Gothic Book" panose="020B0503020102020204" pitchFamily="34" charset="0"/>
              </a:rPr>
              <a:t>Grant Administrator will receive a “Scheduled Report Item Due” email</a:t>
            </a:r>
          </a:p>
          <a:p>
            <a:r>
              <a:rPr lang="en-US" sz="2300" b="1" i="1" dirty="0">
                <a:solidFill>
                  <a:srgbClr val="0A4B6F"/>
                </a:solidFill>
                <a:latin typeface="Franklin Gothic Book" panose="020B0503020102020204" pitchFamily="34" charset="0"/>
              </a:rPr>
              <a:t>No report by due date:</a:t>
            </a:r>
          </a:p>
          <a:p>
            <a:pPr marL="457200" lvl="1" indent="0">
              <a:buNone/>
            </a:pPr>
            <a:r>
              <a:rPr lang="en-US" sz="2300" dirty="0">
                <a:solidFill>
                  <a:srgbClr val="0A4B6F"/>
                </a:solidFill>
                <a:latin typeface="Franklin Gothic Book" panose="020B0503020102020204" pitchFamily="34" charset="0"/>
              </a:rPr>
              <a:t>Authorized Official and Grant Administrator will receive a “Notification of Reporting Non-Compliance” email</a:t>
            </a:r>
            <a:endParaRPr lang="en-US" dirty="0">
              <a:solidFill>
                <a:schemeClr val="accent1"/>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3633F81C-F16C-4EA0-85B4-9DB9D2978239}"/>
              </a:ext>
            </a:extLst>
          </p:cNvPr>
          <p:cNvSpPr>
            <a:spLocks noGrp="1"/>
          </p:cNvSpPr>
          <p:nvPr>
            <p:ph type="body" sz="half" idx="2"/>
          </p:nvPr>
        </p:nvSpPr>
        <p:spPr>
          <a:xfrm>
            <a:off x="542306" y="1448790"/>
            <a:ext cx="5046587" cy="4931458"/>
          </a:xfrm>
        </p:spPr>
        <p:txBody>
          <a:bodyPr>
            <a:normAutofit fontScale="62500" lnSpcReduction="20000"/>
          </a:bodyPr>
          <a:lstStyle/>
          <a:p>
            <a:pPr marL="457200" indent="-457200">
              <a:buFont typeface="Arial" panose="020B0604020202020204" pitchFamily="34" charset="0"/>
              <a:buChar char="•"/>
            </a:pPr>
            <a:r>
              <a:rPr lang="en-US" sz="3300" dirty="0">
                <a:solidFill>
                  <a:srgbClr val="0A4B6F"/>
                </a:solidFill>
                <a:latin typeface="Franklin Gothic Book" panose="020B0503020102020204" pitchFamily="34" charset="0"/>
              </a:rPr>
              <a:t>Do not reuse report forms.  Start a new form for each grant each quarter.</a:t>
            </a:r>
          </a:p>
          <a:p>
            <a:endParaRPr lang="en-US" sz="3300" dirty="0">
              <a:solidFill>
                <a:srgbClr val="0A4B6F"/>
              </a:solidFill>
              <a:latin typeface="Franklin Gothic Book" panose="020B0503020102020204" pitchFamily="34" charset="0"/>
            </a:endParaRPr>
          </a:p>
          <a:p>
            <a:pPr marL="457200" indent="-457200">
              <a:buFont typeface="Arial" panose="020B0604020202020204" pitchFamily="34" charset="0"/>
              <a:buChar char="•"/>
            </a:pPr>
            <a:r>
              <a:rPr lang="en-US" sz="3300" dirty="0">
                <a:solidFill>
                  <a:srgbClr val="0A4B6F"/>
                </a:solidFill>
                <a:latin typeface="Franklin Gothic Book" panose="020B0503020102020204" pitchFamily="34" charset="0"/>
              </a:rPr>
              <a:t>If a report is not correct when submitted, your grant manager will send it back with notes on what needs to be corrected. </a:t>
            </a:r>
          </a:p>
          <a:p>
            <a:endParaRPr lang="en-US" sz="3300" dirty="0">
              <a:solidFill>
                <a:srgbClr val="0A4B6F"/>
              </a:solidFill>
              <a:latin typeface="Franklin Gothic Book" panose="020B0503020102020204" pitchFamily="34" charset="0"/>
            </a:endParaRPr>
          </a:p>
          <a:p>
            <a:pPr marL="457200" indent="-457200">
              <a:buFont typeface="Arial" panose="020B0604020202020204" pitchFamily="34" charset="0"/>
              <a:buChar char="•"/>
            </a:pPr>
            <a:r>
              <a:rPr lang="en-US" sz="3300" dirty="0">
                <a:solidFill>
                  <a:srgbClr val="0A4B6F"/>
                </a:solidFill>
                <a:latin typeface="Franklin Gothic Book" panose="020B0503020102020204" pitchFamily="34" charset="0"/>
              </a:rPr>
              <a:t>Scanned as a stand-alone document and sent to your grant manager</a:t>
            </a:r>
          </a:p>
          <a:p>
            <a:endParaRPr lang="en-US" sz="3300" dirty="0">
              <a:solidFill>
                <a:srgbClr val="0A4B6F"/>
              </a:solidFill>
              <a:latin typeface="Franklin Gothic Book" panose="020B0503020102020204" pitchFamily="34" charset="0"/>
            </a:endParaRPr>
          </a:p>
          <a:p>
            <a:pPr marL="457200" indent="-457200">
              <a:buFont typeface="Arial" panose="020B0604020202020204" pitchFamily="34" charset="0"/>
              <a:buChar char="•"/>
            </a:pPr>
            <a:r>
              <a:rPr lang="en-US" sz="3300" dirty="0">
                <a:solidFill>
                  <a:srgbClr val="0A4B6F"/>
                </a:solidFill>
                <a:latin typeface="Franklin Gothic Book" panose="020B0503020102020204" pitchFamily="34" charset="0"/>
              </a:rPr>
              <a:t>If a corrected report is not received within 30-days of notification of errors, a FEIN lock will be placed on the grant/local government.</a:t>
            </a:r>
          </a:p>
          <a:p>
            <a:pPr marL="457200" indent="-457200">
              <a:buFont typeface="Arial" panose="020B0604020202020204" pitchFamily="34" charset="0"/>
              <a:buChar char="•"/>
            </a:pPr>
            <a:endParaRPr lang="en-US" sz="2800" dirty="0">
              <a:solidFill>
                <a:srgbClr val="0A4B6F"/>
              </a:solidFill>
              <a:latin typeface="Franklin Gothic Book" panose="020B0503020102020204" pitchFamily="34" charset="0"/>
            </a:endParaRPr>
          </a:p>
        </p:txBody>
      </p:sp>
    </p:spTree>
    <p:extLst>
      <p:ext uri="{BB962C8B-B14F-4D97-AF65-F5344CB8AC3E}">
        <p14:creationId xmlns:p14="http://schemas.microsoft.com/office/powerpoint/2010/main" val="4408553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a:xfrm>
            <a:off x="2210601" y="1864991"/>
            <a:ext cx="9144000" cy="1049365"/>
          </a:xfrm>
        </p:spPr>
        <p:txBody>
          <a:bodyPr/>
          <a:lstStyle/>
          <a:p>
            <a:pPr algn="r"/>
            <a:r>
              <a:rPr lang="en-US" sz="4400" dirty="0">
                <a:solidFill>
                  <a:srgbClr val="0A4B6F"/>
                </a:solidFill>
                <a:latin typeface="Franklin Gothic Medium" panose="020B0603020102020204" pitchFamily="34" charset="0"/>
                <a:cs typeface="Aharoni" panose="020B0604020202020204" pitchFamily="2" charset="-79"/>
              </a:rPr>
              <a:t>Rebuild Illinois</a:t>
            </a: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Quarterly Reporting</a:t>
            </a:r>
          </a:p>
        </p:txBody>
      </p:sp>
      <p:pic>
        <p:nvPicPr>
          <p:cNvPr id="4" name="Picture 3">
            <a:extLst>
              <a:ext uri="{FF2B5EF4-FFF2-40B4-BE49-F238E27FC236}">
                <a16:creationId xmlns:a16="http://schemas.microsoft.com/office/drawing/2014/main" id="{C1D94E3B-0274-68E4-43E0-79F215588C49}"/>
              </a:ext>
            </a:extLst>
          </p:cNvPr>
          <p:cNvPicPr>
            <a:picLocks noChangeAspect="1"/>
          </p:cNvPicPr>
          <p:nvPr/>
        </p:nvPicPr>
        <p:blipFill>
          <a:blip r:embed="rId3"/>
          <a:stretch>
            <a:fillRect/>
          </a:stretch>
        </p:blipFill>
        <p:spPr>
          <a:xfrm>
            <a:off x="1879511" y="528013"/>
            <a:ext cx="3529890" cy="3356090"/>
          </a:xfrm>
          <a:prstGeom prst="rect">
            <a:avLst/>
          </a:prstGeom>
        </p:spPr>
      </p:pic>
      <p:pic>
        <p:nvPicPr>
          <p:cNvPr id="5" name="Picture 4">
            <a:extLst>
              <a:ext uri="{FF2B5EF4-FFF2-40B4-BE49-F238E27FC236}">
                <a16:creationId xmlns:a16="http://schemas.microsoft.com/office/drawing/2014/main" id="{64AA6692-D83E-481D-D39C-B1EF62B910C8}"/>
              </a:ext>
            </a:extLst>
          </p:cNvPr>
          <p:cNvPicPr>
            <a:picLocks noChangeAspect="1"/>
          </p:cNvPicPr>
          <p:nvPr/>
        </p:nvPicPr>
        <p:blipFill>
          <a:blip r:embed="rId4"/>
          <a:stretch>
            <a:fillRect/>
          </a:stretch>
        </p:blipFill>
        <p:spPr>
          <a:xfrm>
            <a:off x="1971789" y="424344"/>
            <a:ext cx="3069994" cy="3930661"/>
          </a:xfrm>
          <a:prstGeom prst="rect">
            <a:avLst/>
          </a:prstGeom>
        </p:spPr>
      </p:pic>
    </p:spTree>
    <p:extLst>
      <p:ext uri="{BB962C8B-B14F-4D97-AF65-F5344CB8AC3E}">
        <p14:creationId xmlns:p14="http://schemas.microsoft.com/office/powerpoint/2010/main" val="4264294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p:txBody>
          <a:bodyPr/>
          <a:lstStyle/>
          <a:p>
            <a:pPr algn="r"/>
            <a:r>
              <a:rPr lang="en-US" dirty="0">
                <a:solidFill>
                  <a:srgbClr val="0A4B6F"/>
                </a:solidFill>
                <a:latin typeface="Franklin Gothic Medium" panose="020B0603020102020204" pitchFamily="34" charset="0"/>
                <a:cs typeface="Aharoni" panose="020B0604020202020204" pitchFamily="2" charset="-79"/>
              </a:rPr>
              <a:t>Rebuild Illinois Administration</a:t>
            </a: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1686187" y="2392363"/>
            <a:ext cx="10505813" cy="1655762"/>
          </a:xfrm>
        </p:spPr>
        <p:txBody>
          <a:bodyPr>
            <a:normAutofit/>
          </a:bodyPr>
          <a:lstStyle/>
          <a:p>
            <a:pPr marL="0" indent="0" algn="r">
              <a:buNone/>
            </a:pPr>
            <a:r>
              <a:rPr lang="en-US" sz="3200" dirty="0">
                <a:solidFill>
                  <a:srgbClr val="0A4B6F"/>
                </a:solidFill>
                <a:latin typeface="Franklin Gothic Book" panose="020B0503020102020204" pitchFamily="34" charset="0"/>
              </a:rPr>
              <a:t>Grant Closeouts</a:t>
            </a:r>
          </a:p>
          <a:p>
            <a:pPr marL="0" indent="0" algn="r">
              <a:buNone/>
            </a:pPr>
            <a:r>
              <a:rPr lang="en-US" sz="2800" dirty="0">
                <a:solidFill>
                  <a:srgbClr val="0A4B6F"/>
                </a:solidFill>
                <a:latin typeface="Franklin Gothic Book" panose="020B0503020102020204" pitchFamily="34" charset="0"/>
              </a:rPr>
              <a:t>Peyton Bernot</a:t>
            </a:r>
          </a:p>
        </p:txBody>
      </p:sp>
    </p:spTree>
    <p:extLst>
      <p:ext uri="{BB962C8B-B14F-4D97-AF65-F5344CB8AC3E}">
        <p14:creationId xmlns:p14="http://schemas.microsoft.com/office/powerpoint/2010/main" val="9125218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Quarterly PPR </a:t>
            </a:r>
            <a:endParaRPr lang="en-US" dirty="0"/>
          </a:p>
        </p:txBody>
      </p:sp>
      <p:pic>
        <p:nvPicPr>
          <p:cNvPr id="4" name="Picture 3">
            <a:extLst>
              <a:ext uri="{FF2B5EF4-FFF2-40B4-BE49-F238E27FC236}">
                <a16:creationId xmlns:a16="http://schemas.microsoft.com/office/drawing/2014/main" id="{DDB85F7B-6C49-09C2-5C10-E4E81802268A}"/>
              </a:ext>
            </a:extLst>
          </p:cNvPr>
          <p:cNvPicPr>
            <a:picLocks noChangeAspect="1"/>
          </p:cNvPicPr>
          <p:nvPr/>
        </p:nvPicPr>
        <p:blipFill rotWithShape="1">
          <a:blip r:embed="rId2"/>
          <a:srcRect l="72686" t="12937" r="6729" b="4889"/>
          <a:stretch/>
        </p:blipFill>
        <p:spPr>
          <a:xfrm>
            <a:off x="334227" y="1149856"/>
            <a:ext cx="7459323" cy="5608949"/>
          </a:xfrm>
          <a:prstGeom prst="rect">
            <a:avLst/>
          </a:prstGeom>
        </p:spPr>
      </p:pic>
      <p:sp>
        <p:nvSpPr>
          <p:cNvPr id="7" name="Arrow: Left 6">
            <a:extLst>
              <a:ext uri="{FF2B5EF4-FFF2-40B4-BE49-F238E27FC236}">
                <a16:creationId xmlns:a16="http://schemas.microsoft.com/office/drawing/2014/main" id="{D57669D8-8F22-1D24-ABA8-4291F5132CBA}"/>
              </a:ext>
            </a:extLst>
          </p:cNvPr>
          <p:cNvSpPr/>
          <p:nvPr/>
        </p:nvSpPr>
        <p:spPr>
          <a:xfrm>
            <a:off x="1216404" y="3528422"/>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10669066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F59825-B4FA-3D32-92DE-289711FA9E64}"/>
              </a:ext>
            </a:extLst>
          </p:cNvPr>
          <p:cNvPicPr>
            <a:picLocks noChangeAspect="1"/>
          </p:cNvPicPr>
          <p:nvPr/>
        </p:nvPicPr>
        <p:blipFill rotWithShape="1">
          <a:blip r:embed="rId2"/>
          <a:srcRect l="73388" t="13067" r="6841" b="14392"/>
          <a:stretch/>
        </p:blipFill>
        <p:spPr>
          <a:xfrm>
            <a:off x="632390" y="1126293"/>
            <a:ext cx="7492708" cy="5178713"/>
          </a:xfrm>
          <a:prstGeom prst="rect">
            <a:avLst/>
          </a:prstGeom>
        </p:spPr>
      </p:pic>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411019"/>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Quarterly PFR</a:t>
            </a:r>
            <a:endParaRPr lang="en-US" dirty="0"/>
          </a:p>
        </p:txBody>
      </p:sp>
      <p:sp>
        <p:nvSpPr>
          <p:cNvPr id="8" name="Arrow: Down 7">
            <a:extLst>
              <a:ext uri="{FF2B5EF4-FFF2-40B4-BE49-F238E27FC236}">
                <a16:creationId xmlns:a16="http://schemas.microsoft.com/office/drawing/2014/main" id="{E10FD480-8BF9-F9A4-3A33-4379BC7E9D0F}"/>
              </a:ext>
            </a:extLst>
          </p:cNvPr>
          <p:cNvSpPr/>
          <p:nvPr/>
        </p:nvSpPr>
        <p:spPr>
          <a:xfrm>
            <a:off x="5412337" y="1999716"/>
            <a:ext cx="828941" cy="45124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20705375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Other Items for Closeout</a:t>
            </a: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8320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Illinois Works Jobs Program Act Certification of Complianace with Public Works Project Apprenticeship Goals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On-site monitoring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As-built maps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Final quarterly Illinois Works report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Construction management documents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Bids Tabs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NOCA</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Contract and Agreement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Notice to Proceed</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Certified Transcript of Payroll</a:t>
            </a:r>
          </a:p>
        </p:txBody>
      </p:sp>
    </p:spTree>
    <p:extLst>
      <p:ext uri="{BB962C8B-B14F-4D97-AF65-F5344CB8AC3E}">
        <p14:creationId xmlns:p14="http://schemas.microsoft.com/office/powerpoint/2010/main" val="1322537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B96FCF-FC8C-41ED-AFD7-D7873969E25A}"/>
              </a:ext>
            </a:extLst>
          </p:cNvPr>
          <p:cNvSpPr>
            <a:spLocks noGrp="1"/>
          </p:cNvSpPr>
          <p:nvPr>
            <p:ph type="title"/>
          </p:nvPr>
        </p:nvSpPr>
        <p:spPr>
          <a:xfrm>
            <a:off x="466722" y="586855"/>
            <a:ext cx="3201366" cy="3387497"/>
          </a:xfrm>
        </p:spPr>
        <p:txBody>
          <a:bodyPr anchor="b">
            <a:normAutofit/>
          </a:bodyPr>
          <a:lstStyle/>
          <a:p>
            <a:pPr algn="r"/>
            <a:r>
              <a:rPr lang="en-US" sz="3700" b="1" i="0" u="none" strike="noStrike" baseline="0" dirty="0">
                <a:solidFill>
                  <a:srgbClr val="FFFFFF"/>
                </a:solidFill>
                <a:latin typeface="Arial Narrow" panose="020B0606020202030204" pitchFamily="34" charset="0"/>
              </a:rPr>
              <a:t>What is the Illinois Works Apprenticeship Initiative Goal?</a:t>
            </a:r>
            <a:br>
              <a:rPr lang="en-US" sz="3700" b="0" i="0" u="none" strike="noStrike" baseline="0" dirty="0">
                <a:solidFill>
                  <a:srgbClr val="FFFFFF"/>
                </a:solidFill>
                <a:latin typeface="Arial Narrow" panose="020B0606020202030204" pitchFamily="34" charset="0"/>
              </a:rPr>
            </a:br>
            <a:endParaRPr lang="en-US" sz="3700" dirty="0">
              <a:solidFill>
                <a:srgbClr val="FFFFFF"/>
              </a:solidFill>
            </a:endParaRPr>
          </a:p>
        </p:txBody>
      </p:sp>
      <p:sp>
        <p:nvSpPr>
          <p:cNvPr id="3" name="Content Placeholder 2">
            <a:extLst>
              <a:ext uri="{FF2B5EF4-FFF2-40B4-BE49-F238E27FC236}">
                <a16:creationId xmlns:a16="http://schemas.microsoft.com/office/drawing/2014/main" id="{65DECDAD-FC10-45DA-9E89-42A2A6CF4385}"/>
              </a:ext>
            </a:extLst>
          </p:cNvPr>
          <p:cNvSpPr>
            <a:spLocks noGrp="1"/>
          </p:cNvSpPr>
          <p:nvPr>
            <p:ph idx="1"/>
          </p:nvPr>
        </p:nvSpPr>
        <p:spPr>
          <a:xfrm>
            <a:off x="4810259" y="649480"/>
            <a:ext cx="6555347" cy="5546047"/>
          </a:xfrm>
        </p:spPr>
        <p:txBody>
          <a:bodyPr anchor="ctr">
            <a:normAutofit/>
          </a:bodyPr>
          <a:lstStyle/>
          <a:p>
            <a:r>
              <a:rPr lang="en-US" sz="2000" b="1" dirty="0">
                <a:effectLst/>
                <a:latin typeface="Calibri Light" panose="020F0302020204030204" pitchFamily="34" charset="0"/>
                <a:ea typeface="Calibri" panose="020F0502020204030204" pitchFamily="34" charset="0"/>
                <a:cs typeface="Calibri Light" panose="020F0302020204030204" pitchFamily="34" charset="0"/>
              </a:rPr>
              <a:t>This program opens the doors of opportunity into the construction industry and the trades.</a:t>
            </a:r>
            <a:r>
              <a:rPr lang="en-US" sz="2000" dirty="0">
                <a:effectLst/>
                <a:latin typeface="Calibri Light" panose="020F0302020204030204" pitchFamily="34" charset="0"/>
                <a:ea typeface="Calibri" panose="020F0502020204030204" pitchFamily="34" charset="0"/>
                <a:cs typeface="Calibri Light" panose="020F0302020204030204" pitchFamily="34" charset="0"/>
              </a:rPr>
              <a:t> It applies to public works projects with an estimated cost of $500,000 or more, including both capital grants and direct capital contracts and awards. For applicable projects, the goal is for U.S. Department of Labor certified apprentices (not limited to pre-apprentice program graduates) to perform: 10% of total labor hours actually worked in each prevailing wage category </a:t>
            </a:r>
            <a:r>
              <a:rPr lang="en-US" sz="2000" b="1" dirty="0">
                <a:effectLst/>
                <a:latin typeface="Calibri Light" panose="020F0302020204030204" pitchFamily="34" charset="0"/>
                <a:ea typeface="Calibri" panose="020F0502020204030204" pitchFamily="34" charset="0"/>
                <a:cs typeface="Calibri Light" panose="020F0302020204030204" pitchFamily="34" charset="0"/>
              </a:rPr>
              <a:t>OR </a:t>
            </a:r>
            <a:r>
              <a:rPr lang="en-US" sz="2000" dirty="0">
                <a:effectLst/>
                <a:latin typeface="Calibri Light" panose="020F0302020204030204" pitchFamily="34" charset="0"/>
                <a:ea typeface="Calibri" panose="020F0502020204030204" pitchFamily="34" charset="0"/>
                <a:cs typeface="Calibri Light" panose="020F0302020204030204" pitchFamily="34" charset="0"/>
              </a:rPr>
              <a:t>10% of the estimated labor hours in each prevailing wage category, whichever is less.</a:t>
            </a:r>
          </a:p>
          <a:p>
            <a:endParaRPr lang="en-US" sz="2000" dirty="0"/>
          </a:p>
        </p:txBody>
      </p:sp>
    </p:spTree>
    <p:extLst>
      <p:ext uri="{BB962C8B-B14F-4D97-AF65-F5344CB8AC3E}">
        <p14:creationId xmlns:p14="http://schemas.microsoft.com/office/powerpoint/2010/main" val="21336686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p:txBody>
          <a:bodyPr/>
          <a:lstStyle/>
          <a:p>
            <a:pPr algn="r"/>
            <a:r>
              <a:rPr lang="en-US" dirty="0">
                <a:solidFill>
                  <a:srgbClr val="0A4B6F"/>
                </a:solidFill>
                <a:latin typeface="Franklin Gothic Medium" panose="020B0603020102020204" pitchFamily="34" charset="0"/>
                <a:cs typeface="Aharoni" panose="020B0604020202020204" pitchFamily="2" charset="-79"/>
              </a:rPr>
              <a:t>Rebuild Illinois Administration</a:t>
            </a: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1686187" y="2392363"/>
            <a:ext cx="10505813" cy="1655762"/>
          </a:xfrm>
        </p:spPr>
        <p:txBody>
          <a:bodyPr>
            <a:normAutofit/>
          </a:bodyPr>
          <a:lstStyle/>
          <a:p>
            <a:pPr marL="0" indent="0" algn="r">
              <a:buNone/>
            </a:pPr>
            <a:r>
              <a:rPr lang="en-US" sz="3200" dirty="0">
                <a:solidFill>
                  <a:srgbClr val="0A4B6F"/>
                </a:solidFill>
                <a:latin typeface="Franklin Gothic Book" panose="020B0503020102020204" pitchFamily="34" charset="0"/>
              </a:rPr>
              <a:t>Grant Retention Administrative Files</a:t>
            </a:r>
          </a:p>
          <a:p>
            <a:pPr marL="0" indent="0" algn="r">
              <a:buNone/>
            </a:pPr>
            <a:r>
              <a:rPr lang="en-US" sz="2800" dirty="0">
                <a:solidFill>
                  <a:srgbClr val="0A4B6F"/>
                </a:solidFill>
                <a:latin typeface="Franklin Gothic Book" panose="020B0503020102020204" pitchFamily="34" charset="0"/>
              </a:rPr>
              <a:t>Regina Watts</a:t>
            </a:r>
          </a:p>
        </p:txBody>
      </p:sp>
    </p:spTree>
    <p:extLst>
      <p:ext uri="{BB962C8B-B14F-4D97-AF65-F5344CB8AC3E}">
        <p14:creationId xmlns:p14="http://schemas.microsoft.com/office/powerpoint/2010/main" val="19215181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Grantee Records Retention</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50796" y="1477303"/>
            <a:ext cx="11090408"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The Department requires that a filing system be established that makes all the necessary source documents readily accessible.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The Retention Checklist will be sent with the Grant Agreement.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A copy of a completed Retention Checklist along with the required documentation on the checklist must be kept in the Grantee project file.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All grant records must be maintained for a minimum of three years after the closeout of the grant. </a:t>
            </a:r>
          </a:p>
        </p:txBody>
      </p:sp>
    </p:spTree>
    <p:extLst>
      <p:ext uri="{BB962C8B-B14F-4D97-AF65-F5344CB8AC3E}">
        <p14:creationId xmlns:p14="http://schemas.microsoft.com/office/powerpoint/2010/main" val="32896821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490467" y="0"/>
            <a:ext cx="10512424" cy="734602"/>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Filing System</a:t>
            </a:r>
            <a:endParaRPr lang="en-US" sz="4000" dirty="0"/>
          </a:p>
        </p:txBody>
      </p:sp>
      <p:pic>
        <p:nvPicPr>
          <p:cNvPr id="15" name="Picture 14">
            <a:extLst>
              <a:ext uri="{FF2B5EF4-FFF2-40B4-BE49-F238E27FC236}">
                <a16:creationId xmlns:a16="http://schemas.microsoft.com/office/drawing/2014/main" id="{5134DCA5-DA84-68C7-53C9-237B39A56D34}"/>
              </a:ext>
            </a:extLst>
          </p:cNvPr>
          <p:cNvPicPr>
            <a:picLocks noChangeAspect="1"/>
          </p:cNvPicPr>
          <p:nvPr/>
        </p:nvPicPr>
        <p:blipFill>
          <a:blip r:embed="rId2"/>
          <a:stretch>
            <a:fillRect/>
          </a:stretch>
        </p:blipFill>
        <p:spPr>
          <a:xfrm>
            <a:off x="490465" y="626164"/>
            <a:ext cx="4892751" cy="6193713"/>
          </a:xfrm>
          <a:prstGeom prst="rect">
            <a:avLst/>
          </a:prstGeom>
        </p:spPr>
      </p:pic>
      <p:pic>
        <p:nvPicPr>
          <p:cNvPr id="17" name="Picture 16">
            <a:extLst>
              <a:ext uri="{FF2B5EF4-FFF2-40B4-BE49-F238E27FC236}">
                <a16:creationId xmlns:a16="http://schemas.microsoft.com/office/drawing/2014/main" id="{C52847A8-175A-5A43-CD3A-D61D0A78DBFE}"/>
              </a:ext>
            </a:extLst>
          </p:cNvPr>
          <p:cNvPicPr>
            <a:picLocks noChangeAspect="1"/>
          </p:cNvPicPr>
          <p:nvPr/>
        </p:nvPicPr>
        <p:blipFill>
          <a:blip r:embed="rId3"/>
          <a:stretch>
            <a:fillRect/>
          </a:stretch>
        </p:blipFill>
        <p:spPr>
          <a:xfrm>
            <a:off x="6193364" y="734602"/>
            <a:ext cx="5336027" cy="3238629"/>
          </a:xfrm>
          <a:prstGeom prst="rect">
            <a:avLst/>
          </a:prstGeom>
        </p:spPr>
      </p:pic>
    </p:spTree>
    <p:extLst>
      <p:ext uri="{BB962C8B-B14F-4D97-AF65-F5344CB8AC3E}">
        <p14:creationId xmlns:p14="http://schemas.microsoft.com/office/powerpoint/2010/main" val="14754337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490467" y="0"/>
            <a:ext cx="10512424" cy="734602"/>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Filing System</a:t>
            </a:r>
            <a:endParaRPr lang="en-US" sz="4000" dirty="0"/>
          </a:p>
        </p:txBody>
      </p:sp>
      <p:pic>
        <p:nvPicPr>
          <p:cNvPr id="19" name="Picture 18">
            <a:extLst>
              <a:ext uri="{FF2B5EF4-FFF2-40B4-BE49-F238E27FC236}">
                <a16:creationId xmlns:a16="http://schemas.microsoft.com/office/drawing/2014/main" id="{121C6BD1-F7F7-54D9-F262-3E088E1D0A88}"/>
              </a:ext>
            </a:extLst>
          </p:cNvPr>
          <p:cNvPicPr>
            <a:picLocks noChangeAspect="1"/>
          </p:cNvPicPr>
          <p:nvPr/>
        </p:nvPicPr>
        <p:blipFill rotWithShape="1">
          <a:blip r:embed="rId2"/>
          <a:srcRect r="1283" b="14194"/>
          <a:stretch/>
        </p:blipFill>
        <p:spPr>
          <a:xfrm>
            <a:off x="490467" y="625961"/>
            <a:ext cx="5236584" cy="6102830"/>
          </a:xfrm>
          <a:prstGeom prst="rect">
            <a:avLst/>
          </a:prstGeom>
        </p:spPr>
      </p:pic>
      <p:pic>
        <p:nvPicPr>
          <p:cNvPr id="4" name="Picture 3">
            <a:extLst>
              <a:ext uri="{FF2B5EF4-FFF2-40B4-BE49-F238E27FC236}">
                <a16:creationId xmlns:a16="http://schemas.microsoft.com/office/drawing/2014/main" id="{BF004F21-872C-3327-45E8-E2ADC12509B1}"/>
              </a:ext>
            </a:extLst>
          </p:cNvPr>
          <p:cNvPicPr>
            <a:picLocks noChangeAspect="1"/>
          </p:cNvPicPr>
          <p:nvPr/>
        </p:nvPicPr>
        <p:blipFill>
          <a:blip r:embed="rId3"/>
          <a:stretch>
            <a:fillRect/>
          </a:stretch>
        </p:blipFill>
        <p:spPr>
          <a:xfrm>
            <a:off x="6570038" y="734602"/>
            <a:ext cx="4770510" cy="4106094"/>
          </a:xfrm>
          <a:prstGeom prst="rect">
            <a:avLst/>
          </a:prstGeom>
        </p:spPr>
      </p:pic>
    </p:spTree>
    <p:extLst>
      <p:ext uri="{BB962C8B-B14F-4D97-AF65-F5344CB8AC3E}">
        <p14:creationId xmlns:p14="http://schemas.microsoft.com/office/powerpoint/2010/main" val="40946168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72FDC1-0754-534B-F8E4-30257B435CE2}"/>
              </a:ext>
            </a:extLst>
          </p:cNvPr>
          <p:cNvPicPr>
            <a:picLocks noChangeAspect="1"/>
          </p:cNvPicPr>
          <p:nvPr/>
        </p:nvPicPr>
        <p:blipFill rotWithShape="1">
          <a:blip r:embed="rId2">
            <a:extLst>
              <a:ext uri="{28A0092B-C50C-407E-A947-70E740481C1C}">
                <a14:useLocalDpi xmlns:a14="http://schemas.microsoft.com/office/drawing/2010/main" val="0"/>
              </a:ext>
            </a:extLst>
          </a:blip>
          <a:srcRect l="5398" t="16521" r="1840" b="2103"/>
          <a:stretch/>
        </p:blipFill>
        <p:spPr bwMode="auto">
          <a:xfrm>
            <a:off x="490467" y="917320"/>
            <a:ext cx="9576986" cy="5871452"/>
          </a:xfrm>
          <a:prstGeom prst="rect">
            <a:avLst/>
          </a:prstGeom>
          <a:noFill/>
          <a:ln>
            <a:noFill/>
          </a:ln>
        </p:spPr>
      </p:pic>
      <p:sp>
        <p:nvSpPr>
          <p:cNvPr id="4" name="Title 1">
            <a:extLst>
              <a:ext uri="{FF2B5EF4-FFF2-40B4-BE49-F238E27FC236}">
                <a16:creationId xmlns:a16="http://schemas.microsoft.com/office/drawing/2014/main" id="{C7A3419E-9DD5-A17C-06CA-6B4BE70B343C}"/>
              </a:ext>
            </a:extLst>
          </p:cNvPr>
          <p:cNvSpPr>
            <a:spLocks noGrp="1"/>
          </p:cNvSpPr>
          <p:nvPr>
            <p:ph type="title"/>
          </p:nvPr>
        </p:nvSpPr>
        <p:spPr>
          <a:xfrm>
            <a:off x="490467" y="211765"/>
            <a:ext cx="10515600" cy="775064"/>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Audit Requirements</a:t>
            </a:r>
            <a:endParaRPr lang="en-US" dirty="0"/>
          </a:p>
        </p:txBody>
      </p:sp>
    </p:spTree>
    <p:extLst>
      <p:ext uri="{BB962C8B-B14F-4D97-AF65-F5344CB8AC3E}">
        <p14:creationId xmlns:p14="http://schemas.microsoft.com/office/powerpoint/2010/main" val="37802521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01653" y="233141"/>
            <a:ext cx="10515600" cy="649515"/>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Audit Requirements</a:t>
            </a: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220172" y="964137"/>
            <a:ext cx="11081700" cy="433965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ArialMT"/>
                <a:ea typeface="+mn-ea"/>
                <a:cs typeface="+mn-cs"/>
              </a:rPr>
              <a:t>The State of Illinois is required to obtain and review the audit of all entities that had any State or Federally participating funds pass through it.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ArialMT"/>
                <a:ea typeface="+mn-ea"/>
                <a:cs typeface="+mn-cs"/>
              </a:rPr>
              <a:t>The appropriate audit reporting package must be submitted through the Grantee Portal at </a:t>
            </a:r>
            <a:r>
              <a:rPr kumimoji="0" lang="en-US" sz="2800" b="0" i="0" u="sng" strike="noStrike" kern="1200" cap="none" spc="0" normalizeH="0" baseline="0" noProof="0" dirty="0">
                <a:ln>
                  <a:noFill/>
                </a:ln>
                <a:solidFill>
                  <a:srgbClr val="044B6F"/>
                </a:solidFill>
                <a:effectLst/>
                <a:uLnTx/>
                <a:uFillTx/>
                <a:latin typeface="ArialMT"/>
                <a:ea typeface="+mn-ea"/>
                <a:cs typeface="+mn-cs"/>
              </a:rPr>
              <a:t>grants.illinois.gov/portal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ArialMT"/>
                <a:ea typeface="+mn-ea"/>
                <a:cs typeface="+mn-cs"/>
              </a:rPr>
              <a:t>Non-compliance with audit requirements could result in implementation of the Grantee Compliance Enforcement System (GCES) and may result in the inability to receive grant funds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ArialMT"/>
                <a:ea typeface="+mn-ea"/>
                <a:cs typeface="Arial" panose="020B0604020202020204" pitchFamily="34" charset="0"/>
              </a:rPr>
              <a:t>Helpful Resources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sng" strike="noStrike" kern="1200" cap="none" spc="0" normalizeH="0" baseline="0" noProof="0" dirty="0">
                <a:ln>
                  <a:noFill/>
                </a:ln>
                <a:solidFill>
                  <a:srgbClr val="044B6F"/>
                </a:solidFill>
                <a:effectLst/>
                <a:uLnTx/>
                <a:uFillTx/>
                <a:latin typeface="Calibri" panose="020F0502020204030204" pitchFamily="34" charset="0"/>
                <a:ea typeface="Calibri" panose="020F0502020204030204" pitchFamily="34" charset="0"/>
                <a:cs typeface="+mn-cs"/>
                <a:hlinkClick r:id="rId2">
                  <a:extLst>
                    <a:ext uri="{A12FA001-AC4F-418D-AE19-62706E023703}">
                      <ahyp:hlinkClr xmlns:ahyp="http://schemas.microsoft.com/office/drawing/2018/hyperlinkcolor" val="tx"/>
                    </a:ext>
                  </a:extLst>
                </a:hlinkClick>
              </a:rPr>
              <a:t>https://dceo.illinois.gov/aboutdceo/grantopportunities.html</a:t>
            </a:r>
            <a:r>
              <a:rPr kumimoji="0" lang="en-US" sz="2600" b="0" i="0" u="none" strike="noStrike" kern="1200" cap="none" spc="0" normalizeH="0" baseline="0" noProof="0" dirty="0">
                <a:ln>
                  <a:noFill/>
                </a:ln>
                <a:solidFill>
                  <a:srgbClr val="044B6F"/>
                </a:solidFill>
                <a:effectLst/>
                <a:uLnTx/>
                <a:uFillTx/>
                <a:latin typeface="Calibri" panose="020F0502020204030204" pitchFamily="34" charset="0"/>
                <a:ea typeface="Calibri" panose="020F0502020204030204" pitchFamily="34" charset="0"/>
                <a:cs typeface="+mn-cs"/>
              </a:rPr>
              <a:t> </a:t>
            </a:r>
            <a:endParaRPr kumimoji="0" lang="en-US" sz="26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8477826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01653" y="233141"/>
            <a:ext cx="10515600" cy="649515"/>
          </a:xfrm>
        </p:spPr>
        <p:txBody>
          <a:bodyPr>
            <a:noAutofit/>
          </a:bodyPr>
          <a:lstStyle/>
          <a:p>
            <a:r>
              <a:rPr lang="en-US" sz="4000" dirty="0">
                <a:solidFill>
                  <a:srgbClr val="0A4B6F"/>
                </a:solidFill>
                <a:latin typeface="Franklin Gothic Medium" panose="020B0603020102020204" pitchFamily="34" charset="0"/>
                <a:cs typeface="Aharoni" panose="020B0604020202020204" pitchFamily="2" charset="-79"/>
              </a:rPr>
              <a:t>Audit Requirements</a:t>
            </a: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220172" y="882656"/>
            <a:ext cx="11081700" cy="517064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ArialMT"/>
                <a:ea typeface="+mn-ea"/>
                <a:cs typeface="+mn-cs"/>
              </a:rPr>
              <a:t>The State of Illinois is required to obtain and review the audit of all entities that had any State or Federally participating funds pass through it.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ArialMT"/>
                <a:ea typeface="+mn-ea"/>
                <a:cs typeface="+mn-cs"/>
              </a:rPr>
              <a:t>The appropriate audit reporting package must be submitted through the Grantee Portal at </a:t>
            </a:r>
            <a:r>
              <a:rPr kumimoji="0" lang="en-US" sz="2800" b="0" i="0" u="sng" strike="noStrike" kern="1200" cap="none" spc="0" normalizeH="0" baseline="0" noProof="0" dirty="0">
                <a:ln>
                  <a:noFill/>
                </a:ln>
                <a:solidFill>
                  <a:srgbClr val="044B6F"/>
                </a:solidFill>
                <a:effectLst/>
                <a:uLnTx/>
                <a:uFillTx/>
                <a:latin typeface="ArialMT"/>
                <a:ea typeface="+mn-ea"/>
                <a:cs typeface="+mn-cs"/>
              </a:rPr>
              <a:t>grants.illinois.gov/portal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ArialMT"/>
                <a:ea typeface="+mn-ea"/>
                <a:cs typeface="+mn-cs"/>
              </a:rPr>
              <a:t>Non-compliance with audit requirements could result in implementation of the Grantee Compliance Enforcement System (GCES) and may result in the inability to receive grant funds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ArialMT"/>
                <a:ea typeface="+mn-ea"/>
                <a:cs typeface="Arial" panose="020B0604020202020204" pitchFamily="34" charset="0"/>
              </a:rPr>
              <a:t>Helpful Resources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sng" strike="noStrike" kern="1200" cap="none" spc="0" normalizeH="0" baseline="0" noProof="0" dirty="0">
                <a:ln>
                  <a:noFill/>
                </a:ln>
                <a:solidFill>
                  <a:srgbClr val="044B6F"/>
                </a:solidFill>
                <a:effectLst/>
                <a:uLnTx/>
                <a:uFillTx/>
                <a:latin typeface="Calibri" panose="020F0502020204030204" pitchFamily="34" charset="0"/>
                <a:ea typeface="Calibri" panose="020F0502020204030204" pitchFamily="34" charset="0"/>
                <a:cs typeface="+mn-cs"/>
                <a:hlinkClick r:id="rId2">
                  <a:extLst>
                    <a:ext uri="{A12FA001-AC4F-418D-AE19-62706E023703}">
                      <ahyp:hlinkClr xmlns:ahyp="http://schemas.microsoft.com/office/drawing/2018/hyperlinkcolor" val="tx"/>
                    </a:ext>
                  </a:extLst>
                </a:hlinkClick>
              </a:rPr>
              <a:t>https://dceo.illinois.gov/aboutdceo/grantopportunities.html</a:t>
            </a:r>
            <a:r>
              <a:rPr kumimoji="0" lang="en-US" sz="2600" b="0" i="0" u="none" strike="noStrike" kern="1200" cap="none" spc="0" normalizeH="0" baseline="0" noProof="0" dirty="0">
                <a:ln>
                  <a:noFill/>
                </a:ln>
                <a:solidFill>
                  <a:srgbClr val="044B6F"/>
                </a:solidFill>
                <a:effectLst/>
                <a:uLnTx/>
                <a:uFillTx/>
                <a:latin typeface="Calibri" panose="020F0502020204030204" pitchFamily="34" charset="0"/>
                <a:ea typeface="Calibri" panose="020F0502020204030204" pitchFamily="34" charset="0"/>
                <a:cs typeface="+mn-cs"/>
              </a:rPr>
              <a: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latin typeface="Calibri" panose="020F0502020204030204" pitchFamily="34" charset="0"/>
                <a:ea typeface="+mn-ea"/>
                <a:cs typeface="Arial" panose="020B0604020202020204" pitchFamily="34" charset="0"/>
              </a:rPr>
              <a:t>DCEO Office of Accountability</a:t>
            </a:r>
          </a:p>
          <a:p>
            <a:pPr marL="9144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44B6F"/>
                </a:solidFill>
                <a:effectLst/>
                <a:uLnTx/>
                <a:uFillTx/>
                <a:latin typeface="Arial"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ceo.GrantHelp@illinois.gov</a:t>
            </a:r>
            <a:endParaRPr kumimoji="0" lang="en-US" sz="26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3875586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0583AF-87AB-48FA-8090-6098767DD5E2}"/>
              </a:ext>
            </a:extLst>
          </p:cNvPr>
          <p:cNvSpPr>
            <a:spLocks noGrp="1"/>
          </p:cNvSpPr>
          <p:nvPr>
            <p:ph type="title"/>
          </p:nvPr>
        </p:nvSpPr>
        <p:spPr>
          <a:xfrm>
            <a:off x="838200" y="557188"/>
            <a:ext cx="10515600" cy="1133499"/>
          </a:xfrm>
        </p:spPr>
        <p:txBody>
          <a:bodyPr>
            <a:normAutofit fontScale="90000"/>
          </a:bodyPr>
          <a:lstStyle/>
          <a:p>
            <a:pPr algn="ctr"/>
            <a:r>
              <a:rPr lang="en-US" b="1">
                <a:latin typeface="Arial Narrow" panose="020B0606020202030204" pitchFamily="34" charset="0"/>
              </a:rPr>
              <a:t>The Illinois Works Apprenticeship Initiative Program</a:t>
            </a:r>
          </a:p>
        </p:txBody>
      </p:sp>
      <p:graphicFrame>
        <p:nvGraphicFramePr>
          <p:cNvPr id="5" name="Content Placeholder 2">
            <a:extLst>
              <a:ext uri="{FF2B5EF4-FFF2-40B4-BE49-F238E27FC236}">
                <a16:creationId xmlns:a16="http://schemas.microsoft.com/office/drawing/2014/main" id="{D2FBDB2B-27E0-CD49-F188-DCB442A47E71}"/>
              </a:ext>
            </a:extLst>
          </p:cNvPr>
          <p:cNvGraphicFramePr>
            <a:graphicFrameLocks noGrp="1"/>
          </p:cNvGraphicFramePr>
          <p:nvPr>
            <p:ph idx="1"/>
          </p:nvPr>
        </p:nvGraphicFramePr>
        <p:xfrm>
          <a:off x="656359" y="1837459"/>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3414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400"/>
            <a:ext cx="12192000" cy="502766"/>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985"/>
          <a:stretch/>
        </p:blipFill>
        <p:spPr>
          <a:xfrm>
            <a:off x="7584968" y="-25400"/>
            <a:ext cx="4607033" cy="539877"/>
          </a:xfrm>
          <a:prstGeom prst="rect">
            <a:avLst/>
          </a:prstGeom>
        </p:spPr>
      </p:pic>
      <p:sp>
        <p:nvSpPr>
          <p:cNvPr id="7" name="TextBox 6"/>
          <p:cNvSpPr txBox="1"/>
          <p:nvPr/>
        </p:nvSpPr>
        <p:spPr>
          <a:xfrm>
            <a:off x="0" y="766924"/>
            <a:ext cx="12192000" cy="1795428"/>
          </a:xfrm>
          <a:prstGeom prst="rect">
            <a:avLst/>
          </a:prstGeom>
          <a:solidFill>
            <a:srgbClr val="1F497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467"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Illinois Works Apprenticeship Initiative</a:t>
            </a:r>
            <a:br>
              <a:rPr kumimoji="0" lang="en-US" sz="37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37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27" name="Picture 3" descr="G:\CBD\IL-DCEO_Jewel-Ribbon_V_RGB_1000p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575" y="3230347"/>
            <a:ext cx="1357048" cy="28213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D3D3282A-DE38-0742-AC1E-08D6CA58351C}"/>
              </a:ext>
            </a:extLst>
          </p:cNvPr>
          <p:cNvGraphicFramePr/>
          <p:nvPr/>
        </p:nvGraphicFramePr>
        <p:xfrm>
          <a:off x="2289767" y="2607078"/>
          <a:ext cx="9593928" cy="4161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06746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841C-BE19-47FE-9E0E-A2F59AA405DB}"/>
              </a:ext>
            </a:extLst>
          </p:cNvPr>
          <p:cNvSpPr>
            <a:spLocks noGrp="1"/>
          </p:cNvSpPr>
          <p:nvPr>
            <p:ph type="title"/>
          </p:nvPr>
        </p:nvSpPr>
        <p:spPr>
          <a:xfrm>
            <a:off x="242888" y="556124"/>
            <a:ext cx="9845992" cy="1325563"/>
          </a:xfrm>
        </p:spPr>
        <p:txBody>
          <a:bodyPr>
            <a:normAutofit/>
          </a:bodyPr>
          <a:lstStyle/>
          <a:p>
            <a:pPr algn="ctr"/>
            <a:r>
              <a:rPr lang="en-US" sz="4000" b="1">
                <a:latin typeface="Arial Narrow" panose="020B0606020202030204" pitchFamily="34" charset="0"/>
              </a:rPr>
              <a:t>IL Works Smartsheet Platform</a:t>
            </a:r>
          </a:p>
        </p:txBody>
      </p:sp>
      <p:sp>
        <p:nvSpPr>
          <p:cNvPr id="3" name="Content Placeholder 2">
            <a:extLst>
              <a:ext uri="{FF2B5EF4-FFF2-40B4-BE49-F238E27FC236}">
                <a16:creationId xmlns:a16="http://schemas.microsoft.com/office/drawing/2014/main" id="{2A072D93-B7D7-42B5-94E2-B3DC359C6DA2}"/>
              </a:ext>
            </a:extLst>
          </p:cNvPr>
          <p:cNvSpPr>
            <a:spLocks noGrp="1"/>
          </p:cNvSpPr>
          <p:nvPr>
            <p:ph idx="1"/>
          </p:nvPr>
        </p:nvSpPr>
        <p:spPr>
          <a:xfrm>
            <a:off x="1136429" y="2067950"/>
            <a:ext cx="7664671" cy="3304149"/>
          </a:xfrm>
        </p:spPr>
        <p:txBody>
          <a:bodyPr anchor="ctr">
            <a:normAutofit/>
          </a:bodyPr>
          <a:lstStyle/>
          <a:p>
            <a:pPr marL="0" indent="0">
              <a:buNone/>
            </a:pPr>
            <a:endParaRPr lang="en-US" sz="2400" dirty="0"/>
          </a:p>
          <a:p>
            <a:pPr marL="0" indent="0" algn="ctr">
              <a:buNone/>
            </a:pPr>
            <a:r>
              <a:rPr lang="en-US" sz="3200" b="1" dirty="0">
                <a:solidFill>
                  <a:schemeClr val="accent1">
                    <a:lumMod val="50000"/>
                  </a:schemeClr>
                </a:solidFill>
                <a:latin typeface="Calibri Light" panose="020F0302020204030204" pitchFamily="34" charset="0"/>
                <a:cs typeface="Calibri Light" panose="020F0302020204030204" pitchFamily="34" charset="0"/>
              </a:rPr>
              <a:t>Maintain, manage, and monitor</a:t>
            </a:r>
          </a:p>
          <a:p>
            <a:pPr marL="0" indent="0" algn="ctr">
              <a:buNone/>
            </a:pPr>
            <a:r>
              <a:rPr lang="en-US" sz="3200" b="1" dirty="0">
                <a:solidFill>
                  <a:schemeClr val="accent1">
                    <a:lumMod val="50000"/>
                  </a:schemeClr>
                </a:solidFill>
                <a:latin typeface="Calibri Light" panose="020F0302020204030204" pitchFamily="34" charset="0"/>
                <a:cs typeface="Calibri Light" panose="020F0302020204030204" pitchFamily="34" charset="0"/>
              </a:rPr>
              <a:t> a database of hundreds of projects </a:t>
            </a:r>
          </a:p>
          <a:p>
            <a:pPr marL="0" indent="0" algn="ctr">
              <a:buNone/>
            </a:pPr>
            <a:r>
              <a:rPr lang="en-US" sz="3200" b="1" dirty="0">
                <a:solidFill>
                  <a:schemeClr val="accent1">
                    <a:lumMod val="50000"/>
                  </a:schemeClr>
                </a:solidFill>
                <a:latin typeface="Calibri Light" panose="020F0302020204030204" pitchFamily="34" charset="0"/>
                <a:cs typeface="Calibri Light" panose="020F0302020204030204" pitchFamily="34" charset="0"/>
              </a:rPr>
              <a:t>across the state of Illinois.  </a:t>
            </a:r>
          </a:p>
          <a:p>
            <a:endParaRPr lang="en-US" sz="2400" dirty="0"/>
          </a:p>
        </p:txBody>
      </p:sp>
      <p:sp>
        <p:nvSpPr>
          <p:cNvPr id="29" name="Rectangle 2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Processor">
            <a:extLst>
              <a:ext uri="{FF2B5EF4-FFF2-40B4-BE49-F238E27FC236}">
                <a16:creationId xmlns:a16="http://schemas.microsoft.com/office/drawing/2014/main" id="{37BE95A4-40DB-DC76-C073-E66437BCD0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460167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2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2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 name="Content Placeholder 9">
            <a:extLst>
              <a:ext uri="{FF2B5EF4-FFF2-40B4-BE49-F238E27FC236}">
                <a16:creationId xmlns:a16="http://schemas.microsoft.com/office/drawing/2014/main" id="{03FCA150-1131-CA39-CA6C-61660CB41468}"/>
              </a:ext>
            </a:extLst>
          </p:cNvPr>
          <p:cNvGraphicFramePr>
            <a:graphicFrameLocks noGrp="1"/>
          </p:cNvGraphicFramePr>
          <p:nvPr>
            <p:ph idx="1"/>
          </p:nvPr>
        </p:nvGraphicFramePr>
        <p:xfrm>
          <a:off x="1314246" y="2112579"/>
          <a:ext cx="9587451" cy="4371744"/>
        </p:xfrm>
        <a:graphic>
          <a:graphicData uri="http://schemas.openxmlformats.org/drawingml/2006/table">
            <a:tbl>
              <a:tblPr/>
              <a:tblGrid>
                <a:gridCol w="408126">
                  <a:extLst>
                    <a:ext uri="{9D8B030D-6E8A-4147-A177-3AD203B41FA5}">
                      <a16:colId xmlns:a16="http://schemas.microsoft.com/office/drawing/2014/main" val="2023205609"/>
                    </a:ext>
                  </a:extLst>
                </a:gridCol>
                <a:gridCol w="2595459">
                  <a:extLst>
                    <a:ext uri="{9D8B030D-6E8A-4147-A177-3AD203B41FA5}">
                      <a16:colId xmlns:a16="http://schemas.microsoft.com/office/drawing/2014/main" val="576943821"/>
                    </a:ext>
                  </a:extLst>
                </a:gridCol>
                <a:gridCol w="2245640">
                  <a:extLst>
                    <a:ext uri="{9D8B030D-6E8A-4147-A177-3AD203B41FA5}">
                      <a16:colId xmlns:a16="http://schemas.microsoft.com/office/drawing/2014/main" val="3376157106"/>
                    </a:ext>
                  </a:extLst>
                </a:gridCol>
                <a:gridCol w="4338226">
                  <a:extLst>
                    <a:ext uri="{9D8B030D-6E8A-4147-A177-3AD203B41FA5}">
                      <a16:colId xmlns:a16="http://schemas.microsoft.com/office/drawing/2014/main" val="3422305346"/>
                    </a:ext>
                  </a:extLst>
                </a:gridCol>
              </a:tblGrid>
              <a:tr h="466954">
                <a:tc gridSpan="4">
                  <a:txBody>
                    <a:bodyPr/>
                    <a:lstStyle/>
                    <a:p>
                      <a:pPr algn="ctr" fontAlgn="b">
                        <a:spcBef>
                          <a:spcPts val="0"/>
                        </a:spcBef>
                        <a:spcAft>
                          <a:spcPts val="0"/>
                        </a:spcAft>
                      </a:pPr>
                      <a:r>
                        <a:rPr lang="en-US" sz="3200" b="0" i="0" u="none" strike="noStrike" dirty="0">
                          <a:solidFill>
                            <a:srgbClr val="172069"/>
                          </a:solidFill>
                          <a:effectLst/>
                          <a:latin typeface="Times New Roman"/>
                        </a:rPr>
                        <a:t>Apprenticeship Initiative</a:t>
                      </a:r>
                      <a:endParaRPr lang="en-US" sz="3200" b="0" i="0" u="none" strike="noStrike" dirty="0">
                        <a:effectLst/>
                        <a:latin typeface="Times New Roman"/>
                      </a:endParaRPr>
                    </a:p>
                  </a:txBody>
                  <a:tcPr marL="105852" marR="105852" marT="52926" marB="52926"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40911389"/>
                  </a:ext>
                </a:extLst>
              </a:tr>
              <a:tr h="594801">
                <a:tc>
                  <a:txBody>
                    <a:bodyPr/>
                    <a:lstStyle/>
                    <a:p>
                      <a:pPr algn="l" fontAlgn="b">
                        <a:spcBef>
                          <a:spcPts val="0"/>
                        </a:spcBef>
                        <a:spcAft>
                          <a:spcPts val="0"/>
                        </a:spcAft>
                      </a:pPr>
                      <a:endParaRPr lang="en-US" sz="1800" b="0" i="0" u="none" strike="noStrike">
                        <a:effectLst/>
                        <a:latin typeface="Arial" panose="020B0604020202020204" pitchFamily="34" charset="0"/>
                      </a:endParaRPr>
                    </a:p>
                  </a:txBody>
                  <a:tcPr marL="11026" marR="11026" marT="11026" marB="529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
                        <a:spcBef>
                          <a:spcPts val="0"/>
                        </a:spcBef>
                        <a:spcAft>
                          <a:spcPts val="0"/>
                        </a:spcAft>
                      </a:pPr>
                      <a:r>
                        <a:rPr lang="en-US" sz="1800" b="1" i="0" u="none" strike="noStrike" dirty="0">
                          <a:solidFill>
                            <a:srgbClr val="FFFFFF"/>
                          </a:solidFill>
                          <a:effectLst/>
                          <a:latin typeface="Times New Roman"/>
                        </a:rPr>
                        <a:t>Agency</a:t>
                      </a:r>
                      <a:endParaRPr lang="en-US" sz="18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4472C4"/>
                    </a:solidFill>
                  </a:tcPr>
                </a:tc>
                <a:tc>
                  <a:txBody>
                    <a:bodyPr/>
                    <a:lstStyle/>
                    <a:p>
                      <a:pPr algn="l" fontAlgn="b">
                        <a:spcBef>
                          <a:spcPts val="0"/>
                        </a:spcBef>
                        <a:spcAft>
                          <a:spcPts val="0"/>
                        </a:spcAft>
                      </a:pPr>
                      <a:r>
                        <a:rPr lang="en-US" sz="1800" b="1" i="0" u="none" strike="noStrike" dirty="0">
                          <a:solidFill>
                            <a:srgbClr val="FFFFFF"/>
                          </a:solidFill>
                          <a:effectLst/>
                          <a:latin typeface="Times New Roman"/>
                        </a:rPr>
                        <a:t>Number of Projects</a:t>
                      </a:r>
                      <a:endParaRPr lang="en-US" sz="1800" b="0" i="0" u="none" strike="noStrike" dirty="0">
                        <a:effectLst/>
                        <a:latin typeface="Times New Roman"/>
                      </a:endParaRPr>
                    </a:p>
                  </a:txBody>
                  <a:tcPr marL="11026" marR="11026" marT="11026" marB="52926" anchor="ctr">
                    <a:lnL>
                      <a:noFill/>
                    </a:lnL>
                    <a:lnR>
                      <a:noFill/>
                    </a:lnR>
                    <a:lnT w="6350" cap="flat" cmpd="sng" algn="ctr">
                      <a:solidFill>
                        <a:srgbClr val="000000"/>
                      </a:solidFill>
                      <a:prstDash val="solid"/>
                      <a:round/>
                      <a:headEnd type="none" w="med" len="med"/>
                      <a:tailEnd type="none" w="med" len="med"/>
                    </a:lnT>
                    <a:lnB>
                      <a:noFill/>
                    </a:lnB>
                    <a:solidFill>
                      <a:srgbClr val="4472C4"/>
                    </a:solidFill>
                  </a:tcPr>
                </a:tc>
                <a:tc>
                  <a:txBody>
                    <a:bodyPr/>
                    <a:lstStyle/>
                    <a:p>
                      <a:pPr algn="l" fontAlgn="b">
                        <a:spcBef>
                          <a:spcPts val="0"/>
                        </a:spcBef>
                        <a:spcAft>
                          <a:spcPts val="0"/>
                        </a:spcAft>
                      </a:pPr>
                      <a:r>
                        <a:rPr lang="en-US" sz="1800" b="1" i="0" u="none" strike="noStrike" dirty="0">
                          <a:solidFill>
                            <a:srgbClr val="FFFFFF"/>
                          </a:solidFill>
                          <a:effectLst/>
                          <a:latin typeface="Times New Roman"/>
                        </a:rPr>
                        <a:t>Specific Contract, Grant or Loan Obligation Amount</a:t>
                      </a:r>
                      <a:endParaRPr lang="en-US" sz="1800" b="0" i="0" u="none" strike="noStrike" dirty="0">
                        <a:effectLst/>
                        <a:latin typeface="Times New Roman"/>
                      </a:endParaRPr>
                    </a:p>
                  </a:txBody>
                  <a:tcPr marL="11026" marR="11026" marT="11026" marB="52926" anchor="ctr">
                    <a:lnL>
                      <a:noFill/>
                    </a:lnL>
                    <a:lnR>
                      <a:noFill/>
                    </a:lnR>
                    <a:lnT w="6350" cap="flat" cmpd="sng" algn="ctr">
                      <a:solidFill>
                        <a:srgbClr val="000000"/>
                      </a:solidFill>
                      <a:prstDash val="solid"/>
                      <a:round/>
                      <a:headEnd type="none" w="med" len="med"/>
                      <a:tailEnd type="none" w="med" len="med"/>
                    </a:lnT>
                    <a:lnB>
                      <a:noFill/>
                    </a:lnB>
                    <a:solidFill>
                      <a:srgbClr val="4472C4"/>
                    </a:solidFill>
                  </a:tcPr>
                </a:tc>
                <a:extLst>
                  <a:ext uri="{0D108BD9-81ED-4DB2-BD59-A6C34878D82A}">
                    <a16:rowId xmlns:a16="http://schemas.microsoft.com/office/drawing/2014/main" val="3319898317"/>
                  </a:ext>
                </a:extLst>
              </a:tr>
              <a:tr h="347895">
                <a:tc>
                  <a:txBody>
                    <a:bodyPr/>
                    <a:lstStyle/>
                    <a:p>
                      <a:pPr algn="r" fontAlgn="b">
                        <a:spcBef>
                          <a:spcPts val="0"/>
                        </a:spcBef>
                        <a:spcAft>
                          <a:spcPts val="0"/>
                        </a:spcAft>
                      </a:pPr>
                      <a:r>
                        <a:rPr lang="en-US" sz="1600" b="0" i="0" u="none" strike="noStrike" dirty="0">
                          <a:solidFill>
                            <a:srgbClr val="000000"/>
                          </a:solidFill>
                          <a:effectLst/>
                          <a:latin typeface="Times New Roman"/>
                        </a:rPr>
                        <a:t>1</a:t>
                      </a:r>
                      <a:endParaRPr lang="en-US" sz="21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b">
                        <a:spcBef>
                          <a:spcPts val="0"/>
                        </a:spcBef>
                        <a:spcAft>
                          <a:spcPts val="0"/>
                        </a:spcAft>
                      </a:pPr>
                      <a:r>
                        <a:rPr lang="en-US" sz="1600" b="0" i="0" u="none" strike="noStrike" dirty="0">
                          <a:solidFill>
                            <a:srgbClr val="000000"/>
                          </a:solidFill>
                          <a:effectLst/>
                          <a:latin typeface="Times New Roman"/>
                        </a:rPr>
                        <a:t>IDOT</a:t>
                      </a:r>
                      <a:endParaRPr lang="en-US" sz="21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r" fontAlgn="b">
                        <a:spcBef>
                          <a:spcPts val="0"/>
                        </a:spcBef>
                        <a:spcAft>
                          <a:spcPts val="0"/>
                        </a:spcAft>
                      </a:pPr>
                      <a:r>
                        <a:rPr lang="en-US" sz="1600" b="0" i="0" u="none" strike="noStrike" dirty="0">
                          <a:solidFill>
                            <a:srgbClr val="000000"/>
                          </a:solidFill>
                          <a:effectLst/>
                          <a:latin typeface="Times New Roman"/>
                        </a:rPr>
                        <a:t>246</a:t>
                      </a:r>
                      <a:endParaRPr lang="en-US" sz="2100" b="0" i="0" u="none" strike="noStrike" dirty="0">
                        <a:effectLst/>
                        <a:latin typeface="Times New Roman"/>
                      </a:endParaRPr>
                    </a:p>
                  </a:txBody>
                  <a:tcPr marL="11026" marR="11026" marT="11026" marB="52926" anchor="ctr">
                    <a:lnL>
                      <a:noFill/>
                    </a:lnL>
                    <a:lnR>
                      <a:noFill/>
                    </a:lnR>
                    <a:lnT>
                      <a:noFill/>
                    </a:lnT>
                    <a:lnB>
                      <a:noFill/>
                    </a:lnB>
                    <a:solidFill>
                      <a:srgbClr val="D9E1F2"/>
                    </a:solidFill>
                  </a:tcPr>
                </a:tc>
                <a:tc>
                  <a:txBody>
                    <a:bodyPr/>
                    <a:lstStyle/>
                    <a:p>
                      <a:pPr algn="r" fontAlgn="b">
                        <a:spcBef>
                          <a:spcPts val="0"/>
                        </a:spcBef>
                        <a:spcAft>
                          <a:spcPts val="0"/>
                        </a:spcAft>
                      </a:pPr>
                      <a:r>
                        <a:rPr lang="en-US" sz="1600" b="0" i="0" u="none" strike="noStrike" dirty="0">
                          <a:solidFill>
                            <a:srgbClr val="000000"/>
                          </a:solidFill>
                          <a:effectLst/>
                          <a:latin typeface="Times New Roman"/>
                        </a:rPr>
                        <a:t>$8,326,694,782.76 </a:t>
                      </a:r>
                      <a:endParaRPr lang="en-US" sz="2100" b="0" i="0" u="none" strike="noStrike" dirty="0">
                        <a:effectLst/>
                        <a:latin typeface="Arial" panose="020B0604020202020204" pitchFamily="34" charset="0"/>
                      </a:endParaRPr>
                    </a:p>
                  </a:txBody>
                  <a:tcPr marL="11026" marR="11026" marT="11026" marB="52926" anchor="ctr">
                    <a:lnL>
                      <a:noFill/>
                    </a:lnL>
                    <a:lnR>
                      <a:noFill/>
                    </a:lnR>
                    <a:lnT>
                      <a:noFill/>
                    </a:lnT>
                    <a:lnB>
                      <a:noFill/>
                    </a:lnB>
                    <a:solidFill>
                      <a:srgbClr val="D9E1F2"/>
                    </a:solidFill>
                  </a:tcPr>
                </a:tc>
                <a:extLst>
                  <a:ext uri="{0D108BD9-81ED-4DB2-BD59-A6C34878D82A}">
                    <a16:rowId xmlns:a16="http://schemas.microsoft.com/office/drawing/2014/main" val="1566737700"/>
                  </a:ext>
                </a:extLst>
              </a:tr>
              <a:tr h="347895">
                <a:tc>
                  <a:txBody>
                    <a:bodyPr/>
                    <a:lstStyle/>
                    <a:p>
                      <a:pPr algn="r" fontAlgn="b">
                        <a:spcBef>
                          <a:spcPts val="0"/>
                        </a:spcBef>
                        <a:spcAft>
                          <a:spcPts val="0"/>
                        </a:spcAft>
                      </a:pPr>
                      <a:r>
                        <a:rPr lang="en-US" sz="1600" b="0" i="0" u="none" strike="noStrike" dirty="0">
                          <a:solidFill>
                            <a:srgbClr val="000000"/>
                          </a:solidFill>
                          <a:effectLst/>
                          <a:latin typeface="Times New Roman"/>
                        </a:rPr>
                        <a:t>2</a:t>
                      </a:r>
                      <a:endParaRPr lang="en-US" sz="21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spcBef>
                          <a:spcPts val="0"/>
                        </a:spcBef>
                        <a:spcAft>
                          <a:spcPts val="0"/>
                        </a:spcAft>
                      </a:pPr>
                      <a:r>
                        <a:rPr lang="en-US" sz="1600" b="0" i="0" u="none" strike="noStrike" dirty="0">
                          <a:solidFill>
                            <a:srgbClr val="000000"/>
                          </a:solidFill>
                          <a:effectLst/>
                          <a:latin typeface="Times New Roman"/>
                        </a:rPr>
                        <a:t>IEPA</a:t>
                      </a:r>
                      <a:endParaRPr lang="en-US" sz="21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spcBef>
                          <a:spcPts val="0"/>
                        </a:spcBef>
                        <a:spcAft>
                          <a:spcPts val="0"/>
                        </a:spcAft>
                      </a:pPr>
                      <a:r>
                        <a:rPr lang="en-US" sz="1600" b="0" i="0" u="none" strike="noStrike" dirty="0">
                          <a:solidFill>
                            <a:srgbClr val="000000"/>
                          </a:solidFill>
                          <a:effectLst/>
                          <a:latin typeface="Times New Roman"/>
                        </a:rPr>
                        <a:t>72</a:t>
                      </a:r>
                      <a:endParaRPr lang="en-US" sz="2100" b="0" i="0" u="none" strike="noStrike" dirty="0">
                        <a:effectLst/>
                        <a:latin typeface="Times New Roman"/>
                      </a:endParaRPr>
                    </a:p>
                  </a:txBody>
                  <a:tcPr marL="11026" marR="11026" marT="11026" marB="52926" anchor="ctr">
                    <a:lnL>
                      <a:noFill/>
                    </a:lnL>
                    <a:lnR>
                      <a:noFill/>
                    </a:lnR>
                    <a:lnT>
                      <a:noFill/>
                    </a:lnT>
                    <a:lnB>
                      <a:noFill/>
                    </a:lnB>
                  </a:tcPr>
                </a:tc>
                <a:tc>
                  <a:txBody>
                    <a:bodyPr/>
                    <a:lstStyle/>
                    <a:p>
                      <a:pPr algn="r" fontAlgn="b">
                        <a:spcBef>
                          <a:spcPts val="0"/>
                        </a:spcBef>
                        <a:spcAft>
                          <a:spcPts val="0"/>
                        </a:spcAft>
                      </a:pPr>
                      <a:r>
                        <a:rPr lang="en-US" sz="1600" b="0" i="0" u="none" strike="noStrike" dirty="0">
                          <a:solidFill>
                            <a:srgbClr val="000000"/>
                          </a:solidFill>
                          <a:effectLst/>
                          <a:latin typeface="Times New Roman"/>
                        </a:rPr>
                        <a:t>$529,298,996.21 </a:t>
                      </a:r>
                      <a:endParaRPr lang="en-US" sz="2100" b="0" i="0" u="none" strike="noStrike">
                        <a:effectLst/>
                        <a:latin typeface="Arial" panose="020B0604020202020204" pitchFamily="34" charset="0"/>
                      </a:endParaRPr>
                    </a:p>
                  </a:txBody>
                  <a:tcPr marL="11026" marR="11026" marT="11026" marB="52926" anchor="ctr">
                    <a:lnL>
                      <a:noFill/>
                    </a:lnL>
                    <a:lnR>
                      <a:noFill/>
                    </a:lnR>
                    <a:lnT>
                      <a:noFill/>
                    </a:lnT>
                    <a:lnB>
                      <a:noFill/>
                    </a:lnB>
                  </a:tcPr>
                </a:tc>
                <a:extLst>
                  <a:ext uri="{0D108BD9-81ED-4DB2-BD59-A6C34878D82A}">
                    <a16:rowId xmlns:a16="http://schemas.microsoft.com/office/drawing/2014/main" val="1006809167"/>
                  </a:ext>
                </a:extLst>
              </a:tr>
              <a:tr h="347895">
                <a:tc>
                  <a:txBody>
                    <a:bodyPr/>
                    <a:lstStyle/>
                    <a:p>
                      <a:pPr algn="r" fontAlgn="b">
                        <a:spcBef>
                          <a:spcPts val="0"/>
                        </a:spcBef>
                        <a:spcAft>
                          <a:spcPts val="0"/>
                        </a:spcAft>
                      </a:pPr>
                      <a:r>
                        <a:rPr lang="en-US" sz="1600" b="0" i="0" u="none" strike="noStrike" dirty="0">
                          <a:solidFill>
                            <a:srgbClr val="000000"/>
                          </a:solidFill>
                          <a:effectLst/>
                          <a:latin typeface="Times New Roman"/>
                        </a:rPr>
                        <a:t>3</a:t>
                      </a:r>
                      <a:endParaRPr lang="en-US" sz="21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b">
                        <a:spcBef>
                          <a:spcPts val="0"/>
                        </a:spcBef>
                        <a:spcAft>
                          <a:spcPts val="0"/>
                        </a:spcAft>
                      </a:pPr>
                      <a:r>
                        <a:rPr lang="en-US" sz="1600" b="0" i="0" u="none" strike="noStrike" dirty="0">
                          <a:solidFill>
                            <a:srgbClr val="000000"/>
                          </a:solidFill>
                          <a:effectLst/>
                          <a:latin typeface="Times New Roman"/>
                        </a:rPr>
                        <a:t>CDB</a:t>
                      </a:r>
                      <a:endParaRPr lang="en-US" sz="21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r" fontAlgn="b">
                        <a:spcBef>
                          <a:spcPts val="0"/>
                        </a:spcBef>
                        <a:spcAft>
                          <a:spcPts val="0"/>
                        </a:spcAft>
                      </a:pPr>
                      <a:r>
                        <a:rPr lang="en-US" sz="1600" b="0" i="0" u="none" strike="noStrike" dirty="0">
                          <a:solidFill>
                            <a:srgbClr val="000000"/>
                          </a:solidFill>
                          <a:effectLst/>
                          <a:latin typeface="Times New Roman"/>
                        </a:rPr>
                        <a:t>133</a:t>
                      </a:r>
                      <a:endParaRPr lang="en-US" sz="2100" b="0" i="0" u="none" strike="noStrike" dirty="0">
                        <a:effectLst/>
                        <a:latin typeface="Times New Roman"/>
                      </a:endParaRPr>
                    </a:p>
                  </a:txBody>
                  <a:tcPr marL="11026" marR="11026" marT="11026" marB="52926" anchor="ctr">
                    <a:lnL>
                      <a:noFill/>
                    </a:lnL>
                    <a:lnR>
                      <a:noFill/>
                    </a:lnR>
                    <a:lnT>
                      <a:noFill/>
                    </a:lnT>
                    <a:lnB>
                      <a:noFill/>
                    </a:lnB>
                    <a:solidFill>
                      <a:srgbClr val="D9E1F2"/>
                    </a:solidFill>
                  </a:tcPr>
                </a:tc>
                <a:tc>
                  <a:txBody>
                    <a:bodyPr/>
                    <a:lstStyle/>
                    <a:p>
                      <a:pPr algn="r" fontAlgn="b">
                        <a:spcBef>
                          <a:spcPts val="0"/>
                        </a:spcBef>
                        <a:spcAft>
                          <a:spcPts val="0"/>
                        </a:spcAft>
                      </a:pPr>
                      <a:r>
                        <a:rPr lang="en-US" sz="1600" b="0" i="0" u="none" strike="noStrike" dirty="0">
                          <a:solidFill>
                            <a:srgbClr val="000000"/>
                          </a:solidFill>
                          <a:effectLst/>
                          <a:latin typeface="Times New Roman"/>
                        </a:rPr>
                        <a:t>$907,447,930.20 </a:t>
                      </a:r>
                      <a:endParaRPr lang="en-US" sz="2100" b="0" i="0" u="none" strike="noStrike">
                        <a:effectLst/>
                        <a:latin typeface="Arial" panose="020B0604020202020204" pitchFamily="34" charset="0"/>
                      </a:endParaRPr>
                    </a:p>
                  </a:txBody>
                  <a:tcPr marL="11026" marR="11026" marT="11026" marB="52926" anchor="ctr">
                    <a:lnL>
                      <a:noFill/>
                    </a:lnL>
                    <a:lnR>
                      <a:noFill/>
                    </a:lnR>
                    <a:lnT>
                      <a:noFill/>
                    </a:lnT>
                    <a:lnB>
                      <a:noFill/>
                    </a:lnB>
                    <a:solidFill>
                      <a:srgbClr val="D9E1F2"/>
                    </a:solidFill>
                  </a:tcPr>
                </a:tc>
                <a:extLst>
                  <a:ext uri="{0D108BD9-81ED-4DB2-BD59-A6C34878D82A}">
                    <a16:rowId xmlns:a16="http://schemas.microsoft.com/office/drawing/2014/main" val="2051796569"/>
                  </a:ext>
                </a:extLst>
              </a:tr>
              <a:tr h="346363">
                <a:tc>
                  <a:txBody>
                    <a:bodyPr/>
                    <a:lstStyle/>
                    <a:p>
                      <a:pPr algn="r" fontAlgn="b">
                        <a:spcBef>
                          <a:spcPts val="0"/>
                        </a:spcBef>
                        <a:spcAft>
                          <a:spcPts val="0"/>
                        </a:spcAft>
                      </a:pPr>
                      <a:r>
                        <a:rPr lang="en-US" sz="1600" b="0" i="0" u="none" strike="noStrike" dirty="0">
                          <a:solidFill>
                            <a:srgbClr val="000000"/>
                          </a:solidFill>
                          <a:effectLst/>
                          <a:latin typeface="Times New Roman"/>
                        </a:rPr>
                        <a:t>4</a:t>
                      </a:r>
                      <a:endParaRPr lang="en-US" sz="21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600" b="0" i="0" u="none" strike="noStrike" dirty="0">
                          <a:solidFill>
                            <a:srgbClr val="000000"/>
                          </a:solidFill>
                          <a:effectLst/>
                          <a:latin typeface="Times New Roman"/>
                        </a:rPr>
                        <a:t>DCEO</a:t>
                      </a:r>
                      <a:endParaRPr lang="en-US" sz="21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spcBef>
                          <a:spcPts val="0"/>
                        </a:spcBef>
                        <a:spcAft>
                          <a:spcPts val="0"/>
                        </a:spcAft>
                      </a:pPr>
                      <a:r>
                        <a:rPr lang="en-US" sz="1600" b="0" i="0" u="none" strike="noStrike" dirty="0">
                          <a:solidFill>
                            <a:srgbClr val="000000"/>
                          </a:solidFill>
                          <a:effectLst/>
                          <a:latin typeface="Times New Roman"/>
                        </a:rPr>
                        <a:t>181</a:t>
                      </a:r>
                      <a:endParaRPr lang="en-US" sz="2100" b="0" i="0" u="none" strike="noStrike" dirty="0">
                        <a:effectLst/>
                        <a:latin typeface="Times New Roman"/>
                      </a:endParaRPr>
                    </a:p>
                  </a:txBody>
                  <a:tcPr marL="11026" marR="11026" marT="11026" marB="52926" anchor="ctr">
                    <a:lnL>
                      <a:noFill/>
                    </a:lnL>
                    <a:lnR>
                      <a:noFill/>
                    </a:lnR>
                    <a:lnT>
                      <a:noFill/>
                    </a:lnT>
                    <a:lnB>
                      <a:noFill/>
                    </a:lnB>
                  </a:tcPr>
                </a:tc>
                <a:tc>
                  <a:txBody>
                    <a:bodyPr/>
                    <a:lstStyle/>
                    <a:p>
                      <a:pPr algn="r" fontAlgn="b">
                        <a:spcBef>
                          <a:spcPts val="0"/>
                        </a:spcBef>
                        <a:spcAft>
                          <a:spcPts val="0"/>
                        </a:spcAft>
                      </a:pPr>
                      <a:r>
                        <a:rPr lang="en-US" sz="1600" b="0" i="0" u="none" strike="noStrike" dirty="0">
                          <a:solidFill>
                            <a:srgbClr val="000000"/>
                          </a:solidFill>
                          <a:effectLst/>
                          <a:latin typeface="Times New Roman"/>
                        </a:rPr>
                        <a:t>$464,293,679.12 </a:t>
                      </a:r>
                      <a:endParaRPr lang="en-US" sz="2100" b="0" i="0" u="none" strike="noStrike" dirty="0">
                        <a:effectLst/>
                        <a:latin typeface="Arial" panose="020B0604020202020204" pitchFamily="34" charset="0"/>
                      </a:endParaRPr>
                    </a:p>
                  </a:txBody>
                  <a:tcPr marL="11026" marR="11026" marT="11026" marB="52926" anchor="ctr">
                    <a:lnL>
                      <a:noFill/>
                    </a:lnL>
                    <a:lnR>
                      <a:noFill/>
                    </a:lnR>
                    <a:lnT>
                      <a:noFill/>
                    </a:lnT>
                    <a:lnB>
                      <a:noFill/>
                    </a:lnB>
                  </a:tcPr>
                </a:tc>
                <a:extLst>
                  <a:ext uri="{0D108BD9-81ED-4DB2-BD59-A6C34878D82A}">
                    <a16:rowId xmlns:a16="http://schemas.microsoft.com/office/drawing/2014/main" val="3510976987"/>
                  </a:ext>
                </a:extLst>
              </a:tr>
              <a:tr h="347895">
                <a:tc>
                  <a:txBody>
                    <a:bodyPr/>
                    <a:lstStyle/>
                    <a:p>
                      <a:pPr algn="r" fontAlgn="b">
                        <a:spcBef>
                          <a:spcPts val="0"/>
                        </a:spcBef>
                        <a:spcAft>
                          <a:spcPts val="0"/>
                        </a:spcAft>
                      </a:pPr>
                      <a:r>
                        <a:rPr lang="en-US" sz="1600" b="0" i="0" u="none" strike="noStrike" dirty="0">
                          <a:solidFill>
                            <a:srgbClr val="000000"/>
                          </a:solidFill>
                          <a:effectLst/>
                          <a:latin typeface="Times New Roman"/>
                        </a:rPr>
                        <a:t>5</a:t>
                      </a:r>
                      <a:endParaRPr lang="en-US" sz="21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spcBef>
                          <a:spcPts val="0"/>
                        </a:spcBef>
                        <a:spcAft>
                          <a:spcPts val="0"/>
                        </a:spcAft>
                      </a:pPr>
                      <a:r>
                        <a:rPr lang="en-US" sz="1600" b="0" i="0" u="none" strike="noStrike" dirty="0">
                          <a:solidFill>
                            <a:srgbClr val="000000"/>
                          </a:solidFill>
                          <a:effectLst/>
                          <a:latin typeface="Times New Roman"/>
                        </a:rPr>
                        <a:t>IL ARTS COUNCIL</a:t>
                      </a:r>
                      <a:endParaRPr lang="en-US" sz="21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r" fontAlgn="b">
                        <a:spcBef>
                          <a:spcPts val="0"/>
                        </a:spcBef>
                        <a:spcAft>
                          <a:spcPts val="0"/>
                        </a:spcAft>
                      </a:pPr>
                      <a:r>
                        <a:rPr lang="en-US" sz="1600" b="0" i="0" u="none" strike="noStrike" dirty="0">
                          <a:solidFill>
                            <a:srgbClr val="000000"/>
                          </a:solidFill>
                          <a:effectLst/>
                          <a:latin typeface="Times New Roman"/>
                        </a:rPr>
                        <a:t>13</a:t>
                      </a:r>
                      <a:endParaRPr lang="en-US" sz="2100" b="0" i="0" u="none" strike="noStrike" dirty="0">
                        <a:effectLst/>
                        <a:latin typeface="Times New Roman"/>
                      </a:endParaRPr>
                    </a:p>
                  </a:txBody>
                  <a:tcPr marL="11026" marR="11026" marT="11026" marB="52926" anchor="ctr">
                    <a:lnL>
                      <a:noFill/>
                    </a:lnL>
                    <a:lnR>
                      <a:noFill/>
                    </a:lnR>
                    <a:lnT>
                      <a:noFill/>
                    </a:lnT>
                    <a:lnB>
                      <a:noFill/>
                    </a:lnB>
                    <a:solidFill>
                      <a:srgbClr val="D9E1F2"/>
                    </a:solidFill>
                  </a:tcPr>
                </a:tc>
                <a:tc>
                  <a:txBody>
                    <a:bodyPr/>
                    <a:lstStyle/>
                    <a:p>
                      <a:pPr algn="r" fontAlgn="b">
                        <a:spcBef>
                          <a:spcPts val="0"/>
                        </a:spcBef>
                        <a:spcAft>
                          <a:spcPts val="0"/>
                        </a:spcAft>
                      </a:pPr>
                      <a:r>
                        <a:rPr lang="en-US" sz="1600" b="0" i="0" u="none" strike="noStrike" dirty="0">
                          <a:solidFill>
                            <a:srgbClr val="000000"/>
                          </a:solidFill>
                          <a:effectLst/>
                          <a:latin typeface="Times New Roman"/>
                        </a:rPr>
                        <a:t>$26,500,000.00 </a:t>
                      </a:r>
                      <a:endParaRPr lang="en-US" sz="2100" b="0" i="0" u="none" strike="noStrike">
                        <a:effectLst/>
                        <a:latin typeface="Arial" panose="020B0604020202020204" pitchFamily="34" charset="0"/>
                      </a:endParaRPr>
                    </a:p>
                  </a:txBody>
                  <a:tcPr marL="11026" marR="11026" marT="11026" marB="52926" anchor="ctr">
                    <a:lnL>
                      <a:noFill/>
                    </a:lnL>
                    <a:lnR>
                      <a:noFill/>
                    </a:lnR>
                    <a:lnT>
                      <a:noFill/>
                    </a:lnT>
                    <a:lnB>
                      <a:noFill/>
                    </a:lnB>
                    <a:solidFill>
                      <a:srgbClr val="D9E1F2"/>
                    </a:solidFill>
                  </a:tcPr>
                </a:tc>
                <a:extLst>
                  <a:ext uri="{0D108BD9-81ED-4DB2-BD59-A6C34878D82A}">
                    <a16:rowId xmlns:a16="http://schemas.microsoft.com/office/drawing/2014/main" val="1898546963"/>
                  </a:ext>
                </a:extLst>
              </a:tr>
              <a:tr h="347895">
                <a:tc>
                  <a:txBody>
                    <a:bodyPr/>
                    <a:lstStyle/>
                    <a:p>
                      <a:pPr algn="r" fontAlgn="b">
                        <a:spcBef>
                          <a:spcPts val="0"/>
                        </a:spcBef>
                        <a:spcAft>
                          <a:spcPts val="0"/>
                        </a:spcAft>
                      </a:pPr>
                      <a:r>
                        <a:rPr lang="en-US" sz="1600" b="0" i="0" u="none" strike="noStrike" dirty="0">
                          <a:solidFill>
                            <a:srgbClr val="000000"/>
                          </a:solidFill>
                          <a:effectLst/>
                          <a:latin typeface="Times New Roman"/>
                        </a:rPr>
                        <a:t>6</a:t>
                      </a:r>
                      <a:endParaRPr lang="en-US" sz="21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spcBef>
                          <a:spcPts val="0"/>
                        </a:spcBef>
                        <a:spcAft>
                          <a:spcPts val="0"/>
                        </a:spcAft>
                      </a:pPr>
                      <a:r>
                        <a:rPr lang="en-US" sz="1600" b="0" i="0" u="none" strike="noStrike" dirty="0">
                          <a:solidFill>
                            <a:srgbClr val="000000"/>
                          </a:solidFill>
                          <a:effectLst/>
                          <a:latin typeface="Times New Roman"/>
                        </a:rPr>
                        <a:t>IDNR</a:t>
                      </a:r>
                      <a:endParaRPr lang="en-US" sz="21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spcBef>
                          <a:spcPts val="0"/>
                        </a:spcBef>
                        <a:spcAft>
                          <a:spcPts val="0"/>
                        </a:spcAft>
                      </a:pPr>
                      <a:r>
                        <a:rPr lang="en-US" sz="1600" b="0" i="0" u="none" strike="noStrike" dirty="0">
                          <a:solidFill>
                            <a:srgbClr val="000000"/>
                          </a:solidFill>
                          <a:effectLst/>
                          <a:latin typeface="Times New Roman"/>
                        </a:rPr>
                        <a:t>4</a:t>
                      </a:r>
                      <a:endParaRPr lang="en-US" sz="2100" b="0" i="0" u="none" strike="noStrike" dirty="0">
                        <a:effectLst/>
                        <a:latin typeface="Times New Roman"/>
                      </a:endParaRPr>
                    </a:p>
                  </a:txBody>
                  <a:tcPr marL="11026" marR="11026" marT="11026" marB="52926" anchor="ctr">
                    <a:lnL>
                      <a:noFill/>
                    </a:lnL>
                    <a:lnR>
                      <a:noFill/>
                    </a:lnR>
                    <a:lnT>
                      <a:noFill/>
                    </a:lnT>
                    <a:lnB>
                      <a:noFill/>
                    </a:lnB>
                  </a:tcPr>
                </a:tc>
                <a:tc>
                  <a:txBody>
                    <a:bodyPr/>
                    <a:lstStyle/>
                    <a:p>
                      <a:pPr algn="r" fontAlgn="b">
                        <a:spcBef>
                          <a:spcPts val="0"/>
                        </a:spcBef>
                        <a:spcAft>
                          <a:spcPts val="0"/>
                        </a:spcAft>
                      </a:pPr>
                      <a:r>
                        <a:rPr lang="en-US" sz="1600" b="0" i="0" u="none" strike="noStrike" dirty="0">
                          <a:solidFill>
                            <a:srgbClr val="000000"/>
                          </a:solidFill>
                          <a:effectLst/>
                          <a:latin typeface="Times New Roman"/>
                        </a:rPr>
                        <a:t>$24,400,000.00 </a:t>
                      </a:r>
                      <a:endParaRPr lang="en-US" sz="2100" b="0" i="0" u="none" strike="noStrike">
                        <a:effectLst/>
                        <a:latin typeface="Arial" panose="020B0604020202020204" pitchFamily="34" charset="0"/>
                      </a:endParaRPr>
                    </a:p>
                  </a:txBody>
                  <a:tcPr marL="11026" marR="11026" marT="11026" marB="52926" anchor="ctr">
                    <a:lnL>
                      <a:noFill/>
                    </a:lnL>
                    <a:lnR>
                      <a:noFill/>
                    </a:lnR>
                    <a:lnT>
                      <a:noFill/>
                    </a:lnT>
                    <a:lnB>
                      <a:noFill/>
                    </a:lnB>
                  </a:tcPr>
                </a:tc>
                <a:extLst>
                  <a:ext uri="{0D108BD9-81ED-4DB2-BD59-A6C34878D82A}">
                    <a16:rowId xmlns:a16="http://schemas.microsoft.com/office/drawing/2014/main" val="3376556293"/>
                  </a:ext>
                </a:extLst>
              </a:tr>
              <a:tr h="347895">
                <a:tc>
                  <a:txBody>
                    <a:bodyPr/>
                    <a:lstStyle/>
                    <a:p>
                      <a:pPr algn="r" fontAlgn="b">
                        <a:spcBef>
                          <a:spcPts val="0"/>
                        </a:spcBef>
                        <a:spcAft>
                          <a:spcPts val="0"/>
                        </a:spcAft>
                      </a:pPr>
                      <a:r>
                        <a:rPr lang="en-US" sz="1600" b="0" i="0" u="none" strike="noStrike" dirty="0">
                          <a:solidFill>
                            <a:srgbClr val="000000"/>
                          </a:solidFill>
                          <a:effectLst/>
                          <a:latin typeface="Times New Roman"/>
                        </a:rPr>
                        <a:t>7</a:t>
                      </a:r>
                      <a:endParaRPr lang="en-US" sz="21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rtl="0" fontAlgn="b">
                        <a:spcBef>
                          <a:spcPts val="0"/>
                        </a:spcBef>
                        <a:spcAft>
                          <a:spcPts val="0"/>
                        </a:spcAft>
                      </a:pPr>
                      <a:r>
                        <a:rPr lang="en-US" sz="1600" b="0" i="0" u="none" strike="noStrike" dirty="0">
                          <a:solidFill>
                            <a:srgbClr val="000000"/>
                          </a:solidFill>
                          <a:effectLst/>
                          <a:latin typeface="Times New Roman"/>
                        </a:rPr>
                        <a:t>SOS</a:t>
                      </a:r>
                      <a:endParaRPr lang="en-US" sz="21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r" fontAlgn="b">
                        <a:spcBef>
                          <a:spcPts val="0"/>
                        </a:spcBef>
                        <a:spcAft>
                          <a:spcPts val="0"/>
                        </a:spcAft>
                      </a:pPr>
                      <a:r>
                        <a:rPr lang="en-US" sz="1600" b="0" i="0" u="none" strike="noStrike" dirty="0">
                          <a:solidFill>
                            <a:srgbClr val="000000"/>
                          </a:solidFill>
                          <a:effectLst/>
                          <a:latin typeface="Times New Roman"/>
                        </a:rPr>
                        <a:t>5</a:t>
                      </a:r>
                      <a:endParaRPr lang="en-US" sz="2100" b="0" i="0" u="none" strike="noStrike" dirty="0">
                        <a:effectLst/>
                        <a:latin typeface="Times New Roman"/>
                      </a:endParaRPr>
                    </a:p>
                  </a:txBody>
                  <a:tcPr marL="11026" marR="11026" marT="11026" marB="52926" anchor="ctr">
                    <a:lnL>
                      <a:noFill/>
                    </a:lnL>
                    <a:lnR>
                      <a:noFill/>
                    </a:lnR>
                    <a:lnT>
                      <a:noFill/>
                    </a:lnT>
                    <a:lnB>
                      <a:noFill/>
                    </a:lnB>
                    <a:solidFill>
                      <a:srgbClr val="D9E1F2"/>
                    </a:solidFill>
                  </a:tcPr>
                </a:tc>
                <a:tc>
                  <a:txBody>
                    <a:bodyPr/>
                    <a:lstStyle/>
                    <a:p>
                      <a:pPr algn="r" fontAlgn="b">
                        <a:spcBef>
                          <a:spcPts val="0"/>
                        </a:spcBef>
                        <a:spcAft>
                          <a:spcPts val="0"/>
                        </a:spcAft>
                      </a:pPr>
                      <a:r>
                        <a:rPr lang="en-US" sz="1600" b="0" i="0" u="none" strike="noStrike" dirty="0">
                          <a:solidFill>
                            <a:srgbClr val="000000"/>
                          </a:solidFill>
                          <a:effectLst/>
                          <a:latin typeface="Times New Roman"/>
                        </a:rPr>
                        <a:t>$21,529,207.97 </a:t>
                      </a:r>
                      <a:endParaRPr lang="en-US" sz="2100" b="0" i="0" u="none" strike="noStrike">
                        <a:effectLst/>
                        <a:latin typeface="Arial" panose="020B0604020202020204" pitchFamily="34" charset="0"/>
                      </a:endParaRPr>
                    </a:p>
                  </a:txBody>
                  <a:tcPr marL="11026" marR="11026" marT="11026" marB="52926" anchor="ctr">
                    <a:lnL>
                      <a:noFill/>
                    </a:lnL>
                    <a:lnR>
                      <a:noFill/>
                    </a:lnR>
                    <a:lnT>
                      <a:noFill/>
                    </a:lnT>
                    <a:lnB>
                      <a:noFill/>
                    </a:lnB>
                    <a:solidFill>
                      <a:srgbClr val="D9E1F2"/>
                    </a:solidFill>
                  </a:tcPr>
                </a:tc>
                <a:extLst>
                  <a:ext uri="{0D108BD9-81ED-4DB2-BD59-A6C34878D82A}">
                    <a16:rowId xmlns:a16="http://schemas.microsoft.com/office/drawing/2014/main" val="1589373626"/>
                  </a:ext>
                </a:extLst>
              </a:tr>
              <a:tr h="347895">
                <a:tc>
                  <a:txBody>
                    <a:bodyPr/>
                    <a:lstStyle/>
                    <a:p>
                      <a:pPr algn="r" fontAlgn="b">
                        <a:spcBef>
                          <a:spcPts val="0"/>
                        </a:spcBef>
                        <a:spcAft>
                          <a:spcPts val="0"/>
                        </a:spcAft>
                      </a:pPr>
                      <a:r>
                        <a:rPr lang="en-US" sz="1600" b="0" i="0" u="none" strike="noStrike" dirty="0">
                          <a:solidFill>
                            <a:srgbClr val="000000"/>
                          </a:solidFill>
                          <a:effectLst/>
                          <a:latin typeface="Times New Roman"/>
                        </a:rPr>
                        <a:t>8</a:t>
                      </a:r>
                      <a:endParaRPr lang="en-US" sz="21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spcBef>
                          <a:spcPts val="0"/>
                        </a:spcBef>
                        <a:spcAft>
                          <a:spcPts val="0"/>
                        </a:spcAft>
                      </a:pPr>
                      <a:r>
                        <a:rPr lang="en-US" sz="1600" b="0" i="0" u="none" strike="noStrike" dirty="0">
                          <a:solidFill>
                            <a:srgbClr val="000000"/>
                          </a:solidFill>
                          <a:effectLst/>
                          <a:latin typeface="Times New Roman"/>
                        </a:rPr>
                        <a:t>ISBE</a:t>
                      </a:r>
                      <a:endParaRPr lang="en-US" sz="21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spcBef>
                          <a:spcPts val="0"/>
                        </a:spcBef>
                        <a:spcAft>
                          <a:spcPts val="0"/>
                        </a:spcAft>
                      </a:pPr>
                      <a:r>
                        <a:rPr lang="en-US" sz="1600" b="0" i="0" u="none" strike="noStrike" dirty="0">
                          <a:solidFill>
                            <a:srgbClr val="000000"/>
                          </a:solidFill>
                          <a:effectLst/>
                          <a:latin typeface="Times New Roman"/>
                        </a:rPr>
                        <a:t>2</a:t>
                      </a:r>
                      <a:endParaRPr lang="en-US" sz="2100" b="0" i="0" u="none" strike="noStrike" dirty="0">
                        <a:effectLst/>
                        <a:latin typeface="Times New Roman"/>
                      </a:endParaRPr>
                    </a:p>
                  </a:txBody>
                  <a:tcPr marL="11026" marR="11026" marT="11026" marB="52926" anchor="ctr">
                    <a:lnL>
                      <a:noFill/>
                    </a:lnL>
                    <a:lnR>
                      <a:noFill/>
                    </a:lnR>
                    <a:lnT>
                      <a:noFill/>
                    </a:lnT>
                    <a:lnB>
                      <a:noFill/>
                    </a:lnB>
                  </a:tcPr>
                </a:tc>
                <a:tc>
                  <a:txBody>
                    <a:bodyPr/>
                    <a:lstStyle/>
                    <a:p>
                      <a:pPr algn="r" fontAlgn="b">
                        <a:spcBef>
                          <a:spcPts val="0"/>
                        </a:spcBef>
                        <a:spcAft>
                          <a:spcPts val="0"/>
                        </a:spcAft>
                      </a:pPr>
                      <a:r>
                        <a:rPr lang="en-US" sz="1600" b="0" i="0" u="none" strike="noStrike" dirty="0">
                          <a:solidFill>
                            <a:srgbClr val="000000"/>
                          </a:solidFill>
                          <a:effectLst/>
                          <a:latin typeface="Times New Roman"/>
                        </a:rPr>
                        <a:t>$5,543,900.00 </a:t>
                      </a:r>
                      <a:endParaRPr lang="en-US" sz="2100" b="0" i="0" u="none" strike="noStrike">
                        <a:effectLst/>
                        <a:latin typeface="Arial" panose="020B0604020202020204" pitchFamily="34" charset="0"/>
                      </a:endParaRPr>
                    </a:p>
                  </a:txBody>
                  <a:tcPr marL="11026" marR="11026" marT="11026" marB="52926" anchor="ctr">
                    <a:lnL>
                      <a:noFill/>
                    </a:lnL>
                    <a:lnR>
                      <a:noFill/>
                    </a:lnR>
                    <a:lnT>
                      <a:noFill/>
                    </a:lnT>
                    <a:lnB>
                      <a:noFill/>
                    </a:lnB>
                  </a:tcPr>
                </a:tc>
                <a:extLst>
                  <a:ext uri="{0D108BD9-81ED-4DB2-BD59-A6C34878D82A}">
                    <a16:rowId xmlns:a16="http://schemas.microsoft.com/office/drawing/2014/main" val="3241315554"/>
                  </a:ext>
                </a:extLst>
              </a:tr>
              <a:tr h="347895">
                <a:tc>
                  <a:txBody>
                    <a:bodyPr/>
                    <a:lstStyle/>
                    <a:p>
                      <a:pPr algn="l" fontAlgn="b">
                        <a:spcBef>
                          <a:spcPts val="0"/>
                        </a:spcBef>
                        <a:spcAft>
                          <a:spcPts val="0"/>
                        </a:spcAft>
                      </a:pPr>
                      <a:endParaRPr lang="en-US" sz="2100" b="0" i="0" u="none" strike="noStrike">
                        <a:effectLst/>
                        <a:latin typeface="Arial" panose="020B0604020202020204" pitchFamily="34" charset="0"/>
                      </a:endParaRPr>
                    </a:p>
                  </a:txBody>
                  <a:tcPr marL="11026" marR="11026" marT="11026" marB="5292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600" b="1" i="1" u="none" strike="noStrike" dirty="0">
                          <a:solidFill>
                            <a:srgbClr val="000000"/>
                          </a:solidFill>
                          <a:effectLst/>
                          <a:latin typeface="Times New Roman"/>
                        </a:rPr>
                        <a:t>TOTAL</a:t>
                      </a:r>
                      <a:endParaRPr lang="en-US" sz="2100" b="0" i="0" u="none" strike="noStrike" dirty="0">
                        <a:effectLst/>
                        <a:latin typeface="Times New Roman"/>
                      </a:endParaRPr>
                    </a:p>
                  </a:txBody>
                  <a:tcPr marL="11026" marR="11026" marT="11026" marB="52926" anchor="ctr">
                    <a:lnL w="635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r" fontAlgn="b">
                        <a:spcBef>
                          <a:spcPts val="0"/>
                        </a:spcBef>
                        <a:spcAft>
                          <a:spcPts val="0"/>
                        </a:spcAft>
                      </a:pPr>
                      <a:r>
                        <a:rPr lang="en-US" sz="1600" b="1" i="1" u="none" strike="noStrike" dirty="0">
                          <a:solidFill>
                            <a:srgbClr val="000000"/>
                          </a:solidFill>
                          <a:effectLst/>
                          <a:latin typeface="Times New Roman"/>
                        </a:rPr>
                        <a:t>656</a:t>
                      </a:r>
                      <a:endParaRPr lang="en-US" sz="2100" b="0" i="0" u="none" strike="noStrike" dirty="0">
                        <a:effectLst/>
                        <a:latin typeface="Times New Roman"/>
                      </a:endParaRPr>
                    </a:p>
                  </a:txBody>
                  <a:tcPr marL="11026" marR="11026" marT="11026" marB="52926" anchor="ctr">
                    <a:lnL>
                      <a:noFill/>
                    </a:lnL>
                    <a:lnR>
                      <a:noFill/>
                    </a:lnR>
                    <a:lnT>
                      <a:noFill/>
                    </a:lnT>
                    <a:lnB>
                      <a:noFill/>
                    </a:lnB>
                    <a:solidFill>
                      <a:srgbClr val="D9E1F2"/>
                    </a:solidFill>
                  </a:tcPr>
                </a:tc>
                <a:tc>
                  <a:txBody>
                    <a:bodyPr/>
                    <a:lstStyle/>
                    <a:p>
                      <a:pPr algn="r" fontAlgn="b">
                        <a:spcBef>
                          <a:spcPts val="0"/>
                        </a:spcBef>
                        <a:spcAft>
                          <a:spcPts val="0"/>
                        </a:spcAft>
                      </a:pPr>
                      <a:r>
                        <a:rPr lang="en-US" sz="1600" b="1" i="1" u="none" strike="noStrike" dirty="0">
                          <a:solidFill>
                            <a:srgbClr val="000000"/>
                          </a:solidFill>
                          <a:effectLst/>
                          <a:latin typeface="Times New Roman"/>
                        </a:rPr>
                        <a:t>$10,305,708,496.26 </a:t>
                      </a:r>
                      <a:endParaRPr lang="en-US" sz="2100" b="0" i="0" u="none" strike="noStrike" dirty="0">
                        <a:effectLst/>
                        <a:latin typeface="Arial" panose="020B0604020202020204" pitchFamily="34" charset="0"/>
                      </a:endParaRPr>
                    </a:p>
                  </a:txBody>
                  <a:tcPr marL="11026" marR="11026" marT="11026" marB="52926" anchor="ctr">
                    <a:lnL>
                      <a:noFill/>
                    </a:lnL>
                    <a:lnR>
                      <a:noFill/>
                    </a:lnR>
                    <a:lnT>
                      <a:noFill/>
                    </a:lnT>
                    <a:lnB>
                      <a:noFill/>
                    </a:lnB>
                    <a:solidFill>
                      <a:srgbClr val="D9E1F2"/>
                    </a:solidFill>
                  </a:tcPr>
                </a:tc>
                <a:extLst>
                  <a:ext uri="{0D108BD9-81ED-4DB2-BD59-A6C34878D82A}">
                    <a16:rowId xmlns:a16="http://schemas.microsoft.com/office/drawing/2014/main" val="4038319433"/>
                  </a:ext>
                </a:extLst>
              </a:tr>
            </a:tbl>
          </a:graphicData>
        </a:graphic>
      </p:graphicFrame>
      <p:sp>
        <p:nvSpPr>
          <p:cNvPr id="11" name="Title 1">
            <a:extLst>
              <a:ext uri="{FF2B5EF4-FFF2-40B4-BE49-F238E27FC236}">
                <a16:creationId xmlns:a16="http://schemas.microsoft.com/office/drawing/2014/main" id="{9041B4D0-AB14-F43C-422A-4D0B33FF0704}"/>
              </a:ext>
            </a:extLst>
          </p:cNvPr>
          <p:cNvSpPr>
            <a:spLocks noGrp="1"/>
          </p:cNvSpPr>
          <p:nvPr>
            <p:ph type="title"/>
          </p:nvPr>
        </p:nvSpPr>
        <p:spPr>
          <a:xfrm>
            <a:off x="-2" y="278713"/>
            <a:ext cx="12191998" cy="1330841"/>
          </a:xfrm>
        </p:spPr>
        <p:txBody>
          <a:bodyPr>
            <a:normAutofit/>
          </a:bodyPr>
          <a:lstStyle/>
          <a:p>
            <a:pPr algn="ctr"/>
            <a:r>
              <a:rPr lang="en-US" sz="4000" b="1" dirty="0">
                <a:solidFill>
                  <a:schemeClr val="bg1">
                    <a:lumMod val="95000"/>
                  </a:schemeClr>
                </a:solidFill>
                <a:latin typeface="Arial Narrow" panose="020B0606020202030204" pitchFamily="34" charset="0"/>
              </a:rPr>
              <a:t>Results as of 10/2023</a:t>
            </a:r>
            <a:endParaRPr lang="en-US" sz="4000" b="1" dirty="0">
              <a:latin typeface="Arial Narrow" panose="020B0606020202030204" pitchFamily="34" charset="0"/>
            </a:endParaRPr>
          </a:p>
        </p:txBody>
      </p:sp>
    </p:spTree>
    <p:extLst>
      <p:ext uri="{BB962C8B-B14F-4D97-AF65-F5344CB8AC3E}">
        <p14:creationId xmlns:p14="http://schemas.microsoft.com/office/powerpoint/2010/main" val="844833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38A9B-47A9-8638-7691-52089247F50D}"/>
              </a:ext>
            </a:extLst>
          </p:cNvPr>
          <p:cNvSpPr>
            <a:spLocks noGrp="1"/>
          </p:cNvSpPr>
          <p:nvPr>
            <p:ph type="title"/>
          </p:nvPr>
        </p:nvSpPr>
        <p:spPr>
          <a:xfrm>
            <a:off x="0" y="981084"/>
            <a:ext cx="12192000" cy="950815"/>
          </a:xfrm>
        </p:spPr>
        <p:txBody>
          <a:bodyPr>
            <a:normAutofit fontScale="90000"/>
          </a:bodyPr>
          <a:lstStyle/>
          <a:p>
            <a:pPr algn="ctr"/>
            <a:r>
              <a:rPr lang="en-US" b="1">
                <a:latin typeface="Arial Narrow" panose="020B0606020202030204" pitchFamily="34" charset="0"/>
                <a:cs typeface="Calibri"/>
              </a:rPr>
              <a:t>IL Works Apprenticeship Compliance Process</a:t>
            </a:r>
            <a:br>
              <a:rPr lang="en-US" sz="4400" b="1">
                <a:solidFill>
                  <a:srgbClr val="2B4877"/>
                </a:solidFill>
                <a:latin typeface="Arial Narrow" panose="020B0606020202030204" pitchFamily="34" charset="0"/>
              </a:rPr>
            </a:br>
            <a:endParaRPr lang="en-US"/>
          </a:p>
        </p:txBody>
      </p:sp>
      <p:graphicFrame>
        <p:nvGraphicFramePr>
          <p:cNvPr id="4" name="Content Placeholder 3">
            <a:extLst>
              <a:ext uri="{FF2B5EF4-FFF2-40B4-BE49-F238E27FC236}">
                <a16:creationId xmlns:a16="http://schemas.microsoft.com/office/drawing/2014/main" id="{AA0551C6-C01B-4089-3BFA-A58CDCA9EE1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3437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D90B2D-3C2C-4DE3-8EA4-B2EB7EEF8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26" y="0"/>
            <a:ext cx="12192000" cy="6858000"/>
          </a:xfrm>
          <a:prstGeom prst="rect">
            <a:avLst/>
          </a:prstGeom>
        </p:spPr>
      </p:pic>
      <p:sp>
        <p:nvSpPr>
          <p:cNvPr id="7" name="TextBox 6">
            <a:extLst>
              <a:ext uri="{FF2B5EF4-FFF2-40B4-BE49-F238E27FC236}">
                <a16:creationId xmlns:a16="http://schemas.microsoft.com/office/drawing/2014/main" id="{57A83EC4-61A2-4A1D-BDB7-A94F51877666}"/>
              </a:ext>
            </a:extLst>
          </p:cNvPr>
          <p:cNvSpPr txBox="1"/>
          <p:nvPr/>
        </p:nvSpPr>
        <p:spPr>
          <a:xfrm>
            <a:off x="461833" y="544755"/>
            <a:ext cx="108434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150" normalizeH="0" baseline="0" noProof="0" dirty="0">
                <a:ln>
                  <a:noFill/>
                </a:ln>
                <a:solidFill>
                  <a:srgbClr val="2B4877"/>
                </a:solidFill>
                <a:effectLst>
                  <a:outerShdw blurRad="38100" dist="38100" dir="2700000" algn="tl">
                    <a:srgbClr val="000000">
                      <a:alpha val="43137"/>
                    </a:srgbClr>
                  </a:outerShdw>
                </a:effectLst>
                <a:uLnTx/>
                <a:uFillTx/>
                <a:latin typeface="Arial Narrow" panose="020B0606020202030204" pitchFamily="34" charset="0"/>
                <a:ea typeface="+mn-ea"/>
                <a:cs typeface="+mn-cs"/>
              </a:rPr>
              <a:t> Progress and Compliance</a:t>
            </a:r>
          </a:p>
        </p:txBody>
      </p:sp>
      <p:pic>
        <p:nvPicPr>
          <p:cNvPr id="27" name="Picture 26" descr="Logo, company name&#10;&#10;Description automatically generated">
            <a:extLst>
              <a:ext uri="{FF2B5EF4-FFF2-40B4-BE49-F238E27FC236}">
                <a16:creationId xmlns:a16="http://schemas.microsoft.com/office/drawing/2014/main" id="{19F7CA8C-CE25-4096-BB43-5FAD72AD3D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93" t="24568" r="8991" b="13757"/>
          <a:stretch/>
        </p:blipFill>
        <p:spPr bwMode="auto">
          <a:xfrm>
            <a:off x="5883564" y="5746459"/>
            <a:ext cx="3377881" cy="11992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74631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p:txBody>
          <a:bodyPr/>
          <a:lstStyle/>
          <a:p>
            <a:pPr algn="r"/>
            <a:r>
              <a:rPr lang="en-US" dirty="0">
                <a:solidFill>
                  <a:srgbClr val="0A4B6F"/>
                </a:solidFill>
                <a:latin typeface="Franklin Gothic Medium" panose="020B0603020102020204" pitchFamily="34" charset="0"/>
                <a:cs typeface="Aharoni" panose="020B0604020202020204" pitchFamily="2" charset="-79"/>
              </a:rPr>
              <a:t>Rebuild Illinois Administration</a:t>
            </a: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3048000" y="2392363"/>
            <a:ext cx="9144000" cy="1655762"/>
          </a:xfrm>
        </p:spPr>
        <p:txBody>
          <a:bodyPr>
            <a:normAutofit/>
          </a:bodyPr>
          <a:lstStyle/>
          <a:p>
            <a:pPr marL="0" indent="0" algn="r">
              <a:buNone/>
            </a:pPr>
            <a:r>
              <a:rPr lang="en-US" sz="3200" dirty="0">
                <a:solidFill>
                  <a:srgbClr val="0A4B6F"/>
                </a:solidFill>
                <a:latin typeface="Franklin Gothic Book" panose="020B0503020102020204" pitchFamily="34" charset="0"/>
              </a:rPr>
              <a:t>Award to Grant Agreement</a:t>
            </a:r>
          </a:p>
          <a:p>
            <a:pPr marL="0" indent="0" algn="r">
              <a:buNone/>
            </a:pPr>
            <a:r>
              <a:rPr lang="en-US" sz="2800" dirty="0">
                <a:solidFill>
                  <a:srgbClr val="0A4B6F"/>
                </a:solidFill>
                <a:latin typeface="Franklin Gothic Book" panose="020B0503020102020204" pitchFamily="34" charset="0"/>
              </a:rPr>
              <a:t>Regina Watts</a:t>
            </a:r>
          </a:p>
        </p:txBody>
      </p:sp>
    </p:spTree>
    <p:extLst>
      <p:ext uri="{BB962C8B-B14F-4D97-AF65-F5344CB8AC3E}">
        <p14:creationId xmlns:p14="http://schemas.microsoft.com/office/powerpoint/2010/main" val="2662019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0F4AB0-404A-4BBB-8FE9-A70F5ABE66FE}"/>
              </a:ext>
            </a:extLst>
          </p:cNvPr>
          <p:cNvSpPr>
            <a:spLocks noGrp="1"/>
          </p:cNvSpPr>
          <p:nvPr>
            <p:ph idx="1"/>
          </p:nvPr>
        </p:nvSpPr>
        <p:spPr>
          <a:xfrm>
            <a:off x="0" y="2497137"/>
            <a:ext cx="12178144" cy="2917825"/>
          </a:xfrm>
        </p:spPr>
        <p:txBody>
          <a:bodyPr/>
          <a:lstStyle/>
          <a:p>
            <a:pPr algn="ctr">
              <a:buFont typeface="Wingdings" panose="05000000000000000000" pitchFamily="2" charset="2"/>
              <a:buChar char="Ø"/>
            </a:pPr>
            <a:r>
              <a:rPr lang="en-US" dirty="0">
                <a:solidFill>
                  <a:srgbClr val="2B4877"/>
                </a:solidFill>
                <a:latin typeface="+mj-lt"/>
              </a:rPr>
              <a:t>Quarterly Compliance Meetings</a:t>
            </a:r>
          </a:p>
          <a:p>
            <a:pPr algn="ctr">
              <a:buFont typeface="Wingdings" panose="05000000000000000000" pitchFamily="2" charset="2"/>
              <a:buChar char="Ø"/>
            </a:pPr>
            <a:r>
              <a:rPr lang="en-US" dirty="0">
                <a:solidFill>
                  <a:srgbClr val="2B4877"/>
                </a:solidFill>
                <a:latin typeface="+mj-lt"/>
              </a:rPr>
              <a:t>Technical Assistance</a:t>
            </a:r>
          </a:p>
          <a:p>
            <a:pPr algn="ctr">
              <a:buFont typeface="Wingdings" panose="05000000000000000000" pitchFamily="2" charset="2"/>
              <a:buChar char="Ø"/>
            </a:pPr>
            <a:r>
              <a:rPr lang="en-US" dirty="0">
                <a:solidFill>
                  <a:srgbClr val="2B4877"/>
                </a:solidFill>
                <a:latin typeface="+mj-lt"/>
              </a:rPr>
              <a:t>Monitor Progress</a:t>
            </a:r>
          </a:p>
          <a:p>
            <a:pPr algn="ctr">
              <a:buFont typeface="Wingdings" panose="05000000000000000000" pitchFamily="2" charset="2"/>
              <a:buChar char="Ø"/>
            </a:pPr>
            <a:r>
              <a:rPr lang="en-US" dirty="0">
                <a:solidFill>
                  <a:srgbClr val="2B4877"/>
                </a:solidFill>
                <a:latin typeface="+mj-lt"/>
              </a:rPr>
              <a:t>Real time-Daily Contact via Smartsheet Platform</a:t>
            </a:r>
            <a:endParaRPr lang="en-US" dirty="0">
              <a:latin typeface="+mj-lt"/>
            </a:endParaRPr>
          </a:p>
        </p:txBody>
      </p:sp>
      <p:pic>
        <p:nvPicPr>
          <p:cNvPr id="4" name="Picture 3" descr="Logo, company name&#10;&#10;Description automatically generated">
            <a:extLst>
              <a:ext uri="{FF2B5EF4-FFF2-40B4-BE49-F238E27FC236}">
                <a16:creationId xmlns:a16="http://schemas.microsoft.com/office/drawing/2014/main" id="{647509A4-DB34-4EDA-984E-8469A2F641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93" t="24568" r="8991" b="13757"/>
          <a:stretch/>
        </p:blipFill>
        <p:spPr bwMode="auto">
          <a:xfrm>
            <a:off x="8583221" y="5441659"/>
            <a:ext cx="3377881" cy="1199285"/>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66CB11B9-3299-F401-0383-887772263E66}"/>
              </a:ext>
            </a:extLst>
          </p:cNvPr>
          <p:cNvSpPr>
            <a:spLocks noGrp="1"/>
          </p:cNvSpPr>
          <p:nvPr>
            <p:ph type="title"/>
          </p:nvPr>
        </p:nvSpPr>
        <p:spPr>
          <a:xfrm>
            <a:off x="13856" y="564473"/>
            <a:ext cx="12178144" cy="1330841"/>
          </a:xfrm>
        </p:spPr>
        <p:txBody>
          <a:bodyPr>
            <a:normAutofit/>
          </a:bodyPr>
          <a:lstStyle/>
          <a:p>
            <a:pPr algn="ctr"/>
            <a:r>
              <a:rPr lang="en-US" sz="4000" b="1" dirty="0">
                <a:latin typeface="Arial Narrow" panose="020B0606020202030204" pitchFamily="34" charset="0"/>
              </a:rPr>
              <a:t>IL Works and State Agencies Collaborate to Meet the </a:t>
            </a:r>
            <a:br>
              <a:rPr lang="en-US" sz="4000" b="1" dirty="0">
                <a:latin typeface="Arial Narrow" panose="020B0606020202030204" pitchFamily="34" charset="0"/>
              </a:rPr>
            </a:br>
            <a:r>
              <a:rPr lang="en-US" sz="4000" b="1" dirty="0">
                <a:latin typeface="Arial Narrow" panose="020B0606020202030204" pitchFamily="34" charset="0"/>
              </a:rPr>
              <a:t>Illinois Jobs Program Act Requirements</a:t>
            </a:r>
          </a:p>
        </p:txBody>
      </p:sp>
    </p:spTree>
    <p:extLst>
      <p:ext uri="{BB962C8B-B14F-4D97-AF65-F5344CB8AC3E}">
        <p14:creationId xmlns:p14="http://schemas.microsoft.com/office/powerpoint/2010/main" val="4184126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D0020-3208-F850-7FC0-42A314672924}"/>
              </a:ext>
            </a:extLst>
          </p:cNvPr>
          <p:cNvSpPr>
            <a:spLocks noGrp="1"/>
          </p:cNvSpPr>
          <p:nvPr>
            <p:ph type="title"/>
          </p:nvPr>
        </p:nvSpPr>
        <p:spPr/>
        <p:txBody>
          <a:bodyPr>
            <a:normAutofit/>
          </a:bodyPr>
          <a:lstStyle/>
          <a:p>
            <a:r>
              <a:rPr lang="en-US" sz="4000" dirty="0">
                <a:solidFill>
                  <a:srgbClr val="000000"/>
                </a:solidFill>
                <a:latin typeface="Arial Narrow" panose="020B0606020202030204" pitchFamily="34" charset="0"/>
                <a:cs typeface="Arial" panose="020B0604020202020204" pitchFamily="34" charset="0"/>
              </a:rPr>
              <a:t>U</a:t>
            </a:r>
            <a:r>
              <a:rPr lang="en-US" sz="4000" i="0" dirty="0">
                <a:solidFill>
                  <a:srgbClr val="000000"/>
                </a:solidFill>
                <a:effectLst/>
                <a:latin typeface="Arial Narrow" panose="020B0606020202030204" pitchFamily="34" charset="0"/>
                <a:cs typeface="Arial" panose="020B0604020202020204" pitchFamily="34" charset="0"/>
              </a:rPr>
              <a:t>pcoming Changes for the Remainder of this Year, Going Into 2024 </a:t>
            </a:r>
            <a:endParaRPr lang="en-US" sz="4000" dirty="0">
              <a:latin typeface="Arial Narrow" panose="020B0606020202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715AF6B-1A55-DC47-0074-CD757FA6E360}"/>
              </a:ext>
            </a:extLst>
          </p:cNvPr>
          <p:cNvSpPr>
            <a:spLocks noGrp="1"/>
          </p:cNvSpPr>
          <p:nvPr>
            <p:ph idx="1"/>
          </p:nvPr>
        </p:nvSpPr>
        <p:spPr/>
        <p:txBody>
          <a:bodyPr>
            <a:normAutofit/>
          </a:bodyPr>
          <a:lstStyle/>
          <a:p>
            <a:endParaRPr lang="en-US" sz="24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Calibri Light" panose="020F0302020204030204" pitchFamily="34" charset="0"/>
                <a:cs typeface="Calibri Light" panose="020F0302020204030204" pitchFamily="34" charset="0"/>
              </a:rPr>
              <a:t>T</a:t>
            </a:r>
            <a:r>
              <a:rPr lang="en-US" sz="2400" b="0" i="0" dirty="0">
                <a:solidFill>
                  <a:srgbClr val="000000"/>
                </a:solidFill>
                <a:effectLst/>
                <a:latin typeface="Calibri Light" panose="020F0302020204030204" pitchFamily="34" charset="0"/>
                <a:cs typeface="Calibri Light" panose="020F0302020204030204" pitchFamily="34" charset="0"/>
              </a:rPr>
              <a:t>he new legislated goal which is that (5%), half of the (10%) goal of the apprenticeship hours, is to be performed by IL Works, Climate Works, or IDOT pre-apprenticeship programs graduates. </a:t>
            </a:r>
          </a:p>
          <a:p>
            <a:pPr marL="0" indent="0">
              <a:buNone/>
            </a:pPr>
            <a:endParaRPr lang="en-US" sz="2400" b="0" i="0" dirty="0">
              <a:solidFill>
                <a:srgbClr val="000000"/>
              </a:solidFill>
              <a:effectLst/>
              <a:latin typeface="Calibri Light" panose="020F0302020204030204" pitchFamily="34" charset="0"/>
              <a:cs typeface="Calibri Light" panose="020F0302020204030204" pitchFamily="34" charset="0"/>
            </a:endParaRPr>
          </a:p>
          <a:p>
            <a:r>
              <a:rPr lang="en-US" sz="2400" b="0" i="0" dirty="0">
                <a:solidFill>
                  <a:srgbClr val="000000"/>
                </a:solidFill>
                <a:effectLst/>
                <a:latin typeface="Calibri Light" panose="020F0302020204030204" pitchFamily="34" charset="0"/>
                <a:cs typeface="Calibri Light" panose="020F0302020204030204" pitchFamily="34" charset="0"/>
              </a:rPr>
              <a:t>The Apprenticeship initiative will conduct monthly information webinars on procedures and technical steps.  </a:t>
            </a:r>
            <a:endParaRPr lang="en-US" sz="2400" dirty="0">
              <a:latin typeface="Calibri Light" panose="020F0302020204030204" pitchFamily="34" charset="0"/>
              <a:cs typeface="Calibri Light" panose="020F0302020204030204" pitchFamily="34" charset="0"/>
            </a:endParaRPr>
          </a:p>
        </p:txBody>
      </p:sp>
      <p:pic>
        <p:nvPicPr>
          <p:cNvPr id="4" name="Picture 3" descr="Logo, company name">
            <a:extLst>
              <a:ext uri="{FF2B5EF4-FFF2-40B4-BE49-F238E27FC236}">
                <a16:creationId xmlns:a16="http://schemas.microsoft.com/office/drawing/2014/main" id="{E7AE0B62-9912-6319-D416-CC062FFBEB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93" t="24568" r="8991" b="13757"/>
          <a:stretch/>
        </p:blipFill>
        <p:spPr bwMode="auto">
          <a:xfrm>
            <a:off x="8583221" y="5441659"/>
            <a:ext cx="3377881" cy="11992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3802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59283-83C6-4FA9-BDAD-133FD96F92C3}"/>
              </a:ext>
            </a:extLst>
          </p:cNvPr>
          <p:cNvSpPr>
            <a:spLocks noGrp="1"/>
          </p:cNvSpPr>
          <p:nvPr>
            <p:ph type="title"/>
          </p:nvPr>
        </p:nvSpPr>
        <p:spPr>
          <a:xfrm>
            <a:off x="0" y="365125"/>
            <a:ext cx="12192000" cy="1325563"/>
          </a:xfrm>
        </p:spPr>
        <p:txBody>
          <a:bodyPr>
            <a:normAutofit/>
          </a:bodyPr>
          <a:lstStyle/>
          <a:p>
            <a:pPr algn="ctr"/>
            <a:r>
              <a:rPr lang="en-US" sz="4000" b="1">
                <a:latin typeface="Arial Narrow" panose="020B0606020202030204" pitchFamily="34" charset="0"/>
                <a:cs typeface="Calibri Light" panose="020F0302020204030204" pitchFamily="34" charset="0"/>
              </a:rPr>
              <a:t>And Support the Overall Goals of the Illinois Works Office</a:t>
            </a:r>
          </a:p>
        </p:txBody>
      </p:sp>
      <p:sp>
        <p:nvSpPr>
          <p:cNvPr id="3" name="Content Placeholder 2">
            <a:extLst>
              <a:ext uri="{FF2B5EF4-FFF2-40B4-BE49-F238E27FC236}">
                <a16:creationId xmlns:a16="http://schemas.microsoft.com/office/drawing/2014/main" id="{AEDAEF21-ACA6-46CD-9DE2-EEF721214946}"/>
              </a:ext>
            </a:extLst>
          </p:cNvPr>
          <p:cNvSpPr>
            <a:spLocks noGrp="1"/>
          </p:cNvSpPr>
          <p:nvPr>
            <p:ph idx="1"/>
          </p:nvPr>
        </p:nvSpPr>
        <p:spPr>
          <a:xfrm>
            <a:off x="907543" y="1690688"/>
            <a:ext cx="10958512" cy="4802187"/>
          </a:xfrm>
        </p:spPr>
        <p:txBody>
          <a:bodyPr>
            <a:noAutofit/>
          </a:bodyPr>
          <a:lstStyle/>
          <a:p>
            <a:pPr marL="342900" marR="0" lvl="0" indent="-342900">
              <a:lnSpc>
                <a:spcPct val="200000"/>
              </a:lnSpc>
              <a:spcBef>
                <a:spcPts val="0"/>
              </a:spcBef>
              <a:spcAft>
                <a:spcPts val="1200"/>
              </a:spcAft>
              <a:buFont typeface="Wingdings" panose="05000000000000000000" pitchFamily="2" charset="2"/>
              <a:buChar char=""/>
            </a:pPr>
            <a:r>
              <a:rPr lang="en-US" sz="2200" b="1" dirty="0">
                <a:solidFill>
                  <a:schemeClr val="tx2">
                    <a:lumMod val="75000"/>
                  </a:schemeClr>
                </a:solidFill>
                <a:effectLst/>
                <a:latin typeface="Calibri Light" panose="020F0302020204030204" pitchFamily="34" charset="0"/>
                <a:ea typeface="Calibri" panose="020F0502020204030204" pitchFamily="34" charset="0"/>
                <a:cs typeface="Calibri Light" panose="020F0302020204030204" pitchFamily="34" charset="0"/>
              </a:rPr>
              <a:t>Provide a career pathway for residents in disadvantaged communities.</a:t>
            </a:r>
          </a:p>
          <a:p>
            <a:pPr marL="342900" marR="0" lvl="0" indent="-342900">
              <a:lnSpc>
                <a:spcPct val="200000"/>
              </a:lnSpc>
              <a:spcBef>
                <a:spcPts val="0"/>
              </a:spcBef>
              <a:spcAft>
                <a:spcPts val="1200"/>
              </a:spcAft>
              <a:buFont typeface="Wingdings" panose="05000000000000000000" pitchFamily="2" charset="2"/>
              <a:buChar char=""/>
            </a:pPr>
            <a:r>
              <a:rPr lang="en-US" sz="2200" b="1" dirty="0">
                <a:solidFill>
                  <a:schemeClr val="tx2">
                    <a:lumMod val="75000"/>
                  </a:schemeClr>
                </a:solidFill>
                <a:effectLst/>
                <a:latin typeface="Calibri Light" panose="020F0302020204030204" pitchFamily="34" charset="0"/>
                <a:ea typeface="Calibri" panose="020F0502020204030204" pitchFamily="34" charset="0"/>
                <a:cs typeface="Calibri Light" panose="020F0302020204030204" pitchFamily="34" charset="0"/>
              </a:rPr>
              <a:t>Provide eligible apprentices with the skills for lifelong job security.</a:t>
            </a:r>
          </a:p>
          <a:p>
            <a:pPr marL="342900" marR="0" lvl="0" indent="-342900">
              <a:lnSpc>
                <a:spcPct val="200000"/>
              </a:lnSpc>
              <a:spcBef>
                <a:spcPts val="0"/>
              </a:spcBef>
              <a:spcAft>
                <a:spcPts val="1200"/>
              </a:spcAft>
              <a:buFont typeface="Wingdings" panose="05000000000000000000" pitchFamily="2" charset="2"/>
              <a:buChar char=""/>
            </a:pPr>
            <a:r>
              <a:rPr lang="en-US" sz="2200" b="1" dirty="0">
                <a:solidFill>
                  <a:schemeClr val="tx2">
                    <a:lumMod val="75000"/>
                  </a:schemeClr>
                </a:solidFill>
                <a:effectLst/>
                <a:latin typeface="Calibri Light" panose="020F0302020204030204" pitchFamily="34" charset="0"/>
                <a:ea typeface="Calibri" panose="020F0502020204030204" pitchFamily="34" charset="0"/>
                <a:cs typeface="Calibri Light" panose="020F0302020204030204" pitchFamily="34" charset="0"/>
              </a:rPr>
              <a:t>Promote construction as a viable job industry for women and minority communities.</a:t>
            </a:r>
          </a:p>
          <a:p>
            <a:pPr marL="342900" marR="0" lvl="0" indent="-342900">
              <a:lnSpc>
                <a:spcPct val="200000"/>
              </a:lnSpc>
              <a:spcBef>
                <a:spcPts val="0"/>
              </a:spcBef>
              <a:spcAft>
                <a:spcPts val="1200"/>
              </a:spcAft>
              <a:buFont typeface="Wingdings" panose="05000000000000000000" pitchFamily="2" charset="2"/>
              <a:buChar char=""/>
            </a:pPr>
            <a:r>
              <a:rPr lang="en-US" sz="2200" b="1" dirty="0">
                <a:solidFill>
                  <a:schemeClr val="tx2">
                    <a:lumMod val="75000"/>
                  </a:schemeClr>
                </a:solidFill>
                <a:effectLst/>
                <a:latin typeface="Calibri Light" panose="020F0302020204030204" pitchFamily="34" charset="0"/>
                <a:ea typeface="Calibri" panose="020F0502020204030204" pitchFamily="34" charset="0"/>
                <a:cs typeface="Calibri Light" panose="020F0302020204030204" pitchFamily="34" charset="0"/>
              </a:rPr>
              <a:t>Provide construction industry with consistent skilled workforce for generations to come.</a:t>
            </a:r>
          </a:p>
          <a:p>
            <a:pPr marL="342900" marR="0" lvl="0" indent="-342900">
              <a:lnSpc>
                <a:spcPct val="200000"/>
              </a:lnSpc>
              <a:spcBef>
                <a:spcPts val="0"/>
              </a:spcBef>
              <a:spcAft>
                <a:spcPts val="1200"/>
              </a:spcAft>
              <a:buFont typeface="Wingdings" panose="05000000000000000000" pitchFamily="2" charset="2"/>
              <a:buChar char=""/>
            </a:pPr>
            <a:r>
              <a:rPr lang="en-US" sz="2200" b="1" dirty="0">
                <a:solidFill>
                  <a:schemeClr val="tx2">
                    <a:lumMod val="75000"/>
                  </a:schemeClr>
                </a:solidFill>
                <a:effectLst/>
                <a:latin typeface="Calibri Light" panose="020F0302020204030204" pitchFamily="34" charset="0"/>
                <a:ea typeface="Calibri" panose="020F0502020204030204" pitchFamily="34" charset="0"/>
                <a:cs typeface="Calibri Light" panose="020F0302020204030204" pitchFamily="34" charset="0"/>
              </a:rPr>
              <a:t>Create new partnerships between state agencies and community organizations.</a:t>
            </a:r>
          </a:p>
        </p:txBody>
      </p:sp>
    </p:spTree>
    <p:extLst>
      <p:ext uri="{BB962C8B-B14F-4D97-AF65-F5344CB8AC3E}">
        <p14:creationId xmlns:p14="http://schemas.microsoft.com/office/powerpoint/2010/main" val="3055943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Magnifying glass and question mark">
            <a:extLst>
              <a:ext uri="{FF2B5EF4-FFF2-40B4-BE49-F238E27FC236}">
                <a16:creationId xmlns:a16="http://schemas.microsoft.com/office/drawing/2014/main" id="{2A1E53BE-D4E4-4BFA-92D7-2AF339F4938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4289443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AF435-15F6-E217-B9DC-A798AD72388E}"/>
              </a:ext>
            </a:extLst>
          </p:cNvPr>
          <p:cNvSpPr>
            <a:spLocks noGrp="1"/>
          </p:cNvSpPr>
          <p:nvPr>
            <p:ph type="title"/>
          </p:nvPr>
        </p:nvSpPr>
        <p:spPr>
          <a:xfrm>
            <a:off x="0" y="365125"/>
            <a:ext cx="12192000" cy="1325563"/>
          </a:xfrm>
        </p:spPr>
        <p:txBody>
          <a:bodyPr>
            <a:normAutofit/>
          </a:bodyPr>
          <a:lstStyle/>
          <a:p>
            <a:pPr algn="ctr"/>
            <a:r>
              <a:rPr lang="en-US" sz="4000" b="1">
                <a:latin typeface="Arial Narrow" panose="020B0606020202030204" pitchFamily="34" charset="0"/>
              </a:rPr>
              <a:t>For additional information, who do I contact? </a:t>
            </a:r>
          </a:p>
        </p:txBody>
      </p:sp>
      <p:sp>
        <p:nvSpPr>
          <p:cNvPr id="3" name="Content Placeholder 2">
            <a:extLst>
              <a:ext uri="{FF2B5EF4-FFF2-40B4-BE49-F238E27FC236}">
                <a16:creationId xmlns:a16="http://schemas.microsoft.com/office/drawing/2014/main" id="{31FE77B7-AE76-968D-7B1F-46938E8DE62D}"/>
              </a:ext>
            </a:extLst>
          </p:cNvPr>
          <p:cNvSpPr>
            <a:spLocks noGrp="1"/>
          </p:cNvSpPr>
          <p:nvPr>
            <p:ph idx="1"/>
          </p:nvPr>
        </p:nvSpPr>
        <p:spPr>
          <a:xfrm>
            <a:off x="838200" y="1825625"/>
            <a:ext cx="10515600" cy="4667250"/>
          </a:xfrm>
        </p:spPr>
        <p:txBody>
          <a:bodyPr/>
          <a:lstStyle/>
          <a:p>
            <a:pPr marL="0" marR="0" indent="0" algn="ctr">
              <a:lnSpc>
                <a:spcPct val="107000"/>
              </a:lnSpc>
              <a:spcBef>
                <a:spcPts val="200"/>
              </a:spcBef>
              <a:spcAft>
                <a:spcPts val="0"/>
              </a:spcAft>
              <a:buNone/>
            </a:pPr>
            <a:endParaRPr lang="en-US" sz="2400" b="1" u="sng" dirty="0">
              <a:solidFill>
                <a:srgbClr val="2F5496"/>
              </a:solidFill>
              <a:latin typeface="+mj-lt"/>
              <a:ea typeface="Times New Roman" panose="02020603050405020304" pitchFamily="18" charset="0"/>
              <a:cs typeface="Times New Roman" panose="02020603050405020304" pitchFamily="18" charset="0"/>
            </a:endParaRPr>
          </a:p>
          <a:p>
            <a:pPr marL="0" marR="0" indent="0" algn="ctr">
              <a:lnSpc>
                <a:spcPct val="107000"/>
              </a:lnSpc>
              <a:spcBef>
                <a:spcPts val="200"/>
              </a:spcBef>
              <a:spcAft>
                <a:spcPts val="0"/>
              </a:spcAft>
              <a:buNone/>
            </a:pPr>
            <a:r>
              <a:rPr lang="en-US" sz="3600" b="1" dirty="0">
                <a:solidFill>
                  <a:schemeClr val="accent1">
                    <a:lumMod val="50000"/>
                  </a:schemeClr>
                </a:solidFill>
                <a:effectLst/>
                <a:latin typeface="Calibri Light" panose="020F0302020204030204" pitchFamily="34" charset="0"/>
                <a:ea typeface="Times New Roman" panose="02020603050405020304" pitchFamily="18" charset="0"/>
                <a:cs typeface="Calibri Light" panose="020F0302020204030204" pitchFamily="34" charset="0"/>
              </a:rPr>
              <a:t>DCEO- Office of </a:t>
            </a:r>
            <a:r>
              <a:rPr lang="en-US" sz="3600" b="1" dirty="0">
                <a:solidFill>
                  <a:schemeClr val="accent1">
                    <a:lumMod val="50000"/>
                  </a:schemeClr>
                </a:solidFill>
                <a:latin typeface="Calibri Light" panose="020F0302020204030204" pitchFamily="34" charset="0"/>
                <a:ea typeface="Times New Roman" panose="02020603050405020304" pitchFamily="18" charset="0"/>
                <a:cs typeface="Calibri Light" panose="020F0302020204030204" pitchFamily="34" charset="0"/>
              </a:rPr>
              <a:t>Community Development</a:t>
            </a:r>
            <a:r>
              <a:rPr lang="en-US" sz="3600" b="1" dirty="0">
                <a:solidFill>
                  <a:schemeClr val="accent1">
                    <a:lumMod val="50000"/>
                  </a:schemeClr>
                </a:solidFill>
                <a:effectLst/>
                <a:latin typeface="Calibri Light" panose="020F0302020204030204" pitchFamily="34" charset="0"/>
                <a:ea typeface="Times New Roman" panose="02020603050405020304" pitchFamily="18" charset="0"/>
                <a:cs typeface="Calibri Light" panose="020F0302020204030204" pitchFamily="34" charset="0"/>
              </a:rPr>
              <a:t> Agency Contacts</a:t>
            </a:r>
          </a:p>
          <a:p>
            <a:pPr marL="0" marR="0" indent="0" algn="ctr">
              <a:lnSpc>
                <a:spcPct val="107000"/>
              </a:lnSpc>
              <a:spcBef>
                <a:spcPts val="200"/>
              </a:spcBef>
              <a:spcAft>
                <a:spcPts val="0"/>
              </a:spcAft>
              <a:buNone/>
            </a:pPr>
            <a:endParaRPr lang="en-US" sz="3200" b="1" dirty="0">
              <a:solidFill>
                <a:schemeClr val="accent1">
                  <a:lumMod val="50000"/>
                </a:schemeClr>
              </a:solidFill>
              <a:effectLst/>
              <a:latin typeface="Calibri Light" panose="020F0302020204030204" pitchFamily="34" charset="0"/>
              <a:ea typeface="Times New Roman" panose="02020603050405020304" pitchFamily="18" charset="0"/>
              <a:cs typeface="Calibri Light" panose="020F0302020204030204" pitchFamily="34" charset="0"/>
            </a:endParaRPr>
          </a:p>
          <a:p>
            <a:pPr marL="0" marR="0" indent="0" algn="ctr">
              <a:spcBef>
                <a:spcPts val="0"/>
              </a:spcBef>
              <a:spcAft>
                <a:spcPts val="0"/>
              </a:spcAft>
              <a:buNone/>
            </a:pPr>
            <a:r>
              <a:rPr lang="en-US" sz="3200" b="1" dirty="0">
                <a:solidFill>
                  <a:schemeClr val="accent1">
                    <a:lumMod val="50000"/>
                  </a:schemeClr>
                </a:solidFill>
                <a:effectLst/>
                <a:latin typeface="Calibri Light" panose="020F0302020204030204" pitchFamily="34" charset="0"/>
                <a:ea typeface="Times New Roman" panose="02020603050405020304" pitchFamily="18" charset="0"/>
                <a:cs typeface="Calibri Light" panose="020F0302020204030204" pitchFamily="34" charset="0"/>
              </a:rPr>
              <a:t>JoLaine, Program Compliance </a:t>
            </a:r>
            <a:r>
              <a:rPr lang="en-US" sz="3200" b="1">
                <a:solidFill>
                  <a:schemeClr val="accent1">
                    <a:lumMod val="50000"/>
                  </a:schemeClr>
                </a:solidFill>
                <a:effectLst/>
                <a:latin typeface="Calibri Light" panose="020F0302020204030204" pitchFamily="34" charset="0"/>
                <a:ea typeface="Times New Roman" panose="02020603050405020304" pitchFamily="18" charset="0"/>
                <a:cs typeface="Calibri Light" panose="020F0302020204030204" pitchFamily="34" charset="0"/>
              </a:rPr>
              <a:t>Manager, Office </a:t>
            </a:r>
            <a:r>
              <a:rPr lang="en-US" sz="3200" b="1" dirty="0">
                <a:solidFill>
                  <a:schemeClr val="accent1">
                    <a:lumMod val="50000"/>
                  </a:schemeClr>
                </a:solidFill>
                <a:effectLst/>
                <a:latin typeface="Calibri Light" panose="020F0302020204030204" pitchFamily="34" charset="0"/>
                <a:ea typeface="Times New Roman" panose="02020603050405020304" pitchFamily="18" charset="0"/>
                <a:cs typeface="Calibri Light" panose="020F0302020204030204" pitchFamily="34" charset="0"/>
              </a:rPr>
              <a:t>of </a:t>
            </a:r>
            <a:r>
              <a:rPr lang="en-US" sz="3200" b="1">
                <a:solidFill>
                  <a:schemeClr val="accent1">
                    <a:lumMod val="50000"/>
                  </a:schemeClr>
                </a:solidFill>
                <a:latin typeface="Calibri Light" panose="020F0302020204030204" pitchFamily="34" charset="0"/>
                <a:ea typeface="Times New Roman" panose="02020603050405020304" pitchFamily="18" charset="0"/>
                <a:cs typeface="Calibri Light" panose="020F0302020204030204" pitchFamily="34" charset="0"/>
              </a:rPr>
              <a:t>Community Development</a:t>
            </a:r>
            <a:r>
              <a:rPr lang="en-US" sz="3200" b="1">
                <a:solidFill>
                  <a:schemeClr val="accent1">
                    <a:lumMod val="50000"/>
                  </a:schemeClr>
                </a:solidFill>
                <a:effectLst/>
                <a:latin typeface="Calibri Light" panose="020F0302020204030204" pitchFamily="34" charset="0"/>
                <a:ea typeface="Times New Roman" panose="02020603050405020304" pitchFamily="18" charset="0"/>
                <a:cs typeface="Calibri Light" panose="020F0302020204030204" pitchFamily="34" charset="0"/>
              </a:rPr>
              <a:t> </a:t>
            </a:r>
            <a:endParaRPr lang="en-US" sz="3200" b="1" dirty="0">
              <a:solidFill>
                <a:schemeClr val="accent1">
                  <a:lumMod val="50000"/>
                </a:schemeClr>
              </a:solidFill>
              <a:effectLst/>
              <a:latin typeface="Calibri Light" panose="020F0302020204030204" pitchFamily="34" charset="0"/>
              <a:ea typeface="Times New Roman" panose="02020603050405020304" pitchFamily="18" charset="0"/>
              <a:cs typeface="Calibri Light" panose="020F0302020204030204" pitchFamily="34" charset="0"/>
            </a:endParaRPr>
          </a:p>
          <a:p>
            <a:pPr marL="0" marR="0" indent="0" algn="ctr">
              <a:spcBef>
                <a:spcPts val="0"/>
              </a:spcBef>
              <a:spcAft>
                <a:spcPts val="0"/>
              </a:spcAft>
              <a:buNone/>
            </a:pPr>
            <a:endParaRPr lang="en-US" sz="3200" b="1" dirty="0">
              <a:effectLst/>
              <a:latin typeface="Calibri Light" panose="020F0302020204030204" pitchFamily="34" charset="0"/>
              <a:ea typeface="Times New Roman" panose="02020603050405020304" pitchFamily="18" charset="0"/>
              <a:cs typeface="Calibri Light" panose="020F0302020204030204" pitchFamily="34" charset="0"/>
            </a:endParaRPr>
          </a:p>
          <a:p>
            <a:pPr marL="0" marR="0" indent="0" algn="ctr">
              <a:spcBef>
                <a:spcPts val="0"/>
              </a:spcBef>
              <a:spcAft>
                <a:spcPts val="0"/>
              </a:spcAft>
              <a:buNone/>
            </a:pPr>
            <a:r>
              <a:rPr lang="en-US" sz="3200" b="1" u="sng" dirty="0" err="1">
                <a:solidFill>
                  <a:srgbClr val="0563C1"/>
                </a:solidFill>
                <a:effectLst/>
                <a:latin typeface="Calibri Light" panose="020F0302020204030204" pitchFamily="34" charset="0"/>
                <a:ea typeface="Times New Roman" panose="02020603050405020304" pitchFamily="18" charset="0"/>
                <a:cs typeface="Calibri Light" panose="020F0302020204030204" pitchFamily="34" charset="0"/>
                <a:hlinkClick r:id="rId2"/>
              </a:rPr>
              <a:t>jolaine.miner@illinois</a:t>
            </a:r>
            <a:r>
              <a:rPr lang="en-US" sz="3200" b="1" u="sng" dirty="0">
                <a:solidFill>
                  <a:srgbClr val="0563C1"/>
                </a:solidFill>
                <a:effectLst/>
                <a:latin typeface="Calibri Light" panose="020F0302020204030204" pitchFamily="34" charset="0"/>
                <a:ea typeface="Times New Roman" panose="02020603050405020304" pitchFamily="18" charset="0"/>
                <a:cs typeface="Calibri Light" panose="020F0302020204030204" pitchFamily="34" charset="0"/>
                <a:hlinkClick r:id="rId2"/>
              </a:rPr>
              <a:t>.</a:t>
            </a:r>
            <a:endParaRPr lang="en-US" sz="3200" b="1" dirty="0">
              <a:effectLst/>
              <a:latin typeface="Calibri Light" panose="020F0302020204030204" pitchFamily="34" charset="0"/>
              <a:ea typeface="Times New Roman" panose="02020603050405020304" pitchFamily="18" charset="0"/>
              <a:cs typeface="Calibri Light" panose="020F0302020204030204" pitchFamily="34" charset="0"/>
            </a:endParaRPr>
          </a:p>
          <a:p>
            <a:endParaRPr lang="en-US" dirty="0"/>
          </a:p>
        </p:txBody>
      </p:sp>
    </p:spTree>
    <p:extLst>
      <p:ext uri="{BB962C8B-B14F-4D97-AF65-F5344CB8AC3E}">
        <p14:creationId xmlns:p14="http://schemas.microsoft.com/office/powerpoint/2010/main" val="2713642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p:txBody>
          <a:bodyPr/>
          <a:lstStyle/>
          <a:p>
            <a:pPr algn="r"/>
            <a:r>
              <a:rPr lang="en-US" dirty="0">
                <a:solidFill>
                  <a:srgbClr val="0A4B6F"/>
                </a:solidFill>
                <a:latin typeface="Franklin Gothic Medium" panose="020B0603020102020204" pitchFamily="34" charset="0"/>
                <a:cs typeface="Aharoni" panose="020B0604020202020204" pitchFamily="2" charset="-79"/>
              </a:rPr>
              <a:t>Rebuild Illinois Administration</a:t>
            </a: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3048000" y="2392363"/>
            <a:ext cx="9144000" cy="1655762"/>
          </a:xfrm>
        </p:spPr>
        <p:txBody>
          <a:bodyPr>
            <a:normAutofit/>
          </a:bodyPr>
          <a:lstStyle/>
          <a:p>
            <a:pPr marL="0" indent="0" algn="r">
              <a:buNone/>
            </a:pPr>
            <a:r>
              <a:rPr lang="en-US" sz="3200" dirty="0">
                <a:solidFill>
                  <a:srgbClr val="0A4B6F"/>
                </a:solidFill>
                <a:latin typeface="Franklin Gothic Book" panose="020B0503020102020204" pitchFamily="34" charset="0"/>
              </a:rPr>
              <a:t>Illinois Works Requirements</a:t>
            </a:r>
          </a:p>
          <a:p>
            <a:pPr marL="0" indent="0" algn="r">
              <a:buNone/>
            </a:pPr>
            <a:r>
              <a:rPr lang="en-US" sz="2800" dirty="0">
                <a:solidFill>
                  <a:srgbClr val="0A4B6F"/>
                </a:solidFill>
                <a:latin typeface="Franklin Gothic Book" panose="020B0503020102020204" pitchFamily="34" charset="0"/>
              </a:rPr>
              <a:t>Sameena Aghi</a:t>
            </a:r>
          </a:p>
        </p:txBody>
      </p:sp>
    </p:spTree>
    <p:extLst>
      <p:ext uri="{BB962C8B-B14F-4D97-AF65-F5344CB8AC3E}">
        <p14:creationId xmlns:p14="http://schemas.microsoft.com/office/powerpoint/2010/main" val="2678410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40A04-1AAB-A245-CB04-C67430445239}"/>
              </a:ext>
            </a:extLst>
          </p:cNvPr>
          <p:cNvSpPr>
            <a:spLocks noGrp="1"/>
          </p:cNvSpPr>
          <p:nvPr>
            <p:ph type="title"/>
          </p:nvPr>
        </p:nvSpPr>
        <p:spPr/>
        <p:txBody>
          <a:bodyPr/>
          <a:lstStyle/>
          <a:p>
            <a:pPr algn="ctr"/>
            <a:r>
              <a:rPr lang="en-US" sz="4400" dirty="0">
                <a:latin typeface="Franklin Gothic Medium" panose="020B0603020102020204" pitchFamily="34" charset="0"/>
              </a:rPr>
              <a:t>Rebuild Illinois Grant Requirements</a:t>
            </a:r>
            <a:br>
              <a:rPr lang="en-US" sz="4400" dirty="0">
                <a:latin typeface="Franklin Gothic Medium" panose="020B0603020102020204" pitchFamily="34" charset="0"/>
              </a:rPr>
            </a:br>
            <a:endParaRPr lang="en-US" dirty="0">
              <a:latin typeface="Franklin Gothic Medium" panose="020B0603020102020204" pitchFamily="34" charset="0"/>
            </a:endParaRPr>
          </a:p>
        </p:txBody>
      </p:sp>
      <p:sp>
        <p:nvSpPr>
          <p:cNvPr id="6" name="Content Placeholder 5">
            <a:extLst>
              <a:ext uri="{FF2B5EF4-FFF2-40B4-BE49-F238E27FC236}">
                <a16:creationId xmlns:a16="http://schemas.microsoft.com/office/drawing/2014/main" id="{4625D27B-3891-4774-D46A-C073A2D9FA0B}"/>
              </a:ext>
            </a:extLst>
          </p:cNvPr>
          <p:cNvSpPr>
            <a:spLocks noGrp="1"/>
          </p:cNvSpPr>
          <p:nvPr>
            <p:ph idx="1"/>
          </p:nvPr>
        </p:nvSpPr>
        <p:spPr>
          <a:xfrm>
            <a:off x="838200" y="1233996"/>
            <a:ext cx="10515600" cy="4942967"/>
          </a:xfrm>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4000" i="0" u="none" strike="noStrike" kern="1200" cap="none" spc="0" normalizeH="0" baseline="0" noProof="0" dirty="0">
                <a:ln>
                  <a:noFill/>
                </a:ln>
                <a:solidFill>
                  <a:srgbClr val="0A4B6F"/>
                </a:solidFill>
                <a:effectLst/>
                <a:uLnTx/>
                <a:uFillTx/>
                <a:latin typeface="Franklin Gothic Medium" panose="020B0603020102020204" pitchFamily="34" charset="0"/>
              </a:rPr>
              <a:t>Rebuild Illinois Grants are subject to: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3200" b="1" i="0" u="none" strike="noStrike" kern="1200" cap="none" spc="0" normalizeH="0" baseline="0" noProof="0" dirty="0">
              <a:ln>
                <a:noFill/>
              </a:ln>
              <a:solidFill>
                <a:srgbClr val="0A4B6F"/>
              </a:solidFill>
              <a:effectLst/>
              <a:uLnTx/>
              <a:uFillTx/>
              <a:latin typeface="Calibri"/>
              <a:ea typeface="+mn-ea"/>
              <a:cs typeface="+mn-cs"/>
            </a:endParaRP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Medium" panose="020B0603020102020204" pitchFamily="34" charset="0"/>
              </a:rPr>
              <a:t>Illinois Works Jobs Program Act (30 ILCS 559/20).  </a:t>
            </a:r>
          </a:p>
          <a:p>
            <a:pPr marL="0" indent="0">
              <a:buNone/>
            </a:pPr>
            <a:endParaRPr lang="en-US" sz="3200" dirty="0"/>
          </a:p>
          <a:p>
            <a:pPr marL="0" indent="0">
              <a:buNone/>
            </a:pPr>
            <a:r>
              <a:rPr lang="en-US" sz="3200" b="1" dirty="0">
                <a:solidFill>
                  <a:srgbClr val="FF0000"/>
                </a:solidFill>
                <a:latin typeface="+mj-lt"/>
              </a:rPr>
              <a:t>Included in Exhibit A of the Grant Agreement</a:t>
            </a:r>
          </a:p>
          <a:p>
            <a:endParaRPr lang="en-US" dirty="0"/>
          </a:p>
        </p:txBody>
      </p:sp>
    </p:spTree>
    <p:extLst>
      <p:ext uri="{BB962C8B-B14F-4D97-AF65-F5344CB8AC3E}">
        <p14:creationId xmlns:p14="http://schemas.microsoft.com/office/powerpoint/2010/main" val="439477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Rebuild IL Grant Requirements</a:t>
            </a:r>
            <a:br>
              <a:rPr lang="en-US" dirty="0">
                <a:solidFill>
                  <a:srgbClr val="0A4B6F"/>
                </a:solidFill>
                <a:latin typeface="Franklin Gothic Book" panose="020B0503020102020204" pitchFamily="34" charset="0"/>
              </a:rPr>
            </a:br>
            <a:endParaRPr lang="en-US" dirty="0"/>
          </a:p>
        </p:txBody>
      </p:sp>
      <p:sp>
        <p:nvSpPr>
          <p:cNvPr id="4" name="TextBox 3">
            <a:extLst>
              <a:ext uri="{FF2B5EF4-FFF2-40B4-BE49-F238E27FC236}">
                <a16:creationId xmlns:a16="http://schemas.microsoft.com/office/drawing/2014/main" id="{4186322A-30F8-25D5-583A-2EB03B7A4945}"/>
              </a:ext>
            </a:extLst>
          </p:cNvPr>
          <p:cNvSpPr txBox="1"/>
          <p:nvPr/>
        </p:nvSpPr>
        <p:spPr>
          <a:xfrm>
            <a:off x="745724" y="1367162"/>
            <a:ext cx="10033889" cy="38010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Grantee and Grant Administrator will receive these documents, following receipt of the executed grant agreement: </a:t>
            </a:r>
          </a:p>
          <a:p>
            <a:pPr marL="630238" marR="0" lvl="1"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Calibri"/>
                <a:ea typeface="+mn-ea"/>
                <a:cs typeface="+mn-cs"/>
              </a:rPr>
              <a:t>Rebuild IL Contract Provisions</a:t>
            </a:r>
          </a:p>
          <a:p>
            <a:pPr marL="630238" marR="0" lvl="1"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Calibri"/>
                <a:ea typeface="+mn-ea"/>
                <a:cs typeface="+mn-cs"/>
              </a:rPr>
              <a:t>BEP Utilization Goal Letter and BEP Utilization Plan</a:t>
            </a:r>
          </a:p>
          <a:p>
            <a:pPr marL="630238" marR="0" lvl="1"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Calibri"/>
                <a:ea typeface="+mn-ea"/>
                <a:cs typeface="+mn-cs"/>
              </a:rPr>
              <a:t>IL Works Apprenticeship Initiative Project Update form (new)</a:t>
            </a:r>
          </a:p>
          <a:p>
            <a:pPr marL="630238" marR="0" lvl="1"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Calibri"/>
                <a:ea typeface="+mn-ea"/>
                <a:cs typeface="+mn-cs"/>
              </a:rPr>
              <a:t>Good Faith Effort Guidance</a:t>
            </a:r>
          </a:p>
          <a:p>
            <a:pPr marL="630238" marR="0" lvl="1"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Calibri"/>
                <a:ea typeface="+mn-ea"/>
                <a:cs typeface="+mn-cs"/>
              </a:rPr>
              <a:t>IL Works Budget Supplement</a:t>
            </a:r>
          </a:p>
        </p:txBody>
      </p:sp>
    </p:spTree>
    <p:extLst>
      <p:ext uri="{BB962C8B-B14F-4D97-AF65-F5344CB8AC3E}">
        <p14:creationId xmlns:p14="http://schemas.microsoft.com/office/powerpoint/2010/main" val="4082865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80127"/>
            <a:ext cx="10515600" cy="649515"/>
          </a:xfrm>
        </p:spPr>
        <p:txBody>
          <a:bodyPr>
            <a:noAutofit/>
          </a:bodyPr>
          <a:lstStyle/>
          <a:p>
            <a:pPr algn="ctr"/>
            <a:br>
              <a:rPr lang="en-US" dirty="0">
                <a:solidFill>
                  <a:srgbClr val="0A4B6F"/>
                </a:solidFill>
                <a:latin typeface="Franklin Gothic Book" panose="020B0503020102020204" pitchFamily="34" charset="0"/>
              </a:rPr>
            </a:br>
            <a:r>
              <a:rPr lang="en-US" sz="2800" dirty="0">
                <a:solidFill>
                  <a:srgbClr val="0A4B6F"/>
                </a:solidFill>
                <a:latin typeface="Franklin Gothic Book" panose="020B0503020102020204" pitchFamily="34" charset="0"/>
              </a:rPr>
              <a:t>Language must be included in Contracts and Subcontracts </a:t>
            </a:r>
            <a:r>
              <a:rPr lang="en-US" sz="2800" dirty="0">
                <a:solidFill>
                  <a:srgbClr val="C00000"/>
                </a:solidFill>
                <a:latin typeface="Franklin Gothic Book" panose="020B0503020102020204" pitchFamily="34" charset="0"/>
              </a:rPr>
              <a:t> </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488175" y="569388"/>
            <a:ext cx="11051262" cy="57092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Illinois Works Jobs Program Act (30 ILCS 559/20-1 et seq.): For grants with an estimated total project cost of $500,000 or more, the grantee will be required to comply with the Illinois Works Apprenticeship Initiative (30 ILCS 559/20-20 to 20-25) and all applicable administrative rules. The “estimated total project cost” is a good faith approximation of the costs of an entire project being paid for in whole or in part by appropriated capital funds to construct a public work. </a:t>
            </a:r>
            <a:r>
              <a:rPr kumimoji="0" lang="en-US" sz="2400" b="0" i="0" u="none" strike="noStrike" kern="1200" cap="none" spc="0" normalizeH="0" baseline="0" noProof="0" dirty="0">
                <a:ln>
                  <a:noFill/>
                </a:ln>
                <a:solidFill>
                  <a:srgbClr val="FF0000"/>
                </a:solidFill>
                <a:effectLst/>
                <a:uLnTx/>
                <a:uFillTx/>
                <a:latin typeface="Franklin Gothic Book" panose="020B0503020102020204" pitchFamily="34" charset="0"/>
                <a:ea typeface="+mn-ea"/>
                <a:cs typeface="+mn-cs"/>
              </a:rPr>
              <a:t>*</a:t>
            </a: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goal of the Illinois Apprenticeship Initiative is that apprentices will perform either 10% of the total labor hours actually worked in each prevailing wage classification or 10% of the estimated labor hours in each prevailing wage classification, whichever is less.  Grantees will be permitted to seek from the Department a waiver or reduction of this goal in certain circumstances pursuant to 30 ILCS 559/20-20(b). The grantee must ensure compliance for the life of the entire project, including during the term of the grant and after the term ends, if applicable, and will be required to report on and certify its compliance.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Franklin Gothic Book" panose="020B0503020102020204" pitchFamily="34" charset="0"/>
                <a:ea typeface="+mn-ea"/>
                <a:cs typeface="+mn-cs"/>
              </a:rPr>
              <a:t>*</a:t>
            </a: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to be updated and specified further</a:t>
            </a: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115548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838200" y="219153"/>
            <a:ext cx="10515600" cy="961578"/>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Apprenticeship Initiative</a:t>
            </a:r>
            <a:endParaRPr lang="en-US" sz="4000" dirty="0"/>
          </a:p>
        </p:txBody>
      </p:sp>
      <p:sp>
        <p:nvSpPr>
          <p:cNvPr id="3" name="Content Placeholder 2">
            <a:extLst>
              <a:ext uri="{FF2B5EF4-FFF2-40B4-BE49-F238E27FC236}">
                <a16:creationId xmlns:a16="http://schemas.microsoft.com/office/drawing/2014/main" id="{A147A2EA-8647-4BA6-94F9-0D72E150A362}"/>
              </a:ext>
            </a:extLst>
          </p:cNvPr>
          <p:cNvSpPr>
            <a:spLocks noGrp="1"/>
          </p:cNvSpPr>
          <p:nvPr>
            <p:ph idx="1"/>
          </p:nvPr>
        </p:nvSpPr>
        <p:spPr>
          <a:xfrm>
            <a:off x="554115" y="1112876"/>
            <a:ext cx="10515600" cy="4632248"/>
          </a:xfrm>
        </p:spPr>
        <p:txBody>
          <a:bodyPr>
            <a:normAutofit fontScale="92500" lnSpcReduction="20000"/>
          </a:bodyPr>
          <a:lstStyle/>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The Illinois Works Apprenticeship Initiative sets an apprenticeship goal for public works projects estimated to cost $500,000 or more.</a:t>
            </a:r>
          </a:p>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Apprenticeship Goal is for US Dept. of Labor certified apprentices to perform: </a:t>
            </a:r>
          </a:p>
          <a:p>
            <a:pPr marL="0" indent="0">
              <a:buNone/>
            </a:pPr>
            <a:r>
              <a:rPr lang="en-US" sz="2800" dirty="0">
                <a:solidFill>
                  <a:srgbClr val="0A4B6F"/>
                </a:solidFill>
                <a:latin typeface="Franklin Gothic Book" panose="020B0503020102020204" pitchFamily="34" charset="0"/>
              </a:rPr>
              <a:t>	10% of total labor hours actually worked on a project, or </a:t>
            </a:r>
          </a:p>
          <a:p>
            <a:pPr marL="0" indent="0">
              <a:buNone/>
            </a:pPr>
            <a:r>
              <a:rPr lang="en-US" sz="2800" dirty="0">
                <a:solidFill>
                  <a:srgbClr val="0A4B6F"/>
                </a:solidFill>
                <a:latin typeface="Franklin Gothic Book" panose="020B0503020102020204" pitchFamily="34" charset="0"/>
              </a:rPr>
              <a:t>	10% of the estimated labor hours in each prevailing wage category, 	</a:t>
            </a:r>
            <a:r>
              <a:rPr lang="en-US" sz="2800" u="sng" dirty="0">
                <a:solidFill>
                  <a:srgbClr val="0A4B6F"/>
                </a:solidFill>
                <a:latin typeface="Franklin Gothic Book" panose="020B0503020102020204" pitchFamily="34" charset="0"/>
              </a:rPr>
              <a:t>whichever is less</a:t>
            </a:r>
            <a:r>
              <a:rPr lang="en-US" sz="2800" dirty="0">
                <a:solidFill>
                  <a:srgbClr val="0A4B6F"/>
                </a:solidFill>
                <a:latin typeface="Franklin Gothic Book" panose="020B0503020102020204" pitchFamily="34" charset="0"/>
              </a:rPr>
              <a:t>.</a:t>
            </a:r>
          </a:p>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“Public Works” means all projects contracted or funded by the state, in whole or in part, from appropriated capital funds that constitute a public work under the Prevailing Wage Act.</a:t>
            </a:r>
          </a:p>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"Project" means the activities established by the agency and set forth in the Grant Agreement or contract that are funded, in whole or in part, by appropriated State funds. </a:t>
            </a:r>
          </a:p>
        </p:txBody>
      </p:sp>
    </p:spTree>
    <p:extLst>
      <p:ext uri="{BB962C8B-B14F-4D97-AF65-F5344CB8AC3E}">
        <p14:creationId xmlns:p14="http://schemas.microsoft.com/office/powerpoint/2010/main" val="3888477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78824" y="757645"/>
            <a:ext cx="11508376" cy="3252652"/>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b="1" dirty="0">
                <a:solidFill>
                  <a:srgbClr val="0A4B6F"/>
                </a:solidFill>
                <a:latin typeface="Franklin Gothic Medium" panose="020B0603020102020204" pitchFamily="34" charset="0"/>
                <a:cs typeface="Aharoni" panose="020B0604020202020204" pitchFamily="2" charset="-79"/>
              </a:rPr>
              <a:t>Process and Requirements </a:t>
            </a:r>
            <a:br>
              <a:rPr lang="en-US" b="1" dirty="0">
                <a:solidFill>
                  <a:srgbClr val="0A4B6F"/>
                </a:solidFill>
                <a:latin typeface="Franklin Gothic Medium" panose="020B0603020102020204" pitchFamily="34" charset="0"/>
                <a:cs typeface="Aharoni" panose="020B0604020202020204" pitchFamily="2" charset="-79"/>
              </a:rPr>
            </a:br>
            <a:r>
              <a:rPr lang="en-US" b="1" dirty="0">
                <a:solidFill>
                  <a:srgbClr val="0A4B6F"/>
                </a:solidFill>
                <a:latin typeface="Franklin Gothic Medium" panose="020B0603020102020204" pitchFamily="34" charset="0"/>
                <a:cs typeface="Aharoni" panose="020B0604020202020204" pitchFamily="2" charset="-79"/>
              </a:rPr>
              <a:t>Before Grant can be issued…</a:t>
            </a:r>
            <a:endParaRPr lang="en-US" b="1" dirty="0"/>
          </a:p>
        </p:txBody>
      </p:sp>
    </p:spTree>
    <p:extLst>
      <p:ext uri="{BB962C8B-B14F-4D97-AF65-F5344CB8AC3E}">
        <p14:creationId xmlns:p14="http://schemas.microsoft.com/office/powerpoint/2010/main" val="2967314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490467" y="133165"/>
            <a:ext cx="10512424" cy="1302879"/>
          </a:xfrm>
        </p:spPr>
        <p:txBody>
          <a:bodyPr>
            <a:noAutofit/>
          </a:bodyPr>
          <a:lstStyle/>
          <a:p>
            <a:pPr algn="ctr"/>
            <a:r>
              <a:rPr lang="en-US" dirty="0">
                <a:solidFill>
                  <a:srgbClr val="0A4B6F"/>
                </a:solidFill>
                <a:latin typeface="Franklin Gothic Medium" panose="020B0603020102020204" pitchFamily="34" charset="0"/>
                <a:cs typeface="Aharoni" panose="020B0604020202020204" pitchFamily="2" charset="-79"/>
              </a:rPr>
              <a:t>Apprenticeship Initiative</a:t>
            </a:r>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Illinois Works Budget Supplement</a:t>
            </a:r>
            <a:endParaRPr lang="en-US" sz="4000" dirty="0"/>
          </a:p>
        </p:txBody>
      </p:sp>
      <p:sp>
        <p:nvSpPr>
          <p:cNvPr id="4" name="Text Placeholder 3">
            <a:extLst>
              <a:ext uri="{FF2B5EF4-FFF2-40B4-BE49-F238E27FC236}">
                <a16:creationId xmlns:a16="http://schemas.microsoft.com/office/drawing/2014/main" id="{3633F81C-F16C-4EA0-85B4-9DB9D2978239}"/>
              </a:ext>
            </a:extLst>
          </p:cNvPr>
          <p:cNvSpPr>
            <a:spLocks noGrp="1"/>
          </p:cNvSpPr>
          <p:nvPr>
            <p:ph type="body" sz="half" idx="2"/>
          </p:nvPr>
        </p:nvSpPr>
        <p:spPr>
          <a:xfrm>
            <a:off x="839787" y="1610368"/>
            <a:ext cx="9907725" cy="4194084"/>
          </a:xfrm>
        </p:spPr>
        <p:txBody>
          <a:bodyPr>
            <a:normAutofit fontScale="85000" lnSpcReduction="20000"/>
          </a:bodyPr>
          <a:lstStyle/>
          <a:p>
            <a:pPr>
              <a:lnSpc>
                <a:spcPct val="100000"/>
              </a:lnSpc>
              <a:spcBef>
                <a:spcPts val="0"/>
              </a:spcBef>
              <a:spcAft>
                <a:spcPts val="1350"/>
              </a:spcAft>
              <a:buFont typeface="Calibri" panose="020F0502020204030204" pitchFamily="34" charset="0"/>
              <a:buChar char="•"/>
              <a:defRPr/>
            </a:pPr>
            <a:r>
              <a:rPr kumimoji="0" lang="en-US" sz="4200" b="0" i="0" u="none" strike="noStrike" kern="1200" cap="none" spc="0" normalizeH="0" baseline="0" noProof="0" dirty="0">
                <a:ln>
                  <a:noFill/>
                </a:ln>
                <a:solidFill>
                  <a:schemeClr val="accent1"/>
                </a:solidFill>
                <a:effectLst/>
                <a:uLnTx/>
                <a:uFillTx/>
                <a:cs typeface="Calibri" panose="020F0502020204030204" pitchFamily="34" charset="0"/>
              </a:rPr>
              <a:t>Illinois Works </a:t>
            </a:r>
            <a:r>
              <a:rPr kumimoji="0" lang="en-US" sz="4200" b="0" i="0" u="sng" strike="noStrike" kern="1200" cap="none" spc="0" normalizeH="0" baseline="0" noProof="0" dirty="0">
                <a:ln>
                  <a:noFill/>
                </a:ln>
                <a:solidFill>
                  <a:schemeClr val="accent1"/>
                </a:solidFill>
                <a:effectLst/>
                <a:uLnTx/>
                <a:uFillTx/>
                <a:cs typeface="Calibri" panose="020F0502020204030204" pitchFamily="34" charset="0"/>
              </a:rPr>
              <a:t>Budget Supplement</a:t>
            </a:r>
          </a:p>
          <a:p>
            <a:pPr lvl="1">
              <a:lnSpc>
                <a:spcPct val="100000"/>
              </a:lnSpc>
              <a:spcBef>
                <a:spcPts val="0"/>
              </a:spcBef>
              <a:spcAft>
                <a:spcPts val="1800"/>
              </a:spcAft>
              <a:buFont typeface="Calibri" panose="020F0502020204030204" pitchFamily="34" charset="0"/>
              <a:buChar char="•"/>
              <a:defRPr/>
            </a:pPr>
            <a:r>
              <a:rPr kumimoji="0" lang="en-US" sz="3000" b="0" i="0" u="none" strike="noStrike" kern="1200" cap="none" spc="0" normalizeH="0" baseline="0" noProof="0" dirty="0">
                <a:ln>
                  <a:noFill/>
                </a:ln>
                <a:solidFill>
                  <a:schemeClr val="accent1"/>
                </a:solidFill>
                <a:effectLst/>
                <a:uLnTx/>
                <a:uFillTx/>
                <a:ea typeface="Times New Roman" panose="02020603050405020304" pitchFamily="18" charset="0"/>
                <a:cs typeface="+mn-cs"/>
              </a:rPr>
              <a:t>Used to determine if the Apprentice Initiative applies to the grant-funded project and to monitor compliance</a:t>
            </a:r>
          </a:p>
          <a:p>
            <a:pPr>
              <a:lnSpc>
                <a:spcPct val="100000"/>
              </a:lnSpc>
              <a:spcBef>
                <a:spcPts val="0"/>
              </a:spcBef>
              <a:spcAft>
                <a:spcPts val="600"/>
              </a:spcAft>
              <a:buFont typeface="Calibri" panose="020F0502020204030204" pitchFamily="34" charset="0"/>
              <a:buChar char="•"/>
              <a:defRPr/>
            </a:pPr>
            <a:r>
              <a:rPr kumimoji="0" lang="en-US" sz="4200" b="0" i="0" u="none" strike="noStrike" kern="1200" cap="none" spc="0" normalizeH="0" baseline="0" noProof="0" dirty="0">
                <a:ln>
                  <a:noFill/>
                </a:ln>
                <a:solidFill>
                  <a:schemeClr val="accent1"/>
                </a:solidFill>
                <a:effectLst/>
                <a:uLnTx/>
                <a:uFillTx/>
                <a:ea typeface="+mn-ea"/>
                <a:cs typeface="Calibri" panose="020F0502020204030204" pitchFamily="34" charset="0"/>
              </a:rPr>
              <a:t>If yes, </a:t>
            </a:r>
            <a:r>
              <a:rPr kumimoji="0" lang="en-US" sz="4200" b="0" i="0" u="sng" strike="noStrike" kern="1200" cap="none" spc="0" normalizeH="0" baseline="0" noProof="0" dirty="0">
                <a:ln>
                  <a:noFill/>
                </a:ln>
                <a:solidFill>
                  <a:schemeClr val="accent1"/>
                </a:solidFill>
                <a:effectLst/>
                <a:highlight>
                  <a:srgbClr val="FFFF00"/>
                </a:highlight>
                <a:uLnTx/>
                <a:uFillTx/>
                <a:ea typeface="+mn-ea"/>
                <a:cs typeface="Calibri" panose="020F0502020204030204" pitchFamily="34" charset="0"/>
              </a:rPr>
              <a:t>Quarterly Reports</a:t>
            </a:r>
            <a:r>
              <a:rPr kumimoji="0" lang="en-US" sz="4200" b="0" i="0" u="none" strike="noStrike" kern="1200" cap="none" spc="0" normalizeH="0" baseline="0" noProof="0" dirty="0">
                <a:ln>
                  <a:noFill/>
                </a:ln>
                <a:solidFill>
                  <a:schemeClr val="accent1"/>
                </a:solidFill>
                <a:effectLst/>
                <a:highlight>
                  <a:srgbClr val="FFFF00"/>
                </a:highlight>
                <a:uLnTx/>
                <a:uFillTx/>
                <a:ea typeface="+mn-ea"/>
                <a:cs typeface="Calibri" panose="020F0502020204030204" pitchFamily="34" charset="0"/>
              </a:rPr>
              <a:t> (</a:t>
            </a:r>
            <a:r>
              <a:rPr kumimoji="0" lang="en-US" sz="4200" b="0" i="1" u="none" strike="noStrike" kern="1200" cap="none" spc="0" normalizeH="0" baseline="0" noProof="0" dirty="0">
                <a:ln>
                  <a:noFill/>
                </a:ln>
                <a:solidFill>
                  <a:schemeClr val="accent1"/>
                </a:solidFill>
                <a:effectLst/>
                <a:highlight>
                  <a:srgbClr val="FFFF00"/>
                </a:highlight>
                <a:uLnTx/>
                <a:uFillTx/>
                <a:ea typeface="+mn-ea"/>
                <a:cs typeface="Calibri" panose="020F0502020204030204" pitchFamily="34" charset="0"/>
              </a:rPr>
              <a:t>periodic reporting form</a:t>
            </a:r>
            <a:r>
              <a:rPr kumimoji="0" lang="en-US" sz="4200" b="0" i="0" u="none" strike="noStrike" kern="1200" cap="none" spc="0" normalizeH="0" baseline="0" noProof="0" dirty="0">
                <a:ln>
                  <a:noFill/>
                </a:ln>
                <a:solidFill>
                  <a:schemeClr val="accent1"/>
                </a:solidFill>
                <a:effectLst/>
                <a:highlight>
                  <a:srgbClr val="FFFF00"/>
                </a:highlight>
                <a:uLnTx/>
                <a:uFillTx/>
                <a:ea typeface="+mn-ea"/>
                <a:cs typeface="Calibri" panose="020F0502020204030204" pitchFamily="34" charset="0"/>
              </a:rPr>
              <a:t>) required</a:t>
            </a:r>
          </a:p>
          <a:p>
            <a:pPr lvl="1">
              <a:lnSpc>
                <a:spcPct val="100000"/>
              </a:lnSpc>
              <a:spcBef>
                <a:spcPts val="0"/>
              </a:spcBef>
              <a:spcAft>
                <a:spcPts val="900"/>
              </a:spcAft>
              <a:buFont typeface="Calibri" panose="020F0502020204030204" pitchFamily="34" charset="0"/>
              <a:buChar char="•"/>
              <a:defRPr/>
            </a:pPr>
            <a:r>
              <a:rPr lang="en-US" sz="3000" dirty="0">
                <a:solidFill>
                  <a:schemeClr val="accent1"/>
                </a:solidFill>
                <a:highlight>
                  <a:srgbClr val="FFFF00"/>
                </a:highlight>
                <a:cs typeface="Calibri" panose="020F0502020204030204" pitchFamily="34" charset="0"/>
              </a:rPr>
              <a:t>Submit these via email</a:t>
            </a:r>
            <a:r>
              <a:rPr kumimoji="0" lang="en-US" sz="3000" b="0" i="0" u="none" strike="noStrike" kern="1200" cap="none" spc="0" normalizeH="0" baseline="0" noProof="0" dirty="0">
                <a:ln>
                  <a:noFill/>
                </a:ln>
                <a:solidFill>
                  <a:schemeClr val="accent1"/>
                </a:solidFill>
                <a:effectLst/>
                <a:highlight>
                  <a:srgbClr val="FFFF00"/>
                </a:highlight>
                <a:uLnTx/>
                <a:uFillTx/>
                <a:ea typeface="+mn-ea"/>
                <a:cs typeface="Calibri" panose="020F0502020204030204" pitchFamily="34" charset="0"/>
              </a:rPr>
              <a:t> to your DCEO grant manager </a:t>
            </a:r>
            <a:r>
              <a:rPr lang="en-US" sz="3000" dirty="0">
                <a:solidFill>
                  <a:schemeClr val="accent1"/>
                </a:solidFill>
                <a:highlight>
                  <a:srgbClr val="FFFF00"/>
                </a:highlight>
                <a:cs typeface="Calibri" panose="020F0502020204030204" pitchFamily="34" charset="0"/>
              </a:rPr>
              <a:t>&amp;</a:t>
            </a:r>
            <a:r>
              <a:rPr kumimoji="0" lang="en-US" sz="3000" b="0" i="0" u="none" strike="noStrike" kern="1200" cap="none" spc="0" normalizeH="0" baseline="0" noProof="0" dirty="0">
                <a:ln>
                  <a:noFill/>
                </a:ln>
                <a:solidFill>
                  <a:schemeClr val="accent1"/>
                </a:solidFill>
                <a:effectLst/>
                <a:highlight>
                  <a:srgbClr val="FFFF00"/>
                </a:highlight>
                <a:uLnTx/>
                <a:uFillTx/>
                <a:ea typeface="+mn-ea"/>
                <a:cs typeface="Calibri" panose="020F0502020204030204" pitchFamily="34" charset="0"/>
              </a:rPr>
              <a:t> copy CEO.LSO@illinois.gov</a:t>
            </a:r>
          </a:p>
          <a:p>
            <a:pPr lvl="1">
              <a:lnSpc>
                <a:spcPct val="100000"/>
              </a:lnSpc>
              <a:spcBef>
                <a:spcPts val="0"/>
              </a:spcBef>
              <a:spcAft>
                <a:spcPts val="900"/>
              </a:spcAft>
              <a:buFont typeface="Calibri" panose="020F0502020204030204" pitchFamily="34" charset="0"/>
              <a:buChar char="•"/>
              <a:defRPr/>
            </a:pPr>
            <a:r>
              <a:rPr kumimoji="0" lang="en-US" sz="2800" b="0" i="0" u="none" strike="noStrike" kern="1200" cap="none" spc="0" normalizeH="0" baseline="0" noProof="0" dirty="0">
                <a:ln>
                  <a:noFill/>
                </a:ln>
                <a:solidFill>
                  <a:schemeClr val="accent1"/>
                </a:solidFill>
                <a:effectLst/>
                <a:uLnTx/>
                <a:uFillTx/>
                <a:ea typeface="+mn-ea"/>
                <a:cs typeface="Calibri" panose="020F0502020204030204" pitchFamily="34" charset="0"/>
              </a:rPr>
              <a:t>Both documents can be found at: https://dceo.illinois.gov/illinoisworks/apprenticeship.html</a:t>
            </a:r>
          </a:p>
          <a:p>
            <a:pPr lvl="1"/>
            <a:endParaRPr lang="en-US" sz="2400" dirty="0">
              <a:solidFill>
                <a:srgbClr val="0A4B6F"/>
              </a:solidFill>
              <a:latin typeface="Franklin Gothic Book" panose="020B0503020102020204" pitchFamily="34" charset="0"/>
            </a:endParaRPr>
          </a:p>
        </p:txBody>
      </p:sp>
    </p:spTree>
    <p:extLst>
      <p:ext uri="{BB962C8B-B14F-4D97-AF65-F5344CB8AC3E}">
        <p14:creationId xmlns:p14="http://schemas.microsoft.com/office/powerpoint/2010/main" val="938380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A29FD-AA46-7C86-C7D2-12327169896A}"/>
              </a:ext>
            </a:extLst>
          </p:cNvPr>
          <p:cNvSpPr>
            <a:spLocks noGrp="1"/>
          </p:cNvSpPr>
          <p:nvPr>
            <p:ph type="title"/>
          </p:nvPr>
        </p:nvSpPr>
        <p:spPr>
          <a:xfrm>
            <a:off x="838200" y="365125"/>
            <a:ext cx="10515600" cy="606425"/>
          </a:xfrm>
        </p:spPr>
        <p:txBody>
          <a:bodyPr>
            <a:normAutofit fontScale="90000"/>
          </a:bodyPr>
          <a:lstStyle/>
          <a:p>
            <a:pPr algn="ctr"/>
            <a:r>
              <a:rPr lang="en-US" dirty="0"/>
              <a:t>App </a:t>
            </a:r>
            <a:r>
              <a:rPr lang="en-US" dirty="0">
                <a:solidFill>
                  <a:srgbClr val="0A4B6F"/>
                </a:solidFill>
              </a:rPr>
              <a:t>Apprenticeship Initiative</a:t>
            </a:r>
          </a:p>
        </p:txBody>
      </p:sp>
      <p:sp>
        <p:nvSpPr>
          <p:cNvPr id="3" name="Content Placeholder 2">
            <a:extLst>
              <a:ext uri="{FF2B5EF4-FFF2-40B4-BE49-F238E27FC236}">
                <a16:creationId xmlns:a16="http://schemas.microsoft.com/office/drawing/2014/main" id="{36AB0B86-EE59-3628-12AF-B7FA370AE357}"/>
              </a:ext>
            </a:extLst>
          </p:cNvPr>
          <p:cNvSpPr>
            <a:spLocks noGrp="1"/>
          </p:cNvSpPr>
          <p:nvPr>
            <p:ph idx="1"/>
          </p:nvPr>
        </p:nvSpPr>
        <p:spPr>
          <a:xfrm>
            <a:off x="838200" y="1021556"/>
            <a:ext cx="10515600" cy="4814888"/>
          </a:xfrm>
        </p:spPr>
        <p:txBody>
          <a:bodyPr>
            <a:normAutofit lnSpcReduction="10000"/>
          </a:bodyPr>
          <a:lstStyle/>
          <a:p>
            <a:pPr marL="112713" marR="0" lvl="1" indent="-7938"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A4B6F"/>
                </a:solidFill>
                <a:effectLst/>
                <a:uLnTx/>
                <a:uFillTx/>
                <a:ea typeface="Calibri" panose="020F0502020204030204" pitchFamily="34" charset="0"/>
                <a:cs typeface="+mn-cs"/>
              </a:rPr>
              <a:t>Does the goal apply to the entire project or only the grant-funded work?</a:t>
            </a:r>
          </a:p>
          <a:p>
            <a:pPr marL="112713" marR="0" lvl="1" indent="-7938"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0A4B6F"/>
              </a:solidFill>
              <a:effectLst/>
              <a:uLnTx/>
              <a:uFillTx/>
              <a:ea typeface="Calibri" panose="020F0502020204030204" pitchFamily="34" charset="0"/>
              <a:cs typeface="+mn-cs"/>
            </a:endParaRPr>
          </a:p>
          <a:p>
            <a:pPr marL="461963" marR="0" lvl="1" indent="-34290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A4B6F"/>
                </a:solidFill>
                <a:effectLst/>
                <a:uLnTx/>
                <a:uFillTx/>
                <a:ea typeface="Calibri" panose="020F0502020204030204" pitchFamily="34" charset="0"/>
                <a:cs typeface="+mn-cs"/>
              </a:rPr>
              <a:t>For projects estimated to </a:t>
            </a:r>
            <a:r>
              <a:rPr kumimoji="0" lang="en-US" b="1" i="0" u="sng" strike="noStrike" kern="1200" cap="none" spc="0" normalizeH="0" baseline="0" noProof="0" dirty="0">
                <a:ln>
                  <a:noFill/>
                </a:ln>
                <a:solidFill>
                  <a:srgbClr val="0A4B6F"/>
                </a:solidFill>
                <a:effectLst/>
                <a:uLnTx/>
                <a:uFillTx/>
                <a:ea typeface="Calibri" panose="020F0502020204030204" pitchFamily="34" charset="0"/>
                <a:cs typeface="+mn-cs"/>
              </a:rPr>
              <a:t>receive $500,000 </a:t>
            </a:r>
            <a:r>
              <a:rPr kumimoji="0" lang="en-US" b="1" i="0" u="none" strike="noStrike" kern="1200" cap="none" spc="0" normalizeH="0" baseline="0" noProof="0" dirty="0">
                <a:ln>
                  <a:noFill/>
                </a:ln>
                <a:solidFill>
                  <a:srgbClr val="0A4B6F"/>
                </a:solidFill>
                <a:effectLst/>
                <a:uLnTx/>
                <a:uFillTx/>
                <a:ea typeface="Calibri" panose="020F0502020204030204" pitchFamily="34" charset="0"/>
                <a:cs typeface="+mn-cs"/>
              </a:rPr>
              <a:t>or more:</a:t>
            </a:r>
            <a:endParaRPr kumimoji="0" lang="en-US" b="0" i="0" u="none" strike="noStrike" kern="1200" cap="none" spc="0" normalizeH="0" baseline="0" noProof="0" dirty="0">
              <a:ln>
                <a:noFill/>
              </a:ln>
              <a:solidFill>
                <a:srgbClr val="0A4B6F"/>
              </a:solidFill>
              <a:effectLst/>
              <a:uLnTx/>
              <a:uFillTx/>
              <a:ea typeface="Calibri" panose="020F0502020204030204" pitchFamily="34" charset="0"/>
              <a:cs typeface="+mn-cs"/>
            </a:endParaRPr>
          </a:p>
          <a:p>
            <a:pPr marL="461963" marR="0" lvl="1"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dirty="0">
                <a:ln>
                  <a:noFill/>
                </a:ln>
                <a:solidFill>
                  <a:srgbClr val="0A4B6F"/>
                </a:solidFill>
                <a:effectLst/>
                <a:uLnTx/>
                <a:uFillTx/>
                <a:ea typeface="Calibri" panose="020F0502020204030204" pitchFamily="34" charset="0"/>
                <a:cs typeface="Calibri" panose="020F0502020204030204" pitchFamily="34" charset="0"/>
              </a:rPr>
              <a:t>If </a:t>
            </a:r>
            <a:r>
              <a:rPr kumimoji="0" lang="en-US" b="0" i="0" u="sng" strike="noStrike" kern="1200" cap="none" spc="0" normalizeH="0" baseline="0" noProof="0" dirty="0">
                <a:ln>
                  <a:noFill/>
                </a:ln>
                <a:solidFill>
                  <a:srgbClr val="0A4B6F"/>
                </a:solidFill>
                <a:effectLst/>
                <a:uLnTx/>
                <a:uFillTx/>
                <a:ea typeface="Calibri" panose="020F0502020204030204" pitchFamily="34" charset="0"/>
                <a:cs typeface="Calibri" panose="020F0502020204030204" pitchFamily="34" charset="0"/>
              </a:rPr>
              <a:t>grant funds contribute 50% or more </a:t>
            </a:r>
            <a:r>
              <a:rPr kumimoji="0" lang="en-US" b="0" i="0" u="none" strike="noStrike" kern="1200" cap="none" spc="0" normalizeH="0" baseline="0" noProof="0" dirty="0">
                <a:ln>
                  <a:noFill/>
                </a:ln>
                <a:solidFill>
                  <a:srgbClr val="0A4B6F"/>
                </a:solidFill>
                <a:effectLst/>
                <a:uLnTx/>
                <a:uFillTx/>
                <a:ea typeface="Calibri" panose="020F0502020204030204" pitchFamily="34" charset="0"/>
                <a:cs typeface="Calibri" panose="020F0502020204030204" pitchFamily="34" charset="0"/>
              </a:rPr>
              <a:t>of the estimated total project cost</a:t>
            </a:r>
            <a:r>
              <a:rPr kumimoji="0" lang="en-US" b="0" i="0" u="none" strike="noStrike" kern="1200" cap="none" spc="0" normalizeH="0" baseline="0" noProof="0" dirty="0">
                <a:ln>
                  <a:noFill/>
                </a:ln>
                <a:solidFill>
                  <a:srgbClr val="0A4B6F"/>
                </a:solidFill>
                <a:effectLst/>
                <a:uLnTx/>
                <a:uFillTx/>
                <a:ea typeface="Times New Roman" panose="02020603050405020304" pitchFamily="18" charset="0"/>
                <a:cs typeface="Calibri" panose="020F0502020204030204" pitchFamily="34" charset="0"/>
              </a:rPr>
              <a:t>, the 10% apprenticeship goal applies to the </a:t>
            </a:r>
            <a:r>
              <a:rPr kumimoji="0" lang="en-US" b="0" i="0" u="sng" strike="noStrike" kern="1200" cap="none" spc="0" normalizeH="0" baseline="0" noProof="0" dirty="0">
                <a:ln>
                  <a:noFill/>
                </a:ln>
                <a:solidFill>
                  <a:srgbClr val="0A4B6F"/>
                </a:solidFill>
                <a:effectLst/>
                <a:uLnTx/>
                <a:uFillTx/>
                <a:ea typeface="Times New Roman" panose="02020603050405020304" pitchFamily="18" charset="0"/>
                <a:cs typeface="Calibri" panose="020F0502020204030204" pitchFamily="34" charset="0"/>
              </a:rPr>
              <a:t>entire project</a:t>
            </a:r>
            <a:r>
              <a:rPr kumimoji="0" lang="en-US" b="0" i="0" u="none" strike="noStrike" kern="1200" cap="none" spc="0" normalizeH="0" baseline="0" noProof="0" dirty="0">
                <a:ln>
                  <a:noFill/>
                </a:ln>
                <a:solidFill>
                  <a:srgbClr val="0A4B6F"/>
                </a:solidFill>
                <a:effectLst/>
                <a:uLnTx/>
                <a:uFillTx/>
                <a:ea typeface="Times New Roman" panose="02020603050405020304" pitchFamily="18" charset="0"/>
                <a:cs typeface="Calibri" panose="020F0502020204030204" pitchFamily="34" charset="0"/>
              </a:rPr>
              <a:t>.</a:t>
            </a:r>
            <a:endParaRPr kumimoji="0" lang="en-US" b="0" i="0" u="none" strike="noStrike" kern="1200" cap="none" spc="0" normalizeH="0" baseline="0" noProof="0" dirty="0">
              <a:ln>
                <a:noFill/>
              </a:ln>
              <a:solidFill>
                <a:srgbClr val="0A4B6F"/>
              </a:solidFill>
              <a:effectLst/>
              <a:uLnTx/>
              <a:uFillTx/>
              <a:ea typeface="Calibri" panose="020F0502020204030204" pitchFamily="34" charset="0"/>
              <a:cs typeface="Calibri" panose="020F0502020204030204" pitchFamily="34" charset="0"/>
            </a:endParaRPr>
          </a:p>
          <a:p>
            <a:pPr marL="461963" marR="0" lvl="1"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dirty="0">
                <a:ln>
                  <a:noFill/>
                </a:ln>
                <a:solidFill>
                  <a:srgbClr val="0A4B6F"/>
                </a:solidFill>
                <a:effectLst/>
                <a:uLnTx/>
                <a:uFillTx/>
                <a:ea typeface="+mn-ea"/>
                <a:cs typeface="Calibri" panose="020F0502020204030204" pitchFamily="34" charset="0"/>
              </a:rPr>
              <a:t>If grant funds contribute </a:t>
            </a:r>
            <a:r>
              <a:rPr kumimoji="0" lang="en-US" b="0" i="0" u="sng" strike="noStrike" kern="1200" cap="none" spc="0" normalizeH="0" baseline="0" noProof="0" dirty="0">
                <a:ln>
                  <a:noFill/>
                </a:ln>
                <a:solidFill>
                  <a:srgbClr val="0A4B6F"/>
                </a:solidFill>
                <a:effectLst/>
                <a:uLnTx/>
                <a:uFillTx/>
                <a:ea typeface="+mn-ea"/>
                <a:cs typeface="Calibri" panose="020F0502020204030204" pitchFamily="34" charset="0"/>
              </a:rPr>
              <a:t>less than 50% </a:t>
            </a:r>
            <a:r>
              <a:rPr kumimoji="0" lang="en-US" b="0" i="0" u="none" strike="noStrike" kern="1200" cap="none" spc="0" normalizeH="0" baseline="0" noProof="0" dirty="0">
                <a:ln>
                  <a:noFill/>
                </a:ln>
                <a:solidFill>
                  <a:srgbClr val="0A4B6F"/>
                </a:solidFill>
                <a:effectLst/>
                <a:uLnTx/>
                <a:uFillTx/>
                <a:ea typeface="+mn-ea"/>
                <a:cs typeface="Calibri" panose="020F0502020204030204" pitchFamily="34" charset="0"/>
              </a:rPr>
              <a:t>of the estimated total project cost,</a:t>
            </a:r>
            <a:r>
              <a:rPr kumimoji="0" lang="en-US" b="0" i="0" u="none" strike="noStrike" kern="1200" cap="none" spc="0" normalizeH="0" baseline="0" noProof="0" dirty="0">
                <a:ln>
                  <a:noFill/>
                </a:ln>
                <a:solidFill>
                  <a:srgbClr val="0A4B6F"/>
                </a:solidFill>
                <a:effectLst/>
                <a:uLnTx/>
                <a:uFillTx/>
                <a:ea typeface="Times New Roman" panose="02020603050405020304" pitchFamily="18" charset="0"/>
                <a:cs typeface="Calibri" panose="020F0502020204030204" pitchFamily="34" charset="0"/>
              </a:rPr>
              <a:t> the 10% apprenticeship goal applies </a:t>
            </a:r>
            <a:r>
              <a:rPr kumimoji="0" lang="en-US" b="0" i="0" u="sng" strike="noStrike" kern="1200" cap="none" spc="0" normalizeH="0" baseline="0" noProof="0" dirty="0">
                <a:ln>
                  <a:noFill/>
                </a:ln>
                <a:solidFill>
                  <a:srgbClr val="0A4B6F"/>
                </a:solidFill>
                <a:effectLst/>
                <a:uLnTx/>
                <a:uFillTx/>
                <a:ea typeface="Times New Roman" panose="02020603050405020304" pitchFamily="18" charset="0"/>
                <a:cs typeface="Calibri" panose="020F0502020204030204" pitchFamily="34" charset="0"/>
              </a:rPr>
              <a:t>only to grant-funded work</a:t>
            </a:r>
            <a:r>
              <a:rPr kumimoji="0" lang="en-US" b="0" i="0" u="none" strike="noStrike" kern="1200" cap="none" spc="0" normalizeH="0" baseline="0" noProof="0" dirty="0">
                <a:ln>
                  <a:noFill/>
                </a:ln>
                <a:solidFill>
                  <a:srgbClr val="0A4B6F"/>
                </a:solidFill>
                <a:effectLst/>
                <a:uLnTx/>
                <a:uFillTx/>
                <a:ea typeface="Times New Roman" panose="02020603050405020304" pitchFamily="18" charset="0"/>
                <a:cs typeface="Calibri" panose="020F0502020204030204" pitchFamily="34" charset="0"/>
              </a:rPr>
              <a:t>.</a:t>
            </a:r>
          </a:p>
          <a:p>
            <a:pPr marL="461963" marR="0" lvl="1" indent="-34290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A4B6F"/>
              </a:solidFill>
              <a:effectLst/>
              <a:uLnTx/>
              <a:uFillTx/>
              <a:ea typeface="Calibri" panose="020F0502020204030204" pitchFamily="34" charset="0"/>
              <a:cs typeface="+mn-cs"/>
            </a:endParaRPr>
          </a:p>
          <a:p>
            <a:pPr marL="461963" marR="0" lvl="1" indent="-34290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A4B6F"/>
                </a:solidFill>
                <a:effectLst/>
                <a:uLnTx/>
                <a:uFillTx/>
                <a:ea typeface="Calibri" panose="020F0502020204030204" pitchFamily="34" charset="0"/>
                <a:cs typeface="+mn-cs"/>
              </a:rPr>
              <a:t>For projects estimated to receive </a:t>
            </a:r>
            <a:r>
              <a:rPr kumimoji="0" lang="en-US" b="1" i="0" u="sng" strike="noStrike" kern="1200" cap="none" spc="0" normalizeH="0" baseline="0" noProof="0" dirty="0">
                <a:ln>
                  <a:noFill/>
                </a:ln>
                <a:solidFill>
                  <a:srgbClr val="0A4B6F"/>
                </a:solidFill>
                <a:effectLst/>
                <a:uLnTx/>
                <a:uFillTx/>
                <a:ea typeface="Calibri" panose="020F0502020204030204" pitchFamily="34" charset="0"/>
                <a:cs typeface="+mn-cs"/>
              </a:rPr>
              <a:t>less than $500,000</a:t>
            </a:r>
            <a:r>
              <a:rPr kumimoji="0" lang="en-US" b="1" i="0" u="none" strike="noStrike" kern="1200" cap="none" spc="0" normalizeH="0" baseline="0" noProof="0" dirty="0">
                <a:ln>
                  <a:noFill/>
                </a:ln>
                <a:solidFill>
                  <a:srgbClr val="0A4B6F"/>
                </a:solidFill>
                <a:effectLst/>
                <a:uLnTx/>
                <a:uFillTx/>
                <a:ea typeface="Calibri" panose="020F0502020204030204" pitchFamily="34" charset="0"/>
                <a:cs typeface="+mn-cs"/>
              </a:rPr>
              <a:t>, </a:t>
            </a:r>
            <a:r>
              <a:rPr kumimoji="0" lang="en-US" b="1" i="0" u="none" strike="noStrike" kern="1200" cap="none" spc="0" normalizeH="0" baseline="0" noProof="0" dirty="0">
                <a:ln>
                  <a:noFill/>
                </a:ln>
                <a:solidFill>
                  <a:srgbClr val="0A4B6F"/>
                </a:solidFill>
                <a:effectLst/>
                <a:uLnTx/>
                <a:uFillTx/>
                <a:ea typeface="+mn-ea"/>
                <a:cs typeface="+mn-cs"/>
              </a:rPr>
              <a:t>but the project cost is $500,000 or more</a:t>
            </a:r>
            <a:r>
              <a:rPr kumimoji="0" lang="en-US" b="1" i="0" u="none" strike="noStrike" kern="1200" cap="none" spc="0" normalizeH="0" baseline="0" noProof="0" dirty="0">
                <a:ln>
                  <a:noFill/>
                </a:ln>
                <a:solidFill>
                  <a:srgbClr val="0A4B6F"/>
                </a:solidFill>
                <a:effectLst/>
                <a:uLnTx/>
                <a:uFillTx/>
                <a:ea typeface="Calibri" panose="020F0502020204030204" pitchFamily="34" charset="0"/>
                <a:cs typeface="+mn-cs"/>
              </a:rPr>
              <a:t>:</a:t>
            </a:r>
          </a:p>
          <a:p>
            <a:pPr marL="461963" marR="0" lvl="1"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dirty="0">
                <a:ln>
                  <a:noFill/>
                </a:ln>
                <a:solidFill>
                  <a:srgbClr val="0A4B6F"/>
                </a:solidFill>
                <a:effectLst/>
                <a:uLnTx/>
                <a:uFillTx/>
                <a:ea typeface="Times New Roman" panose="02020603050405020304" pitchFamily="18" charset="0"/>
                <a:cs typeface="Calibri" panose="020F0502020204030204" pitchFamily="34" charset="0"/>
              </a:rPr>
              <a:t>If </a:t>
            </a:r>
            <a:r>
              <a:rPr kumimoji="0" lang="en-US" b="0" i="0" u="sng" strike="noStrike" kern="1200" cap="none" spc="0" normalizeH="0" baseline="0" noProof="0" dirty="0">
                <a:ln>
                  <a:noFill/>
                </a:ln>
                <a:solidFill>
                  <a:srgbClr val="0A4B6F"/>
                </a:solidFill>
                <a:effectLst/>
                <a:uLnTx/>
                <a:uFillTx/>
                <a:ea typeface="Times New Roman" panose="02020603050405020304" pitchFamily="18" charset="0"/>
                <a:cs typeface="Calibri" panose="020F0502020204030204" pitchFamily="34" charset="0"/>
              </a:rPr>
              <a:t>grant funds </a:t>
            </a:r>
            <a:r>
              <a:rPr kumimoji="0" lang="en-US" b="0" i="0" u="sng" strike="noStrike" kern="1200" cap="none" spc="0" normalizeH="0" baseline="0" noProof="0" dirty="0">
                <a:ln>
                  <a:noFill/>
                </a:ln>
                <a:solidFill>
                  <a:srgbClr val="0A4B6F"/>
                </a:solidFill>
                <a:effectLst/>
                <a:uLnTx/>
                <a:uFillTx/>
                <a:ea typeface="+mn-ea"/>
                <a:cs typeface="Calibri" panose="020F0502020204030204" pitchFamily="34" charset="0"/>
              </a:rPr>
              <a:t>contribute 50% or more </a:t>
            </a:r>
            <a:r>
              <a:rPr kumimoji="0" lang="en-US" b="0" i="0" u="none" strike="noStrike" kern="1200" cap="none" spc="0" normalizeH="0" baseline="0" noProof="0" dirty="0">
                <a:ln>
                  <a:noFill/>
                </a:ln>
                <a:solidFill>
                  <a:srgbClr val="0A4B6F"/>
                </a:solidFill>
                <a:effectLst/>
                <a:uLnTx/>
                <a:uFillTx/>
                <a:ea typeface="+mn-ea"/>
                <a:cs typeface="Calibri" panose="020F0502020204030204" pitchFamily="34" charset="0"/>
              </a:rPr>
              <a:t>of the estimated total project cost</a:t>
            </a:r>
            <a:r>
              <a:rPr kumimoji="0" lang="en-US" b="0" i="0" u="none" strike="noStrike" kern="1200" cap="none" spc="0" normalizeH="0" baseline="0" noProof="0" dirty="0">
                <a:ln>
                  <a:noFill/>
                </a:ln>
                <a:solidFill>
                  <a:srgbClr val="0A4B6F"/>
                </a:solidFill>
                <a:effectLst/>
                <a:uLnTx/>
                <a:uFillTx/>
                <a:ea typeface="Times New Roman" panose="02020603050405020304" pitchFamily="18" charset="0"/>
                <a:cs typeface="Calibri" panose="020F0502020204030204" pitchFamily="34" charset="0"/>
              </a:rPr>
              <a:t>, the 10% apprenticeship goal applies to the </a:t>
            </a:r>
            <a:r>
              <a:rPr kumimoji="0" lang="en-US" b="0" i="0" u="sng" strike="noStrike" kern="1200" cap="none" spc="0" normalizeH="0" baseline="0" noProof="0" dirty="0">
                <a:ln>
                  <a:noFill/>
                </a:ln>
                <a:solidFill>
                  <a:srgbClr val="0A4B6F"/>
                </a:solidFill>
                <a:effectLst/>
                <a:uLnTx/>
                <a:uFillTx/>
                <a:ea typeface="Times New Roman" panose="02020603050405020304" pitchFamily="18" charset="0"/>
                <a:cs typeface="Calibri" panose="020F0502020204030204" pitchFamily="34" charset="0"/>
              </a:rPr>
              <a:t>entire project</a:t>
            </a:r>
            <a:r>
              <a:rPr kumimoji="0" lang="en-US" b="0" i="0" u="none" strike="noStrike" kern="1200" cap="none" spc="0" normalizeH="0" baseline="0" noProof="0" dirty="0">
                <a:ln>
                  <a:noFill/>
                </a:ln>
                <a:solidFill>
                  <a:srgbClr val="0A4B6F"/>
                </a:solidFill>
                <a:effectLst/>
                <a:uLnTx/>
                <a:uFillTx/>
                <a:ea typeface="Times New Roman" panose="02020603050405020304" pitchFamily="18" charset="0"/>
                <a:cs typeface="Calibri" panose="020F0502020204030204" pitchFamily="34" charset="0"/>
              </a:rPr>
              <a:t>.</a:t>
            </a:r>
            <a:endParaRPr kumimoji="0" lang="en-US" b="0" i="0" u="none" strike="noStrike" kern="1200" cap="none" spc="0" normalizeH="0" baseline="0" noProof="0" dirty="0">
              <a:ln>
                <a:noFill/>
              </a:ln>
              <a:solidFill>
                <a:srgbClr val="0A4B6F"/>
              </a:solidFill>
              <a:effectLst/>
              <a:uLnTx/>
              <a:uFillTx/>
              <a:ea typeface="Calibri" panose="020F0502020204030204" pitchFamily="34" charset="0"/>
              <a:cs typeface="Calibri" panose="020F0502020204030204" pitchFamily="34" charset="0"/>
            </a:endParaRPr>
          </a:p>
          <a:p>
            <a:pPr marL="461963" marR="0" lvl="1"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dirty="0">
                <a:ln>
                  <a:noFill/>
                </a:ln>
                <a:solidFill>
                  <a:srgbClr val="0A4B6F"/>
                </a:solidFill>
                <a:effectLst/>
                <a:uLnTx/>
                <a:uFillTx/>
                <a:ea typeface="+mn-ea"/>
                <a:cs typeface="Calibri" panose="020F0502020204030204" pitchFamily="34" charset="0"/>
              </a:rPr>
              <a:t>If </a:t>
            </a:r>
            <a:r>
              <a:rPr kumimoji="0" lang="en-US" b="0" i="0" u="sng" strike="noStrike" kern="1200" cap="none" spc="0" normalizeH="0" baseline="0" noProof="0" dirty="0">
                <a:ln>
                  <a:noFill/>
                </a:ln>
                <a:solidFill>
                  <a:srgbClr val="0A4B6F"/>
                </a:solidFill>
                <a:effectLst/>
                <a:uLnTx/>
                <a:uFillTx/>
                <a:ea typeface="+mn-ea"/>
                <a:cs typeface="Calibri" panose="020F0502020204030204" pitchFamily="34" charset="0"/>
              </a:rPr>
              <a:t>grant funds contribute less than 50</a:t>
            </a:r>
            <a:r>
              <a:rPr kumimoji="0" lang="en-US" b="0" i="0" u="none" strike="noStrike" kern="1200" cap="none" spc="0" normalizeH="0" baseline="0" noProof="0" dirty="0">
                <a:ln>
                  <a:noFill/>
                </a:ln>
                <a:solidFill>
                  <a:srgbClr val="0A4B6F"/>
                </a:solidFill>
                <a:effectLst/>
                <a:uLnTx/>
                <a:uFillTx/>
                <a:ea typeface="+mn-ea"/>
                <a:cs typeface="Calibri" panose="020F0502020204030204" pitchFamily="34" charset="0"/>
              </a:rPr>
              <a:t>% of the estimated total project cost, </a:t>
            </a:r>
            <a:r>
              <a:rPr kumimoji="0" lang="en-US" b="0" i="0" u="none" strike="noStrike" kern="1200" cap="none" spc="0" normalizeH="0" baseline="0" noProof="0" dirty="0">
                <a:ln>
                  <a:noFill/>
                </a:ln>
                <a:solidFill>
                  <a:srgbClr val="0A4B6F"/>
                </a:solidFill>
                <a:effectLst/>
                <a:uLnTx/>
                <a:uFillTx/>
                <a:ea typeface="Times New Roman" panose="02020603050405020304" pitchFamily="18" charset="0"/>
                <a:cs typeface="Calibri" panose="020F0502020204030204" pitchFamily="34" charset="0"/>
              </a:rPr>
              <a:t>the 10% apprenticeship </a:t>
            </a:r>
            <a:r>
              <a:rPr kumimoji="0" lang="en-US" b="0" i="0" u="sng" strike="noStrike" kern="1200" cap="none" spc="0" normalizeH="0" baseline="0" noProof="0" dirty="0">
                <a:ln>
                  <a:noFill/>
                </a:ln>
                <a:solidFill>
                  <a:srgbClr val="0A4B6F"/>
                </a:solidFill>
                <a:effectLst/>
                <a:uLnTx/>
                <a:uFillTx/>
                <a:ea typeface="Times New Roman" panose="02020603050405020304" pitchFamily="18" charset="0"/>
                <a:cs typeface="Calibri" panose="020F0502020204030204" pitchFamily="34" charset="0"/>
              </a:rPr>
              <a:t>goal does not apply</a:t>
            </a:r>
            <a:r>
              <a:rPr kumimoji="0" lang="en-US" b="0" i="0" u="none" strike="noStrike" kern="1200" cap="none" spc="0" normalizeH="0" baseline="0" noProof="0" dirty="0">
                <a:ln>
                  <a:noFill/>
                </a:ln>
                <a:solidFill>
                  <a:srgbClr val="0A4B6F"/>
                </a:solidFill>
                <a:effectLst/>
                <a:uLnTx/>
                <a:uFillTx/>
                <a:ea typeface="Times New Roman" panose="02020603050405020304" pitchFamily="18" charset="0"/>
                <a:cs typeface="Calibri" panose="020F0502020204030204" pitchFamily="34" charset="0"/>
              </a:rPr>
              <a:t>.</a:t>
            </a:r>
            <a:r>
              <a:rPr kumimoji="0" lang="en-US" b="0" i="0" u="none" strike="noStrike" kern="1200" cap="none" spc="0" normalizeH="0" baseline="0" noProof="0" dirty="0">
                <a:ln>
                  <a:noFill/>
                </a:ln>
                <a:solidFill>
                  <a:srgbClr val="0A4B6F"/>
                </a:solidFill>
                <a:effectLst/>
                <a:uLnTx/>
                <a:uFillTx/>
                <a:ea typeface="Calibri" panose="020F0502020204030204" pitchFamily="34" charset="0"/>
                <a:cs typeface="+mn-cs"/>
              </a:rPr>
              <a:t> </a:t>
            </a:r>
          </a:p>
          <a:p>
            <a:endParaRPr lang="en-US" dirty="0"/>
          </a:p>
        </p:txBody>
      </p:sp>
    </p:spTree>
    <p:extLst>
      <p:ext uri="{BB962C8B-B14F-4D97-AF65-F5344CB8AC3E}">
        <p14:creationId xmlns:p14="http://schemas.microsoft.com/office/powerpoint/2010/main" val="2435521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86B48C-3D92-7232-74DE-8444A8BEF5A5}"/>
              </a:ext>
            </a:extLst>
          </p:cNvPr>
          <p:cNvSpPr>
            <a:spLocks noGrp="1"/>
          </p:cNvSpPr>
          <p:nvPr>
            <p:ph type="title"/>
          </p:nvPr>
        </p:nvSpPr>
        <p:spPr/>
        <p:txBody>
          <a:bodyPr/>
          <a:lstStyle/>
          <a:p>
            <a:pPr algn="ctr"/>
            <a:r>
              <a:rPr lang="en-US" dirty="0">
                <a:solidFill>
                  <a:schemeClr val="accent1"/>
                </a:solidFill>
              </a:rPr>
              <a:t>Apprenticeship Initiative Request for Waiver or Reduction form</a:t>
            </a:r>
            <a:endParaRPr lang="en-US" dirty="0"/>
          </a:p>
        </p:txBody>
      </p:sp>
      <p:sp>
        <p:nvSpPr>
          <p:cNvPr id="6" name="Content Placeholder 5">
            <a:extLst>
              <a:ext uri="{FF2B5EF4-FFF2-40B4-BE49-F238E27FC236}">
                <a16:creationId xmlns:a16="http://schemas.microsoft.com/office/drawing/2014/main" id="{DECE58DE-2EE3-FC8F-4399-095E045448CC}"/>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450"/>
              </a:spcAft>
              <a:buClrTx/>
              <a:buSzPct val="90000"/>
              <a:buFontTx/>
              <a:buNone/>
              <a:tabLst/>
              <a:defRPr/>
            </a:pPr>
            <a:r>
              <a:rPr kumimoji="0" lang="en-US" sz="2400" b="0" i="0" u="none" strike="noStrike" kern="1200" cap="none" spc="0" normalizeH="0" baseline="0" noProof="0" dirty="0">
                <a:ln>
                  <a:noFill/>
                </a:ln>
                <a:solidFill>
                  <a:schemeClr val="accent1"/>
                </a:solidFill>
                <a:effectLst/>
                <a:uLnTx/>
                <a:uFillTx/>
                <a:ea typeface="+mn-ea"/>
                <a:cs typeface="Calibri" panose="020F0502020204030204" pitchFamily="34" charset="0"/>
              </a:rPr>
              <a:t>DCEO Illinois Works Office may reduce or waive the 10% apprenticeship goal upon a determination that:</a:t>
            </a:r>
          </a:p>
          <a:p>
            <a:pPr marL="582930" marR="0" lvl="1" indent="-342900" algn="l" defTabSz="914400" rtl="0" eaLnBrk="1" fontAlgn="auto" latinLnBrk="0" hangingPunct="1">
              <a:lnSpc>
                <a:spcPct val="100000"/>
              </a:lnSpc>
              <a:spcBef>
                <a:spcPts val="0"/>
              </a:spcBef>
              <a:spcAft>
                <a:spcPts val="450"/>
              </a:spcAft>
              <a:buClrTx/>
              <a:buSzPct val="90000"/>
              <a:buFont typeface="+mj-lt"/>
              <a:buAutoNum type="arabicPeriod"/>
              <a:tabLst/>
              <a:defRPr/>
            </a:pPr>
            <a:r>
              <a:rPr kumimoji="0" lang="en-US" b="0" i="0" u="none" strike="noStrike" kern="1200" cap="none" spc="0" normalizeH="0" baseline="0" noProof="0" dirty="0">
                <a:ln>
                  <a:noFill/>
                </a:ln>
                <a:solidFill>
                  <a:schemeClr val="accent1"/>
                </a:solidFill>
                <a:effectLst/>
                <a:uLnTx/>
                <a:uFillTx/>
                <a:ea typeface="+mn-ea"/>
                <a:cs typeface="Calibri" panose="020F0502020204030204" pitchFamily="34" charset="0"/>
              </a:rPr>
              <a:t>the applicant, grantee, contractor or subcontractor has demonstrated that insufficient apprentices are available; </a:t>
            </a:r>
          </a:p>
          <a:p>
            <a:pPr marL="582930" marR="0" lvl="1" indent="-342900" algn="l" defTabSz="914400" rtl="0" eaLnBrk="1" fontAlgn="auto" latinLnBrk="0" hangingPunct="1">
              <a:lnSpc>
                <a:spcPct val="100000"/>
              </a:lnSpc>
              <a:spcBef>
                <a:spcPts val="0"/>
              </a:spcBef>
              <a:spcAft>
                <a:spcPts val="450"/>
              </a:spcAft>
              <a:buClrTx/>
              <a:buSzPct val="90000"/>
              <a:buFont typeface="+mj-lt"/>
              <a:buAutoNum type="arabicPeriod"/>
              <a:tabLst/>
              <a:defRPr/>
            </a:pPr>
            <a:r>
              <a:rPr kumimoji="0" lang="en-US" b="0" i="0" u="none" strike="noStrike" kern="1200" cap="none" spc="0" normalizeH="0" baseline="0" noProof="0" dirty="0">
                <a:ln>
                  <a:noFill/>
                </a:ln>
                <a:solidFill>
                  <a:schemeClr val="accent1"/>
                </a:solidFill>
                <a:effectLst/>
                <a:uLnTx/>
                <a:uFillTx/>
                <a:ea typeface="+mn-ea"/>
                <a:cs typeface="Calibri" panose="020F0502020204030204" pitchFamily="34" charset="0"/>
              </a:rPr>
              <a:t>the reasonable and necessary requirements of the contract or grant do not allow the goal to be met;</a:t>
            </a:r>
          </a:p>
          <a:p>
            <a:pPr marL="582930" marR="0" lvl="1" indent="-342900" algn="l" defTabSz="914400" rtl="0" eaLnBrk="1" fontAlgn="auto" latinLnBrk="0" hangingPunct="1">
              <a:lnSpc>
                <a:spcPct val="100000"/>
              </a:lnSpc>
              <a:spcBef>
                <a:spcPts val="0"/>
              </a:spcBef>
              <a:spcAft>
                <a:spcPts val="450"/>
              </a:spcAft>
              <a:buClrTx/>
              <a:buSzPct val="90000"/>
              <a:buFont typeface="+mj-lt"/>
              <a:buAutoNum type="arabicPeriod"/>
              <a:tabLst/>
              <a:defRPr/>
            </a:pPr>
            <a:r>
              <a:rPr kumimoji="0" lang="en-US" b="0" i="0" u="none" strike="noStrike" kern="1200" cap="none" spc="0" normalizeH="0" baseline="0" noProof="0" dirty="0">
                <a:ln>
                  <a:noFill/>
                </a:ln>
                <a:solidFill>
                  <a:schemeClr val="accent1"/>
                </a:solidFill>
                <a:effectLst/>
                <a:uLnTx/>
                <a:uFillTx/>
                <a:ea typeface="+mn-ea"/>
                <a:cs typeface="Calibri" panose="020F0502020204030204" pitchFamily="34" charset="0"/>
              </a:rPr>
              <a:t>there is a disproportionately high ratio of material costs to labor hours that makes meeting the goal infeasible; or</a:t>
            </a:r>
          </a:p>
          <a:p>
            <a:pPr marL="582930" marR="0" lvl="1" indent="-342900" algn="l" defTabSz="914400" rtl="0" eaLnBrk="1" fontAlgn="auto" latinLnBrk="0" hangingPunct="1">
              <a:lnSpc>
                <a:spcPct val="100000"/>
              </a:lnSpc>
              <a:spcBef>
                <a:spcPts val="0"/>
              </a:spcBef>
              <a:spcAft>
                <a:spcPts val="450"/>
              </a:spcAft>
              <a:buClrTx/>
              <a:buSzPct val="90000"/>
              <a:buFont typeface="+mj-lt"/>
              <a:buAutoNum type="arabicPeriod"/>
              <a:tabLst/>
              <a:defRPr/>
            </a:pPr>
            <a:r>
              <a:rPr kumimoji="0" lang="en-US" b="0" i="0" u="none" strike="noStrike" kern="1200" cap="none" spc="0" normalizeH="0" baseline="0" noProof="0" dirty="0">
                <a:ln>
                  <a:noFill/>
                </a:ln>
                <a:solidFill>
                  <a:schemeClr val="accent1"/>
                </a:solidFill>
                <a:effectLst/>
                <a:uLnTx/>
                <a:uFillTx/>
                <a:ea typeface="+mn-ea"/>
                <a:cs typeface="Calibri" panose="020F0502020204030204" pitchFamily="34" charset="0"/>
              </a:rPr>
              <a:t>apprentice labor hour goals conflict with existing requirements, including federal requirements, in connection with the public work</a:t>
            </a:r>
            <a:r>
              <a:rPr kumimoji="0" lang="en-US" b="0" i="1" u="none" strike="noStrike" kern="1200" cap="none" spc="0" normalizeH="0" baseline="0" noProof="0" dirty="0">
                <a:ln>
                  <a:noFill/>
                </a:ln>
                <a:solidFill>
                  <a:schemeClr val="accent1"/>
                </a:solidFill>
                <a:effectLst/>
                <a:uLnTx/>
                <a:uFillTx/>
                <a:ea typeface="+mn-ea"/>
                <a:cs typeface="Calibri" panose="020F0502020204030204" pitchFamily="34" charset="0"/>
              </a:rPr>
              <a:t>.</a:t>
            </a:r>
            <a:endParaRPr kumimoji="0" lang="en-US" b="0" i="0" u="none" strike="noStrike" kern="1200" cap="none" spc="0" normalizeH="0" baseline="0" noProof="0" dirty="0">
              <a:ln>
                <a:noFill/>
              </a:ln>
              <a:solidFill>
                <a:schemeClr val="accent1"/>
              </a:solidFill>
              <a:effectLst/>
              <a:uLnTx/>
              <a:uFillTx/>
              <a:ea typeface="+mn-ea"/>
              <a:cs typeface="Calibri" panose="020F0502020204030204" pitchFamily="34" charset="0"/>
            </a:endParaRPr>
          </a:p>
          <a:p>
            <a:pPr marL="0" marR="0" lvl="0" indent="0" algn="l" defTabSz="914400" rtl="0" eaLnBrk="1" fontAlgn="auto" latinLnBrk="0" hangingPunct="1">
              <a:lnSpc>
                <a:spcPct val="110000"/>
              </a:lnSpc>
              <a:spcBef>
                <a:spcPts val="0"/>
              </a:spcBef>
              <a:spcAft>
                <a:spcPts val="1125"/>
              </a:spcAft>
              <a:buClrTx/>
              <a:buSzTx/>
              <a:buFontTx/>
              <a:buNone/>
              <a:tabLst/>
              <a:defRPr/>
            </a:pPr>
            <a:endParaRPr kumimoji="0" lang="en-US" sz="1425"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mn-cs"/>
            </a:endParaRPr>
          </a:p>
          <a:p>
            <a:endParaRPr lang="en-US" dirty="0"/>
          </a:p>
        </p:txBody>
      </p:sp>
    </p:spTree>
    <p:extLst>
      <p:ext uri="{BB962C8B-B14F-4D97-AF65-F5344CB8AC3E}">
        <p14:creationId xmlns:p14="http://schemas.microsoft.com/office/powerpoint/2010/main" val="2933553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86B48C-3D92-7232-74DE-8444A8BEF5A5}"/>
              </a:ext>
            </a:extLst>
          </p:cNvPr>
          <p:cNvSpPr>
            <a:spLocks noGrp="1"/>
          </p:cNvSpPr>
          <p:nvPr>
            <p:ph type="title"/>
          </p:nvPr>
        </p:nvSpPr>
        <p:spPr/>
        <p:txBody>
          <a:bodyPr/>
          <a:lstStyle/>
          <a:p>
            <a:pPr algn="ctr"/>
            <a:r>
              <a:rPr lang="en-US" dirty="0">
                <a:solidFill>
                  <a:schemeClr val="accent1"/>
                </a:solidFill>
              </a:rPr>
              <a:t>Apprenticeship Initiative Certificate of Compliance</a:t>
            </a:r>
            <a:endParaRPr lang="en-US" dirty="0"/>
          </a:p>
        </p:txBody>
      </p:sp>
      <p:sp>
        <p:nvSpPr>
          <p:cNvPr id="6" name="Content Placeholder 5">
            <a:extLst>
              <a:ext uri="{FF2B5EF4-FFF2-40B4-BE49-F238E27FC236}">
                <a16:creationId xmlns:a16="http://schemas.microsoft.com/office/drawing/2014/main" id="{DECE58DE-2EE3-FC8F-4399-095E045448CC}"/>
              </a:ext>
            </a:extLst>
          </p:cNvPr>
          <p:cNvSpPr>
            <a:spLocks noGrp="1"/>
          </p:cNvSpPr>
          <p:nvPr>
            <p:ph idx="1"/>
          </p:nvPr>
        </p:nvSpPr>
        <p:spPr>
          <a:xfrm>
            <a:off x="745435" y="1690688"/>
            <a:ext cx="10515600" cy="4351338"/>
          </a:xfrm>
        </p:spPr>
        <p:txBody>
          <a:bodyPr>
            <a:normAutofit lnSpcReduction="10000"/>
          </a:bodyPr>
          <a:lstStyle/>
          <a:p>
            <a:pPr marL="0" marR="0" lvl="0" indent="0" algn="l" defTabSz="914400" rtl="0" eaLnBrk="1" fontAlgn="auto" latinLnBrk="0" hangingPunct="1">
              <a:lnSpc>
                <a:spcPct val="100000"/>
              </a:lnSpc>
              <a:spcBef>
                <a:spcPts val="225"/>
              </a:spcBef>
              <a:spcAft>
                <a:spcPts val="450"/>
              </a:spcAft>
              <a:buClrTx/>
              <a:buSzPct val="90000"/>
              <a:buFontTx/>
              <a:buNone/>
              <a:tabLst/>
              <a:defRPr/>
            </a:pPr>
            <a:r>
              <a:rPr lang="en-US" dirty="0">
                <a:solidFill>
                  <a:schemeClr val="accent1"/>
                </a:solidFill>
                <a:cs typeface="Calibri" panose="020F0502020204030204" pitchFamily="34" charset="0"/>
              </a:rPr>
              <a:t>Each Grantee must certify compliance by submitting a Certificate</a:t>
            </a:r>
            <a:r>
              <a:rPr kumimoji="0" lang="en-US" b="0" i="0" u="none" strike="noStrike" kern="1200" cap="none" spc="0" normalizeH="0" baseline="0" noProof="0" dirty="0">
                <a:ln>
                  <a:noFill/>
                </a:ln>
                <a:solidFill>
                  <a:schemeClr val="accent1"/>
                </a:solidFill>
                <a:effectLst/>
                <a:uLnTx/>
                <a:uFillTx/>
                <a:ea typeface="+mn-ea"/>
                <a:cs typeface="Calibri" panose="020F0502020204030204" pitchFamily="34" charset="0"/>
              </a:rPr>
              <a:t>:</a:t>
            </a:r>
          </a:p>
          <a:p>
            <a:pPr marL="457200" marR="0" lvl="1" indent="0" algn="l" defTabSz="914400" rtl="0" eaLnBrk="1" fontAlgn="auto" latinLnBrk="0" hangingPunct="1">
              <a:lnSpc>
                <a:spcPct val="100000"/>
              </a:lnSpc>
              <a:spcBef>
                <a:spcPts val="225"/>
              </a:spcBef>
              <a:spcAft>
                <a:spcPts val="450"/>
              </a:spcAft>
              <a:buClrTx/>
              <a:buSzPct val="90000"/>
              <a:buFont typeface="Arial" panose="020B0604020202020204" pitchFamily="34" charset="0"/>
              <a:buChar char="•"/>
              <a:tabLst/>
              <a:defRPr/>
            </a:pPr>
            <a:r>
              <a:rPr lang="en-US" sz="2800" dirty="0">
                <a:solidFill>
                  <a:schemeClr val="accent1"/>
                </a:solidFill>
                <a:cs typeface="Calibri" panose="020F0502020204030204" pitchFamily="34" charset="0"/>
              </a:rPr>
              <a:t>DCEO OCD will review the form and submit to</a:t>
            </a:r>
            <a:r>
              <a:rPr kumimoji="0" lang="en-US" sz="2800" b="0" i="0" u="none" strike="noStrike" kern="1200" cap="none" spc="0" normalizeH="0" baseline="0" noProof="0" dirty="0">
                <a:ln>
                  <a:noFill/>
                </a:ln>
                <a:solidFill>
                  <a:schemeClr val="accent1"/>
                </a:solidFill>
                <a:effectLst/>
                <a:uLnTx/>
                <a:uFillTx/>
                <a:ea typeface="+mn-ea"/>
                <a:cs typeface="Calibri" panose="020F0502020204030204" pitchFamily="34" charset="0"/>
              </a:rPr>
              <a:t> DCEO Illinois Works Office</a:t>
            </a:r>
          </a:p>
          <a:p>
            <a:pPr marL="914400" marR="0" lvl="2" indent="0" algn="l" defTabSz="914400" rtl="0" eaLnBrk="1" fontAlgn="auto" latinLnBrk="0" hangingPunct="1">
              <a:lnSpc>
                <a:spcPct val="100000"/>
              </a:lnSpc>
              <a:spcBef>
                <a:spcPts val="225"/>
              </a:spcBef>
              <a:spcAft>
                <a:spcPts val="450"/>
              </a:spcAft>
              <a:buClrTx/>
              <a:buSzPct val="90000"/>
              <a:buFont typeface="Arial" panose="020B0604020202020204" pitchFamily="34" charset="0"/>
              <a:buChar char="•"/>
              <a:tabLst/>
              <a:defRPr/>
            </a:pPr>
            <a:r>
              <a:rPr kumimoji="0" lang="en-US" sz="2800" b="0" i="0" u="none" strike="noStrike" kern="1200" cap="none" spc="0" normalizeH="0" baseline="0" noProof="0" dirty="0">
                <a:ln>
                  <a:noFill/>
                </a:ln>
                <a:solidFill>
                  <a:schemeClr val="accent1"/>
                </a:solidFill>
                <a:effectLst/>
                <a:uLnTx/>
                <a:uFillTx/>
                <a:ea typeface="+mn-ea"/>
                <a:cs typeface="Calibri" panose="020F0502020204030204" pitchFamily="34" charset="0"/>
              </a:rPr>
              <a:t>Grantee must certify that either the goal has been met or a waiver request was submitted and granted, if not met</a:t>
            </a:r>
          </a:p>
          <a:p>
            <a:pPr marL="457200" marR="0" lvl="1" indent="0" algn="l" defTabSz="914400" rtl="0" eaLnBrk="1" fontAlgn="auto" latinLnBrk="0" hangingPunct="1">
              <a:lnSpc>
                <a:spcPct val="100000"/>
              </a:lnSpc>
              <a:spcBef>
                <a:spcPts val="225"/>
              </a:spcBef>
              <a:spcAft>
                <a:spcPts val="450"/>
              </a:spcAft>
              <a:buClrTx/>
              <a:buSzPct val="90000"/>
              <a:buFont typeface="Arial" panose="020B0604020202020204" pitchFamily="34" charset="0"/>
              <a:buChar char="•"/>
              <a:tabLst/>
              <a:defRPr/>
            </a:pPr>
            <a:r>
              <a:rPr kumimoji="0" lang="en-US" sz="2800" b="0" i="0" u="none" strike="noStrike" kern="1200" cap="none" spc="0" normalizeH="0" baseline="0" noProof="0" dirty="0">
                <a:ln>
                  <a:noFill/>
                </a:ln>
                <a:solidFill>
                  <a:schemeClr val="accent1"/>
                </a:solidFill>
                <a:effectLst/>
                <a:uLnTx/>
                <a:uFillTx/>
                <a:ea typeface="+mn-ea"/>
                <a:cs typeface="Calibri" panose="020F0502020204030204" pitchFamily="34" charset="0"/>
              </a:rPr>
              <a:t>Completed at End of Grant/Contract</a:t>
            </a:r>
          </a:p>
          <a:p>
            <a:pPr marL="457200" marR="0" lvl="1" indent="0" algn="l" defTabSz="914400" rtl="0" eaLnBrk="1" fontAlgn="auto" latinLnBrk="0" hangingPunct="1">
              <a:lnSpc>
                <a:spcPct val="100000"/>
              </a:lnSpc>
              <a:spcBef>
                <a:spcPts val="225"/>
              </a:spcBef>
              <a:spcAft>
                <a:spcPts val="450"/>
              </a:spcAft>
              <a:buClrTx/>
              <a:buSzPct val="90000"/>
              <a:buFont typeface="Arial" panose="020B0604020202020204" pitchFamily="34" charset="0"/>
              <a:buChar char="•"/>
              <a:tabLst/>
              <a:defRPr/>
            </a:pPr>
            <a:r>
              <a:rPr kumimoji="0" lang="en-US" sz="2800" b="0" i="0" u="none" strike="noStrike" kern="1200" cap="none" spc="0" normalizeH="0" baseline="0" noProof="0" dirty="0">
                <a:ln>
                  <a:noFill/>
                </a:ln>
                <a:solidFill>
                  <a:schemeClr val="accent1"/>
                </a:solidFill>
                <a:effectLst/>
                <a:uLnTx/>
                <a:uFillTx/>
                <a:ea typeface="+mn-ea"/>
                <a:cs typeface="Calibri" panose="020F0502020204030204" pitchFamily="34" charset="0"/>
              </a:rPr>
              <a:t>Completed at End of Project</a:t>
            </a:r>
          </a:p>
          <a:p>
            <a:pPr marL="914400" marR="0" lvl="2" indent="0" algn="l" defTabSz="914400" rtl="0" eaLnBrk="1" fontAlgn="auto" latinLnBrk="0" hangingPunct="1">
              <a:lnSpc>
                <a:spcPct val="100000"/>
              </a:lnSpc>
              <a:spcBef>
                <a:spcPts val="225"/>
              </a:spcBef>
              <a:spcAft>
                <a:spcPts val="450"/>
              </a:spcAft>
              <a:buClrTx/>
              <a:buSzPct val="90000"/>
              <a:buFont typeface="Arial" panose="020B0604020202020204" pitchFamily="34" charset="0"/>
              <a:buChar char="•"/>
              <a:tabLst/>
              <a:defRPr/>
            </a:pPr>
            <a:r>
              <a:rPr kumimoji="0" lang="en-US" sz="2800" b="0" i="0" u="none" strike="noStrike" kern="1200" cap="none" spc="0" normalizeH="0" baseline="0" noProof="0" dirty="0">
                <a:ln>
                  <a:noFill/>
                </a:ln>
                <a:solidFill>
                  <a:schemeClr val="accent1"/>
                </a:solidFill>
                <a:effectLst/>
                <a:uLnTx/>
                <a:uFillTx/>
                <a:ea typeface="+mn-ea"/>
                <a:cs typeface="Calibri" panose="020F0502020204030204" pitchFamily="34" charset="0"/>
              </a:rPr>
              <a:t>Must be monitored (Quarterly Reporting) until certification is submitted</a:t>
            </a:r>
          </a:p>
          <a:p>
            <a:endParaRPr lang="en-US" dirty="0"/>
          </a:p>
        </p:txBody>
      </p:sp>
    </p:spTree>
    <p:extLst>
      <p:ext uri="{BB962C8B-B14F-4D97-AF65-F5344CB8AC3E}">
        <p14:creationId xmlns:p14="http://schemas.microsoft.com/office/powerpoint/2010/main" val="313321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7D97F-7DF0-E72E-5940-8494FBB789F3}"/>
              </a:ext>
            </a:extLst>
          </p:cNvPr>
          <p:cNvSpPr>
            <a:spLocks noGrp="1"/>
          </p:cNvSpPr>
          <p:nvPr>
            <p:ph type="title"/>
          </p:nvPr>
        </p:nvSpPr>
        <p:spPr/>
        <p:txBody>
          <a:bodyPr/>
          <a:lstStyle/>
          <a:p>
            <a:pPr algn="ctr"/>
            <a:r>
              <a:rPr lang="en-US" dirty="0">
                <a:solidFill>
                  <a:schemeClr val="accent1"/>
                </a:solidFill>
              </a:rPr>
              <a:t>Resources</a:t>
            </a:r>
            <a:endParaRPr lang="en-US" dirty="0"/>
          </a:p>
        </p:txBody>
      </p:sp>
      <p:sp>
        <p:nvSpPr>
          <p:cNvPr id="3" name="Content Placeholder 2">
            <a:extLst>
              <a:ext uri="{FF2B5EF4-FFF2-40B4-BE49-F238E27FC236}">
                <a16:creationId xmlns:a16="http://schemas.microsoft.com/office/drawing/2014/main" id="{C36AEBF1-811D-D836-7F28-96AABECC2228}"/>
              </a:ext>
            </a:extLst>
          </p:cNvPr>
          <p:cNvSpPr>
            <a:spLocks noGrp="1"/>
          </p:cNvSpPr>
          <p:nvPr>
            <p:ph idx="1"/>
          </p:nvPr>
        </p:nvSpPr>
        <p:spPr>
          <a:xfrm>
            <a:off x="636863" y="1548788"/>
            <a:ext cx="11107723" cy="4351338"/>
          </a:xfrm>
        </p:spPr>
        <p:txBody>
          <a:bodyPr/>
          <a:lstStyle/>
          <a:p>
            <a:r>
              <a:rPr lang="en-US" dirty="0"/>
              <a:t>https:/</a:t>
            </a:r>
            <a:r>
              <a:rPr lang="en-US" dirty="0">
                <a:solidFill>
                  <a:schemeClr val="accent1"/>
                </a:solidFill>
              </a:rPr>
              <a:t> </a:t>
            </a:r>
            <a:r>
              <a:rPr lang="en-US" dirty="0"/>
              <a:t>hthttps://dceo.Illinoi</a:t>
            </a:r>
          </a:p>
          <a:p>
            <a:r>
              <a:rPr lang="en-US" dirty="0"/>
              <a:t>tpshttps://dceo.illinois.gov/illinoisworks/apprenticeship.html://dceo.</a:t>
            </a:r>
            <a:r>
              <a:rPr lang="en-US" b="1" dirty="0"/>
              <a:t>ill</a:t>
            </a:r>
            <a:r>
              <a:rPr lang="en-US" b="1" dirty="0">
                <a:solidFill>
                  <a:schemeClr val="accent1"/>
                </a:solidFill>
              </a:rPr>
              <a:t>dceo.Illinois.gov/illinoisworks/apprenticeship.html</a:t>
            </a:r>
            <a:r>
              <a:rPr lang="en-US" b="1" dirty="0"/>
              <a:t>tml</a:t>
            </a:r>
          </a:p>
          <a:p>
            <a:r>
              <a:rPr lang="en-US" b="1" dirty="0"/>
              <a:t>         </a:t>
            </a:r>
            <a:r>
              <a:rPr lang="en-US" b="1" dirty="0">
                <a:solidFill>
                  <a:schemeClr val="accent1"/>
                </a:solidFill>
              </a:rPr>
              <a:t> https://www.illinoisworknet.com/ApprenticeshipIL/Pages/default.aspx</a:t>
            </a:r>
            <a:endParaRPr lang="en-US" b="1" dirty="0"/>
          </a:p>
        </p:txBody>
      </p:sp>
    </p:spTree>
    <p:extLst>
      <p:ext uri="{BB962C8B-B14F-4D97-AF65-F5344CB8AC3E}">
        <p14:creationId xmlns:p14="http://schemas.microsoft.com/office/powerpoint/2010/main" val="743382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p:txBody>
          <a:bodyPr/>
          <a:lstStyle/>
          <a:p>
            <a:pPr algn="r"/>
            <a:r>
              <a:rPr lang="en-US" dirty="0">
                <a:solidFill>
                  <a:srgbClr val="0A4B6F"/>
                </a:solidFill>
                <a:latin typeface="Franklin Gothic Medium" panose="020B0603020102020204" pitchFamily="34" charset="0"/>
                <a:cs typeface="Aharoni" panose="020B0604020202020204" pitchFamily="2" charset="-79"/>
              </a:rPr>
              <a:t>Rebuild Illinois Administration</a:t>
            </a: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3048000" y="2392363"/>
            <a:ext cx="9144000" cy="1655762"/>
          </a:xfrm>
        </p:spPr>
        <p:txBody>
          <a:bodyPr>
            <a:normAutofit/>
          </a:bodyPr>
          <a:lstStyle/>
          <a:p>
            <a:pPr marL="0" indent="0" algn="r">
              <a:buNone/>
            </a:pPr>
            <a:r>
              <a:rPr lang="en-US" sz="3200" dirty="0">
                <a:solidFill>
                  <a:srgbClr val="0A4B6F"/>
                </a:solidFill>
                <a:latin typeface="Franklin Gothic Book" panose="020B0503020102020204" pitchFamily="34" charset="0"/>
              </a:rPr>
              <a:t>Business Enterprise Program (BEP) Requirements</a:t>
            </a:r>
          </a:p>
          <a:p>
            <a:pPr marL="0" indent="0" algn="r">
              <a:buNone/>
            </a:pPr>
            <a:r>
              <a:rPr lang="en-US" sz="2800" dirty="0">
                <a:solidFill>
                  <a:srgbClr val="0A4B6F"/>
                </a:solidFill>
                <a:latin typeface="Franklin Gothic Book" panose="020B0503020102020204" pitchFamily="34" charset="0"/>
              </a:rPr>
              <a:t>JoLaine Miner</a:t>
            </a:r>
          </a:p>
        </p:txBody>
      </p:sp>
    </p:spTree>
    <p:extLst>
      <p:ext uri="{BB962C8B-B14F-4D97-AF65-F5344CB8AC3E}">
        <p14:creationId xmlns:p14="http://schemas.microsoft.com/office/powerpoint/2010/main" val="169193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chemeClr val="accent1"/>
                </a:solidFill>
                <a:latin typeface="Franklin Gothic Medium" panose="020B0603020102020204" pitchFamily="34" charset="0"/>
                <a:cs typeface="Aharoni" panose="020B0604020202020204" pitchFamily="2" charset="-79"/>
              </a:rPr>
            </a:br>
            <a:r>
              <a:rPr lang="en-US" sz="4000" dirty="0">
                <a:solidFill>
                  <a:schemeClr val="accent1"/>
                </a:solidFill>
              </a:rPr>
              <a:t>Business Enterprise Program (“BEP”)  </a:t>
            </a:r>
            <a:br>
              <a:rPr lang="en-US" dirty="0">
                <a:solidFill>
                  <a:schemeClr val="accent1"/>
                </a:solidFill>
                <a:latin typeface="Franklin Gothic Book" panose="020B0503020102020204" pitchFamily="34" charset="0"/>
              </a:rPr>
            </a:br>
            <a:endParaRPr lang="en-US" dirty="0">
              <a:solidFill>
                <a:schemeClr val="accent1"/>
              </a:solidFill>
            </a:endParaRPr>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430803"/>
            <a:ext cx="1043340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All Rebuild Illinois grants are subject to: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Business Enterprise Program for Minorities, Females, and Persons with Disabilities Act  (“BEP”) (30 ILCS 575/0.01 et seq.).  </a:t>
            </a:r>
          </a:p>
        </p:txBody>
      </p:sp>
    </p:spTree>
    <p:extLst>
      <p:ext uri="{BB962C8B-B14F-4D97-AF65-F5344CB8AC3E}">
        <p14:creationId xmlns:p14="http://schemas.microsoft.com/office/powerpoint/2010/main" val="2655294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chemeClr val="accent1"/>
                </a:solidFill>
                <a:latin typeface="Franklin Gothic Medium" panose="020B0603020102020204" pitchFamily="34" charset="0"/>
                <a:cs typeface="Aharoni" panose="020B0604020202020204" pitchFamily="2" charset="-79"/>
              </a:rPr>
            </a:br>
            <a:r>
              <a:rPr lang="en-US" sz="4000" dirty="0">
                <a:solidFill>
                  <a:schemeClr val="accent1"/>
                </a:solidFill>
              </a:rPr>
              <a:t>Business Enterprise Program (“BEP”)  </a:t>
            </a:r>
            <a:br>
              <a:rPr lang="en-US" dirty="0">
                <a:solidFill>
                  <a:schemeClr val="accent1"/>
                </a:solidFill>
                <a:latin typeface="Franklin Gothic Book" panose="020B0503020102020204" pitchFamily="34" charset="0"/>
              </a:rPr>
            </a:br>
            <a:endParaRPr lang="en-US" dirty="0">
              <a:solidFill>
                <a:schemeClr val="accent1"/>
              </a:solidFill>
            </a:endParaRPr>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208580"/>
            <a:ext cx="10433406" cy="49090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ea typeface="+mn-ea"/>
                <a:cs typeface="+mn-cs"/>
              </a:rPr>
              <a:t>Language must be included in Contracts and Subcontracts (with the BEP Utilization Plan for completion)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srgbClr val="044B6F"/>
                </a:solidFill>
                <a:effectLst/>
                <a:uLnTx/>
                <a:uFillTx/>
                <a:ea typeface="Times New Roman" panose="02020603050405020304" pitchFamily="18" charset="0"/>
                <a:cs typeface="+mn-cs"/>
              </a:rPr>
              <a:t>Grantee is required to comply with the Business Enterprise Program for Minorities, Females, and Persons with Disabilities Act (“BEP”) (30 ILCS 575/0.01 et seq.), which establishes a goal for contracting with businesses that have been certified as owned and controlled by persons who are minority, female or who have disabilities. Grantee shall maintain compliance with the BEP Utilization Plan submitted in conjunction with the Agreement and shall comply with all reporting requirements. </a:t>
            </a:r>
            <a:endParaRPr kumimoji="0" lang="en-US" sz="4000" b="0" i="0" u="none" strike="noStrike" kern="1200" cap="none" spc="0" normalizeH="0" baseline="0" noProof="0" dirty="0">
              <a:ln>
                <a:noFill/>
              </a:ln>
              <a:solidFill>
                <a:srgbClr val="044B6F"/>
              </a:solidFill>
              <a:effectLst/>
              <a:uLnTx/>
              <a:uFillTx/>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Franklin Gothic Book"/>
              <a:ea typeface="+mn-ea"/>
              <a:cs typeface="+mn-cs"/>
            </a:endParaRPr>
          </a:p>
        </p:txBody>
      </p:sp>
    </p:spTree>
    <p:extLst>
      <p:ext uri="{BB962C8B-B14F-4D97-AF65-F5344CB8AC3E}">
        <p14:creationId xmlns:p14="http://schemas.microsoft.com/office/powerpoint/2010/main" val="4263380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chemeClr val="accent1"/>
                </a:solidFill>
                <a:latin typeface="Franklin Gothic Medium" panose="020B0603020102020204" pitchFamily="34" charset="0"/>
                <a:cs typeface="Aharoni" panose="020B0604020202020204" pitchFamily="2" charset="-79"/>
              </a:rPr>
            </a:br>
            <a:r>
              <a:rPr lang="en-US" sz="4000" dirty="0">
                <a:solidFill>
                  <a:schemeClr val="accent1"/>
                </a:solidFill>
              </a:rPr>
              <a:t>Business Enterprise Program (“BEP”)  </a:t>
            </a:r>
            <a:br>
              <a:rPr lang="en-US" dirty="0">
                <a:solidFill>
                  <a:schemeClr val="accent1"/>
                </a:solidFill>
                <a:latin typeface="Franklin Gothic Book" panose="020B0503020102020204" pitchFamily="34" charset="0"/>
              </a:rPr>
            </a:br>
            <a:endParaRPr lang="en-US" dirty="0">
              <a:solidFill>
                <a:schemeClr val="accent1"/>
              </a:solidFill>
            </a:endParaRPr>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208580"/>
            <a:ext cx="10433406" cy="397031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Times New Roman" panose="02020603050405020304" pitchFamily="18" charset="0"/>
                <a:cs typeface="+mn-cs"/>
              </a:rPr>
              <a:t>Establishes a goal for contracting with businesses that have been certified as owned and controlled by persons who are minority, female or who have disabilities.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Times New Roman" panose="02020603050405020304" pitchFamily="18" charset="0"/>
                <a:cs typeface="+mn-cs"/>
              </a:rPr>
              <a:t>Requires the application of a BEP Utilization Goal for all state-funded contracts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Times New Roman" panose="02020603050405020304" pitchFamily="18" charset="0"/>
                <a:cs typeface="+mn-cs"/>
              </a:rPr>
              <a:t>Grantees must submit a Utilization Plan for the established BEP (MBE/WBE) goal sent in conjunction with the executed Grant Agreement.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Franklin Gothic Book"/>
              <a:ea typeface="+mn-ea"/>
              <a:cs typeface="+mn-cs"/>
            </a:endParaRPr>
          </a:p>
        </p:txBody>
      </p:sp>
    </p:spTree>
    <p:extLst>
      <p:ext uri="{BB962C8B-B14F-4D97-AF65-F5344CB8AC3E}">
        <p14:creationId xmlns:p14="http://schemas.microsoft.com/office/powerpoint/2010/main" val="3082023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br>
              <a:rPr lang="en-US" dirty="0">
                <a:solidFill>
                  <a:schemeClr val="accent1"/>
                </a:solidFill>
                <a:latin typeface="Franklin Gothic Medium" panose="020B0603020102020204" pitchFamily="34" charset="0"/>
                <a:cs typeface="Aharoni" panose="020B0604020202020204" pitchFamily="2" charset="-79"/>
              </a:rPr>
            </a:br>
            <a:r>
              <a:rPr lang="en-US" sz="4000" dirty="0">
                <a:solidFill>
                  <a:schemeClr val="accent1"/>
                </a:solidFill>
              </a:rPr>
              <a:t>Business Enterprise Program (“BEP”)  </a:t>
            </a:r>
            <a:br>
              <a:rPr lang="en-US" dirty="0">
                <a:solidFill>
                  <a:schemeClr val="accent1"/>
                </a:solidFill>
                <a:latin typeface="Franklin Gothic Book" panose="020B0503020102020204" pitchFamily="34" charset="0"/>
              </a:rPr>
            </a:br>
            <a:endParaRPr lang="en-US" dirty="0">
              <a:solidFill>
                <a:schemeClr val="accent1"/>
              </a:solidFill>
            </a:endParaRPr>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208580"/>
            <a:ext cx="11133456" cy="44781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How is the BEP utilization goal determined?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Grant Funds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Scope of the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Availability of CEI BEP certified vendors in the area to perform the work</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How do I know what my goal 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BEP goal letter will be sent after the executed Grant Agreement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Utilization Plan must be used as part of procurement, completed and returned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Send to </a:t>
            </a:r>
            <a:r>
              <a:rPr kumimoji="0" lang="en-US" sz="2800" b="0" i="0" u="none" strike="noStrike" kern="1200" cap="none" spc="0" normalizeH="0" baseline="0" noProof="0" dirty="0">
                <a:ln>
                  <a:noFill/>
                </a:ln>
                <a:solidFill>
                  <a:srgbClr val="044B6F"/>
                </a:solidFill>
                <a:effectLst/>
                <a:uLnTx/>
                <a:uFillTx/>
                <a:latin typeface="Franklin Gothic Book"/>
                <a:ea typeface="+mn-ea"/>
                <a:cs typeface="+mn-cs"/>
                <a:hlinkClick r:id="rId2">
                  <a:extLst>
                    <a:ext uri="{A12FA001-AC4F-418D-AE19-62706E023703}">
                      <ahyp:hlinkClr xmlns:ahyp="http://schemas.microsoft.com/office/drawing/2018/hyperlinkcolor" val="tx"/>
                    </a:ext>
                  </a:extLst>
                </a:hlinkClick>
              </a:rPr>
              <a:t>ceo.lso@illinois.gov</a:t>
            </a:r>
            <a:endParaRPr kumimoji="0" lang="en-US" sz="2800" b="0" i="0" u="none" strike="noStrike" kern="1200" cap="none" spc="0" normalizeH="0" baseline="0" noProof="0" dirty="0">
              <a:ln>
                <a:noFill/>
              </a:ln>
              <a:solidFill>
                <a:srgbClr val="044B6F"/>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Franklin Gothic Book"/>
              <a:ea typeface="+mn-ea"/>
              <a:cs typeface="+mn-cs"/>
            </a:endParaRPr>
          </a:p>
        </p:txBody>
      </p:sp>
    </p:spTree>
    <p:extLst>
      <p:ext uri="{BB962C8B-B14F-4D97-AF65-F5344CB8AC3E}">
        <p14:creationId xmlns:p14="http://schemas.microsoft.com/office/powerpoint/2010/main" val="2885403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490467" y="284452"/>
            <a:ext cx="10512424" cy="734602"/>
          </a:xfrm>
        </p:spPr>
        <p:txBody>
          <a:bodyPr>
            <a:noAutofit/>
          </a:bodyPr>
          <a:lstStyle/>
          <a:p>
            <a:r>
              <a:rPr lang="en-US" sz="3200" dirty="0">
                <a:solidFill>
                  <a:srgbClr val="0A4B6F"/>
                </a:solidFill>
                <a:latin typeface="Franklin Gothic Medium" panose="020B0603020102020204" pitchFamily="34" charset="0"/>
                <a:cs typeface="Aharoni" panose="020B0604020202020204" pitchFamily="2" charset="-79"/>
              </a:rPr>
              <a:t>Notice of State Award Finalist(NOSAF) Requirements: </a:t>
            </a:r>
            <a:endParaRPr lang="en-US" sz="3200" dirty="0"/>
          </a:p>
        </p:txBody>
      </p:sp>
      <p:sp>
        <p:nvSpPr>
          <p:cNvPr id="4" name="Text Placeholder 3">
            <a:extLst>
              <a:ext uri="{FF2B5EF4-FFF2-40B4-BE49-F238E27FC236}">
                <a16:creationId xmlns:a16="http://schemas.microsoft.com/office/drawing/2014/main" id="{3633F81C-F16C-4EA0-85B4-9DB9D2978239}"/>
              </a:ext>
            </a:extLst>
          </p:cNvPr>
          <p:cNvSpPr>
            <a:spLocks noGrp="1"/>
          </p:cNvSpPr>
          <p:nvPr>
            <p:ph type="body" sz="half" idx="2"/>
          </p:nvPr>
        </p:nvSpPr>
        <p:spPr>
          <a:xfrm>
            <a:off x="490467" y="1047329"/>
            <a:ext cx="10326848" cy="4763341"/>
          </a:xfrm>
        </p:spPr>
        <p:txBody>
          <a:bodyPr>
            <a:normAutofit fontScale="85000" lnSpcReduction="20000"/>
          </a:bodyPr>
          <a:lstStyle/>
          <a:p>
            <a:pPr marL="457200" indent="-457200">
              <a:buFont typeface="Arial" panose="020B0604020202020204" pitchFamily="34" charset="0"/>
              <a:buChar char="•"/>
            </a:pPr>
            <a:r>
              <a:rPr lang="en-US" sz="3100" b="1" dirty="0">
                <a:solidFill>
                  <a:srgbClr val="0A4B6F"/>
                </a:solidFill>
              </a:rPr>
              <a:t>Internal Control Questionnaire (ICQ)  Financial and Administrative Risk Assessments are required to be completed once annually. </a:t>
            </a:r>
          </a:p>
          <a:p>
            <a:pPr marL="457200" indent="-457200">
              <a:buFont typeface="Arial" panose="020B0604020202020204" pitchFamily="34" charset="0"/>
              <a:buChar char="•"/>
            </a:pPr>
            <a:r>
              <a:rPr lang="en-US" sz="3100" b="1" dirty="0">
                <a:solidFill>
                  <a:srgbClr val="0A4B6F"/>
                </a:solidFill>
              </a:rPr>
              <a:t>For questions about this process go to: What is the Annual Risk Assessment via the Grantee Portal FAQ at (gata.Illinois.gov/grantee-portal-faq.html)</a:t>
            </a:r>
          </a:p>
          <a:p>
            <a:pPr marL="457200" indent="-457200">
              <a:buFont typeface="Arial" panose="020B0604020202020204" pitchFamily="34" charset="0"/>
              <a:buChar char="•"/>
            </a:pPr>
            <a:r>
              <a:rPr lang="en-US" sz="3100" b="1" dirty="0">
                <a:solidFill>
                  <a:srgbClr val="0A4B6F"/>
                </a:solidFill>
              </a:rPr>
              <a:t>Conflict of Interest &amp; Mandatory Disclosures</a:t>
            </a:r>
          </a:p>
          <a:p>
            <a:pPr marL="457200" indent="-457200">
              <a:buFont typeface="Arial" panose="020B0604020202020204" pitchFamily="34" charset="0"/>
              <a:buChar char="•"/>
            </a:pPr>
            <a:r>
              <a:rPr lang="en-US" sz="3100" b="1" dirty="0">
                <a:solidFill>
                  <a:srgbClr val="0A4B6F"/>
                </a:solidFill>
              </a:rPr>
              <a:t>Environmental Review Requirements </a:t>
            </a:r>
          </a:p>
          <a:p>
            <a:pPr marL="457200" indent="-457200">
              <a:buFont typeface="Arial" panose="020B0604020202020204" pitchFamily="34" charset="0"/>
              <a:buChar char="•"/>
            </a:pPr>
            <a:r>
              <a:rPr lang="en-US" sz="3100" b="1" dirty="0">
                <a:solidFill>
                  <a:srgbClr val="0A4B6F"/>
                </a:solidFill>
              </a:rPr>
              <a:t>Procurement and Labor Standards Requirements</a:t>
            </a:r>
          </a:p>
          <a:p>
            <a:pPr marL="457200" indent="-457200">
              <a:buFont typeface="Arial" panose="020B0604020202020204" pitchFamily="34" charset="0"/>
              <a:buChar char="•"/>
            </a:pPr>
            <a:r>
              <a:rPr lang="en-US" sz="3100" b="1" dirty="0">
                <a:solidFill>
                  <a:srgbClr val="0A4B6F"/>
                </a:solidFill>
              </a:rPr>
              <a:t>Other Special Grant Conditions as set forth in your NOSAF</a:t>
            </a:r>
          </a:p>
          <a:p>
            <a:pPr marL="457200" indent="-457200">
              <a:buFont typeface="Arial" panose="020B0604020202020204" pitchFamily="34" charset="0"/>
              <a:buChar char="•"/>
            </a:pPr>
            <a:r>
              <a:rPr lang="en-US" sz="3100" b="1" dirty="0">
                <a:solidFill>
                  <a:srgbClr val="0A4B6F"/>
                </a:solidFill>
              </a:rPr>
              <a:t>Grantees are expected to complete all requirements identified on the NOSAF within 90 days of the date of the letter on the NOSAF. </a:t>
            </a:r>
          </a:p>
          <a:p>
            <a:pPr marL="457200" indent="-457200">
              <a:buFont typeface="Arial" panose="020B0604020202020204" pitchFamily="34" charset="0"/>
              <a:buChar char="•"/>
            </a:pPr>
            <a:r>
              <a:rPr lang="en-US" sz="3100" b="1" dirty="0">
                <a:solidFill>
                  <a:srgbClr val="0A4B6F"/>
                </a:solidFill>
              </a:rPr>
              <a:t>Failure to complete requirements may result in forfeiture of the Grant Award. </a:t>
            </a:r>
            <a:endParaRPr lang="en-US" sz="3100" dirty="0">
              <a:solidFill>
                <a:srgbClr val="0A4B6F"/>
              </a:solidFill>
            </a:endParaRPr>
          </a:p>
          <a:p>
            <a:pPr marL="914400" lvl="1" indent="-457200">
              <a:buFont typeface="Arial" panose="020B0604020202020204" pitchFamily="34" charset="0"/>
              <a:buChar char="•"/>
            </a:pPr>
            <a:endParaRPr lang="en-US" sz="2600" b="1" dirty="0">
              <a:solidFill>
                <a:srgbClr val="0A4B6F"/>
              </a:solidFill>
              <a:latin typeface="Franklin Gothic Book" panose="020B0503020102020204" pitchFamily="34" charset="0"/>
            </a:endParaRPr>
          </a:p>
        </p:txBody>
      </p:sp>
    </p:spTree>
    <p:extLst>
      <p:ext uri="{BB962C8B-B14F-4D97-AF65-F5344CB8AC3E}">
        <p14:creationId xmlns:p14="http://schemas.microsoft.com/office/powerpoint/2010/main" val="376021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70758" y="541650"/>
            <a:ext cx="10515600" cy="649515"/>
          </a:xfrm>
        </p:spPr>
        <p:txBody>
          <a:bodyPr>
            <a:noAutofit/>
          </a:bodyPr>
          <a:lstStyle/>
          <a:p>
            <a:br>
              <a:rPr lang="en-US" dirty="0">
                <a:solidFill>
                  <a:schemeClr val="accent1"/>
                </a:solidFill>
                <a:latin typeface="Franklin Gothic Medium" panose="020B0603020102020204" pitchFamily="34" charset="0"/>
                <a:cs typeface="Aharoni" panose="020B0604020202020204" pitchFamily="2" charset="-79"/>
              </a:rPr>
            </a:br>
            <a:r>
              <a:rPr lang="en-US" sz="4000" dirty="0">
                <a:solidFill>
                  <a:schemeClr val="accent1"/>
                </a:solidFill>
              </a:rPr>
              <a:t>Business Enterprise Program (“BEP”)  </a:t>
            </a:r>
            <a:br>
              <a:rPr lang="en-US" dirty="0">
                <a:solidFill>
                  <a:schemeClr val="accent1"/>
                </a:solidFill>
                <a:latin typeface="Franklin Gothic Book" panose="020B0503020102020204" pitchFamily="34" charset="0"/>
              </a:rPr>
            </a:br>
            <a:endParaRPr lang="en-US" dirty="0">
              <a:solidFill>
                <a:schemeClr val="accent1"/>
              </a:solidFill>
            </a:endParaRPr>
          </a:p>
        </p:txBody>
      </p:sp>
      <p:sp>
        <p:nvSpPr>
          <p:cNvPr id="6" name="TextBox 5">
            <a:extLst>
              <a:ext uri="{FF2B5EF4-FFF2-40B4-BE49-F238E27FC236}">
                <a16:creationId xmlns:a16="http://schemas.microsoft.com/office/drawing/2014/main" id="{3CE96F30-8CC4-419D-8F6E-B1C5D7435D43}"/>
              </a:ext>
            </a:extLst>
          </p:cNvPr>
          <p:cNvSpPr txBox="1"/>
          <p:nvPr/>
        </p:nvSpPr>
        <p:spPr>
          <a:xfrm>
            <a:off x="540427" y="1191165"/>
            <a:ext cx="11262135" cy="437042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Can I start procuring for professional services related to the construction of my project prior to receiving the goal/plan, but not award the contract? </a:t>
            </a:r>
          </a:p>
          <a:p>
            <a:pPr marL="284163" marR="0" lvl="1"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44B6F"/>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No Rebuild Illinois </a:t>
            </a:r>
            <a:r>
              <a:rPr kumimoji="0" lang="en-US" sz="2800" b="0" i="0" u="sng" strike="noStrike" kern="1200" cap="none" spc="0" normalizeH="0" baseline="0" noProof="0" dirty="0">
                <a:ln>
                  <a:noFill/>
                </a:ln>
                <a:solidFill>
                  <a:srgbClr val="044B6F"/>
                </a:solidFill>
                <a:effectLst/>
                <a:uLnTx/>
                <a:uFillTx/>
                <a:latin typeface="Franklin Gothic Book"/>
                <a:ea typeface="+mn-ea"/>
                <a:cs typeface="+mn-cs"/>
              </a:rPr>
              <a:t>grant-funded costs </a:t>
            </a: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can be incurred prior to the receipt of the executed Grant Agreement and the application of the Business Enterprise Program (BEP) utilization goal. Professional Services costs, paid for with other funding, while still subject to 2 CFR 200, may be incurred after the receipt of the Environmental Clearance letter.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44B6F"/>
                </a:solidFill>
                <a:effectLst/>
                <a:uLnTx/>
                <a:uFillTx/>
                <a:latin typeface="Franklin Gothic Book"/>
                <a:ea typeface="+mn-ea"/>
                <a:cs typeface="+mn-cs"/>
              </a:rPr>
              <a:t> </a:t>
            </a:r>
          </a:p>
        </p:txBody>
      </p:sp>
    </p:spTree>
    <p:extLst>
      <p:ext uri="{BB962C8B-B14F-4D97-AF65-F5344CB8AC3E}">
        <p14:creationId xmlns:p14="http://schemas.microsoft.com/office/powerpoint/2010/main" val="2612889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70758" y="541650"/>
            <a:ext cx="10515600" cy="649515"/>
          </a:xfrm>
        </p:spPr>
        <p:txBody>
          <a:bodyPr>
            <a:noAutofit/>
          </a:bodyPr>
          <a:lstStyle/>
          <a:p>
            <a:br>
              <a:rPr lang="en-US" dirty="0">
                <a:solidFill>
                  <a:schemeClr val="accent1"/>
                </a:solidFill>
                <a:latin typeface="Franklin Gothic Medium" panose="020B0603020102020204" pitchFamily="34" charset="0"/>
                <a:cs typeface="Aharoni" panose="020B0604020202020204" pitchFamily="2" charset="-79"/>
              </a:rPr>
            </a:br>
            <a:r>
              <a:rPr lang="en-US" sz="4000" dirty="0">
                <a:solidFill>
                  <a:schemeClr val="accent1"/>
                </a:solidFill>
              </a:rPr>
              <a:t>BEP – Utilization Plan </a:t>
            </a:r>
            <a:br>
              <a:rPr lang="en-US" dirty="0">
                <a:solidFill>
                  <a:schemeClr val="accent1"/>
                </a:solidFill>
                <a:latin typeface="Franklin Gothic Book" panose="020B0503020102020204" pitchFamily="34" charset="0"/>
              </a:rPr>
            </a:br>
            <a:endParaRPr lang="en-US" dirty="0">
              <a:solidFill>
                <a:schemeClr val="accent1"/>
              </a:solidFill>
            </a:endParaRPr>
          </a:p>
        </p:txBody>
      </p:sp>
      <p:sp>
        <p:nvSpPr>
          <p:cNvPr id="6" name="TextBox 5">
            <a:extLst>
              <a:ext uri="{FF2B5EF4-FFF2-40B4-BE49-F238E27FC236}">
                <a16:creationId xmlns:a16="http://schemas.microsoft.com/office/drawing/2014/main" id="{3CE96F30-8CC4-419D-8F6E-B1C5D7435D43}"/>
              </a:ext>
            </a:extLst>
          </p:cNvPr>
          <p:cNvSpPr txBox="1"/>
          <p:nvPr/>
        </p:nvSpPr>
        <p:spPr>
          <a:xfrm>
            <a:off x="470758" y="1748514"/>
            <a:ext cx="10214659" cy="3539430"/>
          </a:xfrm>
          <a:prstGeom prst="rect">
            <a:avLst/>
          </a:prstGeom>
          <a:noFill/>
        </p:spPr>
        <p:txBody>
          <a:bodyPr wrap="square" rtlCol="0">
            <a:spAutoFit/>
          </a:bodyPr>
          <a:lstStyle/>
          <a:p>
            <a:pPr marL="231775" marR="0" lvl="1"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Must demonstrate that the Grantee has met the UP goal or made a good faith effort to do so.</a:t>
            </a:r>
          </a:p>
          <a:p>
            <a:pPr marL="231775" marR="0" lvl="1"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Value of work performed - Construction Activities, including subcontracts (must be State of IL CEI BEP certified)</a:t>
            </a:r>
          </a:p>
          <a:p>
            <a:pPr marL="231775" marR="0" lvl="1"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Materials, supplies obtained from a State of IL CEI BEP Certified Vendor</a:t>
            </a:r>
          </a:p>
        </p:txBody>
      </p:sp>
    </p:spTree>
    <p:extLst>
      <p:ext uri="{BB962C8B-B14F-4D97-AF65-F5344CB8AC3E}">
        <p14:creationId xmlns:p14="http://schemas.microsoft.com/office/powerpoint/2010/main" val="1543380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70758" y="541650"/>
            <a:ext cx="10515600" cy="649515"/>
          </a:xfrm>
        </p:spPr>
        <p:txBody>
          <a:bodyPr>
            <a:noAutofit/>
          </a:bodyPr>
          <a:lstStyle/>
          <a:p>
            <a:br>
              <a:rPr lang="en-US" dirty="0">
                <a:solidFill>
                  <a:schemeClr val="accent1"/>
                </a:solidFill>
                <a:latin typeface="Franklin Gothic Medium" panose="020B0603020102020204" pitchFamily="34" charset="0"/>
                <a:cs typeface="Aharoni" panose="020B0604020202020204" pitchFamily="2" charset="-79"/>
              </a:rPr>
            </a:br>
            <a:r>
              <a:rPr lang="en-US" sz="4000" dirty="0">
                <a:solidFill>
                  <a:schemeClr val="accent1"/>
                </a:solidFill>
              </a:rPr>
              <a:t>BEP – Utilization Plan </a:t>
            </a:r>
            <a:br>
              <a:rPr lang="en-US" dirty="0">
                <a:solidFill>
                  <a:schemeClr val="accent1"/>
                </a:solidFill>
                <a:latin typeface="Franklin Gothic Book" panose="020B0503020102020204" pitchFamily="34" charset="0"/>
              </a:rPr>
            </a:br>
            <a:endParaRPr lang="en-US" dirty="0">
              <a:solidFill>
                <a:schemeClr val="accent1"/>
              </a:solidFill>
            </a:endParaRPr>
          </a:p>
        </p:txBody>
      </p:sp>
      <p:sp>
        <p:nvSpPr>
          <p:cNvPr id="6" name="TextBox 5">
            <a:extLst>
              <a:ext uri="{FF2B5EF4-FFF2-40B4-BE49-F238E27FC236}">
                <a16:creationId xmlns:a16="http://schemas.microsoft.com/office/drawing/2014/main" id="{3CE96F30-8CC4-419D-8F6E-B1C5D7435D43}"/>
              </a:ext>
            </a:extLst>
          </p:cNvPr>
          <p:cNvSpPr txBox="1"/>
          <p:nvPr/>
        </p:nvSpPr>
        <p:spPr>
          <a:xfrm>
            <a:off x="470758" y="1487257"/>
            <a:ext cx="10214659" cy="4401205"/>
          </a:xfrm>
          <a:prstGeom prst="rect">
            <a:avLst/>
          </a:prstGeom>
          <a:noFill/>
        </p:spPr>
        <p:txBody>
          <a:bodyPr wrap="square" rtlCol="0">
            <a:spAutoFit/>
          </a:bodyPr>
          <a:lstStyle/>
          <a:p>
            <a:pPr marL="339725" marR="0" lvl="1" indent="-339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Fees to certified vendors for a professional service required for the performance of the grant agreement</a:t>
            </a:r>
          </a:p>
          <a:p>
            <a:pPr marL="339725" marR="0" lvl="1" indent="-339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Fees for the delivery of materials when the hauler, trucker, or delivery service is not also the manufacturer/dealer. The certified vendor trucking firm must own and operate at least on fully licensed, insured and operational truck used on the project and fully manage, supervise the entire trucking operation.</a:t>
            </a:r>
          </a:p>
          <a:p>
            <a:pPr marL="574675" marR="0" lvl="2" indent="-3460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Provided the fee is determined to be reasonable and not excessive as compared with fees customarily allowed for similar services. </a:t>
            </a:r>
          </a:p>
        </p:txBody>
      </p:sp>
    </p:spTree>
    <p:extLst>
      <p:ext uri="{BB962C8B-B14F-4D97-AF65-F5344CB8AC3E}">
        <p14:creationId xmlns:p14="http://schemas.microsoft.com/office/powerpoint/2010/main" val="1933448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70758" y="541650"/>
            <a:ext cx="10515600" cy="649515"/>
          </a:xfrm>
        </p:spPr>
        <p:txBody>
          <a:bodyPr>
            <a:noAutofit/>
          </a:bodyPr>
          <a:lstStyle/>
          <a:p>
            <a:br>
              <a:rPr lang="en-US" dirty="0">
                <a:solidFill>
                  <a:schemeClr val="accent1"/>
                </a:solidFill>
                <a:latin typeface="Franklin Gothic Medium" panose="020B0603020102020204" pitchFamily="34" charset="0"/>
                <a:cs typeface="Aharoni" panose="020B0604020202020204" pitchFamily="2" charset="-79"/>
              </a:rPr>
            </a:br>
            <a:r>
              <a:rPr lang="en-US" sz="4000" dirty="0">
                <a:solidFill>
                  <a:schemeClr val="accent1"/>
                </a:solidFill>
              </a:rPr>
              <a:t>BEP – Utilization Plan </a:t>
            </a:r>
            <a:br>
              <a:rPr lang="en-US" dirty="0">
                <a:solidFill>
                  <a:schemeClr val="accent1"/>
                </a:solidFill>
                <a:latin typeface="Franklin Gothic Book" panose="020B0503020102020204" pitchFamily="34" charset="0"/>
              </a:rPr>
            </a:br>
            <a:endParaRPr lang="en-US" dirty="0">
              <a:solidFill>
                <a:schemeClr val="accent1"/>
              </a:solidFill>
            </a:endParaRPr>
          </a:p>
        </p:txBody>
      </p:sp>
      <p:sp>
        <p:nvSpPr>
          <p:cNvPr id="6" name="TextBox 5">
            <a:extLst>
              <a:ext uri="{FF2B5EF4-FFF2-40B4-BE49-F238E27FC236}">
                <a16:creationId xmlns:a16="http://schemas.microsoft.com/office/drawing/2014/main" id="{3CE96F30-8CC4-419D-8F6E-B1C5D7435D43}"/>
              </a:ext>
            </a:extLst>
          </p:cNvPr>
          <p:cNvSpPr txBox="1"/>
          <p:nvPr/>
        </p:nvSpPr>
        <p:spPr>
          <a:xfrm>
            <a:off x="470758" y="1678845"/>
            <a:ext cx="10214659" cy="1508105"/>
          </a:xfrm>
          <a:prstGeom prst="rect">
            <a:avLst/>
          </a:prstGeom>
          <a:noFill/>
        </p:spPr>
        <p:txBody>
          <a:bodyPr wrap="square" rtlCol="0">
            <a:spAutoFit/>
          </a:bodyPr>
          <a:lstStyle/>
          <a:p>
            <a:pPr marL="339725" marR="0" lvl="1" indent="-339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General office overhead or grantee support activities are ineligible expenditures and shall not be counted.</a:t>
            </a:r>
          </a:p>
          <a:p>
            <a:pPr marL="231775" marR="0" lvl="1"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44B6F"/>
              </a:solidFill>
              <a:effectLst/>
              <a:uLnTx/>
              <a:uFillTx/>
              <a:latin typeface="Franklin Gothic Book"/>
              <a:ea typeface="+mn-ea"/>
              <a:cs typeface="+mn-cs"/>
            </a:endParaRPr>
          </a:p>
        </p:txBody>
      </p:sp>
    </p:spTree>
    <p:extLst>
      <p:ext uri="{BB962C8B-B14F-4D97-AF65-F5344CB8AC3E}">
        <p14:creationId xmlns:p14="http://schemas.microsoft.com/office/powerpoint/2010/main" val="558267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70758" y="541650"/>
            <a:ext cx="10515600" cy="649515"/>
          </a:xfrm>
        </p:spPr>
        <p:txBody>
          <a:bodyPr>
            <a:noAutofit/>
          </a:bodyPr>
          <a:lstStyle/>
          <a:p>
            <a:br>
              <a:rPr lang="en-US" dirty="0">
                <a:solidFill>
                  <a:schemeClr val="accent1"/>
                </a:solidFill>
                <a:latin typeface="Franklin Gothic Medium" panose="020B0603020102020204" pitchFamily="34" charset="0"/>
                <a:cs typeface="Aharoni" panose="020B0604020202020204" pitchFamily="2" charset="-79"/>
              </a:rPr>
            </a:br>
            <a:r>
              <a:rPr lang="en-US" sz="4000" dirty="0">
                <a:solidFill>
                  <a:schemeClr val="accent1"/>
                </a:solidFill>
              </a:rPr>
              <a:t>BEP – Utilization Plan </a:t>
            </a:r>
            <a:br>
              <a:rPr lang="en-US" dirty="0">
                <a:solidFill>
                  <a:schemeClr val="accent1"/>
                </a:solidFill>
                <a:latin typeface="Franklin Gothic Book" panose="020B0503020102020204" pitchFamily="34" charset="0"/>
              </a:rPr>
            </a:br>
            <a:endParaRPr lang="en-US" dirty="0">
              <a:solidFill>
                <a:schemeClr val="accent1"/>
              </a:solidFill>
            </a:endParaRPr>
          </a:p>
        </p:txBody>
      </p:sp>
      <p:sp>
        <p:nvSpPr>
          <p:cNvPr id="6" name="TextBox 5">
            <a:extLst>
              <a:ext uri="{FF2B5EF4-FFF2-40B4-BE49-F238E27FC236}">
                <a16:creationId xmlns:a16="http://schemas.microsoft.com/office/drawing/2014/main" id="{3CE96F30-8CC4-419D-8F6E-B1C5D7435D43}"/>
              </a:ext>
            </a:extLst>
          </p:cNvPr>
          <p:cNvSpPr txBox="1"/>
          <p:nvPr/>
        </p:nvSpPr>
        <p:spPr>
          <a:xfrm>
            <a:off x="470758" y="1678845"/>
            <a:ext cx="10693631" cy="4401205"/>
          </a:xfrm>
          <a:prstGeom prst="rect">
            <a:avLst/>
          </a:prstGeom>
          <a:noFill/>
        </p:spPr>
        <p:txBody>
          <a:bodyPr wrap="square" rtlCol="0">
            <a:spAutoFit/>
          </a:bodyPr>
          <a:lstStyle/>
          <a:p>
            <a:pPr marL="339725" marR="0" lvl="1" indent="-339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Assurance and Compliance, including Grantee’s Authorized Official’s signature</a:t>
            </a:r>
          </a:p>
          <a:p>
            <a:pPr marL="339725" marR="0" lvl="1" indent="-339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Complete Section I for </a:t>
            </a:r>
            <a:r>
              <a:rPr kumimoji="0" lang="en-US" sz="2800" b="1" i="0" u="sng" strike="noStrike" kern="1200" cap="none" spc="0" normalizeH="0" baseline="0" noProof="0" dirty="0">
                <a:ln>
                  <a:noFill/>
                </a:ln>
                <a:solidFill>
                  <a:srgbClr val="044B6F"/>
                </a:solidFill>
                <a:effectLst/>
                <a:uLnTx/>
                <a:uFillTx/>
                <a:latin typeface="Franklin Gothic Book"/>
                <a:ea typeface="+mn-ea"/>
                <a:cs typeface="+mn-cs"/>
              </a:rPr>
              <a:t>each</a:t>
            </a: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 CEI BEP Certified Vendor, including Authorized Official’s signature</a:t>
            </a:r>
          </a:p>
          <a:p>
            <a:pPr marL="339725" marR="0" lvl="1" indent="-339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Complete Section II (Demonstration of Good Faith Efforts), including Authorized signature, and </a:t>
            </a:r>
            <a:r>
              <a:rPr kumimoji="0" lang="en-US" sz="2800" b="0" i="0" u="sng" strike="noStrike" kern="1200" cap="none" spc="0" normalizeH="0" baseline="0" noProof="0" dirty="0">
                <a:ln>
                  <a:noFill/>
                </a:ln>
                <a:solidFill>
                  <a:srgbClr val="044B6F"/>
                </a:solidFill>
                <a:effectLst/>
                <a:uLnTx/>
                <a:uFillTx/>
                <a:latin typeface="Franklin Gothic Book"/>
                <a:ea typeface="+mn-ea"/>
                <a:cs typeface="+mn-cs"/>
              </a:rPr>
              <a:t>ONLY IF</a:t>
            </a: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a:t>
            </a:r>
          </a:p>
          <a:p>
            <a:pPr marL="801688" marR="0" lvl="2" indent="-341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The BEP contracting/subcontracting goal was not achieved</a:t>
            </a:r>
          </a:p>
          <a:p>
            <a:pPr marL="801688" marR="0" lvl="2" indent="-341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Must include </a:t>
            </a:r>
            <a:r>
              <a:rPr kumimoji="0" lang="en-US" sz="2800" b="0" i="0" u="sng" strike="noStrike" kern="1200" cap="none" spc="0" normalizeH="0" baseline="0" noProof="0" dirty="0">
                <a:ln>
                  <a:noFill/>
                </a:ln>
                <a:solidFill>
                  <a:srgbClr val="044B6F"/>
                </a:solidFill>
                <a:effectLst/>
                <a:uLnTx/>
                <a:uFillTx/>
                <a:latin typeface="Franklin Gothic Book"/>
                <a:ea typeface="+mn-ea"/>
                <a:cs typeface="+mn-cs"/>
              </a:rPr>
              <a:t>supporting documentation</a:t>
            </a: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 and </a:t>
            </a:r>
            <a:r>
              <a:rPr kumimoji="0" lang="en-US" sz="2800" b="0" i="0" u="sng" strike="noStrike" kern="1200" cap="none" spc="0" normalizeH="0" baseline="0" noProof="0" dirty="0">
                <a:ln>
                  <a:noFill/>
                </a:ln>
                <a:solidFill>
                  <a:srgbClr val="044B6F"/>
                </a:solidFill>
                <a:effectLst/>
                <a:uLnTx/>
                <a:uFillTx/>
                <a:latin typeface="Franklin Gothic Book"/>
                <a:ea typeface="+mn-ea"/>
                <a:cs typeface="+mn-cs"/>
              </a:rPr>
              <a:t>letter of explanation</a:t>
            </a:r>
            <a:endParaRPr kumimoji="0" lang="en-US" sz="2800" b="0" i="0" u="none" strike="noStrike" kern="1200" cap="none" spc="0" normalizeH="0" baseline="0" noProof="0" dirty="0">
              <a:ln>
                <a:noFill/>
              </a:ln>
              <a:solidFill>
                <a:srgbClr val="044B6F"/>
              </a:solidFill>
              <a:effectLst/>
              <a:uLnTx/>
              <a:uFillTx/>
              <a:latin typeface="Franklin Gothic Book"/>
              <a:ea typeface="+mn-ea"/>
              <a:cs typeface="+mn-cs"/>
            </a:endParaRPr>
          </a:p>
          <a:p>
            <a:pPr marL="231775" marR="0" lvl="1"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44B6F"/>
              </a:solidFill>
              <a:effectLst/>
              <a:uLnTx/>
              <a:uFillTx/>
              <a:latin typeface="Franklin Gothic Book"/>
              <a:ea typeface="+mn-ea"/>
              <a:cs typeface="+mn-cs"/>
            </a:endParaRPr>
          </a:p>
        </p:txBody>
      </p:sp>
    </p:spTree>
    <p:extLst>
      <p:ext uri="{BB962C8B-B14F-4D97-AF65-F5344CB8AC3E}">
        <p14:creationId xmlns:p14="http://schemas.microsoft.com/office/powerpoint/2010/main" val="1076216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D08DBF-E72F-2C34-A45B-812DFB63AE66}"/>
              </a:ext>
            </a:extLst>
          </p:cNvPr>
          <p:cNvSpPr>
            <a:spLocks noGrp="1"/>
          </p:cNvSpPr>
          <p:nvPr>
            <p:ph type="title"/>
          </p:nvPr>
        </p:nvSpPr>
        <p:spPr>
          <a:xfrm>
            <a:off x="440941" y="117737"/>
            <a:ext cx="10515600" cy="649515"/>
          </a:xfrm>
        </p:spPr>
        <p:txBody>
          <a:bodyPr>
            <a:noAutofit/>
          </a:bodyPr>
          <a:lstStyle/>
          <a:p>
            <a:br>
              <a:rPr lang="en-US" dirty="0">
                <a:solidFill>
                  <a:schemeClr val="accent1"/>
                </a:solidFill>
                <a:latin typeface="Franklin Gothic Medium" panose="020B0603020102020204" pitchFamily="34" charset="0"/>
                <a:cs typeface="Aharoni" panose="020B0604020202020204" pitchFamily="2" charset="-79"/>
              </a:rPr>
            </a:br>
            <a:r>
              <a:rPr lang="en-US" sz="4000" dirty="0">
                <a:solidFill>
                  <a:schemeClr val="accent1"/>
                </a:solidFill>
              </a:rPr>
              <a:t>BEP Utilization Plan -  Assurance &amp; Compliance</a:t>
            </a:r>
            <a:br>
              <a:rPr lang="en-US" dirty="0">
                <a:solidFill>
                  <a:schemeClr val="accent1"/>
                </a:solidFill>
                <a:latin typeface="Franklin Gothic Book" panose="020B0503020102020204" pitchFamily="34" charset="0"/>
              </a:rPr>
            </a:br>
            <a:endParaRPr lang="en-US" dirty="0">
              <a:solidFill>
                <a:schemeClr val="accent1"/>
              </a:solidFill>
            </a:endParaRPr>
          </a:p>
        </p:txBody>
      </p:sp>
      <p:pic>
        <p:nvPicPr>
          <p:cNvPr id="4" name="Picture 3">
            <a:extLst>
              <a:ext uri="{FF2B5EF4-FFF2-40B4-BE49-F238E27FC236}">
                <a16:creationId xmlns:a16="http://schemas.microsoft.com/office/drawing/2014/main" id="{FCE80C7F-2095-DB4D-E4E9-C8A7DF1B3F32}"/>
              </a:ext>
            </a:extLst>
          </p:cNvPr>
          <p:cNvPicPr>
            <a:picLocks noChangeAspect="1"/>
          </p:cNvPicPr>
          <p:nvPr/>
        </p:nvPicPr>
        <p:blipFill rotWithShape="1">
          <a:blip r:embed="rId2"/>
          <a:srcRect l="1905" b="844"/>
          <a:stretch/>
        </p:blipFill>
        <p:spPr>
          <a:xfrm>
            <a:off x="440942" y="938238"/>
            <a:ext cx="4478928" cy="5802025"/>
          </a:xfrm>
          <a:prstGeom prst="rect">
            <a:avLst/>
          </a:prstGeom>
        </p:spPr>
      </p:pic>
      <p:pic>
        <p:nvPicPr>
          <p:cNvPr id="5" name="Picture 4">
            <a:extLst>
              <a:ext uri="{FF2B5EF4-FFF2-40B4-BE49-F238E27FC236}">
                <a16:creationId xmlns:a16="http://schemas.microsoft.com/office/drawing/2014/main" id="{413EA6E1-E7E8-21A8-E5FE-B08A3894EE1F}"/>
              </a:ext>
            </a:extLst>
          </p:cNvPr>
          <p:cNvPicPr>
            <a:picLocks noChangeAspect="1"/>
          </p:cNvPicPr>
          <p:nvPr/>
        </p:nvPicPr>
        <p:blipFill>
          <a:blip r:embed="rId3"/>
          <a:stretch>
            <a:fillRect/>
          </a:stretch>
        </p:blipFill>
        <p:spPr>
          <a:xfrm>
            <a:off x="5416068" y="998382"/>
            <a:ext cx="4571545" cy="5859618"/>
          </a:xfrm>
          <a:prstGeom prst="rect">
            <a:avLst/>
          </a:prstGeom>
        </p:spPr>
      </p:pic>
    </p:spTree>
    <p:extLst>
      <p:ext uri="{BB962C8B-B14F-4D97-AF65-F5344CB8AC3E}">
        <p14:creationId xmlns:p14="http://schemas.microsoft.com/office/powerpoint/2010/main" val="3904069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D08DBF-E72F-2C34-A45B-812DFB63AE66}"/>
              </a:ext>
            </a:extLst>
          </p:cNvPr>
          <p:cNvSpPr>
            <a:spLocks noGrp="1"/>
          </p:cNvSpPr>
          <p:nvPr>
            <p:ph type="title"/>
          </p:nvPr>
        </p:nvSpPr>
        <p:spPr>
          <a:xfrm>
            <a:off x="440941" y="117737"/>
            <a:ext cx="10515600" cy="649515"/>
          </a:xfrm>
        </p:spPr>
        <p:txBody>
          <a:bodyPr>
            <a:noAutofit/>
          </a:bodyPr>
          <a:lstStyle/>
          <a:p>
            <a:br>
              <a:rPr lang="en-US" dirty="0">
                <a:solidFill>
                  <a:schemeClr val="accent1"/>
                </a:solidFill>
                <a:latin typeface="Franklin Gothic Medium" panose="020B0603020102020204" pitchFamily="34" charset="0"/>
                <a:cs typeface="Aharoni" panose="020B0604020202020204" pitchFamily="2" charset="-79"/>
              </a:rPr>
            </a:br>
            <a:r>
              <a:rPr lang="en-US" sz="4000" dirty="0">
                <a:solidFill>
                  <a:schemeClr val="accent1"/>
                </a:solidFill>
              </a:rPr>
              <a:t>BEP Utilization Plan -  Assurance &amp; Compliance</a:t>
            </a:r>
            <a:br>
              <a:rPr lang="en-US" dirty="0">
                <a:solidFill>
                  <a:schemeClr val="accent1"/>
                </a:solidFill>
                <a:latin typeface="Franklin Gothic Book" panose="020B0503020102020204" pitchFamily="34" charset="0"/>
              </a:rPr>
            </a:br>
            <a:endParaRPr lang="en-US" dirty="0">
              <a:solidFill>
                <a:schemeClr val="accent1"/>
              </a:solidFill>
            </a:endParaRPr>
          </a:p>
        </p:txBody>
      </p:sp>
      <p:sp>
        <p:nvSpPr>
          <p:cNvPr id="2" name="TextBox 1">
            <a:extLst>
              <a:ext uri="{FF2B5EF4-FFF2-40B4-BE49-F238E27FC236}">
                <a16:creationId xmlns:a16="http://schemas.microsoft.com/office/drawing/2014/main" id="{60000A25-FA73-FBD3-9658-3FA802EA99DA}"/>
              </a:ext>
            </a:extLst>
          </p:cNvPr>
          <p:cNvSpPr txBox="1"/>
          <p:nvPr/>
        </p:nvSpPr>
        <p:spPr>
          <a:xfrm>
            <a:off x="470758" y="1678845"/>
            <a:ext cx="10693631" cy="3970318"/>
          </a:xfrm>
          <a:prstGeom prst="rect">
            <a:avLst/>
          </a:prstGeom>
          <a:noFill/>
        </p:spPr>
        <p:txBody>
          <a:bodyPr wrap="square" rtlCol="0">
            <a:spAutoFit/>
          </a:bodyPr>
          <a:lstStyle/>
          <a:p>
            <a:pPr marL="339725" marR="0" lvl="1" indent="-339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First two page of the BEP Utilization Plan </a:t>
            </a:r>
          </a:p>
          <a:p>
            <a:pPr marL="339725" marR="0" lvl="1" indent="-339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1 - Must be completed by the Prime Contractor/Bidder as part of procurement process</a:t>
            </a:r>
          </a:p>
          <a:p>
            <a:pPr marL="339725" marR="0" lvl="1" indent="-339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2 - Submit an “Assurance and Compliance” section signed by the Grantee’s Authorized official. </a:t>
            </a:r>
          </a:p>
          <a:p>
            <a:pPr marL="796925" marR="0" lvl="2" indent="-339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latin typeface="Franklin Gothic Book"/>
                <a:ea typeface="+mn-ea"/>
                <a:cs typeface="+mn-cs"/>
              </a:rPr>
              <a:t>Make sure the appropriate box is checked before submitting the Plan for approval. </a:t>
            </a:r>
          </a:p>
          <a:p>
            <a:pPr marL="231775" marR="0" lvl="1"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44B6F"/>
              </a:solidFill>
              <a:effectLst/>
              <a:uLnTx/>
              <a:uFillTx/>
              <a:latin typeface="Franklin Gothic Book"/>
              <a:ea typeface="+mn-ea"/>
              <a:cs typeface="+mn-cs"/>
            </a:endParaRPr>
          </a:p>
        </p:txBody>
      </p:sp>
    </p:spTree>
    <p:extLst>
      <p:ext uri="{BB962C8B-B14F-4D97-AF65-F5344CB8AC3E}">
        <p14:creationId xmlns:p14="http://schemas.microsoft.com/office/powerpoint/2010/main" val="32391993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D08DBF-E72F-2C34-A45B-812DFB63AE66}"/>
              </a:ext>
            </a:extLst>
          </p:cNvPr>
          <p:cNvSpPr>
            <a:spLocks noGrp="1"/>
          </p:cNvSpPr>
          <p:nvPr>
            <p:ph type="title"/>
          </p:nvPr>
        </p:nvSpPr>
        <p:spPr>
          <a:xfrm>
            <a:off x="440941" y="117737"/>
            <a:ext cx="10975996" cy="649515"/>
          </a:xfrm>
        </p:spPr>
        <p:txBody>
          <a:bodyPr>
            <a:noAutofit/>
          </a:bodyPr>
          <a:lstStyle/>
          <a:p>
            <a:br>
              <a:rPr lang="en-US" dirty="0">
                <a:solidFill>
                  <a:schemeClr val="accent1"/>
                </a:solidFill>
                <a:latin typeface="Franklin Gothic Medium" panose="020B0603020102020204" pitchFamily="34" charset="0"/>
                <a:cs typeface="Aharoni" panose="020B0604020202020204" pitchFamily="2" charset="-79"/>
              </a:rPr>
            </a:br>
            <a:r>
              <a:rPr lang="en-US" sz="4000" dirty="0">
                <a:solidFill>
                  <a:schemeClr val="accent1"/>
                </a:solidFill>
              </a:rPr>
              <a:t>BEP Utilization Plan -  Section I – Utilized Vendors</a:t>
            </a:r>
            <a:br>
              <a:rPr lang="en-US" dirty="0">
                <a:solidFill>
                  <a:schemeClr val="accent1"/>
                </a:solidFill>
                <a:latin typeface="Franklin Gothic Book" panose="020B0503020102020204" pitchFamily="34" charset="0"/>
              </a:rPr>
            </a:br>
            <a:endParaRPr lang="en-US" dirty="0">
              <a:solidFill>
                <a:schemeClr val="accent1"/>
              </a:solidFill>
            </a:endParaRPr>
          </a:p>
        </p:txBody>
      </p:sp>
      <p:pic>
        <p:nvPicPr>
          <p:cNvPr id="6" name="Picture 5">
            <a:extLst>
              <a:ext uri="{FF2B5EF4-FFF2-40B4-BE49-F238E27FC236}">
                <a16:creationId xmlns:a16="http://schemas.microsoft.com/office/drawing/2014/main" id="{056F32AE-FCAF-CE7C-D50A-5D552B64EAA4}"/>
              </a:ext>
            </a:extLst>
          </p:cNvPr>
          <p:cNvPicPr>
            <a:picLocks noChangeAspect="1"/>
          </p:cNvPicPr>
          <p:nvPr/>
        </p:nvPicPr>
        <p:blipFill>
          <a:blip r:embed="rId2"/>
          <a:stretch>
            <a:fillRect/>
          </a:stretch>
        </p:blipFill>
        <p:spPr>
          <a:xfrm>
            <a:off x="263789" y="767252"/>
            <a:ext cx="5321210" cy="6042991"/>
          </a:xfrm>
          <a:prstGeom prst="rect">
            <a:avLst/>
          </a:prstGeom>
        </p:spPr>
      </p:pic>
      <p:sp>
        <p:nvSpPr>
          <p:cNvPr id="8" name="TextBox 7">
            <a:extLst>
              <a:ext uri="{FF2B5EF4-FFF2-40B4-BE49-F238E27FC236}">
                <a16:creationId xmlns:a16="http://schemas.microsoft.com/office/drawing/2014/main" id="{5BE7BAF3-95DF-1C98-286A-FB270607A5CD}"/>
              </a:ext>
            </a:extLst>
          </p:cNvPr>
          <p:cNvSpPr txBox="1"/>
          <p:nvPr/>
        </p:nvSpPr>
        <p:spPr>
          <a:xfrm>
            <a:off x="6096000" y="2124720"/>
            <a:ext cx="5321210" cy="2754600"/>
          </a:xfrm>
          <a:prstGeom prst="rect">
            <a:avLst/>
          </a:prstGeom>
          <a:noFill/>
        </p:spPr>
        <p:txBody>
          <a:bodyPr wrap="square">
            <a:spAutoFit/>
          </a:bodyPr>
          <a:lstStyle/>
          <a:p>
            <a:pPr marL="461963" marR="0" lvl="1" indent="-349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latin typeface="Calibri"/>
                <a:ea typeface="+mn-ea"/>
                <a:cs typeface="+mn-cs"/>
              </a:rPr>
              <a:t>Complete Section I for </a:t>
            </a:r>
            <a:r>
              <a:rPr kumimoji="0" lang="en-US" sz="2800" b="1" i="0" u="sng" strike="noStrike" kern="1200" cap="none" spc="0" normalizeH="0" baseline="0" noProof="0" dirty="0">
                <a:ln>
                  <a:noFill/>
                </a:ln>
                <a:solidFill>
                  <a:srgbClr val="1F497D"/>
                </a:solidFill>
                <a:effectLst/>
                <a:uLnTx/>
                <a:uFillTx/>
                <a:latin typeface="Calibri"/>
                <a:ea typeface="+mn-ea"/>
                <a:cs typeface="+mn-cs"/>
              </a:rPr>
              <a:t>each</a:t>
            </a:r>
            <a:r>
              <a:rPr kumimoji="0" lang="en-US" sz="2800" b="0" i="0" u="none" strike="noStrike" kern="1200" cap="none" spc="0" normalizeH="0" baseline="0" noProof="0" dirty="0">
                <a:ln>
                  <a:noFill/>
                </a:ln>
                <a:solidFill>
                  <a:srgbClr val="1F497D"/>
                </a:solidFill>
                <a:effectLst/>
                <a:uLnTx/>
                <a:uFillTx/>
                <a:latin typeface="Calibri"/>
                <a:ea typeface="+mn-ea"/>
                <a:cs typeface="+mn-cs"/>
              </a:rPr>
              <a:t> CEI BEP Certified Vendor, including Authorized Signature</a:t>
            </a:r>
          </a:p>
          <a:p>
            <a:pPr marL="801688" marR="0" lvl="1" indent="-3397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latin typeface="Calibri"/>
                <a:ea typeface="+mn-ea"/>
                <a:cs typeface="+mn-cs"/>
              </a:rPr>
              <a:t>Grantee &gt; Prime </a:t>
            </a:r>
          </a:p>
          <a:p>
            <a:pPr marL="1889125"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Calibri"/>
                <a:ea typeface="+mn-ea"/>
                <a:cs typeface="+mn-cs"/>
              </a:rPr>
              <a:t>or</a:t>
            </a:r>
          </a:p>
          <a:p>
            <a:pPr marL="801688" marR="0" lvl="1" indent="-339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latin typeface="Calibri"/>
                <a:ea typeface="+mn-ea"/>
                <a:cs typeface="+mn-cs"/>
              </a:rPr>
              <a:t>Prime &gt; Subcontractor</a:t>
            </a:r>
          </a:p>
        </p:txBody>
      </p:sp>
    </p:spTree>
    <p:extLst>
      <p:ext uri="{BB962C8B-B14F-4D97-AF65-F5344CB8AC3E}">
        <p14:creationId xmlns:p14="http://schemas.microsoft.com/office/powerpoint/2010/main" val="764084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D08DBF-E72F-2C34-A45B-812DFB63AE66}"/>
              </a:ext>
            </a:extLst>
          </p:cNvPr>
          <p:cNvSpPr>
            <a:spLocks noGrp="1"/>
          </p:cNvSpPr>
          <p:nvPr>
            <p:ph type="title"/>
          </p:nvPr>
        </p:nvSpPr>
        <p:spPr>
          <a:xfrm>
            <a:off x="284976" y="146094"/>
            <a:ext cx="11451771" cy="649515"/>
          </a:xfrm>
        </p:spPr>
        <p:txBody>
          <a:bodyPr>
            <a:noAutofit/>
          </a:bodyPr>
          <a:lstStyle/>
          <a:p>
            <a:br>
              <a:rPr lang="en-US" dirty="0">
                <a:solidFill>
                  <a:schemeClr val="accent1"/>
                </a:solidFill>
                <a:latin typeface="Franklin Gothic Medium" panose="020B0603020102020204" pitchFamily="34" charset="0"/>
                <a:cs typeface="Aharoni" panose="020B0604020202020204" pitchFamily="2" charset="-79"/>
              </a:rPr>
            </a:br>
            <a:r>
              <a:rPr lang="en-US" sz="4000" dirty="0">
                <a:solidFill>
                  <a:schemeClr val="accent1"/>
                </a:solidFill>
              </a:rPr>
              <a:t>BEP Utilization Plan - Section II – Good Faith Efforts</a:t>
            </a:r>
            <a:br>
              <a:rPr lang="en-US" dirty="0">
                <a:solidFill>
                  <a:schemeClr val="accent1"/>
                </a:solidFill>
                <a:latin typeface="Franklin Gothic Book" panose="020B0503020102020204" pitchFamily="34" charset="0"/>
              </a:rPr>
            </a:br>
            <a:endParaRPr lang="en-US" dirty="0">
              <a:solidFill>
                <a:schemeClr val="accent1"/>
              </a:solidFill>
            </a:endParaRPr>
          </a:p>
        </p:txBody>
      </p:sp>
      <p:pic>
        <p:nvPicPr>
          <p:cNvPr id="8" name="Picture 7">
            <a:extLst>
              <a:ext uri="{FF2B5EF4-FFF2-40B4-BE49-F238E27FC236}">
                <a16:creationId xmlns:a16="http://schemas.microsoft.com/office/drawing/2014/main" id="{99D05D86-004C-74A3-644B-DC233B2EB14B}"/>
              </a:ext>
            </a:extLst>
          </p:cNvPr>
          <p:cNvPicPr>
            <a:picLocks noChangeAspect="1"/>
          </p:cNvPicPr>
          <p:nvPr/>
        </p:nvPicPr>
        <p:blipFill rotWithShape="1">
          <a:blip r:embed="rId2"/>
          <a:srcRect r="1067" b="1947"/>
          <a:stretch/>
        </p:blipFill>
        <p:spPr>
          <a:xfrm>
            <a:off x="5618868" y="810380"/>
            <a:ext cx="4668132" cy="6006618"/>
          </a:xfrm>
          <a:prstGeom prst="rect">
            <a:avLst/>
          </a:prstGeom>
        </p:spPr>
      </p:pic>
      <p:pic>
        <p:nvPicPr>
          <p:cNvPr id="10" name="Picture 9">
            <a:extLst>
              <a:ext uri="{FF2B5EF4-FFF2-40B4-BE49-F238E27FC236}">
                <a16:creationId xmlns:a16="http://schemas.microsoft.com/office/drawing/2014/main" id="{4C3C524F-C1A3-55DA-B17F-2996E736C3E5}"/>
              </a:ext>
            </a:extLst>
          </p:cNvPr>
          <p:cNvPicPr>
            <a:picLocks noChangeAspect="1"/>
          </p:cNvPicPr>
          <p:nvPr/>
        </p:nvPicPr>
        <p:blipFill rotWithShape="1">
          <a:blip r:embed="rId3"/>
          <a:srcRect r="531" b="678"/>
          <a:stretch/>
        </p:blipFill>
        <p:spPr>
          <a:xfrm>
            <a:off x="284976" y="795609"/>
            <a:ext cx="4754163" cy="6006619"/>
          </a:xfrm>
          <a:prstGeom prst="rect">
            <a:avLst/>
          </a:prstGeom>
        </p:spPr>
      </p:pic>
    </p:spTree>
    <p:extLst>
      <p:ext uri="{BB962C8B-B14F-4D97-AF65-F5344CB8AC3E}">
        <p14:creationId xmlns:p14="http://schemas.microsoft.com/office/powerpoint/2010/main" val="3382947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00A25-FA73-FBD3-9658-3FA802EA99DA}"/>
              </a:ext>
            </a:extLst>
          </p:cNvPr>
          <p:cNvSpPr txBox="1"/>
          <p:nvPr/>
        </p:nvSpPr>
        <p:spPr>
          <a:xfrm>
            <a:off x="478971" y="1480457"/>
            <a:ext cx="10519956" cy="3539430"/>
          </a:xfrm>
          <a:prstGeom prst="rect">
            <a:avLst/>
          </a:prstGeom>
          <a:noFill/>
        </p:spPr>
        <p:txBody>
          <a:bodyPr wrap="square" rtlCol="0">
            <a:spAutoFit/>
          </a:bodyPr>
          <a:lstStyle/>
          <a:p>
            <a:pPr marL="227013" marR="0" lvl="1"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Good Faith Efforts must be </a:t>
            </a:r>
            <a:r>
              <a:rPr kumimoji="0" lang="en-US" sz="3200" b="0" i="0" u="sng"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fully documented</a:t>
            </a:r>
            <a:r>
              <a:rPr kumimoji="0" lang="en-US" sz="32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 for a BEP Utilization Plan to be accepted and the contractor to be considered “responsive” when the Utilization Goal is not met.</a:t>
            </a:r>
          </a:p>
          <a:p>
            <a:pPr marL="227013" marR="0" lvl="1"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44B6F"/>
                </a:solidFill>
                <a:effectLst/>
                <a:uLnTx/>
                <a:uFillTx/>
                <a:ea typeface="+mn-ea"/>
                <a:cs typeface="Times New Roman" panose="02020603050405020304" pitchFamily="18" charset="0"/>
              </a:rPr>
              <a:t>ALL</a:t>
            </a:r>
            <a:r>
              <a:rPr kumimoji="0" lang="en-US" sz="3200" b="0" i="0" u="none" strike="noStrike" kern="1200" cap="none" spc="0" normalizeH="0" baseline="0" noProof="0" dirty="0">
                <a:ln>
                  <a:noFill/>
                </a:ln>
                <a:solidFill>
                  <a:srgbClr val="044B6F"/>
                </a:solidFill>
                <a:effectLst/>
                <a:uLnTx/>
                <a:uFillTx/>
                <a:ea typeface="+mn-ea"/>
                <a:cs typeface="Times New Roman" panose="02020603050405020304" pitchFamily="18" charset="0"/>
              </a:rPr>
              <a:t> Good Faith Efforts in Section II must be completed.</a:t>
            </a:r>
          </a:p>
          <a:p>
            <a:pPr marL="684213" marR="0" lvl="2"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Times New Roman" panose="02020603050405020304" pitchFamily="18" charset="0"/>
              </a:rPr>
              <a:t>If not completed, a written, detailed explanation must be provided with the Utilization Plan.</a:t>
            </a:r>
            <a:endParaRPr kumimoji="0" lang="en-US" sz="3200" b="0" i="0" u="none" strike="noStrike" kern="1200" cap="none" spc="0" normalizeH="0" baseline="0" noProof="0" dirty="0">
              <a:ln>
                <a:noFill/>
              </a:ln>
              <a:solidFill>
                <a:srgbClr val="044B6F"/>
              </a:solidFill>
              <a:effectLst/>
              <a:uLnTx/>
              <a:uFillTx/>
              <a:ea typeface="+mn-ea"/>
              <a:cs typeface="+mn-cs"/>
            </a:endParaRPr>
          </a:p>
        </p:txBody>
      </p:sp>
      <p:sp>
        <p:nvSpPr>
          <p:cNvPr id="6" name="Title 1">
            <a:extLst>
              <a:ext uri="{FF2B5EF4-FFF2-40B4-BE49-F238E27FC236}">
                <a16:creationId xmlns:a16="http://schemas.microsoft.com/office/drawing/2014/main" id="{1806F9D0-4D0D-1B39-82FE-DF45AB7D808D}"/>
              </a:ext>
            </a:extLst>
          </p:cNvPr>
          <p:cNvSpPr txBox="1">
            <a:spLocks/>
          </p:cNvSpPr>
          <p:nvPr/>
        </p:nvSpPr>
        <p:spPr>
          <a:xfrm>
            <a:off x="284976" y="328974"/>
            <a:ext cx="11451771" cy="649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A4B6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000" b="0" i="0" u="none" strike="noStrike" kern="1200" cap="none" spc="0" normalizeH="0" baseline="0" noProof="0" dirty="0">
                <a:ln>
                  <a:noFill/>
                </a:ln>
                <a:solidFill>
                  <a:srgbClr val="044B6F"/>
                </a:solidFill>
                <a:effectLst/>
                <a:uLnTx/>
                <a:uFillTx/>
                <a:latin typeface="Franklin Gothic Medium" panose="020B0603020102020204" pitchFamily="34" charset="0"/>
                <a:ea typeface="+mj-ea"/>
                <a:cs typeface="Aharoni" panose="020B0604020202020204" pitchFamily="2" charset="-79"/>
              </a:rPr>
            </a:br>
            <a:r>
              <a:rPr kumimoji="0" lang="en-US" sz="4000" b="0" i="0" u="none" strike="noStrike" kern="1200" cap="none" spc="0" normalizeH="0" baseline="0" noProof="0" dirty="0">
                <a:ln>
                  <a:noFill/>
                </a:ln>
                <a:solidFill>
                  <a:srgbClr val="044B6F"/>
                </a:solidFill>
                <a:effectLst/>
                <a:uLnTx/>
                <a:uFillTx/>
                <a:latin typeface="Franklin Gothic Medium"/>
                <a:ea typeface="+mj-ea"/>
                <a:cs typeface="+mj-cs"/>
              </a:rPr>
              <a:t>BEP Utilization Plan - Section II – Good Faith Efforts</a:t>
            </a:r>
            <a:br>
              <a:rPr kumimoji="0" lang="en-US" sz="4000" b="0" i="0" u="none" strike="noStrike" kern="1200" cap="none" spc="0" normalizeH="0" baseline="0" noProof="0" dirty="0">
                <a:ln>
                  <a:noFill/>
                </a:ln>
                <a:solidFill>
                  <a:srgbClr val="044B6F"/>
                </a:solidFill>
                <a:effectLst/>
                <a:uLnTx/>
                <a:uFillTx/>
                <a:latin typeface="Franklin Gothic Book" panose="020B0503020102020204" pitchFamily="34" charset="0"/>
                <a:ea typeface="+mj-ea"/>
                <a:cs typeface="+mj-cs"/>
              </a:rPr>
            </a:br>
            <a:endParaRPr kumimoji="0" lang="en-US" sz="4000" b="0" i="0" u="none" strike="noStrike" kern="1200" cap="none" spc="0" normalizeH="0" baseline="0" noProof="0" dirty="0">
              <a:ln>
                <a:noFill/>
              </a:ln>
              <a:solidFill>
                <a:srgbClr val="044B6F"/>
              </a:solidFill>
              <a:effectLst/>
              <a:uLnTx/>
              <a:uFillTx/>
              <a:latin typeface="Franklin Gothic Medium"/>
              <a:ea typeface="+mj-ea"/>
              <a:cs typeface="+mj-cs"/>
            </a:endParaRPr>
          </a:p>
        </p:txBody>
      </p:sp>
    </p:spTree>
    <p:extLst>
      <p:ext uri="{BB962C8B-B14F-4D97-AF65-F5344CB8AC3E}">
        <p14:creationId xmlns:p14="http://schemas.microsoft.com/office/powerpoint/2010/main" val="4123746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F53A4-2AA5-4D0E-8923-0B43FA73CF87}"/>
              </a:ext>
            </a:extLst>
          </p:cNvPr>
          <p:cNvSpPr>
            <a:spLocks noGrp="1"/>
          </p:cNvSpPr>
          <p:nvPr>
            <p:ph type="title"/>
          </p:nvPr>
        </p:nvSpPr>
        <p:spPr>
          <a:xfrm>
            <a:off x="436229" y="225432"/>
            <a:ext cx="8649051" cy="1344381"/>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Notice of State Award  (NOSA)</a:t>
            </a:r>
            <a:br>
              <a:rPr lang="en-US" dirty="0">
                <a:solidFill>
                  <a:srgbClr val="0A4B6F"/>
                </a:solidFill>
                <a:latin typeface="Franklin Gothic Medium" panose="020B0603020102020204" pitchFamily="34" charset="0"/>
                <a:cs typeface="Aharoni" panose="020B0604020202020204" pitchFamily="2" charset="-79"/>
              </a:rPr>
            </a:br>
            <a:br>
              <a:rPr lang="en-US" dirty="0">
                <a:solidFill>
                  <a:srgbClr val="0A4B6F"/>
                </a:solidFill>
                <a:latin typeface="Franklin Gothic Book" panose="020B0503020102020204" pitchFamily="34" charset="0"/>
              </a:rPr>
            </a:br>
            <a:endParaRPr lang="en-US" dirty="0"/>
          </a:p>
        </p:txBody>
      </p:sp>
      <p:sp>
        <p:nvSpPr>
          <p:cNvPr id="3" name="Text Placeholder 2">
            <a:extLst>
              <a:ext uri="{FF2B5EF4-FFF2-40B4-BE49-F238E27FC236}">
                <a16:creationId xmlns:a16="http://schemas.microsoft.com/office/drawing/2014/main" id="{5E973770-E537-4268-B5CC-595219D6B503}"/>
              </a:ext>
            </a:extLst>
          </p:cNvPr>
          <p:cNvSpPr>
            <a:spLocks noGrp="1"/>
          </p:cNvSpPr>
          <p:nvPr>
            <p:ph type="body" idx="1"/>
          </p:nvPr>
        </p:nvSpPr>
        <p:spPr>
          <a:xfrm>
            <a:off x="436229" y="897623"/>
            <a:ext cx="10291038" cy="931177"/>
          </a:xfrm>
        </p:spPr>
        <p:txBody>
          <a:bodyPr>
            <a:noAutofit/>
          </a:bodyPr>
          <a:lstStyle/>
          <a:p>
            <a:r>
              <a:rPr lang="en-US" sz="3200" dirty="0">
                <a:solidFill>
                  <a:srgbClr val="0A4B6F"/>
                </a:solidFill>
                <a:latin typeface="Franklin Gothic Book" panose="020B0503020102020204" pitchFamily="34" charset="0"/>
              </a:rPr>
              <a:t>NOSA is issued after all conditions of the NOSAF are met including establishing BEP Goals for the project.</a:t>
            </a:r>
          </a:p>
        </p:txBody>
      </p:sp>
      <p:sp>
        <p:nvSpPr>
          <p:cNvPr id="4" name="Content Placeholder 3">
            <a:extLst>
              <a:ext uri="{FF2B5EF4-FFF2-40B4-BE49-F238E27FC236}">
                <a16:creationId xmlns:a16="http://schemas.microsoft.com/office/drawing/2014/main" id="{D1B6B85B-9C82-4498-985A-B67A5D2B28F8}"/>
              </a:ext>
            </a:extLst>
          </p:cNvPr>
          <p:cNvSpPr>
            <a:spLocks noGrp="1"/>
          </p:cNvSpPr>
          <p:nvPr>
            <p:ph sz="half" idx="2"/>
          </p:nvPr>
        </p:nvSpPr>
        <p:spPr>
          <a:xfrm>
            <a:off x="604896" y="1828800"/>
            <a:ext cx="11290693" cy="3698133"/>
          </a:xfrm>
        </p:spPr>
        <p:txBody>
          <a:bodyPr>
            <a:normAutofit/>
          </a:bodyPr>
          <a:lstStyle/>
          <a:p>
            <a:pPr marL="457200" indent="-457200">
              <a:buFont typeface="Arial" panose="020B0604020202020204" pitchFamily="34" charset="0"/>
              <a:buChar char="•"/>
            </a:pPr>
            <a:r>
              <a:rPr lang="en-US" sz="2400" b="1" dirty="0">
                <a:solidFill>
                  <a:srgbClr val="0A4B6F"/>
                </a:solidFill>
                <a:latin typeface="Franklin Gothic Book" panose="020B0503020102020204" pitchFamily="34" charset="0"/>
              </a:rPr>
              <a:t>The NOSA is Created by the Grant Manager and approved by the Deputy Director</a:t>
            </a:r>
          </a:p>
          <a:p>
            <a:pPr marL="457200" indent="-457200">
              <a:buFont typeface="Arial" panose="020B0604020202020204" pitchFamily="34" charset="0"/>
              <a:buChar char="•"/>
            </a:pPr>
            <a:r>
              <a:rPr lang="en-US" sz="2400" b="1" dirty="0">
                <a:solidFill>
                  <a:srgbClr val="0A4B6F"/>
                </a:solidFill>
                <a:latin typeface="Franklin Gothic Book" panose="020B0503020102020204" pitchFamily="34" charset="0"/>
              </a:rPr>
              <a:t>Once approved by the Deputy Director the Grant Administrator will receive a system-generated e-mail that the NOSA is ready for acceptance.</a:t>
            </a:r>
          </a:p>
          <a:p>
            <a:pPr marL="457200" indent="-457200">
              <a:buFont typeface="Arial" panose="020B0604020202020204" pitchFamily="34" charset="0"/>
              <a:buChar char="•"/>
            </a:pPr>
            <a:r>
              <a:rPr lang="en-US" sz="2400" b="1" dirty="0">
                <a:solidFill>
                  <a:srgbClr val="0A4B6F"/>
                </a:solidFill>
                <a:latin typeface="Franklin Gothic Book" panose="020B0503020102020204" pitchFamily="34" charset="0"/>
              </a:rPr>
              <a:t>It is important that the Administrator is listed in the Grantee’s record in the GATA portal as a contact.</a:t>
            </a:r>
          </a:p>
          <a:p>
            <a:pPr marL="457200" indent="-457200">
              <a:buFont typeface="Arial" panose="020B0604020202020204" pitchFamily="34" charset="0"/>
              <a:buChar char="•"/>
            </a:pPr>
            <a:r>
              <a:rPr lang="en-US" sz="2400" b="1" dirty="0">
                <a:solidFill>
                  <a:srgbClr val="0A4B6F"/>
                </a:solidFill>
                <a:latin typeface="Franklin Gothic Book" panose="020B0503020102020204" pitchFamily="34" charset="0"/>
              </a:rPr>
              <a:t>The Grantee and or Grant Administrator must accept the NOSA by going to: omb.illinois.gov/Apps/GATA.   Click on the GOMB Main menu then look for “Grant Accountability and Transparency Act (GATA)” and click on there</a:t>
            </a:r>
            <a:r>
              <a:rPr lang="en-US" sz="1800" b="1" dirty="0">
                <a:solidFill>
                  <a:srgbClr val="0A4B6F"/>
                </a:solidFill>
                <a:latin typeface="Franklin Gothic Book" panose="020B0503020102020204" pitchFamily="34" charset="0"/>
              </a:rPr>
              <a:t>.</a:t>
            </a:r>
          </a:p>
        </p:txBody>
      </p:sp>
    </p:spTree>
    <p:extLst>
      <p:ext uri="{BB962C8B-B14F-4D97-AF65-F5344CB8AC3E}">
        <p14:creationId xmlns:p14="http://schemas.microsoft.com/office/powerpoint/2010/main" val="2160609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00A25-FA73-FBD3-9658-3FA802EA99DA}"/>
              </a:ext>
            </a:extLst>
          </p:cNvPr>
          <p:cNvSpPr txBox="1"/>
          <p:nvPr/>
        </p:nvSpPr>
        <p:spPr>
          <a:xfrm>
            <a:off x="478971" y="1480457"/>
            <a:ext cx="10519956" cy="3780009"/>
          </a:xfrm>
          <a:prstGeom prst="rect">
            <a:avLst/>
          </a:prstGeom>
          <a:noFill/>
        </p:spPr>
        <p:txBody>
          <a:bodyPr wrap="square" rtlCol="0">
            <a:spAutoFit/>
          </a:bodyPr>
          <a:lstStyle/>
          <a:p>
            <a:pPr marL="227013" marR="0" lvl="0" indent="-227013"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3200" b="1" i="0" u="sng"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Identify portions of the project</a:t>
            </a:r>
            <a:r>
              <a:rPr kumimoji="0" lang="en-US" sz="3200" b="0" i="0" u="sng"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work capable of performance by available BEP vendors, including where appropriate, breaking out Grant Agreement work items into economically </a:t>
            </a:r>
            <a:r>
              <a:rPr kumimoji="0" lang="en-US" sz="3200" b="0" i="0" u="none" strike="noStrike" kern="1200" cap="none" spc="0" normalizeH="0" baseline="0" noProof="0" dirty="0">
                <a:ln>
                  <a:noFill/>
                </a:ln>
                <a:solidFill>
                  <a:srgbClr val="FFFFFF"/>
                </a:solidFill>
                <a:effectLst/>
                <a:uLnTx/>
                <a:uFillTx/>
                <a:ea typeface="Calibri" panose="020F0502020204030204" pitchFamily="34" charset="0"/>
                <a:cs typeface="Times New Roman" panose="02020603050405020304" pitchFamily="18" charset="0"/>
              </a:rPr>
              <a:t>feasible units to facilitate BEP participation. </a:t>
            </a:r>
            <a:endParaRPr kumimoji="0" lang="en-US" sz="4000" b="0" i="0" u="none" strike="noStrike" kern="1200" cap="none" spc="0" normalizeH="0" baseline="0" noProof="0" dirty="0">
              <a:ln>
                <a:noFill/>
              </a:ln>
              <a:solidFill>
                <a:srgbClr val="FFFFFF"/>
              </a:solidFill>
              <a:effectLst/>
              <a:uLnTx/>
              <a:uFillTx/>
              <a:ea typeface="Calibri" panose="020F0502020204030204" pitchFamily="34" charset="0"/>
              <a:cs typeface="Times New Roman" panose="02020603050405020304" pitchFamily="18" charset="0"/>
            </a:endParaRPr>
          </a:p>
          <a:p>
            <a:pPr marL="684213" marR="0" lvl="2"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44B6F"/>
                </a:solidFill>
                <a:effectLst/>
                <a:uLnTx/>
                <a:uFillTx/>
                <a:ea typeface="+mn-ea"/>
                <a:cs typeface="Times New Roman" panose="02020603050405020304" pitchFamily="18" charset="0"/>
              </a:rPr>
              <a:t>See NIGP Codes in </a:t>
            </a:r>
            <a:r>
              <a:rPr kumimoji="0" lang="en-US" sz="3200" b="1" i="0" u="none" strike="noStrike" kern="1200" cap="none" spc="0" normalizeH="0" baseline="0" noProof="0" dirty="0">
                <a:ln>
                  <a:noFill/>
                </a:ln>
                <a:solidFill>
                  <a:srgbClr val="044B6F"/>
                </a:solidFill>
                <a:effectLst/>
                <a:uLnTx/>
                <a:uFillTx/>
                <a:ea typeface="+mn-ea"/>
                <a:cs typeface="Times New Roman" panose="02020603050405020304" pitchFamily="18" charset="0"/>
              </a:rPr>
              <a:t>Section IIB</a:t>
            </a:r>
            <a:r>
              <a:rPr kumimoji="0" lang="en-US" sz="3200" b="0" i="0" u="none" strike="noStrike" kern="1200" cap="none" spc="0" normalizeH="0" baseline="0" noProof="0" dirty="0">
                <a:ln>
                  <a:noFill/>
                </a:ln>
                <a:solidFill>
                  <a:srgbClr val="044B6F"/>
                </a:solidFill>
                <a:effectLst/>
                <a:uLnTx/>
                <a:uFillTx/>
                <a:ea typeface="+mn-ea"/>
                <a:cs typeface="Times New Roman" panose="02020603050405020304" pitchFamily="18" charset="0"/>
              </a:rPr>
              <a:t> set by Agency, or list additional codes used </a:t>
            </a:r>
          </a:p>
          <a:p>
            <a:pPr marL="457200" marR="0" lvl="2" indent="0" algn="l" defTabSz="914400" rtl="0" eaLnBrk="1" fontAlgn="auto" latinLnBrk="0" hangingPunct="1">
              <a:lnSpc>
                <a:spcPct val="100000"/>
              </a:lnSpc>
              <a:spcBef>
                <a:spcPts val="0"/>
              </a:spcBef>
              <a:spcAft>
                <a:spcPts val="0"/>
              </a:spcAft>
              <a:buClrTx/>
              <a:buSzTx/>
              <a:buFontTx/>
              <a:buNone/>
              <a:tabLst>
                <a:tab pos="687388" algn="l"/>
              </a:tabLst>
              <a:defRPr/>
            </a:pPr>
            <a:r>
              <a:rPr kumimoji="0" lang="en-US" sz="3200" b="0" i="0" u="none" strike="noStrike" kern="1200" cap="none" spc="0" normalizeH="0" baseline="0" noProof="0" dirty="0">
                <a:ln>
                  <a:noFill/>
                </a:ln>
                <a:solidFill>
                  <a:srgbClr val="044B6F"/>
                </a:solidFill>
                <a:effectLst/>
                <a:uLnTx/>
                <a:uFillTx/>
                <a:ea typeface="+mn-ea"/>
                <a:cs typeface="Times New Roman" panose="02020603050405020304" pitchFamily="18" charset="0"/>
              </a:rPr>
              <a:t>	https://ceibep.diversitysoftware.com/</a:t>
            </a:r>
            <a:endParaRPr kumimoji="0" lang="en-US" sz="3200" b="0" i="0" u="none" strike="noStrike" kern="1200" cap="none" spc="0" normalizeH="0" baseline="0" noProof="0" dirty="0">
              <a:ln>
                <a:noFill/>
              </a:ln>
              <a:solidFill>
                <a:srgbClr val="044B6F"/>
              </a:solidFill>
              <a:effectLst/>
              <a:uLnTx/>
              <a:uFillTx/>
              <a:ea typeface="+mn-ea"/>
              <a:cs typeface="+mn-cs"/>
            </a:endParaRPr>
          </a:p>
        </p:txBody>
      </p:sp>
      <p:sp>
        <p:nvSpPr>
          <p:cNvPr id="6" name="Title 1">
            <a:extLst>
              <a:ext uri="{FF2B5EF4-FFF2-40B4-BE49-F238E27FC236}">
                <a16:creationId xmlns:a16="http://schemas.microsoft.com/office/drawing/2014/main" id="{1806F9D0-4D0D-1B39-82FE-DF45AB7D808D}"/>
              </a:ext>
            </a:extLst>
          </p:cNvPr>
          <p:cNvSpPr txBox="1">
            <a:spLocks/>
          </p:cNvSpPr>
          <p:nvPr/>
        </p:nvSpPr>
        <p:spPr>
          <a:xfrm>
            <a:off x="284976" y="328974"/>
            <a:ext cx="11451771" cy="649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A4B6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000" b="0" i="0" u="none" strike="noStrike" kern="1200" cap="none" spc="0" normalizeH="0" baseline="0" noProof="0" dirty="0">
                <a:ln>
                  <a:noFill/>
                </a:ln>
                <a:solidFill>
                  <a:srgbClr val="044B6F"/>
                </a:solidFill>
                <a:effectLst/>
                <a:uLnTx/>
                <a:uFillTx/>
                <a:latin typeface="Franklin Gothic Medium" panose="020B0603020102020204" pitchFamily="34" charset="0"/>
                <a:ea typeface="+mj-ea"/>
                <a:cs typeface="Aharoni" panose="020B0604020202020204" pitchFamily="2" charset="-79"/>
              </a:rPr>
            </a:br>
            <a:r>
              <a:rPr kumimoji="0" lang="en-US" sz="4000" b="0" i="0" u="none" strike="noStrike" kern="1200" cap="none" spc="0" normalizeH="0" baseline="0" noProof="0" dirty="0">
                <a:ln>
                  <a:noFill/>
                </a:ln>
                <a:solidFill>
                  <a:srgbClr val="044B6F"/>
                </a:solidFill>
                <a:effectLst/>
                <a:uLnTx/>
                <a:uFillTx/>
                <a:latin typeface="Franklin Gothic Medium"/>
                <a:ea typeface="+mj-ea"/>
                <a:cs typeface="+mj-cs"/>
              </a:rPr>
              <a:t>BEP Utilization Plan - Section II – Good Faith Efforts</a:t>
            </a:r>
            <a:br>
              <a:rPr kumimoji="0" lang="en-US" sz="4000" b="0" i="0" u="none" strike="noStrike" kern="1200" cap="none" spc="0" normalizeH="0" baseline="0" noProof="0" dirty="0">
                <a:ln>
                  <a:noFill/>
                </a:ln>
                <a:solidFill>
                  <a:srgbClr val="044B6F"/>
                </a:solidFill>
                <a:effectLst/>
                <a:uLnTx/>
                <a:uFillTx/>
                <a:latin typeface="Franklin Gothic Book" panose="020B0503020102020204" pitchFamily="34" charset="0"/>
                <a:ea typeface="+mj-ea"/>
                <a:cs typeface="+mj-cs"/>
              </a:rPr>
            </a:br>
            <a:endParaRPr kumimoji="0" lang="en-US" sz="4000" b="0" i="0" u="none" strike="noStrike" kern="1200" cap="none" spc="0" normalizeH="0" baseline="0" noProof="0" dirty="0">
              <a:ln>
                <a:noFill/>
              </a:ln>
              <a:solidFill>
                <a:srgbClr val="044B6F"/>
              </a:solidFill>
              <a:effectLst/>
              <a:uLnTx/>
              <a:uFillTx/>
              <a:latin typeface="Franklin Gothic Medium"/>
              <a:ea typeface="+mj-ea"/>
              <a:cs typeface="+mj-cs"/>
            </a:endParaRPr>
          </a:p>
        </p:txBody>
      </p:sp>
    </p:spTree>
    <p:extLst>
      <p:ext uri="{BB962C8B-B14F-4D97-AF65-F5344CB8AC3E}">
        <p14:creationId xmlns:p14="http://schemas.microsoft.com/office/powerpoint/2010/main" val="28316227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00A25-FA73-FBD3-9658-3FA802EA99DA}"/>
              </a:ext>
            </a:extLst>
          </p:cNvPr>
          <p:cNvSpPr txBox="1"/>
          <p:nvPr/>
        </p:nvSpPr>
        <p:spPr>
          <a:xfrm>
            <a:off x="478971" y="1480457"/>
            <a:ext cx="10519956" cy="2806281"/>
          </a:xfrm>
          <a:prstGeom prst="rect">
            <a:avLst/>
          </a:prstGeom>
          <a:noFill/>
        </p:spPr>
        <p:txBody>
          <a:bodyPr wrap="square" rtlCol="0">
            <a:spAutoFit/>
          </a:bodyPr>
          <a:lstStyle/>
          <a:p>
            <a:pPr marL="227013" marR="0" lvl="0" indent="-227013"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3200" b="1" i="0" u="sng"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Solicit</a:t>
            </a:r>
            <a:r>
              <a:rPr kumimoji="0" lang="en-US" sz="32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 through reasonable and available means (e.g., written notices, advertisements) BEP vendors to perform the types of work that could be contracted on this project, within sufficient time to allow them to respond.</a:t>
            </a:r>
            <a:endParaRPr kumimoji="0" lang="en-US" sz="40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endParaRPr>
          </a:p>
          <a:p>
            <a:pPr marL="687388" marR="0" lvl="0" indent="-230188"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32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Minimum 10 days from Bid Opening</a:t>
            </a:r>
            <a:endParaRPr kumimoji="0" lang="en-US" sz="40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1806F9D0-4D0D-1B39-82FE-DF45AB7D808D}"/>
              </a:ext>
            </a:extLst>
          </p:cNvPr>
          <p:cNvSpPr txBox="1">
            <a:spLocks/>
          </p:cNvSpPr>
          <p:nvPr/>
        </p:nvSpPr>
        <p:spPr>
          <a:xfrm>
            <a:off x="284976" y="328974"/>
            <a:ext cx="11451771" cy="649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A4B6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000" b="0" i="0" u="none" strike="noStrike" kern="1200" cap="none" spc="0" normalizeH="0" baseline="0" noProof="0" dirty="0">
                <a:ln>
                  <a:noFill/>
                </a:ln>
                <a:solidFill>
                  <a:srgbClr val="044B6F"/>
                </a:solidFill>
                <a:effectLst/>
                <a:uLnTx/>
                <a:uFillTx/>
                <a:latin typeface="Franklin Gothic Medium" panose="020B0603020102020204" pitchFamily="34" charset="0"/>
                <a:ea typeface="+mj-ea"/>
                <a:cs typeface="Aharoni" panose="020B0604020202020204" pitchFamily="2" charset="-79"/>
              </a:rPr>
            </a:br>
            <a:r>
              <a:rPr kumimoji="0" lang="en-US" sz="4000" b="0" i="0" u="none" strike="noStrike" kern="1200" cap="none" spc="0" normalizeH="0" baseline="0" noProof="0" dirty="0">
                <a:ln>
                  <a:noFill/>
                </a:ln>
                <a:solidFill>
                  <a:srgbClr val="044B6F"/>
                </a:solidFill>
                <a:effectLst/>
                <a:uLnTx/>
                <a:uFillTx/>
                <a:latin typeface="Franklin Gothic Medium"/>
                <a:ea typeface="+mj-ea"/>
                <a:cs typeface="+mj-cs"/>
              </a:rPr>
              <a:t>BEP Utilization Plan - Section II – Good Faith Efforts</a:t>
            </a:r>
            <a:br>
              <a:rPr kumimoji="0" lang="en-US" sz="4000" b="0" i="0" u="none" strike="noStrike" kern="1200" cap="none" spc="0" normalizeH="0" baseline="0" noProof="0" dirty="0">
                <a:ln>
                  <a:noFill/>
                </a:ln>
                <a:solidFill>
                  <a:srgbClr val="044B6F"/>
                </a:solidFill>
                <a:effectLst/>
                <a:uLnTx/>
                <a:uFillTx/>
                <a:latin typeface="Franklin Gothic Book" panose="020B0503020102020204" pitchFamily="34" charset="0"/>
                <a:ea typeface="+mj-ea"/>
                <a:cs typeface="+mj-cs"/>
              </a:rPr>
            </a:br>
            <a:endParaRPr kumimoji="0" lang="en-US" sz="4000" b="0" i="0" u="none" strike="noStrike" kern="1200" cap="none" spc="0" normalizeH="0" baseline="0" noProof="0" dirty="0">
              <a:ln>
                <a:noFill/>
              </a:ln>
              <a:solidFill>
                <a:srgbClr val="044B6F"/>
              </a:solidFill>
              <a:effectLst/>
              <a:uLnTx/>
              <a:uFillTx/>
              <a:latin typeface="Franklin Gothic Medium"/>
              <a:ea typeface="+mj-ea"/>
              <a:cs typeface="+mj-cs"/>
            </a:endParaRPr>
          </a:p>
        </p:txBody>
      </p:sp>
    </p:spTree>
    <p:extLst>
      <p:ext uri="{BB962C8B-B14F-4D97-AF65-F5344CB8AC3E}">
        <p14:creationId xmlns:p14="http://schemas.microsoft.com/office/powerpoint/2010/main" val="3974229857"/>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00A25-FA73-FBD3-9658-3FA802EA99DA}"/>
              </a:ext>
            </a:extLst>
          </p:cNvPr>
          <p:cNvSpPr txBox="1"/>
          <p:nvPr/>
        </p:nvSpPr>
        <p:spPr>
          <a:xfrm>
            <a:off x="284976" y="1082992"/>
            <a:ext cx="10519956" cy="1915974"/>
          </a:xfrm>
          <a:prstGeom prst="rect">
            <a:avLst/>
          </a:prstGeom>
          <a:noFill/>
        </p:spPr>
        <p:txBody>
          <a:bodyPr wrap="square" rtlCol="0">
            <a:spAutoFit/>
          </a:bodyPr>
          <a:lstStyle/>
          <a:p>
            <a:pPr marL="227013" marR="0" lvl="0" indent="-227013"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Provide timely and adequate information</a:t>
            </a: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 about the plans, specifications, and requirements of the Grant Agreement. Follow up initial solicitations to answer questions and encourage BEP vendors to submit proposals or bids. </a:t>
            </a:r>
          </a:p>
        </p:txBody>
      </p:sp>
      <p:sp>
        <p:nvSpPr>
          <p:cNvPr id="6" name="Title 1">
            <a:extLst>
              <a:ext uri="{FF2B5EF4-FFF2-40B4-BE49-F238E27FC236}">
                <a16:creationId xmlns:a16="http://schemas.microsoft.com/office/drawing/2014/main" id="{1806F9D0-4D0D-1B39-82FE-DF45AB7D808D}"/>
              </a:ext>
            </a:extLst>
          </p:cNvPr>
          <p:cNvSpPr txBox="1">
            <a:spLocks/>
          </p:cNvSpPr>
          <p:nvPr/>
        </p:nvSpPr>
        <p:spPr>
          <a:xfrm>
            <a:off x="284976" y="328974"/>
            <a:ext cx="11451771" cy="649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A4B6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000" b="0" i="0" u="none" strike="noStrike" kern="1200" cap="none" spc="0" normalizeH="0" baseline="0" noProof="0" dirty="0">
                <a:ln>
                  <a:noFill/>
                </a:ln>
                <a:solidFill>
                  <a:srgbClr val="044B6F"/>
                </a:solidFill>
                <a:effectLst/>
                <a:uLnTx/>
                <a:uFillTx/>
                <a:latin typeface="Franklin Gothic Medium" panose="020B0603020102020204" pitchFamily="34" charset="0"/>
                <a:ea typeface="+mj-ea"/>
                <a:cs typeface="Aharoni" panose="020B0604020202020204" pitchFamily="2" charset="-79"/>
              </a:rPr>
            </a:br>
            <a:r>
              <a:rPr kumimoji="0" lang="en-US" sz="4000" b="0" i="0" u="none" strike="noStrike" kern="1200" cap="none" spc="0" normalizeH="0" baseline="0" noProof="0" dirty="0">
                <a:ln>
                  <a:noFill/>
                </a:ln>
                <a:solidFill>
                  <a:srgbClr val="044B6F"/>
                </a:solidFill>
                <a:effectLst/>
                <a:uLnTx/>
                <a:uFillTx/>
                <a:latin typeface="Franklin Gothic Medium"/>
                <a:ea typeface="+mj-ea"/>
                <a:cs typeface="+mj-cs"/>
              </a:rPr>
              <a:t>BEP Utilization Plan - Section II – Good Faith Efforts</a:t>
            </a:r>
            <a:br>
              <a:rPr kumimoji="0" lang="en-US" sz="4000" b="0" i="0" u="none" strike="noStrike" kern="1200" cap="none" spc="0" normalizeH="0" baseline="0" noProof="0" dirty="0">
                <a:ln>
                  <a:noFill/>
                </a:ln>
                <a:solidFill>
                  <a:srgbClr val="044B6F"/>
                </a:solidFill>
                <a:effectLst/>
                <a:uLnTx/>
                <a:uFillTx/>
                <a:latin typeface="Franklin Gothic Book" panose="020B0503020102020204" pitchFamily="34" charset="0"/>
                <a:ea typeface="+mj-ea"/>
                <a:cs typeface="+mj-cs"/>
              </a:rPr>
            </a:br>
            <a:endParaRPr kumimoji="0" lang="en-US" sz="4000" b="0" i="0" u="none" strike="noStrike" kern="1200" cap="none" spc="0" normalizeH="0" baseline="0" noProof="0" dirty="0">
              <a:ln>
                <a:noFill/>
              </a:ln>
              <a:solidFill>
                <a:srgbClr val="044B6F"/>
              </a:solidFill>
              <a:effectLst/>
              <a:uLnTx/>
              <a:uFillTx/>
              <a:latin typeface="Franklin Gothic Medium"/>
              <a:ea typeface="+mj-ea"/>
              <a:cs typeface="+mj-cs"/>
            </a:endParaRPr>
          </a:p>
        </p:txBody>
      </p:sp>
      <p:sp>
        <p:nvSpPr>
          <p:cNvPr id="3" name="TextBox 2">
            <a:extLst>
              <a:ext uri="{FF2B5EF4-FFF2-40B4-BE49-F238E27FC236}">
                <a16:creationId xmlns:a16="http://schemas.microsoft.com/office/drawing/2014/main" id="{5F880F18-707A-564B-0229-8E73CF2858CF}"/>
              </a:ext>
            </a:extLst>
          </p:cNvPr>
          <p:cNvSpPr txBox="1"/>
          <p:nvPr/>
        </p:nvSpPr>
        <p:spPr>
          <a:xfrm>
            <a:off x="661851" y="3126377"/>
            <a:ext cx="11074895" cy="2893100"/>
          </a:xfrm>
          <a:prstGeom prst="rect">
            <a:avLst/>
          </a:prstGeom>
          <a:noFill/>
        </p:spPr>
        <p:txBody>
          <a:bodyPr wrap="square" numCol="2"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latin typeface="Franklin Gothic Book"/>
                <a:ea typeface="+mn-ea"/>
                <a:cs typeface="+mn-cs"/>
              </a:rPr>
              <a:t>Advertise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latin typeface="Franklin Gothic Book"/>
                <a:ea typeface="+mn-ea"/>
                <a:cs typeface="+mn-cs"/>
              </a:rPr>
              <a:t>Send individual Notice via Email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latin typeface="Franklin Gothic Book"/>
                <a:ea typeface="+mn-ea"/>
                <a:cs typeface="+mn-cs"/>
              </a:rPr>
              <a:t>Follow-up via secondary means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latin typeface="Franklin Gothic Book"/>
                <a:ea typeface="+mn-ea"/>
                <a:cs typeface="+mn-cs"/>
              </a:rPr>
              <a:t>Make follow-up phone calls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latin typeface="Franklin Gothic Book"/>
                <a:ea typeface="+mn-ea"/>
                <a:cs typeface="+mn-cs"/>
              </a:rPr>
              <a:t>Create a Contact/Phone log – Section II 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latin typeface="Franklin Gothic Book"/>
                <a:ea typeface="+mn-ea"/>
                <a:cs typeface="+mn-cs"/>
              </a:rPr>
              <a:t>Document all forms of contact made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4B6F"/>
                </a:solidFill>
                <a:effectLst/>
                <a:uLnTx/>
                <a:uFillTx/>
                <a:latin typeface="Franklin Gothic Book"/>
                <a:ea typeface="+mn-ea"/>
                <a:cs typeface="+mn-cs"/>
              </a:rPr>
              <a:t>Use at least two minority focused entities or media outlets, including trade associations, minority/women community organizations or contractor’s groups, and business assistance offices. </a:t>
            </a:r>
          </a:p>
        </p:txBody>
      </p:sp>
    </p:spTree>
    <p:extLst>
      <p:ext uri="{BB962C8B-B14F-4D97-AF65-F5344CB8AC3E}">
        <p14:creationId xmlns:p14="http://schemas.microsoft.com/office/powerpoint/2010/main" val="4193543933"/>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00A25-FA73-FBD3-9658-3FA802EA99DA}"/>
              </a:ext>
            </a:extLst>
          </p:cNvPr>
          <p:cNvSpPr txBox="1"/>
          <p:nvPr/>
        </p:nvSpPr>
        <p:spPr>
          <a:xfrm>
            <a:off x="284976" y="1132687"/>
            <a:ext cx="10519956" cy="993926"/>
          </a:xfrm>
          <a:prstGeom prst="rect">
            <a:avLst/>
          </a:prstGeom>
          <a:noFill/>
        </p:spPr>
        <p:txBody>
          <a:bodyPr wrap="square" rtlCol="0">
            <a:spAutoFit/>
          </a:bodyPr>
          <a:lstStyle/>
          <a:p>
            <a:pPr marL="227013" marR="0" lvl="0" indent="-227013"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44B6F"/>
                </a:solidFill>
                <a:effectLst/>
                <a:uLnTx/>
                <a:uFillTx/>
                <a:latin typeface="Calibri" panose="020F0502020204030204" pitchFamily="34" charset="0"/>
                <a:ea typeface="Calibri" panose="020F0502020204030204" pitchFamily="34" charset="0"/>
                <a:cs typeface="Times New Roman" panose="02020603050405020304" pitchFamily="18" charset="0"/>
              </a:rPr>
              <a:t>Negotiate in good faith</a:t>
            </a:r>
            <a:r>
              <a:rPr kumimoji="0" lang="en-US" sz="2800" b="1" i="0" u="none" strike="noStrike" kern="1200" cap="none" spc="0" normalizeH="0" baseline="0" noProof="0" dirty="0">
                <a:ln>
                  <a:noFill/>
                </a:ln>
                <a:solidFill>
                  <a:srgbClr val="044B6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a:ln>
                  <a:noFill/>
                </a:ln>
                <a:solidFill>
                  <a:srgbClr val="044B6F"/>
                </a:solidFill>
                <a:effectLst/>
                <a:uLnTx/>
                <a:uFillTx/>
                <a:latin typeface="Calibri" panose="020F0502020204030204" pitchFamily="34" charset="0"/>
                <a:ea typeface="Calibri" panose="020F0502020204030204" pitchFamily="34" charset="0"/>
                <a:cs typeface="Times New Roman" panose="02020603050405020304" pitchFamily="18" charset="0"/>
              </a:rPr>
              <a:t>with interested BEP vendors that submitted proposals or bids and thoroughly investigate their capabilities. </a:t>
            </a:r>
          </a:p>
        </p:txBody>
      </p:sp>
      <p:sp>
        <p:nvSpPr>
          <p:cNvPr id="6" name="Title 1">
            <a:extLst>
              <a:ext uri="{FF2B5EF4-FFF2-40B4-BE49-F238E27FC236}">
                <a16:creationId xmlns:a16="http://schemas.microsoft.com/office/drawing/2014/main" id="{1806F9D0-4D0D-1B39-82FE-DF45AB7D808D}"/>
              </a:ext>
            </a:extLst>
          </p:cNvPr>
          <p:cNvSpPr txBox="1">
            <a:spLocks/>
          </p:cNvSpPr>
          <p:nvPr/>
        </p:nvSpPr>
        <p:spPr>
          <a:xfrm>
            <a:off x="284976" y="328974"/>
            <a:ext cx="11451771" cy="649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A4B6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000" b="0" i="0" u="none" strike="noStrike" kern="1200" cap="none" spc="0" normalizeH="0" baseline="0" noProof="0" dirty="0">
                <a:ln>
                  <a:noFill/>
                </a:ln>
                <a:solidFill>
                  <a:srgbClr val="044B6F"/>
                </a:solidFill>
                <a:effectLst/>
                <a:uLnTx/>
                <a:uFillTx/>
                <a:latin typeface="Franklin Gothic Medium" panose="020B0603020102020204" pitchFamily="34" charset="0"/>
                <a:ea typeface="+mj-ea"/>
                <a:cs typeface="Aharoni" panose="020B0604020202020204" pitchFamily="2" charset="-79"/>
              </a:rPr>
            </a:br>
            <a:r>
              <a:rPr kumimoji="0" lang="en-US" sz="4000" b="0" i="0" u="none" strike="noStrike" kern="1200" cap="none" spc="0" normalizeH="0" baseline="0" noProof="0" dirty="0">
                <a:ln>
                  <a:noFill/>
                </a:ln>
                <a:solidFill>
                  <a:srgbClr val="044B6F"/>
                </a:solidFill>
                <a:effectLst/>
                <a:uLnTx/>
                <a:uFillTx/>
                <a:latin typeface="Franklin Gothic Medium"/>
                <a:ea typeface="+mj-ea"/>
                <a:cs typeface="+mj-cs"/>
              </a:rPr>
              <a:t>BEP Utilization Plan - Section II – Good Faith Efforts</a:t>
            </a:r>
            <a:br>
              <a:rPr kumimoji="0" lang="en-US" sz="4000" b="0" i="0" u="none" strike="noStrike" kern="1200" cap="none" spc="0" normalizeH="0" baseline="0" noProof="0" dirty="0">
                <a:ln>
                  <a:noFill/>
                </a:ln>
                <a:solidFill>
                  <a:srgbClr val="044B6F"/>
                </a:solidFill>
                <a:effectLst/>
                <a:uLnTx/>
                <a:uFillTx/>
                <a:latin typeface="Franklin Gothic Book" panose="020B0503020102020204" pitchFamily="34" charset="0"/>
                <a:ea typeface="+mj-ea"/>
                <a:cs typeface="+mj-cs"/>
              </a:rPr>
            </a:br>
            <a:endParaRPr kumimoji="0" lang="en-US" sz="4000" b="0" i="0" u="none" strike="noStrike" kern="1200" cap="none" spc="0" normalizeH="0" baseline="0" noProof="0" dirty="0">
              <a:ln>
                <a:noFill/>
              </a:ln>
              <a:solidFill>
                <a:srgbClr val="044B6F"/>
              </a:solidFill>
              <a:effectLst/>
              <a:uLnTx/>
              <a:uFillTx/>
              <a:latin typeface="Franklin Gothic Medium"/>
              <a:ea typeface="+mj-ea"/>
              <a:cs typeface="+mj-cs"/>
            </a:endParaRPr>
          </a:p>
        </p:txBody>
      </p:sp>
      <p:sp>
        <p:nvSpPr>
          <p:cNvPr id="3" name="TextBox 2">
            <a:extLst>
              <a:ext uri="{FF2B5EF4-FFF2-40B4-BE49-F238E27FC236}">
                <a16:creationId xmlns:a16="http://schemas.microsoft.com/office/drawing/2014/main" id="{5F880F18-707A-564B-0229-8E73CF2858CF}"/>
              </a:ext>
            </a:extLst>
          </p:cNvPr>
          <p:cNvSpPr txBox="1"/>
          <p:nvPr/>
        </p:nvSpPr>
        <p:spPr>
          <a:xfrm>
            <a:off x="558552" y="2280811"/>
            <a:ext cx="11074895" cy="4669933"/>
          </a:xfrm>
          <a:prstGeom prst="rect">
            <a:avLst/>
          </a:prstGeom>
          <a:noFill/>
        </p:spPr>
        <p:txBody>
          <a:bodyPr wrap="square" numCol="1" rtlCol="0">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Document names, address and phone number of BEP firms considered.</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Fully document information provided including plans/specs including means used; and the evidence as to why agreement could not be reached.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Consider BEP subcontractor’s price and capabilities as well as contract goals.</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Additional costs involved in finding and using BEP firms in NOT sufficient reason for failure to meet the contract BEP goal as long as costs are reasonable. </a:t>
            </a:r>
          </a:p>
        </p:txBody>
      </p:sp>
    </p:spTree>
    <p:extLst>
      <p:ext uri="{BB962C8B-B14F-4D97-AF65-F5344CB8AC3E}">
        <p14:creationId xmlns:p14="http://schemas.microsoft.com/office/powerpoint/2010/main" val="3155951311"/>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00A25-FA73-FBD3-9658-3FA802EA99DA}"/>
              </a:ext>
            </a:extLst>
          </p:cNvPr>
          <p:cNvSpPr txBox="1"/>
          <p:nvPr/>
        </p:nvSpPr>
        <p:spPr>
          <a:xfrm>
            <a:off x="284976" y="978489"/>
            <a:ext cx="10519956" cy="1454950"/>
          </a:xfrm>
          <a:prstGeom prst="rect">
            <a:avLst/>
          </a:prstGeom>
          <a:noFill/>
        </p:spPr>
        <p:txBody>
          <a:bodyPr wrap="square" rtlCol="0">
            <a:spAutoFit/>
          </a:bodyPr>
          <a:lstStyle/>
          <a:p>
            <a:pPr marL="227013" marR="0" lvl="0" indent="-227013"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Make efforts to assist</a:t>
            </a:r>
            <a:r>
              <a:rPr kumimoji="0" lang="en-US" sz="2800" b="1"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interested BEP vendors in obtaining bonding, lines of credit, or insurance as may be required for performance of the Grant Agreement, if applicable. </a:t>
            </a:r>
          </a:p>
        </p:txBody>
      </p:sp>
      <p:sp>
        <p:nvSpPr>
          <p:cNvPr id="6" name="Title 1">
            <a:extLst>
              <a:ext uri="{FF2B5EF4-FFF2-40B4-BE49-F238E27FC236}">
                <a16:creationId xmlns:a16="http://schemas.microsoft.com/office/drawing/2014/main" id="{1806F9D0-4D0D-1B39-82FE-DF45AB7D808D}"/>
              </a:ext>
            </a:extLst>
          </p:cNvPr>
          <p:cNvSpPr txBox="1">
            <a:spLocks/>
          </p:cNvSpPr>
          <p:nvPr/>
        </p:nvSpPr>
        <p:spPr>
          <a:xfrm>
            <a:off x="284976" y="328974"/>
            <a:ext cx="11451771" cy="649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A4B6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000" b="0" i="0" u="none" strike="noStrike" kern="1200" cap="none" spc="0" normalizeH="0" baseline="0" noProof="0" dirty="0">
                <a:ln>
                  <a:noFill/>
                </a:ln>
                <a:solidFill>
                  <a:srgbClr val="044B6F"/>
                </a:solidFill>
                <a:effectLst/>
                <a:uLnTx/>
                <a:uFillTx/>
                <a:latin typeface="Franklin Gothic Medium" panose="020B0603020102020204" pitchFamily="34" charset="0"/>
                <a:ea typeface="+mj-ea"/>
                <a:cs typeface="Aharoni" panose="020B0604020202020204" pitchFamily="2" charset="-79"/>
              </a:rPr>
            </a:br>
            <a:r>
              <a:rPr kumimoji="0" lang="en-US" sz="4000" b="0" i="0" u="none" strike="noStrike" kern="1200" cap="none" spc="0" normalizeH="0" baseline="0" noProof="0" dirty="0">
                <a:ln>
                  <a:noFill/>
                </a:ln>
                <a:solidFill>
                  <a:srgbClr val="044B6F"/>
                </a:solidFill>
                <a:effectLst/>
                <a:uLnTx/>
                <a:uFillTx/>
                <a:latin typeface="Franklin Gothic Medium"/>
                <a:ea typeface="+mj-ea"/>
                <a:cs typeface="+mj-cs"/>
              </a:rPr>
              <a:t>BEP Utilization Plan - Section II – Good Faith Efforts</a:t>
            </a:r>
            <a:br>
              <a:rPr kumimoji="0" lang="en-US" sz="4000" b="0" i="0" u="none" strike="noStrike" kern="1200" cap="none" spc="0" normalizeH="0" baseline="0" noProof="0" dirty="0">
                <a:ln>
                  <a:noFill/>
                </a:ln>
                <a:solidFill>
                  <a:srgbClr val="044B6F"/>
                </a:solidFill>
                <a:effectLst/>
                <a:uLnTx/>
                <a:uFillTx/>
                <a:latin typeface="Franklin Gothic Book" panose="020B0503020102020204" pitchFamily="34" charset="0"/>
                <a:ea typeface="+mj-ea"/>
                <a:cs typeface="+mj-cs"/>
              </a:rPr>
            </a:br>
            <a:endParaRPr kumimoji="0" lang="en-US" sz="4000" b="0" i="0" u="none" strike="noStrike" kern="1200" cap="none" spc="0" normalizeH="0" baseline="0" noProof="0" dirty="0">
              <a:ln>
                <a:noFill/>
              </a:ln>
              <a:solidFill>
                <a:srgbClr val="044B6F"/>
              </a:solidFill>
              <a:effectLst/>
              <a:uLnTx/>
              <a:uFillTx/>
              <a:latin typeface="Franklin Gothic Medium"/>
              <a:ea typeface="+mj-ea"/>
              <a:cs typeface="+mj-cs"/>
            </a:endParaRPr>
          </a:p>
        </p:txBody>
      </p:sp>
      <p:sp>
        <p:nvSpPr>
          <p:cNvPr id="3" name="TextBox 2">
            <a:extLst>
              <a:ext uri="{FF2B5EF4-FFF2-40B4-BE49-F238E27FC236}">
                <a16:creationId xmlns:a16="http://schemas.microsoft.com/office/drawing/2014/main" id="{5F880F18-707A-564B-0229-8E73CF2858CF}"/>
              </a:ext>
            </a:extLst>
          </p:cNvPr>
          <p:cNvSpPr txBox="1"/>
          <p:nvPr/>
        </p:nvSpPr>
        <p:spPr>
          <a:xfrm>
            <a:off x="558552" y="2433439"/>
            <a:ext cx="11074895" cy="2376997"/>
          </a:xfrm>
          <a:prstGeom prst="rect">
            <a:avLst/>
          </a:prstGeom>
          <a:noFill/>
        </p:spPr>
        <p:txBody>
          <a:bodyPr wrap="square" numCol="1" rtlCol="0">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Utilize resources available to identify available certified vendors, including but not limited to BEP assistance staff; local, state and federal minority or women business assistance offices; and other organizations that provide assistance in the recruitment and placement of diverse businesses. </a:t>
            </a:r>
          </a:p>
        </p:txBody>
      </p:sp>
    </p:spTree>
    <p:extLst>
      <p:ext uri="{BB962C8B-B14F-4D97-AF65-F5344CB8AC3E}">
        <p14:creationId xmlns:p14="http://schemas.microsoft.com/office/powerpoint/2010/main" val="2849299422"/>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00A25-FA73-FBD3-9658-3FA802EA99DA}"/>
              </a:ext>
            </a:extLst>
          </p:cNvPr>
          <p:cNvSpPr txBox="1"/>
          <p:nvPr/>
        </p:nvSpPr>
        <p:spPr>
          <a:xfrm>
            <a:off x="427746" y="2311411"/>
            <a:ext cx="10519956" cy="53290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44B6F"/>
                </a:solidFill>
                <a:effectLst/>
                <a:uLnTx/>
                <a:uFillTx/>
                <a:latin typeface="Calibri" panose="020F0502020204030204" pitchFamily="34" charset="0"/>
                <a:ea typeface="Calibri" panose="020F0502020204030204" pitchFamily="34" charset="0"/>
                <a:cs typeface="Times New Roman" panose="02020603050405020304" pitchFamily="18" charset="0"/>
              </a:rPr>
              <a:t>Full BEP Certification</a:t>
            </a:r>
          </a:p>
        </p:txBody>
      </p:sp>
      <p:sp>
        <p:nvSpPr>
          <p:cNvPr id="6" name="Title 1">
            <a:extLst>
              <a:ext uri="{FF2B5EF4-FFF2-40B4-BE49-F238E27FC236}">
                <a16:creationId xmlns:a16="http://schemas.microsoft.com/office/drawing/2014/main" id="{1806F9D0-4D0D-1B39-82FE-DF45AB7D808D}"/>
              </a:ext>
            </a:extLst>
          </p:cNvPr>
          <p:cNvSpPr txBox="1">
            <a:spLocks/>
          </p:cNvSpPr>
          <p:nvPr/>
        </p:nvSpPr>
        <p:spPr>
          <a:xfrm>
            <a:off x="284976" y="328974"/>
            <a:ext cx="11451771" cy="649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A4B6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44B6F"/>
                </a:solidFill>
                <a:effectLst/>
                <a:uLnTx/>
                <a:uFillTx/>
                <a:latin typeface="Franklin Gothic Medium"/>
                <a:ea typeface="+mj-ea"/>
                <a:cs typeface="+mj-cs"/>
              </a:rPr>
              <a:t>BEP Utilization Plan – Contractor Certification</a:t>
            </a:r>
          </a:p>
        </p:txBody>
      </p:sp>
      <p:sp>
        <p:nvSpPr>
          <p:cNvPr id="4" name="TextBox 3">
            <a:extLst>
              <a:ext uri="{FF2B5EF4-FFF2-40B4-BE49-F238E27FC236}">
                <a16:creationId xmlns:a16="http://schemas.microsoft.com/office/drawing/2014/main" id="{86F33590-75E2-0343-8391-1164E8FEFEA0}"/>
              </a:ext>
            </a:extLst>
          </p:cNvPr>
          <p:cNvSpPr txBox="1"/>
          <p:nvPr/>
        </p:nvSpPr>
        <p:spPr>
          <a:xfrm>
            <a:off x="427746" y="2716202"/>
            <a:ext cx="10662726" cy="2253822"/>
          </a:xfrm>
          <a:prstGeom prst="rect">
            <a:avLst/>
          </a:prstGeom>
          <a:noFill/>
        </p:spPr>
        <p:txBody>
          <a:bodyPr wrap="square" numCol="1" rtlCol="0">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44B6F"/>
                </a:solidFill>
                <a:effectLst/>
                <a:uLnTx/>
                <a:uFillTx/>
                <a:ea typeface="+mn-ea"/>
                <a:cs typeface="+mn-cs"/>
              </a:rPr>
              <a:t>Full BEP Certification is valid for 7 years for MBE/WMBE/WBE.  Each year vendors must file No Change Affidavits to maintain their certification. Certification takes approximately 60 days. </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44B6F"/>
                </a:solidFill>
                <a:effectLst/>
                <a:uLnTx/>
                <a:uFillTx/>
                <a:ea typeface="+mn-ea"/>
                <a:cs typeface="+mn-cs"/>
              </a:rPr>
              <a:t>Please see the </a:t>
            </a:r>
            <a:r>
              <a:rPr kumimoji="0" lang="en-US" sz="2800" b="1" i="0" u="sng" strike="noStrike" kern="1200" cap="none" spc="0" normalizeH="0" baseline="0" noProof="0" dirty="0">
                <a:ln>
                  <a:noFill/>
                </a:ln>
                <a:solidFill>
                  <a:srgbClr val="044B6F"/>
                </a:solidFill>
                <a:effectLst/>
                <a:uLnTx/>
                <a:uFillTx/>
                <a:ea typeface="+mn-ea"/>
                <a:cs typeface="+mn-cs"/>
              </a:rPr>
              <a:t>Certification Application Checklist</a:t>
            </a:r>
            <a:r>
              <a:rPr kumimoji="0" lang="en-US" sz="2800" b="0" i="0" u="none" strike="noStrike" kern="1200" cap="none" spc="0" normalizeH="0" baseline="0" noProof="0" dirty="0">
                <a:ln>
                  <a:noFill/>
                </a:ln>
                <a:solidFill>
                  <a:srgbClr val="044B6F"/>
                </a:solidFill>
                <a:effectLst/>
                <a:uLnTx/>
                <a:uFillTx/>
                <a:ea typeface="+mn-ea"/>
                <a:cs typeface="+mn-cs"/>
              </a:rPr>
              <a:t> available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44B6F"/>
                </a:solidFill>
                <a:effectLst/>
                <a:uLnTx/>
                <a:uFillTx/>
                <a:ea typeface="+mn-ea"/>
                <a:cs typeface="+mn-cs"/>
                <a:hlinkClick r:id="rId3">
                  <a:extLst>
                    <a:ext uri="{A12FA001-AC4F-418D-AE19-62706E023703}">
                      <ahyp:hlinkClr xmlns:ahyp="http://schemas.microsoft.com/office/drawing/2018/hyperlinkcolor" val="tx"/>
                    </a:ext>
                  </a:extLst>
                </a:hlinkClick>
              </a:rPr>
              <a:t>https://cei.illinois.gov/business-enterprise-program/get-certified.html</a:t>
            </a:r>
            <a:endPar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66A52E3-D957-EBE8-E169-42F8F290557A}"/>
              </a:ext>
            </a:extLst>
          </p:cNvPr>
          <p:cNvSpPr txBox="1"/>
          <p:nvPr/>
        </p:nvSpPr>
        <p:spPr>
          <a:xfrm>
            <a:off x="427746" y="4970024"/>
            <a:ext cx="9511746" cy="1454950"/>
          </a:xfrm>
          <a:prstGeom prst="rect">
            <a:avLst/>
          </a:prstGeom>
          <a:noFill/>
        </p:spPr>
        <p:txBody>
          <a:bodyPr wrap="square" numCol="1"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To register, visit: </a:t>
            </a:r>
          </a:p>
          <a:p>
            <a:pPr marL="288925" marR="0" lvl="0" indent="-288925"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CEIBEP.diversitysoftware.com</a:t>
            </a:r>
          </a:p>
          <a:p>
            <a:pPr marL="746125" marR="0" lvl="1" indent="-288925"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Click on “Apply for BEP and/or VBP Certification”</a:t>
            </a:r>
          </a:p>
        </p:txBody>
      </p:sp>
      <p:sp>
        <p:nvSpPr>
          <p:cNvPr id="3" name="TextBox 2">
            <a:extLst>
              <a:ext uri="{FF2B5EF4-FFF2-40B4-BE49-F238E27FC236}">
                <a16:creationId xmlns:a16="http://schemas.microsoft.com/office/drawing/2014/main" id="{E01D145D-2D54-3C87-4372-2C32CC4675AE}"/>
              </a:ext>
            </a:extLst>
          </p:cNvPr>
          <p:cNvSpPr txBox="1"/>
          <p:nvPr/>
        </p:nvSpPr>
        <p:spPr>
          <a:xfrm>
            <a:off x="204281" y="1153392"/>
            <a:ext cx="9902633" cy="1384995"/>
          </a:xfrm>
          <a:prstGeom prst="rect">
            <a:avLst/>
          </a:prstGeom>
          <a:noFill/>
        </p:spPr>
        <p:txBody>
          <a:bodyPr wrap="square" rtlCol="0">
            <a:spAutoFit/>
          </a:bodyPr>
          <a:lstStyle/>
          <a:p>
            <a:pPr marL="227013" marR="0" lvl="0" indent="-227013" algn="l" defTabSz="914400" rtl="0" eaLnBrk="1" fontAlgn="auto" latinLnBrk="0" hangingPunct="1">
              <a:spcBef>
                <a:spcPts val="0"/>
              </a:spcBef>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Does the Contractor/Vendor have to be certified with CEI BEP as an MBE/WBE to be counted toward meeting the BEP UP goal? </a:t>
            </a:r>
            <a:endPar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endParaRPr>
          </a:p>
        </p:txBody>
      </p:sp>
      <p:pic>
        <p:nvPicPr>
          <p:cNvPr id="7" name="Picture 6" descr="Logo, icon&#10;&#10;Description automatically generated">
            <a:extLst>
              <a:ext uri="{FF2B5EF4-FFF2-40B4-BE49-F238E27FC236}">
                <a16:creationId xmlns:a16="http://schemas.microsoft.com/office/drawing/2014/main" id="{0EA6FE9F-84F0-53CD-EB43-057FB413C1A7}"/>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4061" r="50000" b="2749"/>
          <a:stretch/>
        </p:blipFill>
        <p:spPr>
          <a:xfrm>
            <a:off x="10228834" y="1290334"/>
            <a:ext cx="1161977" cy="1076092"/>
          </a:xfrm>
          <a:prstGeom prst="rect">
            <a:avLst/>
          </a:prstGeom>
        </p:spPr>
      </p:pic>
    </p:spTree>
    <p:extLst>
      <p:ext uri="{BB962C8B-B14F-4D97-AF65-F5344CB8AC3E}">
        <p14:creationId xmlns:p14="http://schemas.microsoft.com/office/powerpoint/2010/main" val="3832084860"/>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06F9D0-4D0D-1B39-82FE-DF45AB7D808D}"/>
              </a:ext>
            </a:extLst>
          </p:cNvPr>
          <p:cNvSpPr txBox="1">
            <a:spLocks/>
          </p:cNvSpPr>
          <p:nvPr/>
        </p:nvSpPr>
        <p:spPr>
          <a:xfrm>
            <a:off x="284976" y="328974"/>
            <a:ext cx="11451771" cy="649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A4B6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44B6F"/>
                </a:solidFill>
                <a:effectLst/>
                <a:uLnTx/>
                <a:uFillTx/>
                <a:latin typeface="Franklin Gothic Medium"/>
                <a:ea typeface="+mj-ea"/>
                <a:cs typeface="+mj-cs"/>
              </a:rPr>
              <a:t>BEP Utilization Plan – Contractor Certification</a:t>
            </a:r>
          </a:p>
        </p:txBody>
      </p:sp>
      <p:pic>
        <p:nvPicPr>
          <p:cNvPr id="16" name="Picture 15">
            <a:extLst>
              <a:ext uri="{FF2B5EF4-FFF2-40B4-BE49-F238E27FC236}">
                <a16:creationId xmlns:a16="http://schemas.microsoft.com/office/drawing/2014/main" id="{78FC934E-A924-FE5B-EAED-8B0D261A5826}"/>
              </a:ext>
            </a:extLst>
          </p:cNvPr>
          <p:cNvPicPr>
            <a:picLocks noChangeAspect="1"/>
          </p:cNvPicPr>
          <p:nvPr/>
        </p:nvPicPr>
        <p:blipFill rotWithShape="1">
          <a:blip r:embed="rId3"/>
          <a:srcRect r="1563" b="1187"/>
          <a:stretch/>
        </p:blipFill>
        <p:spPr>
          <a:xfrm>
            <a:off x="-28235" y="861134"/>
            <a:ext cx="12220235" cy="6019601"/>
          </a:xfrm>
          <a:prstGeom prst="rect">
            <a:avLst/>
          </a:prstGeom>
        </p:spPr>
      </p:pic>
      <p:sp>
        <p:nvSpPr>
          <p:cNvPr id="17" name="TextBox 16">
            <a:extLst>
              <a:ext uri="{FF2B5EF4-FFF2-40B4-BE49-F238E27FC236}">
                <a16:creationId xmlns:a16="http://schemas.microsoft.com/office/drawing/2014/main" id="{C5CA13F7-5D92-296E-6337-F4E48E450B0C}"/>
              </a:ext>
            </a:extLst>
          </p:cNvPr>
          <p:cNvSpPr txBox="1"/>
          <p:nvPr/>
        </p:nvSpPr>
        <p:spPr>
          <a:xfrm>
            <a:off x="2803545" y="780271"/>
            <a:ext cx="4538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Franklin Gothic Book"/>
                <a:ea typeface="+mn-ea"/>
                <a:cs typeface="+mn-cs"/>
              </a:rPr>
              <a:t>https://ceibep.diversitysoftware.com</a:t>
            </a:r>
          </a:p>
        </p:txBody>
      </p:sp>
      <p:sp>
        <p:nvSpPr>
          <p:cNvPr id="18" name="Arrow: Right 17">
            <a:extLst>
              <a:ext uri="{FF2B5EF4-FFF2-40B4-BE49-F238E27FC236}">
                <a16:creationId xmlns:a16="http://schemas.microsoft.com/office/drawing/2014/main" id="{9A948602-4193-58AE-A4BE-748AEBFF9E8C}"/>
              </a:ext>
            </a:extLst>
          </p:cNvPr>
          <p:cNvSpPr/>
          <p:nvPr/>
        </p:nvSpPr>
        <p:spPr>
          <a:xfrm>
            <a:off x="2295938" y="6529026"/>
            <a:ext cx="728870" cy="25841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2092874039"/>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00A25-FA73-FBD3-9658-3FA802EA99DA}"/>
              </a:ext>
            </a:extLst>
          </p:cNvPr>
          <p:cNvSpPr txBox="1"/>
          <p:nvPr/>
        </p:nvSpPr>
        <p:spPr>
          <a:xfrm>
            <a:off x="284976" y="1137515"/>
            <a:ext cx="10519956" cy="53290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BE Enrolled in BEP</a:t>
            </a:r>
          </a:p>
        </p:txBody>
      </p:sp>
      <p:sp>
        <p:nvSpPr>
          <p:cNvPr id="6" name="Title 1">
            <a:extLst>
              <a:ext uri="{FF2B5EF4-FFF2-40B4-BE49-F238E27FC236}">
                <a16:creationId xmlns:a16="http://schemas.microsoft.com/office/drawing/2014/main" id="{1806F9D0-4D0D-1B39-82FE-DF45AB7D808D}"/>
              </a:ext>
            </a:extLst>
          </p:cNvPr>
          <p:cNvSpPr txBox="1">
            <a:spLocks/>
          </p:cNvSpPr>
          <p:nvPr/>
        </p:nvSpPr>
        <p:spPr>
          <a:xfrm>
            <a:off x="284976" y="328974"/>
            <a:ext cx="11451771" cy="649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A4B6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44B6F"/>
                </a:solidFill>
                <a:effectLst/>
                <a:uLnTx/>
                <a:uFillTx/>
                <a:latin typeface="Franklin Gothic Medium"/>
                <a:ea typeface="+mj-ea"/>
                <a:cs typeface="+mj-cs"/>
              </a:rPr>
              <a:t>BEP Utilization Plan – Contractor Certification</a:t>
            </a:r>
          </a:p>
        </p:txBody>
      </p:sp>
      <p:sp>
        <p:nvSpPr>
          <p:cNvPr id="4" name="TextBox 3">
            <a:extLst>
              <a:ext uri="{FF2B5EF4-FFF2-40B4-BE49-F238E27FC236}">
                <a16:creationId xmlns:a16="http://schemas.microsoft.com/office/drawing/2014/main" id="{86F33590-75E2-0343-8391-1164E8FEFEA0}"/>
              </a:ext>
            </a:extLst>
          </p:cNvPr>
          <p:cNvSpPr txBox="1"/>
          <p:nvPr/>
        </p:nvSpPr>
        <p:spPr>
          <a:xfrm>
            <a:off x="284976" y="1670418"/>
            <a:ext cx="10662726" cy="2376997"/>
          </a:xfrm>
          <a:prstGeom prst="rect">
            <a:avLst/>
          </a:prstGeom>
          <a:noFill/>
        </p:spPr>
        <p:txBody>
          <a:bodyPr wrap="square" numCol="1" rtlCol="0">
            <a:spAutoFit/>
          </a:bodyPr>
          <a:lstStyle/>
          <a:p>
            <a:pPr marL="288925" marR="0" lvl="0" indent="-288925"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The Illinois Commission on Equity &amp; Inclusion has expanded its BE Enrolled in BEP (BE BEP) program to allow vendors certified by the Illinois Unified Certification Program (IL UCP) to become automatically enrolled as certified BEP vendors. </a:t>
            </a:r>
          </a:p>
          <a:p>
            <a:pPr marL="288925" marR="0" lvl="0" indent="-288925"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This includes vendors enrolled in:</a:t>
            </a:r>
          </a:p>
        </p:txBody>
      </p:sp>
      <p:sp>
        <p:nvSpPr>
          <p:cNvPr id="5" name="TextBox 4">
            <a:extLst>
              <a:ext uri="{FF2B5EF4-FFF2-40B4-BE49-F238E27FC236}">
                <a16:creationId xmlns:a16="http://schemas.microsoft.com/office/drawing/2014/main" id="{E66A52E3-D957-EBE8-E169-42F8F290557A}"/>
              </a:ext>
            </a:extLst>
          </p:cNvPr>
          <p:cNvSpPr txBox="1"/>
          <p:nvPr/>
        </p:nvSpPr>
        <p:spPr>
          <a:xfrm>
            <a:off x="988695" y="4047415"/>
            <a:ext cx="9511746" cy="1936428"/>
          </a:xfrm>
          <a:prstGeom prst="rect">
            <a:avLst/>
          </a:prstGeom>
          <a:noFill/>
        </p:spPr>
        <p:txBody>
          <a:bodyPr wrap="square" numCol="1" rtlCol="0">
            <a:spAutoFit/>
          </a:bodyPr>
          <a:lstStyle/>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Chicago Transit Authority</a:t>
            </a: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METRA (Chicago commuter train system) </a:t>
            </a: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PACE (Chicago bus system)</a:t>
            </a: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IDOT (IL Dept of Transportation</a:t>
            </a:r>
          </a:p>
        </p:txBody>
      </p:sp>
    </p:spTree>
    <p:extLst>
      <p:ext uri="{BB962C8B-B14F-4D97-AF65-F5344CB8AC3E}">
        <p14:creationId xmlns:p14="http://schemas.microsoft.com/office/powerpoint/2010/main" val="82363652"/>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00A25-FA73-FBD3-9658-3FA802EA99DA}"/>
              </a:ext>
            </a:extLst>
          </p:cNvPr>
          <p:cNvSpPr txBox="1"/>
          <p:nvPr/>
        </p:nvSpPr>
        <p:spPr>
          <a:xfrm>
            <a:off x="284976" y="1137515"/>
            <a:ext cx="10519956" cy="53290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Fast Track Certification</a:t>
            </a:r>
            <a:endPar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1806F9D0-4D0D-1B39-82FE-DF45AB7D808D}"/>
              </a:ext>
            </a:extLst>
          </p:cNvPr>
          <p:cNvSpPr txBox="1">
            <a:spLocks/>
          </p:cNvSpPr>
          <p:nvPr/>
        </p:nvSpPr>
        <p:spPr>
          <a:xfrm>
            <a:off x="284976" y="328974"/>
            <a:ext cx="11451771" cy="649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A4B6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44B6F"/>
                </a:solidFill>
                <a:effectLst/>
                <a:uLnTx/>
                <a:uFillTx/>
                <a:latin typeface="Franklin Gothic Medium"/>
                <a:ea typeface="+mj-ea"/>
                <a:cs typeface="+mj-cs"/>
              </a:rPr>
              <a:t>BEP Utilization Plan – Contractor Certification</a:t>
            </a:r>
          </a:p>
        </p:txBody>
      </p:sp>
      <p:sp>
        <p:nvSpPr>
          <p:cNvPr id="4" name="TextBox 3">
            <a:extLst>
              <a:ext uri="{FF2B5EF4-FFF2-40B4-BE49-F238E27FC236}">
                <a16:creationId xmlns:a16="http://schemas.microsoft.com/office/drawing/2014/main" id="{86F33590-75E2-0343-8391-1164E8FEFEA0}"/>
              </a:ext>
            </a:extLst>
          </p:cNvPr>
          <p:cNvSpPr txBox="1"/>
          <p:nvPr/>
        </p:nvSpPr>
        <p:spPr>
          <a:xfrm>
            <a:off x="284976" y="1660887"/>
            <a:ext cx="11264294" cy="2376997"/>
          </a:xfrm>
          <a:prstGeom prst="rect">
            <a:avLst/>
          </a:prstGeom>
          <a:noFill/>
        </p:spPr>
        <p:txBody>
          <a:bodyPr wrap="square" numCol="1" rtlCol="0">
            <a:spAutoFit/>
          </a:bodyPr>
          <a:lstStyle/>
          <a:p>
            <a:pPr marL="22860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mn-ea"/>
                <a:cs typeface="+mn-cs"/>
              </a:rPr>
              <a:t>FastTrack Certification allows vendors who were certified by one of the partner organizations listed below to apply for BEP Certification. Vendors must  submit proof of certification from a FastTrack and a signed and notarized BEP/VBP application affidavit to the BEP Certification Unit for review and approval. FastTrack Certification is valid for one year</a:t>
            </a:r>
            <a:endPar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66A52E3-D957-EBE8-E169-42F8F290557A}"/>
              </a:ext>
            </a:extLst>
          </p:cNvPr>
          <p:cNvSpPr txBox="1"/>
          <p:nvPr/>
        </p:nvSpPr>
        <p:spPr>
          <a:xfrm>
            <a:off x="789081" y="4037884"/>
            <a:ext cx="9511746" cy="1454950"/>
          </a:xfrm>
          <a:prstGeom prst="rect">
            <a:avLst/>
          </a:prstGeom>
          <a:noFill/>
        </p:spPr>
        <p:txBody>
          <a:bodyPr wrap="square" numCol="1" rtlCol="0">
            <a:spAutoFit/>
          </a:bodyPr>
          <a:lstStyle/>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Chicago Minority Supplier Development Council</a:t>
            </a: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Mid-States Minority Supplier Development Council</a:t>
            </a: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Women’s Business Development Center</a:t>
            </a:r>
          </a:p>
        </p:txBody>
      </p:sp>
    </p:spTree>
    <p:extLst>
      <p:ext uri="{BB962C8B-B14F-4D97-AF65-F5344CB8AC3E}">
        <p14:creationId xmlns:p14="http://schemas.microsoft.com/office/powerpoint/2010/main" val="1453396691"/>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00A25-FA73-FBD3-9658-3FA802EA99DA}"/>
              </a:ext>
            </a:extLst>
          </p:cNvPr>
          <p:cNvSpPr txBox="1"/>
          <p:nvPr/>
        </p:nvSpPr>
        <p:spPr>
          <a:xfrm>
            <a:off x="284976" y="1137515"/>
            <a:ext cx="10519956" cy="99392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I submitted my plan but was unable to meet the goal. Can I move forward and award the construction contracts? </a:t>
            </a:r>
            <a:endPar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1806F9D0-4D0D-1B39-82FE-DF45AB7D808D}"/>
              </a:ext>
            </a:extLst>
          </p:cNvPr>
          <p:cNvSpPr txBox="1">
            <a:spLocks/>
          </p:cNvSpPr>
          <p:nvPr/>
        </p:nvSpPr>
        <p:spPr>
          <a:xfrm>
            <a:off x="284976" y="328974"/>
            <a:ext cx="11451771" cy="649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A4B6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44B6F"/>
                </a:solidFill>
                <a:effectLst/>
                <a:uLnTx/>
                <a:uFillTx/>
                <a:latin typeface="Franklin Gothic Medium"/>
                <a:ea typeface="+mj-ea"/>
                <a:cs typeface="+mj-cs"/>
              </a:rPr>
              <a:t>BEP Utilization Plan – Common Questions</a:t>
            </a:r>
          </a:p>
        </p:txBody>
      </p:sp>
      <p:sp>
        <p:nvSpPr>
          <p:cNvPr id="5" name="TextBox 4">
            <a:extLst>
              <a:ext uri="{FF2B5EF4-FFF2-40B4-BE49-F238E27FC236}">
                <a16:creationId xmlns:a16="http://schemas.microsoft.com/office/drawing/2014/main" id="{E66A52E3-D957-EBE8-E169-42F8F290557A}"/>
              </a:ext>
            </a:extLst>
          </p:cNvPr>
          <p:cNvSpPr txBox="1"/>
          <p:nvPr/>
        </p:nvSpPr>
        <p:spPr>
          <a:xfrm>
            <a:off x="461801" y="2907102"/>
            <a:ext cx="11098119" cy="2376997"/>
          </a:xfrm>
          <a:prstGeom prst="rect">
            <a:avLst/>
          </a:prstGeom>
          <a:noFill/>
        </p:spPr>
        <p:txBody>
          <a:bodyPr wrap="square" numCol="1" rtlCol="0">
            <a:spAutoFit/>
          </a:bodyPr>
          <a:lstStyle/>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Contracts should not be awarded until you receive the BEP Utilization Plan approval letter from the Department. </a:t>
            </a: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ea typeface="Calibri" panose="020F0502020204030204" pitchFamily="34" charset="0"/>
                <a:cs typeface="Times New Roman" panose="02020603050405020304" pitchFamily="18" charset="0"/>
              </a:rPr>
              <a:t>BEP Utilization Plans that do not meet the UP Goal and request a waiver for reduction, must include all documentation to support good faith efforts and a letter of explanation. </a:t>
            </a:r>
          </a:p>
        </p:txBody>
      </p:sp>
      <p:pic>
        <p:nvPicPr>
          <p:cNvPr id="3" name="Picture 2" descr="Logo, icon&#10;&#10;Description automatically generated">
            <a:extLst>
              <a:ext uri="{FF2B5EF4-FFF2-40B4-BE49-F238E27FC236}">
                <a16:creationId xmlns:a16="http://schemas.microsoft.com/office/drawing/2014/main" id="{A30BBF0A-88D8-8441-E9F9-9F72A1B0B13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0908" t="-7675" r="1409" b="-1846"/>
          <a:stretch/>
        </p:blipFill>
        <p:spPr>
          <a:xfrm>
            <a:off x="8754465" y="1573901"/>
            <a:ext cx="1112344" cy="1269440"/>
          </a:xfrm>
          <a:prstGeom prst="rect">
            <a:avLst/>
          </a:prstGeom>
        </p:spPr>
      </p:pic>
    </p:spTree>
    <p:extLst>
      <p:ext uri="{BB962C8B-B14F-4D97-AF65-F5344CB8AC3E}">
        <p14:creationId xmlns:p14="http://schemas.microsoft.com/office/powerpoint/2010/main" val="2888747143"/>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F53A4-2AA5-4D0E-8923-0B43FA73CF87}"/>
              </a:ext>
            </a:extLst>
          </p:cNvPr>
          <p:cNvSpPr>
            <a:spLocks noGrp="1"/>
          </p:cNvSpPr>
          <p:nvPr>
            <p:ph type="title"/>
          </p:nvPr>
        </p:nvSpPr>
        <p:spPr>
          <a:xfrm>
            <a:off x="696286" y="-889233"/>
            <a:ext cx="8279934" cy="3397541"/>
          </a:xfrm>
        </p:spPr>
        <p:txBody>
          <a:bodyPr>
            <a:noAutofit/>
          </a:bodyPr>
          <a:lstStyle/>
          <a:p>
            <a:br>
              <a:rPr lang="en-US" sz="4400" dirty="0">
                <a:solidFill>
                  <a:srgbClr val="0A4B6F"/>
                </a:solidFill>
                <a:latin typeface="Franklin Gothic Medium" panose="020B0603020102020204" pitchFamily="34" charset="0"/>
                <a:cs typeface="Aharoni" panose="020B0604020202020204" pitchFamily="2" charset="-79"/>
              </a:rPr>
            </a:br>
            <a:r>
              <a:rPr lang="en-US" sz="4400" dirty="0">
                <a:solidFill>
                  <a:srgbClr val="0A4B6F"/>
                </a:solidFill>
                <a:latin typeface="Franklin Gothic Medium" panose="020B0603020102020204" pitchFamily="34" charset="0"/>
                <a:cs typeface="Aharoni" panose="020B0604020202020204" pitchFamily="2" charset="-79"/>
              </a:rPr>
              <a:t>Indirect Cost Selection</a:t>
            </a:r>
            <a:br>
              <a:rPr lang="en-US" sz="4400" dirty="0">
                <a:solidFill>
                  <a:srgbClr val="0A4B6F"/>
                </a:solidFill>
                <a:latin typeface="Franklin Gothic Medium" panose="020B0603020102020204" pitchFamily="34" charset="0"/>
                <a:cs typeface="Aharoni" panose="020B0604020202020204" pitchFamily="2" charset="-79"/>
              </a:rPr>
            </a:br>
            <a:endParaRPr lang="en-US" sz="4400" dirty="0"/>
          </a:p>
        </p:txBody>
      </p:sp>
      <p:sp>
        <p:nvSpPr>
          <p:cNvPr id="4" name="Content Placeholder 3">
            <a:extLst>
              <a:ext uri="{FF2B5EF4-FFF2-40B4-BE49-F238E27FC236}">
                <a16:creationId xmlns:a16="http://schemas.microsoft.com/office/drawing/2014/main" id="{D1B6B85B-9C82-4498-985A-B67A5D2B28F8}"/>
              </a:ext>
            </a:extLst>
          </p:cNvPr>
          <p:cNvSpPr>
            <a:spLocks noGrp="1"/>
          </p:cNvSpPr>
          <p:nvPr>
            <p:ph sz="half" idx="2"/>
          </p:nvPr>
        </p:nvSpPr>
        <p:spPr>
          <a:xfrm>
            <a:off x="342352" y="1312038"/>
            <a:ext cx="11719422" cy="3791824"/>
          </a:xfrm>
        </p:spPr>
        <p:txBody>
          <a:bodyPr>
            <a:normAutofit fontScale="92500"/>
          </a:bodyPr>
          <a:lstStyle/>
          <a:p>
            <a:pPr marL="400050" marR="0" lvl="0" indent="0" algn="l" defTabSz="914400" rtl="0" eaLnBrk="1" fontAlgn="auto" latinLnBrk="0" hangingPunct="1">
              <a:lnSpc>
                <a:spcPct val="100000"/>
              </a:lnSpc>
              <a:spcBef>
                <a:spcPct val="20000"/>
              </a:spcBef>
              <a:spcAft>
                <a:spcPts val="0"/>
              </a:spcAft>
              <a:buClrTx/>
              <a:buSzTx/>
              <a:buNone/>
              <a:tabLst/>
              <a:defRPr/>
            </a:pPr>
            <a:r>
              <a:rPr kumimoji="0" lang="en-US" sz="3200" b="0" i="0" u="none" strike="noStrike" kern="1200" cap="none" spc="0" normalizeH="0" baseline="0" noProof="0" dirty="0">
                <a:ln>
                  <a:noFill/>
                </a:ln>
                <a:solidFill>
                  <a:srgbClr val="1F497D">
                    <a:lumMod val="75000"/>
                  </a:srgbClr>
                </a:solidFill>
                <a:effectLst/>
                <a:uLnTx/>
                <a:uFillTx/>
                <a:cs typeface="Arial" panose="020B0604020202020204" pitchFamily="34" charset="0"/>
              </a:rPr>
              <a:t>After acceptance of the NOSA</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lumMod val="75000"/>
                  </a:srgbClr>
                </a:solidFill>
                <a:effectLst/>
                <a:uLnTx/>
                <a:uFillTx/>
                <a:cs typeface="Arial" panose="020B0604020202020204" pitchFamily="34" charset="0"/>
              </a:rPr>
              <a:t>New Grantees will receive an email invitation to select an indirect cost rate. </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lumMod val="75000"/>
                  </a:srgbClr>
                </a:solidFill>
                <a:effectLst/>
                <a:uLnTx/>
                <a:uFillTx/>
                <a:cs typeface="Arial" panose="020B0604020202020204" pitchFamily="34" charset="0"/>
              </a:rPr>
              <a:t>Previous system, known as CARS, has been updated to the GATA Centralized Indirect Cost Rate System</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lumMod val="75000"/>
                  </a:srgbClr>
                </a:solidFill>
                <a:effectLst/>
                <a:uLnTx/>
                <a:uFillTx/>
                <a:cs typeface="Arial" panose="020B0604020202020204" pitchFamily="34" charset="0"/>
              </a:rPr>
              <a:t>Selection made once, not annually</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lumMod val="75000"/>
                  </a:srgbClr>
                </a:solidFill>
                <a:effectLst/>
                <a:uLnTx/>
                <a:uFillTx/>
                <a:cs typeface="Arial" panose="020B0604020202020204" pitchFamily="34" charset="0"/>
              </a:rPr>
              <a:t>Video for the process:</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0A4B6F"/>
                </a:solidFill>
                <a:effectLst/>
                <a:uLnTx/>
                <a:uFillTx/>
                <a:cs typeface="Arial" panose="020B0604020202020204" pitchFamily="34" charset="0"/>
                <a:hlinkClick r:id="rId2">
                  <a:extLst>
                    <a:ext uri="{A12FA001-AC4F-418D-AE19-62706E023703}">
                      <ahyp:hlinkClr xmlns:ahyp="http://schemas.microsoft.com/office/drawing/2018/hyperlinkcolor" val="tx"/>
                    </a:ext>
                  </a:extLst>
                </a:hlinkClick>
              </a:rPr>
              <a:t>https://illinois2.webex.com/recordingse</a:t>
            </a:r>
            <a:r>
              <a:rPr kumimoji="0" lang="en-US" sz="2800" b="0" i="0" u="sng" strike="noStrike" kern="1200" cap="none" spc="0" normalizeH="0" baseline="0" noProof="0" dirty="0">
                <a:ln>
                  <a:noFill/>
                </a:ln>
                <a:solidFill>
                  <a:srgbClr val="0A4B6F"/>
                </a:solidFill>
                <a:effectLst/>
                <a:uLnTx/>
                <a:uFillTx/>
                <a:ea typeface="+mn-ea"/>
                <a:cs typeface="+mn-cs"/>
                <a:hlinkClick r:id="rId2">
                  <a:extLst>
                    <a:ext uri="{A12FA001-AC4F-418D-AE19-62706E023703}">
                      <ahyp:hlinkClr xmlns:ahyp="http://schemas.microsoft.com/office/drawing/2018/hyperlinkcolor" val="tx"/>
                    </a:ext>
                  </a:extLst>
                </a:hlinkClick>
              </a:rPr>
              <a:t>rvice/sites/illinois2/recording/6ded53d0292b4a5cac585a00f0042353/playback</a:t>
            </a:r>
            <a:endParaRPr kumimoji="0" lang="en-US" sz="2800" b="0" i="0" u="none" strike="noStrike" kern="1200" cap="none" spc="0" normalizeH="0" baseline="0" noProof="0" dirty="0">
              <a:ln>
                <a:noFill/>
              </a:ln>
              <a:solidFill>
                <a:srgbClr val="0A4B6F"/>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25245755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06F9D0-4D0D-1B39-82FE-DF45AB7D808D}"/>
              </a:ext>
            </a:extLst>
          </p:cNvPr>
          <p:cNvSpPr txBox="1">
            <a:spLocks/>
          </p:cNvSpPr>
          <p:nvPr/>
        </p:nvSpPr>
        <p:spPr>
          <a:xfrm>
            <a:off x="284976" y="328974"/>
            <a:ext cx="11451771" cy="649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A4B6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44B6F"/>
                </a:solidFill>
                <a:effectLst/>
                <a:uLnTx/>
                <a:uFillTx/>
                <a:latin typeface="Franklin Gothic Medium"/>
                <a:ea typeface="+mj-ea"/>
                <a:cs typeface="+mj-cs"/>
              </a:rPr>
              <a:t>BEP Utilization Plan – Common Questions</a:t>
            </a:r>
          </a:p>
        </p:txBody>
      </p:sp>
      <p:sp>
        <p:nvSpPr>
          <p:cNvPr id="5" name="TextBox 4">
            <a:extLst>
              <a:ext uri="{FF2B5EF4-FFF2-40B4-BE49-F238E27FC236}">
                <a16:creationId xmlns:a16="http://schemas.microsoft.com/office/drawing/2014/main" id="{E66A52E3-D957-EBE8-E169-42F8F290557A}"/>
              </a:ext>
            </a:extLst>
          </p:cNvPr>
          <p:cNvSpPr txBox="1"/>
          <p:nvPr/>
        </p:nvSpPr>
        <p:spPr>
          <a:xfrm>
            <a:off x="314766" y="978489"/>
            <a:ext cx="11562467" cy="5262979"/>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4B6F"/>
                </a:solidFill>
                <a:effectLst/>
                <a:uLnTx/>
                <a:uFillTx/>
                <a:latin typeface="Franklin Gothic Book"/>
                <a:ea typeface="+mn-ea"/>
                <a:cs typeface="+mn-cs"/>
              </a:rPr>
              <a:t>We just opened bids and none of the responding bidders met the UP goal, do we need to rebid the project?</a:t>
            </a:r>
          </a:p>
          <a:p>
            <a:pPr marL="457200" marR="0" lvl="1"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44B6F"/>
              </a:solidFill>
              <a:effectLst/>
              <a:uLnTx/>
              <a:uFillTx/>
              <a:latin typeface="Franklin Gothic Book"/>
              <a:ea typeface="+mn-ea"/>
              <a:cs typeface="+mn-cs"/>
            </a:endParaRPr>
          </a:p>
          <a:p>
            <a:pPr marL="457200" marR="0" lvl="1"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You are allowed to afford </a:t>
            </a:r>
            <a:r>
              <a:rPr kumimoji="0" lang="en-US" sz="2800" b="0" i="0" u="sng" strike="noStrike" kern="1200" cap="none" spc="0" normalizeH="0" baseline="0" noProof="0" dirty="0">
                <a:ln>
                  <a:noFill/>
                </a:ln>
                <a:solidFill>
                  <a:srgbClr val="044B6F"/>
                </a:solidFill>
                <a:effectLst/>
                <a:uLnTx/>
                <a:uFillTx/>
                <a:latin typeface="Franklin Gothic Book"/>
                <a:ea typeface="+mn-ea"/>
                <a:cs typeface="+mn-cs"/>
              </a:rPr>
              <a:t>all</a:t>
            </a: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 responsive bidders the same 10-day cure opportunity to seek additional CMS-BEP certified vendors to participate in the grant-funded construction project. </a:t>
            </a:r>
          </a:p>
          <a:p>
            <a:pPr marL="173038"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44B6F"/>
              </a:solidFill>
              <a:effectLst/>
              <a:uLnTx/>
              <a:uFillTx/>
              <a:latin typeface="Franklin Gothic Book"/>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4B6F"/>
                </a:solidFill>
                <a:effectLst/>
                <a:uLnTx/>
                <a:uFillTx/>
                <a:latin typeface="Franklin Gothic Book"/>
                <a:ea typeface="+mn-ea"/>
                <a:cs typeface="+mn-cs"/>
              </a:rPr>
              <a:t>One of our bidders did not complete the BEP UP, do we include that bidder in the 10-day cure opportunity?</a:t>
            </a:r>
          </a:p>
          <a:p>
            <a:pPr marL="457200" marR="0" lvl="1" indent="-288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44B6F"/>
              </a:solidFill>
              <a:effectLst/>
              <a:uLnTx/>
              <a:uFillTx/>
              <a:latin typeface="Franklin Gothic Book"/>
              <a:ea typeface="+mn-ea"/>
              <a:cs typeface="+mn-cs"/>
            </a:endParaRPr>
          </a:p>
          <a:p>
            <a:pPr marL="457200" marR="0" lvl="1" indent="-2889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A bidder who does not submit the BEP UP is considered non-responsive.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(30 ILCS 575/4(e))</a:t>
            </a:r>
            <a:endParaRPr kumimoji="0" lang="en-US" sz="2800" b="1" i="0" u="none" strike="noStrike" kern="1200" cap="none" spc="0" normalizeH="0" baseline="0" noProof="0" dirty="0">
              <a:ln>
                <a:noFill/>
              </a:ln>
              <a:solidFill>
                <a:srgbClr val="044B6F"/>
              </a:solidFill>
              <a:effectLst/>
              <a:uLnTx/>
              <a:uFillTx/>
              <a:latin typeface="Franklin Gothic Book"/>
              <a:ea typeface="+mn-ea"/>
              <a:cs typeface="+mn-cs"/>
            </a:endParaRPr>
          </a:p>
        </p:txBody>
      </p:sp>
      <p:pic>
        <p:nvPicPr>
          <p:cNvPr id="2" name="Picture 1" descr="Logo, icon&#10;&#10;Description automatically generated">
            <a:extLst>
              <a:ext uri="{FF2B5EF4-FFF2-40B4-BE49-F238E27FC236}">
                <a16:creationId xmlns:a16="http://schemas.microsoft.com/office/drawing/2014/main" id="{F3AF08EC-D72B-6150-9D0D-1AF9C0E9E0B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0908" t="-7675" r="1409" b="-1846"/>
          <a:stretch/>
        </p:blipFill>
        <p:spPr>
          <a:xfrm>
            <a:off x="8885095" y="1285561"/>
            <a:ext cx="1016551" cy="1160118"/>
          </a:xfrm>
          <a:prstGeom prst="rect">
            <a:avLst/>
          </a:prstGeom>
        </p:spPr>
      </p:pic>
      <p:pic>
        <p:nvPicPr>
          <p:cNvPr id="3" name="Picture 2" descr="Logo, icon&#10;&#10;Description automatically generated">
            <a:extLst>
              <a:ext uri="{FF2B5EF4-FFF2-40B4-BE49-F238E27FC236}">
                <a16:creationId xmlns:a16="http://schemas.microsoft.com/office/drawing/2014/main" id="{4405ED1B-C72B-70DD-7015-9D50C83032B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0908" t="-7675" r="1409" b="-1846"/>
          <a:stretch/>
        </p:blipFill>
        <p:spPr>
          <a:xfrm>
            <a:off x="8885096" y="4290017"/>
            <a:ext cx="1016551" cy="1160118"/>
          </a:xfrm>
          <a:prstGeom prst="rect">
            <a:avLst/>
          </a:prstGeom>
        </p:spPr>
      </p:pic>
    </p:spTree>
    <p:extLst>
      <p:ext uri="{BB962C8B-B14F-4D97-AF65-F5344CB8AC3E}">
        <p14:creationId xmlns:p14="http://schemas.microsoft.com/office/powerpoint/2010/main" val="1254333757"/>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06F9D0-4D0D-1B39-82FE-DF45AB7D808D}"/>
              </a:ext>
            </a:extLst>
          </p:cNvPr>
          <p:cNvSpPr txBox="1">
            <a:spLocks/>
          </p:cNvSpPr>
          <p:nvPr/>
        </p:nvSpPr>
        <p:spPr>
          <a:xfrm>
            <a:off x="284976" y="328974"/>
            <a:ext cx="11451771" cy="649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A4B6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44B6F"/>
                </a:solidFill>
                <a:effectLst/>
                <a:uLnTx/>
                <a:uFillTx/>
                <a:latin typeface="Franklin Gothic Medium"/>
                <a:ea typeface="+mj-ea"/>
                <a:cs typeface="+mj-cs"/>
              </a:rPr>
              <a:t>BEP Utilization Plan – Common Questions</a:t>
            </a:r>
          </a:p>
        </p:txBody>
      </p:sp>
      <p:sp>
        <p:nvSpPr>
          <p:cNvPr id="5" name="TextBox 4">
            <a:extLst>
              <a:ext uri="{FF2B5EF4-FFF2-40B4-BE49-F238E27FC236}">
                <a16:creationId xmlns:a16="http://schemas.microsoft.com/office/drawing/2014/main" id="{E66A52E3-D957-EBE8-E169-42F8F290557A}"/>
              </a:ext>
            </a:extLst>
          </p:cNvPr>
          <p:cNvSpPr txBox="1"/>
          <p:nvPr/>
        </p:nvSpPr>
        <p:spPr>
          <a:xfrm>
            <a:off x="370114" y="1147454"/>
            <a:ext cx="11451771" cy="5262979"/>
          </a:xfrm>
          <a:prstGeom prst="rect">
            <a:avLst/>
          </a:prstGeom>
          <a:noFill/>
        </p:spPr>
        <p:txBody>
          <a:bodyPr wrap="square" numCol="1" rtlCol="0">
            <a:spAutoFit/>
          </a:bodyPr>
          <a:lstStyle/>
          <a:p>
            <a:pPr marL="0" marR="0" lvl="1" indent="0" algn="l"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44B6F"/>
                </a:solidFill>
                <a:effectLst/>
                <a:uLnTx/>
                <a:uFillTx/>
                <a:latin typeface="Franklin Gothic Book"/>
                <a:ea typeface="+mn-ea"/>
                <a:cs typeface="+mn-cs"/>
              </a:rPr>
              <a:t>Our lowest bidder completed the BEP UP, but did not meet the goal, and did not submit good faith documentation.  The second lowest bidder met the goal. What do we do? </a:t>
            </a:r>
          </a:p>
          <a:p>
            <a:pPr marL="457200" marR="0" lvl="1"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Award to the second lowest bidder.</a:t>
            </a:r>
          </a:p>
          <a:p>
            <a:pPr marL="457200" marR="0" lvl="1"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Even though the lowest bidder submitted the Plan, he is non-responsible because he did not meet all the requirements of the grant. </a:t>
            </a:r>
            <a:endParaRPr kumimoji="0" lang="en-US" sz="2800" b="1" i="0" u="none" strike="noStrike" kern="1200" cap="none" spc="0" normalizeH="0" baseline="0" noProof="0" dirty="0">
              <a:ln>
                <a:noFill/>
              </a:ln>
              <a:solidFill>
                <a:srgbClr val="044B6F"/>
              </a:solidFill>
              <a:effectLst/>
              <a:uLnTx/>
              <a:uFillTx/>
              <a:latin typeface="Franklin Gothic Book"/>
              <a:ea typeface="+mn-ea"/>
              <a:cs typeface="+mn-cs"/>
            </a:endParaRPr>
          </a:p>
          <a:p>
            <a:pPr marL="344488"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44B6F"/>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4B6F"/>
                </a:solidFill>
                <a:effectLst/>
                <a:uLnTx/>
                <a:uFillTx/>
                <a:latin typeface="Franklin Gothic Book"/>
                <a:ea typeface="+mn-ea"/>
                <a:cs typeface="+mn-cs"/>
              </a:rPr>
              <a:t>I</a:t>
            </a:r>
            <a:r>
              <a:rPr kumimoji="0" lang="en-US" sz="2800" b="1" i="0" u="none" strike="noStrike" kern="1200" cap="none" spc="0" normalizeH="0" baseline="0" noProof="0" dirty="0">
                <a:ln>
                  <a:noFill/>
                </a:ln>
                <a:solidFill>
                  <a:srgbClr val="FFFFFF"/>
                </a:solidFill>
                <a:effectLst/>
                <a:uLnTx/>
                <a:uFillTx/>
                <a:latin typeface="Franklin Gothic Book"/>
                <a:ea typeface="+mn-ea"/>
                <a:cs typeface="+mn-cs"/>
              </a:rPr>
              <a:t> </a:t>
            </a:r>
            <a:r>
              <a:rPr kumimoji="0" lang="en-US" sz="2800" b="1" i="0" u="none" strike="noStrike" kern="1200" cap="none" spc="0" normalizeH="0" baseline="0" noProof="0" dirty="0">
                <a:ln>
                  <a:noFill/>
                </a:ln>
                <a:solidFill>
                  <a:srgbClr val="044B6F"/>
                </a:solidFill>
                <a:effectLst/>
                <a:uLnTx/>
                <a:uFillTx/>
                <a:latin typeface="Franklin Gothic Book"/>
                <a:ea typeface="+mn-ea"/>
                <a:cs typeface="+mn-cs"/>
              </a:rPr>
              <a:t>submitted my plan, but the WBE I contracted with can’t continue on the project.  What do I do?</a:t>
            </a:r>
          </a:p>
          <a:p>
            <a:pPr marL="457200" marR="0" lvl="1"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The BEP Change of Vendor Form will be sent after the Department’s review and approval of the BEP Utilization Plan. </a:t>
            </a:r>
            <a:endParaRPr kumimoji="0" lang="en-US" sz="2800" b="1" i="0" u="none" strike="noStrike" kern="1200" cap="none" spc="0" normalizeH="0" baseline="0" noProof="0" dirty="0">
              <a:ln>
                <a:noFill/>
              </a:ln>
              <a:solidFill>
                <a:srgbClr val="044B6F"/>
              </a:solidFill>
              <a:effectLst/>
              <a:uLnTx/>
              <a:uFillTx/>
              <a:latin typeface="Franklin Gothic Book"/>
              <a:ea typeface="+mn-ea"/>
              <a:cs typeface="+mn-cs"/>
            </a:endParaRPr>
          </a:p>
          <a:p>
            <a:pPr marL="344488"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44B6F"/>
              </a:solidFill>
              <a:effectLst/>
              <a:uLnTx/>
              <a:uFillTx/>
              <a:latin typeface="Franklin Gothic Book"/>
              <a:ea typeface="+mn-ea"/>
              <a:cs typeface="+mn-cs"/>
            </a:endParaRPr>
          </a:p>
        </p:txBody>
      </p:sp>
    </p:spTree>
    <p:extLst>
      <p:ext uri="{BB962C8B-B14F-4D97-AF65-F5344CB8AC3E}">
        <p14:creationId xmlns:p14="http://schemas.microsoft.com/office/powerpoint/2010/main" val="4278490385"/>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06F9D0-4D0D-1B39-82FE-DF45AB7D808D}"/>
              </a:ext>
            </a:extLst>
          </p:cNvPr>
          <p:cNvSpPr txBox="1">
            <a:spLocks/>
          </p:cNvSpPr>
          <p:nvPr/>
        </p:nvSpPr>
        <p:spPr>
          <a:xfrm>
            <a:off x="284976" y="328974"/>
            <a:ext cx="11451771" cy="649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A4B6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44B6F"/>
                </a:solidFill>
                <a:effectLst/>
                <a:uLnTx/>
                <a:uFillTx/>
                <a:latin typeface="Franklin Gothic Medium"/>
                <a:ea typeface="+mj-ea"/>
                <a:cs typeface="+mj-cs"/>
              </a:rPr>
              <a:t>BEP Utilization Plan – Common Questions</a:t>
            </a:r>
          </a:p>
        </p:txBody>
      </p:sp>
      <p:sp>
        <p:nvSpPr>
          <p:cNvPr id="5" name="TextBox 4">
            <a:extLst>
              <a:ext uri="{FF2B5EF4-FFF2-40B4-BE49-F238E27FC236}">
                <a16:creationId xmlns:a16="http://schemas.microsoft.com/office/drawing/2014/main" id="{E66A52E3-D957-EBE8-E169-42F8F290557A}"/>
              </a:ext>
            </a:extLst>
          </p:cNvPr>
          <p:cNvSpPr txBox="1"/>
          <p:nvPr/>
        </p:nvSpPr>
        <p:spPr>
          <a:xfrm>
            <a:off x="370114" y="1147454"/>
            <a:ext cx="11451771" cy="3539430"/>
          </a:xfrm>
          <a:prstGeom prst="rect">
            <a:avLst/>
          </a:prstGeom>
          <a:noFill/>
        </p:spPr>
        <p:txBody>
          <a:bodyPr wrap="square" numCol="1" rtlCol="0">
            <a:spAutoFit/>
          </a:bodyPr>
          <a:lstStyle/>
          <a:p>
            <a:pPr marL="0" marR="0" lvl="1" indent="0" algn="l"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44B6F"/>
                </a:solidFill>
                <a:effectLst/>
                <a:uLnTx/>
                <a:uFillTx/>
                <a:latin typeface="Franklin Gothic Book"/>
                <a:ea typeface="+mn-ea"/>
                <a:cs typeface="+mn-cs"/>
              </a:rPr>
              <a:t>Can a WMBE be counted as both an MBE and WBE in order to meet the utilization goal?</a:t>
            </a: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 </a:t>
            </a:r>
            <a:endParaRPr kumimoji="0" lang="en-US" sz="2800" b="1" i="0" u="none" strike="noStrike" kern="1200" cap="none" spc="0" normalizeH="0" baseline="0" noProof="0" dirty="0">
              <a:ln>
                <a:noFill/>
              </a:ln>
              <a:solidFill>
                <a:srgbClr val="044B6F"/>
              </a:solidFill>
              <a:effectLst/>
              <a:uLnTx/>
              <a:uFillTx/>
              <a:latin typeface="Franklin Gothic Book"/>
              <a:ea typeface="+mn-ea"/>
              <a:cs typeface="+mn-cs"/>
            </a:endParaRPr>
          </a:p>
          <a:p>
            <a:pPr marL="344488"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44B6F"/>
              </a:solidFill>
              <a:effectLst/>
              <a:uLnTx/>
              <a:uFillTx/>
              <a:latin typeface="Franklin Gothic Book"/>
              <a:ea typeface="+mn-ea"/>
              <a:cs typeface="+mn-cs"/>
            </a:endParaRPr>
          </a:p>
          <a:p>
            <a:pPr marL="344488"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44B6F"/>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4B6F"/>
                </a:solidFill>
                <a:effectLst/>
                <a:uLnTx/>
                <a:uFillTx/>
                <a:latin typeface="Franklin Gothic Book"/>
                <a:ea typeface="+mn-ea"/>
                <a:cs typeface="+mn-cs"/>
              </a:rPr>
              <a:t>You must count a WMBE as either an MBE or a WBE. It is recommended that you count the WMBEs as MBE first since that goal is assessed at a higher rate than WBE. </a:t>
            </a:r>
          </a:p>
          <a:p>
            <a:pPr marL="344488"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44B6F"/>
              </a:solidFill>
              <a:effectLst/>
              <a:uLnTx/>
              <a:uFillTx/>
              <a:latin typeface="Franklin Gothic Book"/>
              <a:ea typeface="+mn-ea"/>
              <a:cs typeface="+mn-cs"/>
            </a:endParaRPr>
          </a:p>
        </p:txBody>
      </p:sp>
      <p:pic>
        <p:nvPicPr>
          <p:cNvPr id="2" name="Picture 1" descr="Logo, icon&#10;&#10;Description automatically generated">
            <a:extLst>
              <a:ext uri="{FF2B5EF4-FFF2-40B4-BE49-F238E27FC236}">
                <a16:creationId xmlns:a16="http://schemas.microsoft.com/office/drawing/2014/main" id="{B6DB812D-5226-5361-C45A-0335B08FB20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0908" t="-7675" r="1409" b="-1846"/>
          <a:stretch/>
        </p:blipFill>
        <p:spPr>
          <a:xfrm>
            <a:off x="8818994" y="1572000"/>
            <a:ext cx="1016551" cy="1160118"/>
          </a:xfrm>
          <a:prstGeom prst="rect">
            <a:avLst/>
          </a:prstGeom>
        </p:spPr>
      </p:pic>
    </p:spTree>
    <p:extLst>
      <p:ext uri="{BB962C8B-B14F-4D97-AF65-F5344CB8AC3E}">
        <p14:creationId xmlns:p14="http://schemas.microsoft.com/office/powerpoint/2010/main" val="1181931112"/>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06F9D0-4D0D-1B39-82FE-DF45AB7D808D}"/>
              </a:ext>
            </a:extLst>
          </p:cNvPr>
          <p:cNvSpPr txBox="1">
            <a:spLocks/>
          </p:cNvSpPr>
          <p:nvPr/>
        </p:nvSpPr>
        <p:spPr>
          <a:xfrm>
            <a:off x="284976" y="328974"/>
            <a:ext cx="11451771" cy="649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A4B6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44B6F"/>
                </a:solidFill>
                <a:effectLst/>
                <a:uLnTx/>
                <a:uFillTx/>
                <a:latin typeface="Franklin Gothic Medium"/>
                <a:ea typeface="+mj-ea"/>
                <a:cs typeface="+mj-cs"/>
              </a:rPr>
              <a:t>BEP Utilization Plan – Common Questions</a:t>
            </a:r>
          </a:p>
        </p:txBody>
      </p:sp>
      <p:sp>
        <p:nvSpPr>
          <p:cNvPr id="5" name="TextBox 4">
            <a:extLst>
              <a:ext uri="{FF2B5EF4-FFF2-40B4-BE49-F238E27FC236}">
                <a16:creationId xmlns:a16="http://schemas.microsoft.com/office/drawing/2014/main" id="{E66A52E3-D957-EBE8-E169-42F8F290557A}"/>
              </a:ext>
            </a:extLst>
          </p:cNvPr>
          <p:cNvSpPr txBox="1"/>
          <p:nvPr/>
        </p:nvSpPr>
        <p:spPr>
          <a:xfrm>
            <a:off x="367379" y="978489"/>
            <a:ext cx="11369368" cy="483209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044B6F"/>
                </a:solidFill>
                <a:effectLst/>
                <a:uLnTx/>
                <a:uFillTx/>
                <a:latin typeface="Franklin Gothic Book"/>
                <a:ea typeface="+mn-ea"/>
                <a:cs typeface="+mn-cs"/>
              </a:rPr>
              <a:t>How does BEP compliance affect my Grant Funds? </a:t>
            </a:r>
          </a:p>
          <a:p>
            <a:pPr marL="457200" marR="0" lvl="0"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DCEO grant funds for construction </a:t>
            </a:r>
            <a:r>
              <a:rPr kumimoji="0" lang="en-US" sz="2800" b="0" i="0" u="sng" strike="noStrike" kern="1200" cap="none" spc="0" normalizeH="0" baseline="0" noProof="0" dirty="0">
                <a:ln>
                  <a:noFill/>
                </a:ln>
                <a:solidFill>
                  <a:srgbClr val="044B6F"/>
                </a:solidFill>
                <a:effectLst/>
                <a:uLnTx/>
                <a:uFillTx/>
                <a:latin typeface="Franklin Gothic Book"/>
                <a:ea typeface="+mn-ea"/>
                <a:cs typeface="+mn-cs"/>
              </a:rPr>
              <a:t>are not released </a:t>
            </a: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until the BEP Utilization Plan is submitted and approved.</a:t>
            </a:r>
          </a:p>
          <a:p>
            <a:pPr marL="457200" marR="0" lvl="0"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Lien Waivers will be sent after the Department’s review and approval of the BEP Utilization Plan.</a:t>
            </a:r>
          </a:p>
          <a:p>
            <a:pPr marL="457200" marR="0" lvl="0"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Grantees must submit Partial Lien Waivers with Requests for Payment in order to receive grant funds.  The lien waivers are compared with the Utilization Plan to ensure compliance prior to approval and release of grant funds. </a:t>
            </a:r>
          </a:p>
          <a:p>
            <a:pPr marL="457200" marR="0" lvl="0"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44B6F"/>
              </a:solidFill>
              <a:effectLst/>
              <a:uLnTx/>
              <a:uFillTx/>
              <a:latin typeface="Franklin Gothic Book"/>
              <a:ea typeface="+mn-ea"/>
              <a:cs typeface="+mn-cs"/>
            </a:endParaRPr>
          </a:p>
          <a:p>
            <a:pPr marL="346075" marR="0" lvl="1"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44B6F"/>
              </a:solidFill>
              <a:effectLst/>
              <a:uLnTx/>
              <a:uFillTx/>
              <a:latin typeface="Franklin Gothic Book"/>
              <a:ea typeface="+mn-ea"/>
              <a:cs typeface="+mn-cs"/>
            </a:endParaRPr>
          </a:p>
        </p:txBody>
      </p:sp>
    </p:spTree>
    <p:extLst>
      <p:ext uri="{BB962C8B-B14F-4D97-AF65-F5344CB8AC3E}">
        <p14:creationId xmlns:p14="http://schemas.microsoft.com/office/powerpoint/2010/main" val="4143512156"/>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06F9D0-4D0D-1B39-82FE-DF45AB7D808D}"/>
              </a:ext>
            </a:extLst>
          </p:cNvPr>
          <p:cNvSpPr txBox="1">
            <a:spLocks/>
          </p:cNvSpPr>
          <p:nvPr/>
        </p:nvSpPr>
        <p:spPr>
          <a:xfrm>
            <a:off x="284976" y="328974"/>
            <a:ext cx="11451771" cy="649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0A4B6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44B6F"/>
                </a:solidFill>
                <a:effectLst/>
                <a:uLnTx/>
                <a:uFillTx/>
                <a:latin typeface="Franklin Gothic Medium"/>
                <a:ea typeface="+mj-ea"/>
                <a:cs typeface="+mj-cs"/>
              </a:rPr>
              <a:t>BEP Utilization Plan – Common Questions</a:t>
            </a:r>
          </a:p>
        </p:txBody>
      </p:sp>
      <p:sp>
        <p:nvSpPr>
          <p:cNvPr id="5" name="TextBox 4">
            <a:extLst>
              <a:ext uri="{FF2B5EF4-FFF2-40B4-BE49-F238E27FC236}">
                <a16:creationId xmlns:a16="http://schemas.microsoft.com/office/drawing/2014/main" id="{E66A52E3-D957-EBE8-E169-42F8F290557A}"/>
              </a:ext>
            </a:extLst>
          </p:cNvPr>
          <p:cNvSpPr txBox="1"/>
          <p:nvPr/>
        </p:nvSpPr>
        <p:spPr>
          <a:xfrm>
            <a:off x="411316" y="1257163"/>
            <a:ext cx="11369368" cy="353943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044B6F"/>
                </a:solidFill>
                <a:effectLst/>
                <a:uLnTx/>
                <a:uFillTx/>
                <a:latin typeface="Franklin Gothic Book"/>
                <a:ea typeface="+mn-ea"/>
                <a:cs typeface="+mn-cs"/>
              </a:rPr>
              <a:t>How does BEP compliance affect my Grant Funds? </a:t>
            </a:r>
          </a:p>
          <a:p>
            <a:pPr marL="344488"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The Final Request for Payment shall include the Final Lien Waiver, which includes the amount of all contracts from subcontractors and suppliers for which final lien waivers were not previously submitted.  </a:t>
            </a:r>
          </a:p>
          <a:p>
            <a:pPr marL="344488"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44B6F"/>
                </a:solidFill>
                <a:effectLst/>
                <a:uLnTx/>
                <a:uFillTx/>
                <a:latin typeface="Franklin Gothic Book"/>
                <a:ea typeface="+mn-ea"/>
                <a:cs typeface="+mn-cs"/>
              </a:rPr>
              <a:t>The Department will hold the amount of grant funds applicable to the BEP goal percentage until all CEI BEP certified vendors have been paid and the BEP Utilization goal is met. </a:t>
            </a:r>
          </a:p>
          <a:p>
            <a:pPr marL="346075" marR="0" lvl="1"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44B6F"/>
              </a:solidFill>
              <a:effectLst/>
              <a:uLnTx/>
              <a:uFillTx/>
              <a:latin typeface="Franklin Gothic Book"/>
              <a:ea typeface="+mn-ea"/>
              <a:cs typeface="+mn-cs"/>
            </a:endParaRPr>
          </a:p>
        </p:txBody>
      </p:sp>
    </p:spTree>
    <p:extLst>
      <p:ext uri="{BB962C8B-B14F-4D97-AF65-F5344CB8AC3E}">
        <p14:creationId xmlns:p14="http://schemas.microsoft.com/office/powerpoint/2010/main" val="4123400787"/>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2673531" y="495159"/>
            <a:ext cx="9331855" cy="2471976"/>
          </a:xfrm>
        </p:spPr>
        <p:txBody>
          <a:bodyPr>
            <a:normAutofit lnSpcReduction="10000"/>
          </a:bodyPr>
          <a:lstStyle/>
          <a:p>
            <a:pPr marL="0" indent="0" algn="r">
              <a:buFont typeface="Arial" panose="020B0604020202020204" pitchFamily="34" charset="0"/>
              <a:buNone/>
            </a:pPr>
            <a:r>
              <a:rPr lang="en-US" sz="3200" dirty="0">
                <a:solidFill>
                  <a:srgbClr val="0A4B6F"/>
                </a:solidFill>
                <a:latin typeface="Franklin Gothic Book" panose="020B0503020102020204" pitchFamily="34" charset="0"/>
              </a:rPr>
              <a:t>Rebuild Illinois Administration</a:t>
            </a:r>
          </a:p>
          <a:p>
            <a:pPr marL="0" indent="0" algn="r">
              <a:buFont typeface="Arial" panose="020B0604020202020204" pitchFamily="34" charset="0"/>
              <a:buNone/>
            </a:pPr>
            <a:r>
              <a:rPr lang="en-US" sz="3200" dirty="0">
                <a:solidFill>
                  <a:srgbClr val="0A4B6F"/>
                </a:solidFill>
                <a:latin typeface="Franklin Gothic Book" panose="020B0503020102020204" pitchFamily="34" charset="0"/>
              </a:rPr>
              <a:t>Business Enterprise Program (BEP)</a:t>
            </a:r>
          </a:p>
          <a:p>
            <a:pPr marL="0" indent="0" algn="r">
              <a:buFont typeface="Arial" panose="020B0604020202020204" pitchFamily="34" charset="0"/>
              <a:buNone/>
            </a:pPr>
            <a:r>
              <a:rPr lang="en-US" dirty="0">
                <a:solidFill>
                  <a:srgbClr val="0A4B6F"/>
                </a:solidFill>
                <a:latin typeface="Franklin Gothic Book" panose="020B0503020102020204" pitchFamily="34" charset="0"/>
              </a:rPr>
              <a:t>JoLaine Miner</a:t>
            </a:r>
          </a:p>
          <a:p>
            <a:pPr marL="0" indent="0" algn="r">
              <a:buFont typeface="Arial" panose="020B0604020202020204" pitchFamily="34" charset="0"/>
              <a:buNone/>
            </a:pPr>
            <a:endParaRPr lang="en-US" sz="3200" dirty="0">
              <a:solidFill>
                <a:srgbClr val="0A4B6F"/>
              </a:solidFill>
              <a:latin typeface="Franklin Gothic Book" panose="020B0503020102020204" pitchFamily="34" charset="0"/>
            </a:endParaRPr>
          </a:p>
          <a:p>
            <a:pPr marL="0" indent="0" algn="r">
              <a:buFont typeface="Arial" panose="020B0604020202020204" pitchFamily="34" charset="0"/>
              <a:buNone/>
            </a:pPr>
            <a:r>
              <a:rPr lang="en-US" dirty="0">
                <a:solidFill>
                  <a:srgbClr val="0A4B6F"/>
                </a:solidFill>
                <a:latin typeface="Franklin Gothic Book" panose="020B0503020102020204" pitchFamily="34" charset="0"/>
              </a:rPr>
              <a:t>Please contact me if you have any questions</a:t>
            </a:r>
          </a:p>
        </p:txBody>
      </p:sp>
      <p:sp>
        <p:nvSpPr>
          <p:cNvPr id="2" name="TextBox 1">
            <a:extLst>
              <a:ext uri="{FF2B5EF4-FFF2-40B4-BE49-F238E27FC236}">
                <a16:creationId xmlns:a16="http://schemas.microsoft.com/office/drawing/2014/main" id="{1B552B91-3310-8448-3553-89157D6D60E5}"/>
              </a:ext>
            </a:extLst>
          </p:cNvPr>
          <p:cNvSpPr txBox="1"/>
          <p:nvPr/>
        </p:nvSpPr>
        <p:spPr>
          <a:xfrm>
            <a:off x="6599651" y="2820965"/>
            <a:ext cx="5287548" cy="147732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IL Dept of Commerce &amp; Economic Opportunity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607 E. Adams, 3</a:t>
            </a:r>
            <a:r>
              <a:rPr kumimoji="0" lang="en-US" sz="1800" b="0" i="0" u="none" strike="noStrike" kern="1200" cap="none" spc="0" normalizeH="0" baseline="30000" noProof="0" dirty="0">
                <a:ln>
                  <a:noFill/>
                </a:ln>
                <a:solidFill>
                  <a:srgbClr val="044B6F"/>
                </a:solidFill>
                <a:effectLst/>
                <a:uLnTx/>
                <a:uFillTx/>
                <a:latin typeface="Franklin Gothic Book"/>
                <a:ea typeface="+mn-ea"/>
                <a:cs typeface="Arial" panose="020B0604020202020204" pitchFamily="34" charset="0"/>
              </a:rPr>
              <a:t>rd</a:t>
            </a: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 Floor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Springfield, IL  62701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Phone: 217.558.4222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4B6F"/>
                </a:solidFill>
                <a:effectLst/>
                <a:uLnTx/>
                <a:uFillTx/>
                <a:latin typeface="Franklin Gothic Book"/>
                <a:ea typeface="+mn-ea"/>
                <a:cs typeface="Arial" panose="020B0604020202020204" pitchFamily="34" charset="0"/>
              </a:rPr>
              <a:t>Email: ceo.lso@Illinois.gov</a:t>
            </a:r>
          </a:p>
        </p:txBody>
      </p:sp>
      <p:sp>
        <p:nvSpPr>
          <p:cNvPr id="5" name="Rectangle 4">
            <a:extLst>
              <a:ext uri="{FF2B5EF4-FFF2-40B4-BE49-F238E27FC236}">
                <a16:creationId xmlns:a16="http://schemas.microsoft.com/office/drawing/2014/main" id="{822D84A1-475F-8C29-1FE2-107D6D26A295}"/>
              </a:ext>
            </a:extLst>
          </p:cNvPr>
          <p:cNvSpPr/>
          <p:nvPr/>
        </p:nvSpPr>
        <p:spPr>
          <a:xfrm>
            <a:off x="9158561" y="4303455"/>
            <a:ext cx="2571886" cy="255454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rgbClr val="044B6F"/>
                  </a:solidFill>
                  <a:prstDash val="solid"/>
                </a:ln>
                <a:pattFill prst="pct50">
                  <a:fgClr>
                    <a:srgbClr val="044B6F"/>
                  </a:fgClr>
                  <a:bgClr>
                    <a:srgbClr val="044B6F">
                      <a:lumMod val="20000"/>
                      <a:lumOff val="80000"/>
                    </a:srgbClr>
                  </a:bgClr>
                </a:pattFill>
                <a:effectLst>
                  <a:outerShdw dist="38100" dir="2640000" algn="bl" rotWithShape="0">
                    <a:srgbClr val="044B6F"/>
                  </a:outerShdw>
                </a:effectLst>
                <a:uLnTx/>
                <a:uFillTx/>
                <a:latin typeface="Kunstler Script" panose="030304020206070D0D06" pitchFamily="66" charset="0"/>
                <a:ea typeface="+mn-ea"/>
                <a:cs typeface="Dreaming Outloud Script Pro" panose="03050502040304050704" pitchFamily="66" charset="0"/>
              </a:rPr>
              <a:t>Thank You!</a:t>
            </a:r>
          </a:p>
        </p:txBody>
      </p:sp>
      <p:pic>
        <p:nvPicPr>
          <p:cNvPr id="4" name="Picture 3" descr="Logo&#10;&#10;Description automatically generated">
            <a:extLst>
              <a:ext uri="{FF2B5EF4-FFF2-40B4-BE49-F238E27FC236}">
                <a16:creationId xmlns:a16="http://schemas.microsoft.com/office/drawing/2014/main" id="{6B2F3D46-F8CB-C7E2-E711-F84C93B26CD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12" t="15398" r="52273" b="4745"/>
          <a:stretch/>
        </p:blipFill>
        <p:spPr>
          <a:xfrm rot="558761">
            <a:off x="852931" y="210635"/>
            <a:ext cx="2927096" cy="3975686"/>
          </a:xfrm>
          <a:prstGeom prst="rect">
            <a:avLst/>
          </a:prstGeom>
        </p:spPr>
      </p:pic>
    </p:spTree>
    <p:extLst>
      <p:ext uri="{BB962C8B-B14F-4D97-AF65-F5344CB8AC3E}">
        <p14:creationId xmlns:p14="http://schemas.microsoft.com/office/powerpoint/2010/main" val="31236732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p:txBody>
          <a:bodyPr/>
          <a:lstStyle/>
          <a:p>
            <a:pPr algn="r"/>
            <a:r>
              <a:rPr lang="en-US" dirty="0">
                <a:solidFill>
                  <a:srgbClr val="0A4B6F"/>
                </a:solidFill>
                <a:latin typeface="Franklin Gothic Medium" panose="020B0603020102020204" pitchFamily="34" charset="0"/>
                <a:cs typeface="Aharoni" panose="020B0604020202020204" pitchFamily="2" charset="-79"/>
              </a:rPr>
              <a:t>Rebuild Illinois Administration</a:t>
            </a: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2374084" y="2392363"/>
            <a:ext cx="9817916" cy="1655762"/>
          </a:xfrm>
        </p:spPr>
        <p:txBody>
          <a:bodyPr>
            <a:normAutofit/>
          </a:bodyPr>
          <a:lstStyle/>
          <a:p>
            <a:pPr marL="0" indent="0" algn="r">
              <a:buNone/>
            </a:pPr>
            <a:r>
              <a:rPr lang="en-US" sz="3200" dirty="0">
                <a:solidFill>
                  <a:srgbClr val="0A4B6F"/>
                </a:solidFill>
                <a:latin typeface="Franklin Gothic Book" panose="020B0503020102020204" pitchFamily="34" charset="0"/>
              </a:rPr>
              <a:t>2 CFR 200 Procurement Standards</a:t>
            </a:r>
          </a:p>
          <a:p>
            <a:pPr marL="0" indent="0" algn="r">
              <a:buNone/>
            </a:pPr>
            <a:r>
              <a:rPr lang="en-US" sz="2200" dirty="0">
                <a:solidFill>
                  <a:srgbClr val="0A4B6F"/>
                </a:solidFill>
                <a:latin typeface="Franklin Gothic Book" panose="020B0503020102020204" pitchFamily="34" charset="0"/>
              </a:rPr>
              <a:t>Covers Current DCEO OCD Rebuild Illinois Grants as of October, 2023</a:t>
            </a:r>
          </a:p>
          <a:p>
            <a:pPr marL="0" indent="0" algn="r">
              <a:buNone/>
            </a:pPr>
            <a:r>
              <a:rPr lang="en-US" sz="2800" dirty="0">
                <a:solidFill>
                  <a:srgbClr val="0A4B6F"/>
                </a:solidFill>
                <a:latin typeface="Franklin Gothic Book" panose="020B0503020102020204" pitchFamily="34" charset="0"/>
              </a:rPr>
              <a:t>Kirk Kumerow</a:t>
            </a:r>
          </a:p>
        </p:txBody>
      </p:sp>
    </p:spTree>
    <p:extLst>
      <p:ext uri="{BB962C8B-B14F-4D97-AF65-F5344CB8AC3E}">
        <p14:creationId xmlns:p14="http://schemas.microsoft.com/office/powerpoint/2010/main" val="16002201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sz="36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2 Code of Federal Regulations (CFR) 200</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862870"/>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Subtitle A, “Office of Management and Budget Guidance for Grants and Agreements” became effective as uniform Federal guidance on 12/26/2014;</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Originally Called OMB “Super Circular” in 2011;</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Launched by Obama administration to </a:t>
            </a:r>
            <a:r>
              <a:rPr kumimoji="0" lang="en-US" sz="2800" b="0" i="0" u="none" strike="noStrike" kern="1200" cap="none" spc="0" normalizeH="0" baseline="0" noProof="0" dirty="0">
                <a:ln>
                  <a:noFill/>
                </a:ln>
                <a:solidFill>
                  <a:srgbClr val="7030A0"/>
                </a:solidFill>
                <a:effectLst/>
                <a:uLnTx/>
                <a:uFillTx/>
                <a:latin typeface="Franklin Gothic Book"/>
                <a:ea typeface="+mn-ea"/>
                <a:cs typeface="+mn-cs"/>
              </a:rPr>
              <a:t>streamline guidance for federal awards to ease the administrative burden and costs</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Franklin Gothic Book"/>
                <a:ea typeface="+mn-ea"/>
                <a:cs typeface="+mn-cs"/>
              </a:rPr>
              <a:t>     across Federal agencies’ funding programs.</a:t>
            </a:r>
            <a:endParaRPr kumimoji="0" lang="en-US" sz="2800" b="0" i="0" u="none" strike="noStrike" kern="1200" cap="none" spc="0" normalizeH="0" baseline="0" noProof="0" dirty="0">
              <a:ln>
                <a:noFill/>
              </a:ln>
              <a:solidFill>
                <a:srgbClr val="7030A0"/>
              </a:solidFill>
              <a:effectLst/>
              <a:uLnTx/>
              <a:uFillTx/>
              <a:latin typeface="Franklin Gothic Book"/>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36653866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sz="36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2 CFR 200</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909036"/>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In 2014, Illinois General Assembly passed and </a:t>
            </a:r>
            <a:r>
              <a:rPr kumimoji="0" lang="en-US" sz="3200" b="0" i="0" u="none" strike="noStrike" kern="1200" cap="none" spc="0" normalizeH="0" baseline="0" noProof="0" dirty="0" err="1">
                <a:ln>
                  <a:noFill/>
                </a:ln>
                <a:solidFill>
                  <a:srgbClr val="1F497D"/>
                </a:solidFill>
                <a:effectLst/>
                <a:uLnTx/>
                <a:uFillTx/>
                <a:latin typeface="Franklin Gothic Book"/>
                <a:ea typeface="+mn-ea"/>
                <a:cs typeface="Arial" panose="020B0604020202020204" pitchFamily="34" charset="0"/>
              </a:rPr>
              <a:t>Governo</a:t>
            </a: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r signed 30 ILCS 708/20 “Adoption of federal rules applicable to grants”;</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Made rules under Federal 2 CFR 200 binding on State of Illinois-funded grants;</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Goals of efficiency and better grant</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tracking and enforcement.</a:t>
            </a:r>
            <a:endPar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39089617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sz="3600" dirty="0">
                <a:solidFill>
                  <a:srgbClr val="0A4B6F"/>
                </a:solidFill>
                <a:latin typeface="Franklin Gothic Medium" panose="020B0603020102020204" pitchFamily="34" charset="0"/>
                <a:cs typeface="Aharoni" panose="020B0604020202020204" pitchFamily="2" charset="-79"/>
              </a:rPr>
              <a:t>2 CFR 200.317-.326 Procurement Standards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0937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§200.317   Procurements by states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sng"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§200.318   General procurement standards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§200.319   Competition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§200.320   Methods of procurement to be followed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§200.321   Contracting with MBE, et. al.</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§200.322   Procurement of recovered materials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§200.323   Contract cost and price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§200.324   Federal agency or pass-through entity review</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§200.325   Bonding requirements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§200.326   Contract provisions</a:t>
            </a:r>
          </a:p>
        </p:txBody>
      </p:sp>
    </p:spTree>
    <p:extLst>
      <p:ext uri="{BB962C8B-B14F-4D97-AF65-F5344CB8AC3E}">
        <p14:creationId xmlns:p14="http://schemas.microsoft.com/office/powerpoint/2010/main" val="373294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F53A4-2AA5-4D0E-8923-0B43FA73CF87}"/>
              </a:ext>
            </a:extLst>
          </p:cNvPr>
          <p:cNvSpPr>
            <a:spLocks noGrp="1"/>
          </p:cNvSpPr>
          <p:nvPr>
            <p:ph type="title"/>
          </p:nvPr>
        </p:nvSpPr>
        <p:spPr>
          <a:xfrm>
            <a:off x="1006679" y="209725"/>
            <a:ext cx="5089321" cy="1166069"/>
          </a:xfrm>
        </p:spPr>
        <p:txBody>
          <a:bodyPr>
            <a:noAutofit/>
          </a:bodyPr>
          <a:lstStyle/>
          <a:p>
            <a:br>
              <a:rPr lang="en-US" sz="4400" dirty="0">
                <a:solidFill>
                  <a:srgbClr val="0A4B6F"/>
                </a:solidFill>
                <a:latin typeface="Franklin Gothic Medium" panose="020B0603020102020204" pitchFamily="34" charset="0"/>
                <a:cs typeface="Aharoni" panose="020B0604020202020204" pitchFamily="2" charset="-79"/>
              </a:rPr>
            </a:br>
            <a:r>
              <a:rPr lang="en-US" sz="4400" dirty="0">
                <a:solidFill>
                  <a:srgbClr val="0A4B6F"/>
                </a:solidFill>
                <a:latin typeface="Franklin Gothic Medium" panose="020B0603020102020204" pitchFamily="34" charset="0"/>
                <a:cs typeface="Aharoni" panose="020B0604020202020204" pitchFamily="2" charset="-79"/>
              </a:rPr>
              <a:t>Grant Agreements</a:t>
            </a:r>
            <a:br>
              <a:rPr lang="en-US" sz="4400" dirty="0">
                <a:solidFill>
                  <a:srgbClr val="0A4B6F"/>
                </a:solidFill>
                <a:latin typeface="Franklin Gothic Medium" panose="020B0603020102020204" pitchFamily="34" charset="0"/>
                <a:cs typeface="Aharoni" panose="020B0604020202020204" pitchFamily="2" charset="-79"/>
              </a:rPr>
            </a:br>
            <a:endParaRPr lang="en-US" sz="4400" dirty="0"/>
          </a:p>
        </p:txBody>
      </p:sp>
      <p:sp>
        <p:nvSpPr>
          <p:cNvPr id="4" name="Content Placeholder 3">
            <a:extLst>
              <a:ext uri="{FF2B5EF4-FFF2-40B4-BE49-F238E27FC236}">
                <a16:creationId xmlns:a16="http://schemas.microsoft.com/office/drawing/2014/main" id="{D1B6B85B-9C82-4498-985A-B67A5D2B28F8}"/>
              </a:ext>
            </a:extLst>
          </p:cNvPr>
          <p:cNvSpPr>
            <a:spLocks noGrp="1"/>
          </p:cNvSpPr>
          <p:nvPr>
            <p:ph sz="half" idx="2"/>
          </p:nvPr>
        </p:nvSpPr>
        <p:spPr>
          <a:xfrm>
            <a:off x="704675" y="1375795"/>
            <a:ext cx="11425806" cy="4813870"/>
          </a:xfrm>
        </p:spPr>
        <p:txBody>
          <a:bodyPr>
            <a:normAutofit/>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 Agreements are initiated after NOSA is accepted by the Grantee or the Grant Administrator.</a:t>
            </a:r>
          </a:p>
          <a:p>
            <a:pPr marL="457200" indent="-457200">
              <a:defRPr/>
            </a:pPr>
            <a:r>
              <a:rPr lang="en-US" sz="2400" b="1" dirty="0">
                <a:solidFill>
                  <a:srgbClr val="0A4B6F"/>
                </a:solidFill>
                <a:latin typeface="Franklin Gothic Book" panose="020B0503020102020204" pitchFamily="34" charset="0"/>
              </a:rPr>
              <a:t>Review the Grant Agreement to understand what it contains as it relates to your roles and responsibilities prior to signing off on the Grant Agreement. </a:t>
            </a:r>
          </a:p>
          <a:p>
            <a:pPr marL="914400" lvl="1" indent="-457200">
              <a:defRPr/>
            </a:pPr>
            <a:r>
              <a:rPr lang="en-US" sz="2000" b="1" dirty="0">
                <a:solidFill>
                  <a:srgbClr val="0A4B6F"/>
                </a:solidFill>
                <a:latin typeface="Franklin Gothic Book" panose="020B0503020102020204" pitchFamily="34" charset="0"/>
              </a:rPr>
              <a:t>Such as certified assurances, financial and audit requirements, reporting schedules, monitoring, and reimbursement schedules under the grant</a:t>
            </a:r>
          </a:p>
          <a:p>
            <a:pPr marL="914400" lvl="1" indent="-457200">
              <a:defRPr/>
            </a:pPr>
            <a:r>
              <a:rPr lang="en-US" sz="2000" b="1" dirty="0">
                <a:solidFill>
                  <a:srgbClr val="0A4B6F"/>
                </a:solidFill>
                <a:latin typeface="Franklin Gothic Book" panose="020B0503020102020204" pitchFamily="34" charset="0"/>
              </a:rPr>
              <a:t>Grant Agreement must be signed off by the Authorized Official or his or her authorized designee.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Return the signed Grant Agreement and budget via e-mail to your assigned Grant Manager at DCEO, Office of Community Development.  </a:t>
            </a:r>
          </a:p>
        </p:txBody>
      </p:sp>
    </p:spTree>
    <p:extLst>
      <p:ext uri="{BB962C8B-B14F-4D97-AF65-F5344CB8AC3E}">
        <p14:creationId xmlns:p14="http://schemas.microsoft.com/office/powerpoint/2010/main" val="32550308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sz="3600" dirty="0">
                <a:solidFill>
                  <a:srgbClr val="0A4B6F"/>
                </a:solidFill>
                <a:latin typeface="Franklin Gothic Medium" panose="020B0603020102020204" pitchFamily="34" charset="0"/>
                <a:cs typeface="Aharoni" panose="020B0604020202020204" pitchFamily="2" charset="-79"/>
              </a:rPr>
              <a:t>2 CFR 200.318 General Procurement Standards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92442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Use local procedures if conform with federal law</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Maintain contractor oversight</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Maintain written standards of conduct for all employees</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Use most economical approach</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Use intergovernmental or inter-entity agreements</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Use federal excess/surplus property</a:t>
            </a:r>
          </a:p>
          <a:p>
            <a:pPr marL="457200" marR="0" lvl="0" indent="-457200" algn="l" defTabSz="914400" rtl="0" eaLnBrk="1" fontAlgn="auto" latinLnBrk="0" hangingPunct="1">
              <a:lnSpc>
                <a:spcPct val="100000"/>
              </a:lnSpc>
              <a:spcBef>
                <a:spcPts val="0"/>
              </a:spcBef>
              <a:spcAft>
                <a:spcPts val="600"/>
              </a:spcAft>
              <a:buClrTx/>
              <a:buSzTx/>
              <a:buFont typeface="+mj-lt"/>
              <a:buAutoNum type="alphaLcParenR" startAt="7"/>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Use value engineering</a:t>
            </a:r>
          </a:p>
          <a:p>
            <a:pPr marL="457200" marR="0" lvl="0" indent="-457200" algn="l" defTabSz="914400" rtl="0" eaLnBrk="1" fontAlgn="auto" latinLnBrk="0" hangingPunct="1">
              <a:lnSpc>
                <a:spcPct val="100000"/>
              </a:lnSpc>
              <a:spcBef>
                <a:spcPts val="0"/>
              </a:spcBef>
              <a:spcAft>
                <a:spcPts val="600"/>
              </a:spcAft>
              <a:buClrTx/>
              <a:buSzTx/>
              <a:buFontTx/>
              <a:buAutoNum type="alphaLcParenR" startAt="7"/>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Use responsible contractors</a:t>
            </a:r>
          </a:p>
          <a:p>
            <a:pPr marL="457200" marR="0" lvl="0" indent="-457200" algn="l" defTabSz="914400" rtl="0" eaLnBrk="1" fontAlgn="auto" latinLnBrk="0" hangingPunct="1">
              <a:lnSpc>
                <a:spcPct val="100000"/>
              </a:lnSpc>
              <a:spcBef>
                <a:spcPts val="0"/>
              </a:spcBef>
              <a:spcAft>
                <a:spcPts val="600"/>
              </a:spcAft>
              <a:buClrTx/>
              <a:buSzTx/>
              <a:buFontTx/>
              <a:buAutoNum type="alphaLcParenR" startAt="7"/>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Maintain procurement records</a:t>
            </a:r>
          </a:p>
          <a:p>
            <a:pPr marL="457200" marR="0" lvl="0" indent="-457200" algn="l" defTabSz="914400" rtl="0" eaLnBrk="1" fontAlgn="auto" latinLnBrk="0" hangingPunct="1">
              <a:lnSpc>
                <a:spcPct val="100000"/>
              </a:lnSpc>
              <a:spcBef>
                <a:spcPts val="0"/>
              </a:spcBef>
              <a:spcAft>
                <a:spcPts val="600"/>
              </a:spcAft>
              <a:buClrTx/>
              <a:buSzTx/>
              <a:buFontTx/>
              <a:buAutoNum type="alphaLcParenR" startAt="7"/>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Use T&amp;M contracts only if necessary</a:t>
            </a:r>
          </a:p>
          <a:p>
            <a:pPr marL="457200" marR="0" lvl="0" indent="-457200" algn="l" defTabSz="914400" rtl="0" eaLnBrk="1" fontAlgn="auto" latinLnBrk="0" hangingPunct="1">
              <a:lnSpc>
                <a:spcPct val="100000"/>
              </a:lnSpc>
              <a:spcBef>
                <a:spcPts val="0"/>
              </a:spcBef>
              <a:spcAft>
                <a:spcPts val="600"/>
              </a:spcAft>
              <a:buClrTx/>
              <a:buSzTx/>
              <a:buFontTx/>
              <a:buAutoNum type="alphaLcParenR" startAt="7"/>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Local grantee responsible for all aspects of contract</a:t>
            </a:r>
          </a:p>
        </p:txBody>
      </p:sp>
    </p:spTree>
    <p:extLst>
      <p:ext uri="{BB962C8B-B14F-4D97-AF65-F5344CB8AC3E}">
        <p14:creationId xmlns:p14="http://schemas.microsoft.com/office/powerpoint/2010/main" val="3559581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sz="36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2 CFR 200.319 Competition</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40147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Font typeface="+mj-lt"/>
              <a:buAutoNum type="alphaLcParenR"/>
              <a:tabLst/>
              <a:defRPr/>
            </a:pPr>
            <a:r>
              <a:rPr kumimoji="0" lang="en-US" sz="20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Full, open and competitive procurement process</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0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No unreasonable requirements</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0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No unnecessary experience or bonding requirement</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0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No noncompetitive pricing among firms</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0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No noncompetitive retainer contracts</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0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No conflicts of interest</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0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No “brand name” requirement</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0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No arbitrary actions</a:t>
            </a:r>
          </a:p>
          <a:p>
            <a:pPr marL="457200" marR="0" lvl="0" indent="-457200" algn="l" defTabSz="914400" rtl="0" eaLnBrk="1" fontAlgn="auto" latinLnBrk="0" hangingPunct="1">
              <a:lnSpc>
                <a:spcPct val="100000"/>
              </a:lnSpc>
              <a:spcBef>
                <a:spcPts val="0"/>
              </a:spcBef>
              <a:spcAft>
                <a:spcPts val="600"/>
              </a:spcAft>
              <a:buClrTx/>
              <a:buSzTx/>
              <a:buFont typeface="+mj-lt"/>
              <a:buAutoNum type="alphaLcParenR" startAt="2"/>
              <a:tabLst/>
              <a:defRPr/>
            </a:pPr>
            <a:r>
              <a:rPr kumimoji="0" lang="en-US" sz="20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No geographic preference</a:t>
            </a:r>
          </a:p>
          <a:p>
            <a:pPr marL="457200" marR="0" lvl="0" indent="-457200" algn="l" defTabSz="914400" rtl="0" eaLnBrk="1" fontAlgn="auto" latinLnBrk="0" hangingPunct="1">
              <a:lnSpc>
                <a:spcPct val="100000"/>
              </a:lnSpc>
              <a:spcBef>
                <a:spcPts val="0"/>
              </a:spcBef>
              <a:spcAft>
                <a:spcPts val="600"/>
              </a:spcAft>
              <a:buClrTx/>
              <a:buSzTx/>
              <a:buFont typeface="+mj-lt"/>
              <a:buAutoNum type="alphaLcParenR" startAt="2"/>
              <a:tabLst/>
              <a:defRPr/>
            </a:pPr>
            <a:r>
              <a:rPr kumimoji="0" lang="en-US" sz="20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Must have written procedures</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0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Include technical description of work or product</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20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Include criteria for proposal evaluation</a:t>
            </a:r>
          </a:p>
          <a:p>
            <a:pPr marL="457200" marR="0" lvl="0" indent="-457200" algn="l" defTabSz="914400" rtl="0" eaLnBrk="1" fontAlgn="auto" latinLnBrk="0" hangingPunct="1">
              <a:lnSpc>
                <a:spcPct val="100000"/>
              </a:lnSpc>
              <a:spcBef>
                <a:spcPts val="0"/>
              </a:spcBef>
              <a:spcAft>
                <a:spcPts val="600"/>
              </a:spcAft>
              <a:buClrTx/>
              <a:buSzTx/>
              <a:buFont typeface="+mj-lt"/>
              <a:buAutoNum type="alphaLcParenR" startAt="2"/>
              <a:tabLst/>
              <a:defRPr/>
            </a:pPr>
            <a:r>
              <a:rPr kumimoji="0" lang="en-US" sz="20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If pre-qualified lists are used they must be current</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62676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sz="36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2 CFR 200.320 Methods of Competition - CDBG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24759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8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Procurement by micro-purchases – Rare for Rebuild Illinois</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8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Procurement by small purchase procedures – Can be for Rebuild Illinois A/E</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8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Procurement by sealed bids (formal advertising) – All Rebuild Illinois Construction</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8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Procurement by competitive proposals – Can be for Rebuild Illinois A/E</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800" b="0"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(intentionally left blank)</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28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Procurement by noncompetitive proposals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Generally not for Rebuild Illinois</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endParaRPr kumimoji="0" lang="en-US" sz="2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79729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sz="36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Micro-Purchases &amp; Small Purchase Procedures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615553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Procurement by micro-purchase ($10,000 or less; $2,000 or less for Construction)</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Procurement by small purchase procedures (Less than $250,000 anticipated cost)</a:t>
            </a:r>
          </a:p>
          <a:p>
            <a:pPr marL="514350" marR="0" lvl="0" indent="-514350" algn="l" defTabSz="914400" rtl="0" eaLnBrk="1" fontAlgn="auto" latinLnBrk="0" hangingPunct="1">
              <a:lnSpc>
                <a:spcPct val="100000"/>
              </a:lnSpc>
              <a:spcBef>
                <a:spcPts val="0"/>
              </a:spcBef>
              <a:spcAft>
                <a:spcPts val="600"/>
              </a:spcAft>
              <a:buClrTx/>
              <a:buSzTx/>
              <a:buFont typeface="+mj-lt"/>
              <a:buAutoNum type="romanLcPeriod"/>
              <a:tabLst/>
              <a:defRPr/>
            </a:pPr>
            <a:r>
              <a:rPr kumimoji="0" lang="en-US" sz="24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For DCEO OCD Rebuild Illinois, may be used for equipment purchase or A/E services </a:t>
            </a:r>
          </a:p>
          <a:p>
            <a:pPr marL="457200" marR="0" lvl="0" indent="-457200" algn="l" defTabSz="914400" rtl="0" eaLnBrk="1" fontAlgn="auto" latinLnBrk="0" hangingPunct="1">
              <a:lnSpc>
                <a:spcPct val="100000"/>
              </a:lnSpc>
              <a:spcBef>
                <a:spcPts val="0"/>
              </a:spcBef>
              <a:spcAft>
                <a:spcPts val="600"/>
              </a:spcAft>
              <a:buClrTx/>
              <a:buSzTx/>
              <a:buFontTx/>
              <a:buAutoNum type="romanLcPeriod"/>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Phone, mail or e-mail solicitation acceptable (document efforts)</a:t>
            </a:r>
          </a:p>
          <a:p>
            <a:pPr marL="457200" marR="0" lvl="0" indent="-457200" algn="l" defTabSz="914400" rtl="0" eaLnBrk="1" fontAlgn="auto" latinLnBrk="0" hangingPunct="1">
              <a:lnSpc>
                <a:spcPct val="100000"/>
              </a:lnSpc>
              <a:spcBef>
                <a:spcPts val="0"/>
              </a:spcBef>
              <a:spcAft>
                <a:spcPts val="600"/>
              </a:spcAft>
              <a:buClrTx/>
              <a:buSzTx/>
              <a:buFontTx/>
              <a:buAutoNum type="romanLcPeriod"/>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Solicit at least three potential qualified bidders</a:t>
            </a:r>
          </a:p>
          <a:p>
            <a:pPr marL="457200" marR="0" lvl="0" indent="-457200" algn="l" defTabSz="914400" rtl="0" eaLnBrk="1" fontAlgn="auto" latinLnBrk="0" hangingPunct="1">
              <a:lnSpc>
                <a:spcPct val="100000"/>
              </a:lnSpc>
              <a:spcBef>
                <a:spcPts val="0"/>
              </a:spcBef>
              <a:spcAft>
                <a:spcPts val="600"/>
              </a:spcAft>
              <a:buClrTx/>
              <a:buSzTx/>
              <a:buFontTx/>
              <a:buAutoNum type="romanLcPeriod"/>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Make bid packet available for pick up, mailing or e-mailing</a:t>
            </a:r>
          </a:p>
          <a:p>
            <a:pPr marL="457200" marR="0" lvl="0" indent="-457200" algn="l" defTabSz="914400" rtl="0" eaLnBrk="1" fontAlgn="auto" latinLnBrk="0" hangingPunct="1">
              <a:lnSpc>
                <a:spcPct val="100000"/>
              </a:lnSpc>
              <a:spcBef>
                <a:spcPts val="0"/>
              </a:spcBef>
              <a:spcAft>
                <a:spcPts val="600"/>
              </a:spcAft>
              <a:buClrTx/>
              <a:buSzTx/>
              <a:buFontTx/>
              <a:buAutoNum type="romanLcPeriod"/>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No less than two bidders (if one bidder; document reason)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vi.    A/E services may include price as a factor,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but not the sole factor</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02438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sz="36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Procurement by Sealed Bids (Formal Advertising)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Procurement of Rebuild Illinois or “other-funded” construction above $2000 listed in a Grant Agreement must be by sealed bids (formal advertising)</a:t>
            </a:r>
            <a:endPar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42223677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sz="36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Procurement by Sealed Bids (Formal Advertising)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50920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Font typeface="+mj-lt"/>
              <a:buAutoNum type="alphaLcParenR" startAt="3"/>
              <a:tabLst/>
              <a:defRPr/>
            </a:pPr>
            <a:endParaRPr kumimoji="0" lang="en-US" sz="36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600"/>
              </a:spcAft>
              <a:buClrTx/>
              <a:buSzTx/>
              <a:buFont typeface="+mj-lt"/>
              <a:buAutoNum type="alphaLcParenR" startAt="3"/>
              <a:tabLst/>
              <a:defRPr/>
            </a:pPr>
            <a:r>
              <a:rPr kumimoji="0" lang="en-US" sz="36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Procurement by sealed bids (formal advertising)</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 Proposals must have:</a:t>
            </a:r>
          </a:p>
          <a:p>
            <a:pPr marL="1428750" marR="0" lvl="2" indent="-514350" algn="l" defTabSz="914400" rtl="0" eaLnBrk="1" fontAlgn="auto" latinLnBrk="0" hangingPunct="1">
              <a:lnSpc>
                <a:spcPct val="100000"/>
              </a:lnSpc>
              <a:spcBef>
                <a:spcPts val="0"/>
              </a:spcBef>
              <a:spcAft>
                <a:spcPts val="600"/>
              </a:spcAft>
              <a:buClrTx/>
              <a:buSzTx/>
              <a:buFont typeface="+mj-lt"/>
              <a:buAutoNum type="romanLcPeriod"/>
              <a:tabLst/>
              <a:defRPr/>
            </a:pPr>
            <a:r>
              <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Detailed description</a:t>
            </a:r>
          </a:p>
          <a:p>
            <a:pPr marL="1428750" marR="0" lvl="2" indent="-514350" algn="l" defTabSz="914400" rtl="0" eaLnBrk="1" fontAlgn="auto" latinLnBrk="0" hangingPunct="1">
              <a:lnSpc>
                <a:spcPct val="100000"/>
              </a:lnSpc>
              <a:spcBef>
                <a:spcPts val="0"/>
              </a:spcBef>
              <a:spcAft>
                <a:spcPts val="600"/>
              </a:spcAft>
              <a:buClrTx/>
              <a:buSzTx/>
              <a:buFont typeface="+mj-lt"/>
              <a:buAutoNum type="romanLcPeriod"/>
              <a:tabLst/>
              <a:defRPr/>
            </a:pPr>
            <a:r>
              <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Two or more responsible bidders</a:t>
            </a:r>
          </a:p>
          <a:p>
            <a:pPr marL="1428750" marR="0" lvl="2" indent="-514350" algn="l" defTabSz="914400" rtl="0" eaLnBrk="1" fontAlgn="auto" latinLnBrk="0" hangingPunct="1">
              <a:lnSpc>
                <a:spcPct val="100000"/>
              </a:lnSpc>
              <a:spcBef>
                <a:spcPts val="0"/>
              </a:spcBef>
              <a:spcAft>
                <a:spcPts val="600"/>
              </a:spcAft>
              <a:buClrTx/>
              <a:buSzTx/>
              <a:buFont typeface="+mj-lt"/>
              <a:buAutoNum type="romanLcPeriod"/>
              <a:tabLst/>
              <a:defRPr/>
            </a:pPr>
            <a:r>
              <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Require a firm, fixed price offer</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6851567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sz="3600" b="0" i="0" u="none" strike="noStrike" kern="1200" cap="none" spc="0" normalizeH="0" baseline="0" noProof="0" dirty="0">
                <a:ln>
                  <a:noFill/>
                </a:ln>
                <a:solidFill>
                  <a:srgbClr val="0A4B6F"/>
                </a:solidFill>
                <a:effectLst/>
                <a:uLnTx/>
                <a:uFillTx/>
                <a:latin typeface="Franklin Gothic Medium" panose="020B0603020102020204" pitchFamily="34" charset="0"/>
                <a:ea typeface="+mj-ea"/>
                <a:cs typeface="Aharoni" panose="020B0604020202020204" pitchFamily="2" charset="-79"/>
              </a:rPr>
              <a:t>Procurement by Sealed Bids (Formal Advertising)</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50920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2)    Bidding requirements:</a:t>
            </a:r>
          </a:p>
          <a:p>
            <a:pPr marL="1428750" marR="0" lvl="2" indent="-514350" algn="l" defTabSz="914400" rtl="0" eaLnBrk="1" fontAlgn="auto" latinLnBrk="0" hangingPunct="1">
              <a:lnSpc>
                <a:spcPct val="100000"/>
              </a:lnSpc>
              <a:spcBef>
                <a:spcPts val="0"/>
              </a:spcBef>
              <a:spcAft>
                <a:spcPts val="600"/>
              </a:spcAft>
              <a:buClrTx/>
              <a:buSzTx/>
              <a:buFont typeface="+mj-lt"/>
              <a:buAutoNum type="romanLcPeriod"/>
              <a:tabLst/>
              <a:defRPr/>
            </a:pPr>
            <a:r>
              <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Publicly advertised with sufficient notice</a:t>
            </a:r>
          </a:p>
          <a:p>
            <a:pPr marL="1428750" marR="0" lvl="2" indent="-514350" algn="l" defTabSz="914400" rtl="0" eaLnBrk="1" fontAlgn="auto" latinLnBrk="0" hangingPunct="1">
              <a:lnSpc>
                <a:spcPct val="100000"/>
              </a:lnSpc>
              <a:spcBef>
                <a:spcPts val="0"/>
              </a:spcBef>
              <a:spcAft>
                <a:spcPts val="600"/>
              </a:spcAft>
              <a:buClrTx/>
              <a:buSzTx/>
              <a:buFont typeface="+mj-lt"/>
              <a:buAutoNum type="romanLcPeriod"/>
              <a:tabLst/>
              <a:defRPr/>
            </a:pPr>
            <a:r>
              <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Sufficient specifications</a:t>
            </a:r>
          </a:p>
          <a:p>
            <a:pPr marL="1428750" marR="0" lvl="2" indent="-514350" algn="l" defTabSz="914400" rtl="0" eaLnBrk="1" fontAlgn="auto" latinLnBrk="0" hangingPunct="1">
              <a:lnSpc>
                <a:spcPct val="100000"/>
              </a:lnSpc>
              <a:spcBef>
                <a:spcPts val="0"/>
              </a:spcBef>
              <a:spcAft>
                <a:spcPts val="600"/>
              </a:spcAft>
              <a:buClrTx/>
              <a:buSzTx/>
              <a:buFont typeface="+mj-lt"/>
              <a:buAutoNum type="romanLcPeriod"/>
              <a:tabLst/>
              <a:defRPr/>
            </a:pPr>
            <a:r>
              <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Public bid opening</a:t>
            </a:r>
          </a:p>
          <a:p>
            <a:pPr marL="1428750" marR="0" lvl="2" indent="-514350" algn="l" defTabSz="914400" rtl="0" eaLnBrk="1" fontAlgn="auto" latinLnBrk="0" hangingPunct="1">
              <a:lnSpc>
                <a:spcPct val="100000"/>
              </a:lnSpc>
              <a:spcBef>
                <a:spcPts val="0"/>
              </a:spcBef>
              <a:spcAft>
                <a:spcPts val="600"/>
              </a:spcAft>
              <a:buClrTx/>
              <a:buSzTx/>
              <a:buFont typeface="+mj-lt"/>
              <a:buAutoNum type="romanLcPeriod"/>
              <a:tabLst/>
              <a:defRPr/>
            </a:pPr>
            <a:r>
              <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Contract to lowest responsible qualified bidder</a:t>
            </a:r>
          </a:p>
          <a:p>
            <a:pPr marL="1428750" marR="0" lvl="2" indent="-514350" algn="l" defTabSz="914400" rtl="0" eaLnBrk="1" fontAlgn="auto" latinLnBrk="0" hangingPunct="1">
              <a:lnSpc>
                <a:spcPct val="100000"/>
              </a:lnSpc>
              <a:spcBef>
                <a:spcPts val="0"/>
              </a:spcBef>
              <a:spcAft>
                <a:spcPts val="600"/>
              </a:spcAft>
              <a:buClrTx/>
              <a:buSzTx/>
              <a:buFont typeface="+mj-lt"/>
              <a:buAutoNum type="romanLcPeriod"/>
              <a:tabLst/>
              <a:defRPr/>
            </a:pPr>
            <a:r>
              <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Reject bids only for sound reason</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p:txBody>
      </p:sp>
    </p:spTree>
    <p:extLst>
      <p:ext uri="{BB962C8B-B14F-4D97-AF65-F5344CB8AC3E}">
        <p14:creationId xmlns:p14="http://schemas.microsoft.com/office/powerpoint/2010/main" val="20318469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kumimoji="0" lang="en-US" sz="3600" b="1" i="0" u="none" strike="noStrike" kern="1200" cap="none" spc="0" normalizeH="0" baseline="0" noProof="0" dirty="0">
                <a:ln>
                  <a:noFill/>
                </a:ln>
                <a:solidFill>
                  <a:srgbClr val="1F497D"/>
                </a:solidFill>
                <a:effectLst/>
                <a:uLnTx/>
                <a:uFillTx/>
                <a:ea typeface="+mn-ea"/>
                <a:cs typeface="Arial" panose="020B0604020202020204" pitchFamily="34" charset="0"/>
              </a:rPr>
              <a:t>2 CFR §200.324 Contract Cost and Price</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724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Price analysis for contract and modifications </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Profit calculation for contracts with no price competition</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Estimated cost contract – Subpart E-Cost Principles</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Cost-plus contracts are not allowed</a:t>
            </a:r>
          </a:p>
        </p:txBody>
      </p:sp>
    </p:spTree>
    <p:extLst>
      <p:ext uri="{BB962C8B-B14F-4D97-AF65-F5344CB8AC3E}">
        <p14:creationId xmlns:p14="http://schemas.microsoft.com/office/powerpoint/2010/main" val="5046671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sz="3600" b="1" dirty="0">
                <a:solidFill>
                  <a:srgbClr val="1F497D"/>
                </a:solidFill>
                <a:cs typeface="Arial" panose="020B0604020202020204" pitchFamily="34" charset="0"/>
              </a:rPr>
              <a:t>2 CFR §200.32 DCEO Review</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506292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Must make specifications available to DCEO</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Must make RFP, invitation to bid, et. al. available when:</a:t>
            </a:r>
          </a:p>
          <a:p>
            <a:pPr marL="914400" marR="0" lvl="1" indent="-457200" algn="l" defTabSz="914400" rtl="0" eaLnBrk="1" fontAlgn="auto" latinLnBrk="0" hangingPunct="1">
              <a:lnSpc>
                <a:spcPct val="100000"/>
              </a:lnSpc>
              <a:spcBef>
                <a:spcPts val="0"/>
              </a:spcBef>
              <a:spcAft>
                <a:spcPts val="600"/>
              </a:spcAft>
              <a:buClrTx/>
              <a:buSzTx/>
              <a:buFont typeface="+mj-lt"/>
              <a:buAutoNum type="arabicParen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Vary from 2 CFR 200 standards</a:t>
            </a:r>
          </a:p>
          <a:p>
            <a:pPr marL="914400" marR="0" lvl="1" indent="-457200" algn="l" defTabSz="914400" rtl="0" eaLnBrk="1" fontAlgn="auto" latinLnBrk="0" hangingPunct="1">
              <a:lnSpc>
                <a:spcPct val="100000"/>
              </a:lnSpc>
              <a:spcBef>
                <a:spcPts val="0"/>
              </a:spcBef>
              <a:spcAft>
                <a:spcPts val="600"/>
              </a:spcAft>
              <a:buClrTx/>
              <a:buSzTx/>
              <a:buFontTx/>
              <a:buAutoNum type="arabicParen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Only one bid/response</a:t>
            </a:r>
          </a:p>
          <a:p>
            <a:pPr marL="914400" marR="0" lvl="1" indent="-457200" algn="l" defTabSz="914400" rtl="0" eaLnBrk="1" fontAlgn="auto" latinLnBrk="0" hangingPunct="1">
              <a:lnSpc>
                <a:spcPct val="100000"/>
              </a:lnSpc>
              <a:spcBef>
                <a:spcPts val="0"/>
              </a:spcBef>
              <a:spcAft>
                <a:spcPts val="600"/>
              </a:spcAft>
              <a:buClrTx/>
              <a:buSzTx/>
              <a:buFontTx/>
              <a:buAutoNum type="arabicParen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“Brand name” product</a:t>
            </a:r>
          </a:p>
          <a:p>
            <a:pPr marL="914400" marR="0" lvl="1" indent="-457200" algn="l" defTabSz="914400" rtl="0" eaLnBrk="1" fontAlgn="auto" latinLnBrk="0" hangingPunct="1">
              <a:lnSpc>
                <a:spcPct val="100000"/>
              </a:lnSpc>
              <a:spcBef>
                <a:spcPts val="0"/>
              </a:spcBef>
              <a:spcAft>
                <a:spcPts val="600"/>
              </a:spcAft>
              <a:buClrTx/>
              <a:buSzTx/>
              <a:buFontTx/>
              <a:buAutoNum type="arabicParen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Award to non-low bidder</a:t>
            </a:r>
          </a:p>
          <a:p>
            <a:pPr marL="914400" marR="0" lvl="1" indent="-457200" algn="l" defTabSz="914400" rtl="0" eaLnBrk="1" fontAlgn="auto" latinLnBrk="0" hangingPunct="1">
              <a:lnSpc>
                <a:spcPct val="100000"/>
              </a:lnSpc>
              <a:spcBef>
                <a:spcPts val="0"/>
              </a:spcBef>
              <a:spcAft>
                <a:spcPts val="600"/>
              </a:spcAft>
              <a:buClrTx/>
              <a:buSzTx/>
              <a:buFontTx/>
              <a:buAutoNum type="arabicParen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Contract is above Simplified Acquisition Threshold (for non-construction contracts)</a:t>
            </a:r>
          </a:p>
          <a:p>
            <a:pPr marL="457200" marR="0" lvl="0" indent="-457200" algn="l" defTabSz="914400" rtl="0" eaLnBrk="1" fontAlgn="auto" latinLnBrk="0" hangingPunct="1">
              <a:lnSpc>
                <a:spcPct val="100000"/>
              </a:lnSpc>
              <a:spcBef>
                <a:spcPts val="0"/>
              </a:spcBef>
              <a:spcAft>
                <a:spcPts val="600"/>
              </a:spcAft>
              <a:buClrTx/>
              <a:buSzTx/>
              <a:buFontTx/>
              <a:buAutoNum type="alphaLcParenR"/>
              <a:tabLst/>
              <a:defRPr/>
            </a:pPr>
            <a:r>
              <a:rPr kumimoji="0" lang="en-US" sz="32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Exemption from pre-procurement review</a:t>
            </a:r>
          </a:p>
        </p:txBody>
      </p:sp>
    </p:spTree>
    <p:extLst>
      <p:ext uri="{BB962C8B-B14F-4D97-AF65-F5344CB8AC3E}">
        <p14:creationId xmlns:p14="http://schemas.microsoft.com/office/powerpoint/2010/main" val="32224097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sz="3600" b="1" dirty="0">
                <a:solidFill>
                  <a:srgbClr val="1F497D"/>
                </a:solidFill>
                <a:cs typeface="Arial" panose="020B0604020202020204" pitchFamily="34" charset="0"/>
              </a:rPr>
              <a:t>2 CFR §200.326 Bonding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Applies to construction or facility improvement contracts </a:t>
            </a:r>
          </a:p>
          <a:p>
            <a:pPr marL="571500" marR="0" lvl="0"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Bid bond of 5% of bid</a:t>
            </a:r>
          </a:p>
          <a:p>
            <a:pPr marL="571500" marR="0" lvl="0"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Performance bond of 100% of the contract price</a:t>
            </a:r>
          </a:p>
          <a:p>
            <a:pPr marL="571500" marR="0" lvl="0" indent="-5715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3600" b="0"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Payment bond of 100% of the contract price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Copies of bonds must be maintained in grant administrator’s files, available to Rebuild Illinois monitor before monitoring visit</a:t>
            </a:r>
          </a:p>
        </p:txBody>
      </p:sp>
    </p:spTree>
    <p:extLst>
      <p:ext uri="{BB962C8B-B14F-4D97-AF65-F5344CB8AC3E}">
        <p14:creationId xmlns:p14="http://schemas.microsoft.com/office/powerpoint/2010/main" val="2998195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p:txBody>
          <a:bodyPr/>
          <a:lstStyle/>
          <a:p>
            <a:pPr algn="r"/>
            <a:r>
              <a:rPr lang="en-US" dirty="0">
                <a:solidFill>
                  <a:srgbClr val="0A4B6F"/>
                </a:solidFill>
                <a:latin typeface="Franklin Gothic Medium" panose="020B0603020102020204" pitchFamily="34" charset="0"/>
                <a:cs typeface="Aharoni" panose="020B0604020202020204" pitchFamily="2" charset="-79"/>
              </a:rPr>
              <a:t>Rebuild Illinois Administration</a:t>
            </a: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3048000" y="2392363"/>
            <a:ext cx="9144000" cy="1655762"/>
          </a:xfrm>
        </p:spPr>
        <p:txBody>
          <a:bodyPr>
            <a:normAutofit/>
          </a:bodyPr>
          <a:lstStyle/>
          <a:p>
            <a:pPr marL="0" indent="0" algn="r">
              <a:buNone/>
            </a:pPr>
            <a:r>
              <a:rPr lang="en-US" sz="3200" dirty="0">
                <a:solidFill>
                  <a:srgbClr val="0A4B6F"/>
                </a:solidFill>
                <a:latin typeface="Franklin Gothic Book" panose="020B0503020102020204" pitchFamily="34" charset="0"/>
              </a:rPr>
              <a:t>Rebuild Illinois Grant Requirements</a:t>
            </a:r>
          </a:p>
          <a:p>
            <a:pPr marL="0" indent="0" algn="r">
              <a:buNone/>
            </a:pPr>
            <a:r>
              <a:rPr lang="en-US" sz="2800" dirty="0">
                <a:solidFill>
                  <a:srgbClr val="0A4B6F"/>
                </a:solidFill>
                <a:latin typeface="Franklin Gothic Book" panose="020B0503020102020204" pitchFamily="34" charset="0"/>
              </a:rPr>
              <a:t>JoLaine Miner</a:t>
            </a:r>
          </a:p>
        </p:txBody>
      </p:sp>
    </p:spTree>
    <p:extLst>
      <p:ext uri="{BB962C8B-B14F-4D97-AF65-F5344CB8AC3E}">
        <p14:creationId xmlns:p14="http://schemas.microsoft.com/office/powerpoint/2010/main" val="16793426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p:txBody>
          <a:bodyPr/>
          <a:lstStyle/>
          <a:p>
            <a:pPr algn="r"/>
            <a:r>
              <a:rPr lang="en-US" dirty="0">
                <a:solidFill>
                  <a:srgbClr val="0A4B6F"/>
                </a:solidFill>
                <a:latin typeface="Franklin Gothic Medium" panose="020B0603020102020204" pitchFamily="34" charset="0"/>
                <a:cs typeface="Aharoni" panose="020B0604020202020204" pitchFamily="2" charset="-79"/>
              </a:rPr>
              <a:t>Rebuild Illinois Administration</a:t>
            </a: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1249960" y="2392363"/>
            <a:ext cx="10942040" cy="1655762"/>
          </a:xfrm>
        </p:spPr>
        <p:txBody>
          <a:bodyPr>
            <a:normAutofit/>
          </a:bodyPr>
          <a:lstStyle/>
          <a:p>
            <a:pPr marL="0" indent="0" algn="r">
              <a:buNone/>
            </a:pPr>
            <a:r>
              <a:rPr lang="en-US" sz="3200" dirty="0">
                <a:solidFill>
                  <a:srgbClr val="0A4B6F"/>
                </a:solidFill>
                <a:latin typeface="Franklin Gothic Book" panose="020B0503020102020204" pitchFamily="34" charset="0"/>
              </a:rPr>
              <a:t>Contract Provisions for Grantees</a:t>
            </a:r>
          </a:p>
          <a:p>
            <a:pPr marL="0" indent="0" algn="r">
              <a:buNone/>
            </a:pPr>
            <a:r>
              <a:rPr lang="en-US" sz="2200" dirty="0">
                <a:solidFill>
                  <a:srgbClr val="0A4B6F"/>
                </a:solidFill>
                <a:latin typeface="Franklin Gothic Book" panose="020B0503020102020204" pitchFamily="34" charset="0"/>
              </a:rPr>
              <a:t>Mandatory items to be included in Grantees’ contracts with Prime Contractor</a:t>
            </a:r>
          </a:p>
          <a:p>
            <a:pPr marL="0" indent="0" algn="r">
              <a:buNone/>
            </a:pPr>
            <a:r>
              <a:rPr lang="en-US" sz="2800" dirty="0">
                <a:solidFill>
                  <a:srgbClr val="0A4B6F"/>
                </a:solidFill>
                <a:latin typeface="Franklin Gothic Book" panose="020B0503020102020204" pitchFamily="34" charset="0"/>
              </a:rPr>
              <a:t>Peyton Bernot</a:t>
            </a:r>
          </a:p>
        </p:txBody>
      </p:sp>
    </p:spTree>
    <p:extLst>
      <p:ext uri="{BB962C8B-B14F-4D97-AF65-F5344CB8AC3E}">
        <p14:creationId xmlns:p14="http://schemas.microsoft.com/office/powerpoint/2010/main" val="12517231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b="1" dirty="0">
                <a:solidFill>
                  <a:srgbClr val="0A4B6F"/>
                </a:solidFill>
                <a:latin typeface="Franklin Gothic Medium" panose="020B0603020102020204" pitchFamily="34" charset="0"/>
                <a:cs typeface="Aharoni" panose="020B0604020202020204" pitchFamily="2" charset="-79"/>
              </a:rPr>
              <a:t>Subjects Covered</a:t>
            </a:r>
            <a:endParaRPr lang="en-US" b="1"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When posting for bids include information the project is a public work and prevailing wages must be paid.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Illinois Prevailing Wage Act [820 ILCS 130]</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Employment of Illinois Workers on Public Works Act [30 ILCS 570]</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Illinois Works Jobs Program Act [30 ILCS 559/20]</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Business Enterprise Program for Minorities, Females and Persons with Disabilities Act (“BEP’) [30 ILCS 575]</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Unlawful Discrimination</a:t>
            </a:r>
          </a:p>
        </p:txBody>
      </p:sp>
    </p:spTree>
    <p:extLst>
      <p:ext uri="{BB962C8B-B14F-4D97-AF65-F5344CB8AC3E}">
        <p14:creationId xmlns:p14="http://schemas.microsoft.com/office/powerpoint/2010/main" val="5702365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D164-8495-433C-8857-3769D81EB175}"/>
              </a:ext>
            </a:extLst>
          </p:cNvPr>
          <p:cNvSpPr>
            <a:spLocks noGrp="1"/>
          </p:cNvSpPr>
          <p:nvPr>
            <p:ph type="title"/>
          </p:nvPr>
        </p:nvSpPr>
        <p:spPr>
          <a:xfrm>
            <a:off x="490467" y="477752"/>
            <a:ext cx="10512424" cy="734602"/>
          </a:xfrm>
        </p:spPr>
        <p:txBody>
          <a:bodyPr>
            <a:noAutofit/>
          </a:bodyPr>
          <a:lstStyle/>
          <a:p>
            <a:pPr algn="ctr"/>
            <a:r>
              <a:rPr lang="en-US" sz="4000" b="1" dirty="0">
                <a:solidFill>
                  <a:srgbClr val="0A4B6F"/>
                </a:solidFill>
                <a:latin typeface="Franklin Gothic Medium" panose="020B0603020102020204" pitchFamily="34" charset="0"/>
                <a:cs typeface="Aharoni" panose="020B0604020202020204" pitchFamily="2" charset="-79"/>
              </a:rPr>
              <a:t>Illinois Prevailing Wage</a:t>
            </a:r>
            <a:endParaRPr lang="en-US" sz="4000" b="1" dirty="0"/>
          </a:p>
        </p:txBody>
      </p:sp>
      <p:sp>
        <p:nvSpPr>
          <p:cNvPr id="3" name="Content Placeholder 2">
            <a:extLst>
              <a:ext uri="{FF2B5EF4-FFF2-40B4-BE49-F238E27FC236}">
                <a16:creationId xmlns:a16="http://schemas.microsoft.com/office/drawing/2014/main" id="{A147A2EA-8647-4BA6-94F9-0D72E150A362}"/>
              </a:ext>
            </a:extLst>
          </p:cNvPr>
          <p:cNvSpPr>
            <a:spLocks noGrp="1"/>
          </p:cNvSpPr>
          <p:nvPr>
            <p:ph idx="1"/>
          </p:nvPr>
        </p:nvSpPr>
        <p:spPr>
          <a:xfrm>
            <a:off x="6174378" y="1610367"/>
            <a:ext cx="5617028" cy="3727987"/>
          </a:xfrm>
        </p:spPr>
        <p:txBody>
          <a:bodyPr>
            <a:normAutofit lnSpcReduction="10000"/>
          </a:bodyPr>
          <a:lstStyle/>
          <a:p>
            <a:pPr marL="457200" indent="-457200">
              <a:buFont typeface="Arial" panose="020B0604020202020204" pitchFamily="34" charset="0"/>
              <a:buChar char="•"/>
            </a:pPr>
            <a:r>
              <a:rPr lang="en-US" dirty="0">
                <a:solidFill>
                  <a:srgbClr val="0A4B6F"/>
                </a:solidFill>
                <a:latin typeface="Franklin Gothic Book" panose="020B0503020102020204" pitchFamily="34" charset="0"/>
              </a:rPr>
              <a:t>P.A. 100-1177</a:t>
            </a:r>
          </a:p>
          <a:p>
            <a:pPr marL="914400" lvl="1" indent="-457200"/>
            <a:r>
              <a:rPr lang="en-US" dirty="0">
                <a:solidFill>
                  <a:srgbClr val="0A4B6F"/>
                </a:solidFill>
                <a:latin typeface="Franklin Gothic Book" panose="020B0503020102020204" pitchFamily="34" charset="0"/>
              </a:rPr>
              <a:t>Amended the Prevailing Wage </a:t>
            </a:r>
            <a:r>
              <a:rPr lang="en-US" dirty="0">
                <a:solidFill>
                  <a:schemeClr val="accent1"/>
                </a:solidFill>
                <a:latin typeface="Franklin Gothic Book" panose="020B0503020102020204" pitchFamily="34" charset="0"/>
              </a:rPr>
              <a:t>Act</a:t>
            </a:r>
            <a:r>
              <a:rPr lang="en-US" dirty="0">
                <a:solidFill>
                  <a:srgbClr val="0A4B6F"/>
                </a:solidFill>
                <a:latin typeface="Franklin Gothic Book" panose="020B0503020102020204" pitchFamily="34" charset="0"/>
              </a:rPr>
              <a:t> to stipulate the Department of Labor will ascertain the rates of prevailing wages as opposed to the locality.</a:t>
            </a:r>
          </a:p>
          <a:p>
            <a:pPr marL="914400" lvl="1" indent="-457200"/>
            <a:r>
              <a:rPr lang="en-US" dirty="0">
                <a:solidFill>
                  <a:schemeClr val="accent1"/>
                </a:solidFill>
                <a:hlinkClick r:id="rId2">
                  <a:extLst>
                    <a:ext uri="{A12FA001-AC4F-418D-AE19-62706E023703}">
                      <ahyp:hlinkClr xmlns:ahyp="http://schemas.microsoft.com/office/drawing/2018/hyperlinkcolor" val="tx"/>
                    </a:ext>
                  </a:extLst>
                </a:hlinkClick>
              </a:rPr>
              <a:t>https://labor.illinois.gov/laws-rules/conmed/current-prevailing-rates.html</a:t>
            </a:r>
            <a:endParaRPr lang="en-US" dirty="0">
              <a:solidFill>
                <a:schemeClr val="accent1"/>
              </a:solidFill>
              <a:latin typeface="Franklin Gothic Book" panose="020B0503020102020204" pitchFamily="34" charset="0"/>
            </a:endParaRPr>
          </a:p>
        </p:txBody>
      </p:sp>
      <p:sp>
        <p:nvSpPr>
          <p:cNvPr id="4" name="Text Placeholder 3">
            <a:extLst>
              <a:ext uri="{FF2B5EF4-FFF2-40B4-BE49-F238E27FC236}">
                <a16:creationId xmlns:a16="http://schemas.microsoft.com/office/drawing/2014/main" id="{3633F81C-F16C-4EA0-85B4-9DB9D2978239}"/>
              </a:ext>
            </a:extLst>
          </p:cNvPr>
          <p:cNvSpPr>
            <a:spLocks noGrp="1"/>
          </p:cNvSpPr>
          <p:nvPr>
            <p:ph type="body" sz="half" idx="2"/>
          </p:nvPr>
        </p:nvSpPr>
        <p:spPr>
          <a:xfrm>
            <a:off x="490467" y="1610367"/>
            <a:ext cx="5413944" cy="4415964"/>
          </a:xfrm>
        </p:spPr>
        <p:txBody>
          <a:bodyPr>
            <a:normAutofit/>
          </a:bodyPr>
          <a:lstStyle/>
          <a:p>
            <a:pPr marL="457200" indent="-457200">
              <a:buFont typeface="Arial" panose="020B0604020202020204" pitchFamily="34" charset="0"/>
              <a:buChar char="•"/>
            </a:pPr>
            <a:r>
              <a:rPr lang="en-US" sz="2800" dirty="0">
                <a:solidFill>
                  <a:srgbClr val="0A4B6F"/>
                </a:solidFill>
                <a:latin typeface="Franklin Gothic Book" panose="020B0503020102020204" pitchFamily="34" charset="0"/>
              </a:rPr>
              <a:t>Legal Obligation</a:t>
            </a:r>
          </a:p>
          <a:p>
            <a:pPr marL="914400" lvl="1" indent="-457200">
              <a:buFont typeface="Arial" panose="020B0604020202020204" pitchFamily="34" charset="0"/>
              <a:buChar char="•"/>
            </a:pPr>
            <a:r>
              <a:rPr lang="en-US" sz="2600" dirty="0">
                <a:solidFill>
                  <a:srgbClr val="0A4B6F"/>
                </a:solidFill>
                <a:latin typeface="Franklin Gothic Book" panose="020B0503020102020204" pitchFamily="34" charset="0"/>
              </a:rPr>
              <a:t>Inform the bidders in the solicitation and advertisement for bids the Contractor selected must pay no less than the prevailing wage rate as ascertained by the Department of Labor and comply with the Illinois Wages of Employees on Public Works Act.</a:t>
            </a:r>
          </a:p>
        </p:txBody>
      </p:sp>
    </p:spTree>
    <p:extLst>
      <p:ext uri="{BB962C8B-B14F-4D97-AF65-F5344CB8AC3E}">
        <p14:creationId xmlns:p14="http://schemas.microsoft.com/office/powerpoint/2010/main" val="42629663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b="1" dirty="0">
                <a:solidFill>
                  <a:srgbClr val="0A4B6F"/>
                </a:solidFill>
                <a:latin typeface="Franklin Gothic Medium" panose="020B0603020102020204" pitchFamily="34" charset="0"/>
                <a:cs typeface="Aharoni" panose="020B0604020202020204" pitchFamily="2" charset="-79"/>
              </a:rPr>
              <a:t>Bid Language - Protect Yourself </a:t>
            </a:r>
            <a:endParaRPr lang="en-US" b="1"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509181"/>
            <a:ext cx="10855277" cy="34163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Contractor shall not pay less than the prevailing rates of wages to all laborers, workmen, and mechanics performing work under this contract, and shall comply with the requirements of the Illinois Wages of Employees on Public Works Act (820 ILCS 130/1-12).</a:t>
            </a:r>
          </a:p>
        </p:txBody>
      </p:sp>
    </p:spTree>
    <p:extLst>
      <p:ext uri="{BB962C8B-B14F-4D97-AF65-F5344CB8AC3E}">
        <p14:creationId xmlns:p14="http://schemas.microsoft.com/office/powerpoint/2010/main" val="9120622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b="1" dirty="0">
                <a:solidFill>
                  <a:srgbClr val="0A4B6F"/>
                </a:solidFill>
                <a:latin typeface="Franklin Gothic Medium" panose="020B0603020102020204" pitchFamily="34" charset="0"/>
                <a:cs typeface="Aharoni" panose="020B0604020202020204" pitchFamily="2" charset="-79"/>
              </a:rPr>
              <a:t>Prevailing Wage Continued</a:t>
            </a:r>
            <a:endParaRPr lang="en-US" b="1"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4012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DO NOT USE conditional language such </a:t>
            </a:r>
            <a:r>
              <a:rPr kumimoji="0" lang="en-US" sz="2800" b="0" i="0" u="none" strike="noStrike" kern="1200" cap="none" spc="0" normalizeH="0" baseline="0" noProof="0" dirty="0" err="1">
                <a:ln>
                  <a:noFill/>
                </a:ln>
                <a:solidFill>
                  <a:srgbClr val="0A4B6F"/>
                </a:solidFill>
                <a:effectLst/>
                <a:uLnTx/>
                <a:uFillTx/>
                <a:latin typeface="Franklin Gothic Book" panose="020B0503020102020204" pitchFamily="34" charset="0"/>
                <a:ea typeface="+mn-ea"/>
                <a:cs typeface="+mn-cs"/>
              </a:rPr>
              <a:t>as“when</a:t>
            </a: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and where applicable” in your contract with the contractor.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Illinois Supreme Court has ruled these terms do not clearly stipulate the requirement of a contractor to pay prevailing wage </a:t>
            </a:r>
            <a:r>
              <a:rPr kumimoji="0" lang="en-US" sz="2800" b="0" i="1" u="sng" strike="noStrike" kern="1200" cap="none" spc="0" normalizeH="0" baseline="0" noProof="0" dirty="0">
                <a:ln>
                  <a:noFill/>
                </a:ln>
                <a:solidFill>
                  <a:srgbClr val="212121"/>
                </a:solidFill>
                <a:effectLst/>
                <a:uLnTx/>
                <a:uFillTx/>
                <a:latin typeface="freight-text-pro"/>
                <a:ea typeface="+mn-ea"/>
                <a:cs typeface="+mn-cs"/>
              </a:rPr>
              <a:t>Valerio v. Moore Landscapes, LLC</a:t>
            </a:r>
            <a:r>
              <a:rPr kumimoji="0" lang="en-US" sz="2800" b="0" i="0" u="none" strike="noStrike" kern="1200" cap="none" spc="0" normalizeH="0" baseline="0" noProof="0" dirty="0">
                <a:ln>
                  <a:noFill/>
                </a:ln>
                <a:solidFill>
                  <a:srgbClr val="212121"/>
                </a:solidFill>
                <a:effectLst/>
                <a:uLnTx/>
                <a:uFillTx/>
                <a:latin typeface="freight-text-pro"/>
                <a:ea typeface="+mn-ea"/>
                <a:cs typeface="+mn-cs"/>
              </a:rPr>
              <a:t>, 2021 IL 126139 (Ill. 2021)</a:t>
            </a: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It is the responsibility and duty of the Public Body to determine what jobs on a Public Work are to be paid Prevailing Wages.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Starting in January 2024 </a:t>
            </a:r>
            <a:r>
              <a:rPr kumimoji="0" lang="en-US" sz="2800" b="0" i="0" u="none" strike="noStrike" kern="1200" cap="none" spc="0" normalizeH="0" baseline="0" noProof="0" dirty="0" err="1">
                <a:ln>
                  <a:noFill/>
                </a:ln>
                <a:solidFill>
                  <a:srgbClr val="0A4B6F"/>
                </a:solidFill>
                <a:effectLst/>
                <a:uLnTx/>
                <a:uFillTx/>
                <a:latin typeface="Franklin Gothic Book" panose="020B0503020102020204" pitchFamily="34" charset="0"/>
                <a:ea typeface="+mn-ea"/>
                <a:cs typeface="+mn-cs"/>
              </a:rPr>
              <a:t>powerwashing</a:t>
            </a: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will be covered under the Act (P.A. 103-0346 eff. 1/1/2024 [H.B. 3370 Manley/ Castro])</a:t>
            </a:r>
          </a:p>
        </p:txBody>
      </p:sp>
    </p:spTree>
    <p:extLst>
      <p:ext uri="{BB962C8B-B14F-4D97-AF65-F5344CB8AC3E}">
        <p14:creationId xmlns:p14="http://schemas.microsoft.com/office/powerpoint/2010/main" val="5881888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b="1" dirty="0">
                <a:solidFill>
                  <a:srgbClr val="0A4B6F"/>
                </a:solidFill>
                <a:latin typeface="Franklin Gothic Medium" panose="020B0603020102020204" pitchFamily="34" charset="0"/>
                <a:cs typeface="Aharoni" panose="020B0604020202020204" pitchFamily="2" charset="-79"/>
              </a:rPr>
              <a:t>Contract Language - Protect Yourself</a:t>
            </a:r>
            <a:endParaRPr lang="en-US" b="1"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This contract calls for the construction of a “public work,” within the meaning of the Illinois Prevailing Wage Act, 820 ILCS 130/.01 et seq. (“the Act”). The Act requires contractors and subcontractors to pay laborers, workers and mechanics performing services on public works projects no less than the current “prevailing rate of wages” (hourly cash wages plus amount for fringe benefits) in the county where the work is performed. The Department publishes the prevailing wage rates on its website at http://labor.illinois.gov/. The Department revises the prevailing wage rates and the contractor/subcontractor has an obligation to check the Department’s web site for revisions to prevailing wage rates. For information regarding current prevailing wage rates, please refer to the Illinois Department of Labor’s website. All contractors and subcontractors rendering services under this contract must comply with all requirements of the Act, including but not limited to, all wage requirements and notice and record keeping duties.</a:t>
            </a:r>
          </a:p>
        </p:txBody>
      </p:sp>
    </p:spTree>
    <p:extLst>
      <p:ext uri="{BB962C8B-B14F-4D97-AF65-F5344CB8AC3E}">
        <p14:creationId xmlns:p14="http://schemas.microsoft.com/office/powerpoint/2010/main" val="9653005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b="1" dirty="0">
                <a:solidFill>
                  <a:srgbClr val="0A4B6F"/>
                </a:solidFill>
                <a:latin typeface="Franklin Gothic Medium" panose="020B0603020102020204" pitchFamily="34" charset="0"/>
                <a:cs typeface="Aharoni" panose="020B0604020202020204" pitchFamily="2" charset="-79"/>
              </a:rPr>
              <a:t>Prevailing Wage Continued</a:t>
            </a:r>
            <a:endParaRPr lang="en-US" b="1"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200054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A4B6F"/>
                </a:solidFill>
                <a:effectLst/>
                <a:uLnTx/>
                <a:uFillTx/>
                <a:latin typeface="Franklin Gothic Book" panose="020B0503020102020204" pitchFamily="34" charset="0"/>
                <a:ea typeface="+mn-ea"/>
                <a:cs typeface="+mn-cs"/>
              </a:rPr>
              <a:t>If you do not know if a particular job is covered under the Act-</a:t>
            </a:r>
            <a:r>
              <a:rPr kumimoji="0" lang="en-US" sz="9600" b="1" i="0" u="sng" strike="noStrike" kern="1200" cap="none" spc="0" normalizeH="0" baseline="0" noProof="0">
                <a:ln>
                  <a:noFill/>
                </a:ln>
                <a:solidFill>
                  <a:srgbClr val="0A4B6F"/>
                </a:solidFill>
                <a:effectLst/>
                <a:uLnTx/>
                <a:uFillTx/>
                <a:latin typeface="Franklin Gothic Book" panose="020B0503020102020204" pitchFamily="34" charset="0"/>
                <a:ea typeface="+mn-ea"/>
                <a:cs typeface="+mn-cs"/>
              </a:rPr>
              <a:t>ASK</a:t>
            </a:r>
            <a:r>
              <a:rPr kumimoji="0" lang="en-US" sz="2800" b="0" i="0" u="none" strike="noStrike" kern="1200" cap="none" spc="0" normalizeH="0" baseline="0" noProof="0">
                <a:ln>
                  <a:noFill/>
                </a:ln>
                <a:solidFill>
                  <a:srgbClr val="0A4B6F"/>
                </a:solidFill>
                <a:effectLst/>
                <a:uLnTx/>
                <a:uFillTx/>
                <a:latin typeface="Franklin Gothic Book" panose="020B0503020102020204" pitchFamily="34" charset="0"/>
                <a:ea typeface="+mn-ea"/>
                <a:cs typeface="+mn-cs"/>
              </a:rPr>
              <a:t>. </a:t>
            </a:r>
          </a:p>
        </p:txBody>
      </p:sp>
    </p:spTree>
    <p:extLst>
      <p:ext uri="{BB962C8B-B14F-4D97-AF65-F5344CB8AC3E}">
        <p14:creationId xmlns:p14="http://schemas.microsoft.com/office/powerpoint/2010/main" val="11403839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sz="3600" b="1" dirty="0">
                <a:solidFill>
                  <a:srgbClr val="0A4B6F"/>
                </a:solidFill>
                <a:latin typeface="Franklin Gothic Medium" panose="020B0603020102020204" pitchFamily="34" charset="0"/>
                <a:cs typeface="Aharoni" panose="020B0604020202020204" pitchFamily="2" charset="-79"/>
              </a:rPr>
              <a:t>Employment of Illinois Workers on Public Works Act </a:t>
            </a:r>
            <a:r>
              <a:rPr kumimoji="0" lang="en-US" sz="3600" b="1" i="0" u="none" strike="noStrike" kern="1200" cap="none" spc="0" normalizeH="0" baseline="0" noProof="0" dirty="0">
                <a:ln>
                  <a:noFill/>
                </a:ln>
                <a:solidFill>
                  <a:srgbClr val="0A4B6F"/>
                </a:solidFill>
                <a:effectLst/>
                <a:uLnTx/>
                <a:uFillTx/>
                <a:ea typeface="+mn-ea"/>
                <a:cs typeface="+mn-cs"/>
              </a:rPr>
              <a:t>[30 ILCS 570]</a:t>
            </a:r>
            <a:br>
              <a:rPr kumimoji="0" lang="en-US" sz="4000" b="1" i="0" u="none" strike="noStrike" kern="1200" cap="none" spc="0" normalizeH="0" baseline="0" noProof="0" dirty="0">
                <a:ln>
                  <a:noFill/>
                </a:ln>
                <a:solidFill>
                  <a:srgbClr val="0A4B6F"/>
                </a:solidFill>
                <a:effectLst/>
                <a:uLnTx/>
                <a:uFillTx/>
                <a:ea typeface="+mn-ea"/>
                <a:cs typeface="+mn-cs"/>
              </a:rPr>
            </a:br>
            <a:endParaRPr lang="en-US" b="1"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53943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Applicable when there is “Excessive Unemployment”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Two (2) consecutive calendar months of 5%+ of unemployment as measured by BLS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Contractor is required to have at minimum 90% of workers from Illinois on a public works project</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Applies when workers are hired (not when contracts or agreements are executed).</a:t>
            </a:r>
          </a:p>
        </p:txBody>
      </p:sp>
    </p:spTree>
    <p:extLst>
      <p:ext uri="{BB962C8B-B14F-4D97-AF65-F5344CB8AC3E}">
        <p14:creationId xmlns:p14="http://schemas.microsoft.com/office/powerpoint/2010/main" val="15546432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b="1" dirty="0">
                <a:solidFill>
                  <a:srgbClr val="0A4B6F"/>
                </a:solidFill>
                <a:latin typeface="Franklin Gothic Medium" panose="020B0603020102020204" pitchFamily="34" charset="0"/>
                <a:cs typeface="Aharoni" panose="020B0604020202020204" pitchFamily="2" charset="-79"/>
              </a:rPr>
              <a:t>Contract Language - Protect Yourself</a:t>
            </a:r>
            <a:endParaRPr lang="en-US" b="1"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09342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Employment of Illinois Workers on Public Works Act (30 ILCS 570/0.01 et seq.) (the “Act”) provides that whenever there is a period of excessive unemployment in Illinois (as defined by the Act), if the Grantee is using Grant Funds for (1) constructing or building any public works, or (2) performing the clean-up and on-site disposal of hazardous waste for the State of Illinois or any political subdivision of the State, then the Grantee shall employ at least 90% Illinois laborers on such project.  Illinois laborers refers to any person who has resided in Illinois for at least 30 days and intends to become or remain an Illinois resident. Grantee may receive an exception from this requirement by submitting a request and supporting documents certifying that Illinois laborers are either not available, or are incapable of performing the particular type of work involved.  In addition, every contractor on a public works project or improvement or hazardous waste clean-up and on-site disposal project in this State may place on such work no more than 3 (or 6 in the case of a hazardous waste clean-up and on-site disposal project) of the contractor’s regularly employed non-resident executive and technical experts.</a:t>
            </a:r>
          </a:p>
        </p:txBody>
      </p:sp>
    </p:spTree>
    <p:extLst>
      <p:ext uri="{BB962C8B-B14F-4D97-AF65-F5344CB8AC3E}">
        <p14:creationId xmlns:p14="http://schemas.microsoft.com/office/powerpoint/2010/main" val="18750238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sz="3600" b="1" dirty="0">
                <a:solidFill>
                  <a:srgbClr val="0A4B6F"/>
                </a:solidFill>
                <a:latin typeface="Franklin Gothic Medium" panose="020B0603020102020204" pitchFamily="34" charset="0"/>
                <a:cs typeface="Aharoni" panose="020B0604020202020204" pitchFamily="2" charset="-79"/>
              </a:rPr>
              <a:t>Illinois Works Jobs Program Act [30 ILCS 559/20]</a:t>
            </a:r>
            <a:endParaRPr lang="en-US" sz="3600" b="1"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433965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Illinois Works Apprenstiship Initiitve [30 ILCS 559/20-20]</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Requires 10% of the total labor hours worked in each prevailing wage classifgication or 10% of the estimate for grants $500,000 and more</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If the State’s grant is less than $500,000 but represents 50% or more of the total project cost-the Act still applies (14 Ill. Adm. Code 680.30 (d)(1))</a:t>
            </a:r>
          </a:p>
          <a:p>
            <a:pPr marL="1828800" marR="0" lvl="3"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Only applies to capital funded grants.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582700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279875"/>
            <a:ext cx="10515600" cy="649515"/>
          </a:xfrm>
        </p:spPr>
        <p:txBody>
          <a:bodyPr>
            <a:noAutofit/>
          </a:bodyPr>
          <a:lstStyle/>
          <a:p>
            <a:br>
              <a:rPr lang="en-US" dirty="0">
                <a:solidFill>
                  <a:srgbClr val="0A4B6F"/>
                </a:solidFill>
                <a:latin typeface="Franklin Gothic Medium" panose="020B0603020102020204" pitchFamily="34" charset="0"/>
                <a:cs typeface="Aharoni" panose="020B0604020202020204" pitchFamily="2" charset="-79"/>
              </a:rPr>
            </a:br>
            <a:r>
              <a:rPr lang="en-US" dirty="0">
                <a:solidFill>
                  <a:srgbClr val="0A4B6F"/>
                </a:solidFill>
                <a:latin typeface="Franklin Gothic Medium" panose="020B0603020102020204" pitchFamily="34" charset="0"/>
                <a:cs typeface="Aharoni" panose="020B0604020202020204" pitchFamily="2" charset="-79"/>
              </a:rPr>
              <a:t>Rebuild Illinois Grant Requirements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488175" y="1051310"/>
            <a:ext cx="11190019" cy="3739485"/>
          </a:xfrm>
          <a:prstGeom prst="rect">
            <a:avLst/>
          </a:prstGeom>
          <a:noFill/>
        </p:spPr>
        <p:txBody>
          <a:bodyPr wrap="square" rtlCol="0">
            <a:spAutoFit/>
          </a:bodyPr>
          <a:lstStyle/>
          <a:p>
            <a:pPr marL="114300" marR="184150">
              <a:spcBef>
                <a:spcPts val="0"/>
              </a:spcBef>
              <a:spcAft>
                <a:spcPts val="0"/>
              </a:spcAft>
            </a:pPr>
            <a:r>
              <a:rPr lang="en-US" sz="3600" dirty="0">
                <a:solidFill>
                  <a:schemeClr val="accent1"/>
                </a:solidFill>
                <a:effectLst/>
                <a:latin typeface="Calibri" panose="020F0502020204030204" pitchFamily="34" charset="0"/>
                <a:ea typeface="Calibri" panose="020F0502020204030204" pitchFamily="34" charset="0"/>
              </a:rPr>
              <a:t>Compliance with State Law:</a:t>
            </a:r>
          </a:p>
          <a:p>
            <a:pPr marL="627063" marR="0" lvl="0" indent="-342900">
              <a:spcBef>
                <a:spcPts val="600"/>
              </a:spcBef>
              <a:spcAft>
                <a:spcPts val="0"/>
              </a:spcAft>
              <a:buFont typeface="Symbol" panose="05050102010706020507" pitchFamily="18" charset="2"/>
              <a:buChar char=""/>
              <a:tabLst>
                <a:tab pos="514350" algn="l"/>
              </a:tabLst>
            </a:pPr>
            <a:r>
              <a:rPr lang="en-US" sz="2800" dirty="0">
                <a:solidFill>
                  <a:schemeClr val="accent1"/>
                </a:solidFill>
                <a:effectLst/>
                <a:ea typeface="Calibri" panose="020F0502020204030204" pitchFamily="34" charset="0"/>
              </a:rPr>
              <a:t>The </a:t>
            </a:r>
            <a:r>
              <a:rPr lang="en-US" sz="2800" u="sng" dirty="0">
                <a:solidFill>
                  <a:schemeClr val="accent1"/>
                </a:solidFill>
                <a:effectLst/>
                <a:ea typeface="Calibri" panose="020F0502020204030204" pitchFamily="34" charset="0"/>
              </a:rPr>
              <a:t>Illinois Prevailing Wage Act</a:t>
            </a:r>
            <a:r>
              <a:rPr lang="en-US" sz="2800" dirty="0">
                <a:solidFill>
                  <a:schemeClr val="accent1"/>
                </a:solidFill>
                <a:effectLst/>
                <a:ea typeface="Calibri" panose="020F0502020204030204" pitchFamily="34" charset="0"/>
              </a:rPr>
              <a:t> (820 ILCS 130/)  </a:t>
            </a:r>
          </a:p>
          <a:p>
            <a:pPr marL="627063" marR="0" lvl="0" indent="-342900">
              <a:spcBef>
                <a:spcPts val="0"/>
              </a:spcBef>
              <a:spcAft>
                <a:spcPts val="0"/>
              </a:spcAft>
              <a:buFont typeface="Symbol" panose="05050102010706020507" pitchFamily="18" charset="2"/>
              <a:buChar char=""/>
              <a:tabLst>
                <a:tab pos="514350" algn="l"/>
              </a:tabLst>
            </a:pPr>
            <a:r>
              <a:rPr lang="en-US" sz="2800" dirty="0">
                <a:solidFill>
                  <a:schemeClr val="accent1"/>
                </a:solidFill>
                <a:effectLst/>
                <a:ea typeface="Calibri" panose="020F0502020204030204" pitchFamily="34" charset="0"/>
              </a:rPr>
              <a:t>The </a:t>
            </a:r>
            <a:r>
              <a:rPr lang="en-US" sz="2800" u="sng" dirty="0">
                <a:solidFill>
                  <a:schemeClr val="accent1"/>
                </a:solidFill>
                <a:effectLst/>
                <a:ea typeface="Calibri" panose="020F0502020204030204" pitchFamily="34" charset="0"/>
              </a:rPr>
              <a:t>Employment of Illinois Workers on Public Works Act</a:t>
            </a:r>
            <a:r>
              <a:rPr lang="en-US" sz="2800" dirty="0">
                <a:solidFill>
                  <a:schemeClr val="accent1"/>
                </a:solidFill>
                <a:effectLst/>
                <a:ea typeface="Calibri" panose="020F0502020204030204" pitchFamily="34" charset="0"/>
              </a:rPr>
              <a:t> (30 ILCS 570/0.01 et seq.)</a:t>
            </a:r>
          </a:p>
          <a:p>
            <a:pPr marL="627063" marR="0" lvl="0" indent="-342900">
              <a:spcBef>
                <a:spcPts val="0"/>
              </a:spcBef>
              <a:spcAft>
                <a:spcPts val="0"/>
              </a:spcAft>
              <a:buFont typeface="Symbol" panose="05050102010706020507" pitchFamily="18" charset="2"/>
              <a:buChar char=""/>
              <a:tabLst>
                <a:tab pos="514350" algn="l"/>
              </a:tabLst>
            </a:pPr>
            <a:r>
              <a:rPr lang="en-US" sz="2800" dirty="0">
                <a:solidFill>
                  <a:schemeClr val="accent1"/>
                </a:solidFill>
                <a:effectLst/>
                <a:ea typeface="Calibri" panose="020F0502020204030204" pitchFamily="34" charset="0"/>
              </a:rPr>
              <a:t>The </a:t>
            </a:r>
            <a:r>
              <a:rPr lang="en-US" sz="2800" u="sng" dirty="0">
                <a:solidFill>
                  <a:schemeClr val="accent1"/>
                </a:solidFill>
                <a:effectLst/>
                <a:ea typeface="Calibri" panose="020F0502020204030204" pitchFamily="34" charset="0"/>
              </a:rPr>
              <a:t>Illinois Works Jobs Program Act</a:t>
            </a:r>
            <a:r>
              <a:rPr lang="en-US" sz="2800" dirty="0">
                <a:solidFill>
                  <a:schemeClr val="accent1"/>
                </a:solidFill>
                <a:effectLst/>
                <a:ea typeface="Calibri" panose="020F0502020204030204" pitchFamily="34" charset="0"/>
              </a:rPr>
              <a:t> (30 ILCS 559/20)</a:t>
            </a:r>
          </a:p>
          <a:p>
            <a:pPr marL="1084263" lvl="2" indent="-342900">
              <a:buFont typeface="Symbol" panose="05050102010706020507" pitchFamily="18" charset="2"/>
              <a:buChar char=""/>
              <a:tabLst>
                <a:tab pos="514350" algn="l"/>
              </a:tabLst>
            </a:pPr>
            <a:r>
              <a:rPr lang="en-US" sz="2800" dirty="0">
                <a:solidFill>
                  <a:schemeClr val="accent1"/>
                </a:solidFill>
                <a:ea typeface="Calibri" panose="020F0502020204030204" pitchFamily="34" charset="0"/>
              </a:rPr>
              <a:t>Illinois Works Apprenticeship Initiative</a:t>
            </a:r>
            <a:endParaRPr lang="en-US" sz="2800" dirty="0">
              <a:solidFill>
                <a:schemeClr val="accent1"/>
              </a:solidFill>
              <a:effectLst/>
              <a:ea typeface="Calibri" panose="020F0502020204030204" pitchFamily="34" charset="0"/>
            </a:endParaRPr>
          </a:p>
          <a:p>
            <a:pPr marL="627063" marR="0" lvl="0" indent="-342900">
              <a:spcBef>
                <a:spcPts val="0"/>
              </a:spcBef>
              <a:spcAft>
                <a:spcPts val="0"/>
              </a:spcAft>
              <a:buFont typeface="Symbol" panose="05050102010706020507" pitchFamily="18" charset="2"/>
              <a:buChar char=""/>
              <a:tabLst>
                <a:tab pos="514350" algn="l"/>
              </a:tabLst>
            </a:pPr>
            <a:r>
              <a:rPr lang="en-US" sz="2800" dirty="0">
                <a:solidFill>
                  <a:schemeClr val="accent1"/>
                </a:solidFill>
                <a:effectLst/>
                <a:ea typeface="Calibri" panose="020F0502020204030204" pitchFamily="34" charset="0"/>
              </a:rPr>
              <a:t>The </a:t>
            </a:r>
            <a:r>
              <a:rPr lang="en-US" sz="2800" u="sng" dirty="0">
                <a:solidFill>
                  <a:schemeClr val="accent1"/>
                </a:solidFill>
                <a:effectLst/>
                <a:ea typeface="Calibri" panose="020F0502020204030204" pitchFamily="34" charset="0"/>
              </a:rPr>
              <a:t>Business Enterprise Program for Minorities, Females, and Persons with Disabilities Act</a:t>
            </a:r>
            <a:r>
              <a:rPr lang="en-US" sz="2800" dirty="0">
                <a:solidFill>
                  <a:schemeClr val="accent1"/>
                </a:solidFill>
                <a:effectLst/>
                <a:ea typeface="Calibri" panose="020F0502020204030204" pitchFamily="34" charset="0"/>
              </a:rPr>
              <a:t>  (“BEP”) (30 ILCS 575/0.01 et seq.)</a:t>
            </a:r>
          </a:p>
        </p:txBody>
      </p:sp>
    </p:spTree>
    <p:extLst>
      <p:ext uri="{BB962C8B-B14F-4D97-AF65-F5344CB8AC3E}">
        <p14:creationId xmlns:p14="http://schemas.microsoft.com/office/powerpoint/2010/main" val="26719361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b="1" dirty="0">
                <a:solidFill>
                  <a:srgbClr val="0A4B6F"/>
                </a:solidFill>
                <a:latin typeface="Franklin Gothic Medium" panose="020B0603020102020204" pitchFamily="34" charset="0"/>
                <a:cs typeface="Aharoni" panose="020B0604020202020204" pitchFamily="2" charset="-79"/>
              </a:rPr>
              <a:t>Contract Language - Protect Yourself</a:t>
            </a:r>
            <a:endParaRPr lang="en-US" b="1"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17912"/>
            <a:ext cx="11051262" cy="461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For grants with an estimated total project cost of $500,000 or more, the grantee will be required to comply with the Illinois Works Apprenticeship Initiative (30 ILCS 559/20-20 to 20-25) and all applicable administrative rules. The “estimated total project cost” is a good faith approximation of the costs of an entire project being paid for in whole or in part by appropriated capital funds to construct a public work. A goal is set for contractors to use apprentices for 10% of total labor hours worked in each prevailing wage classification on a project, or 10% of the estimated labor hours in each prevailing wage classification, whichever is less. Contractors will be required to report all labor hours performed on a project and the total labor hours performed by apprentices for each prevailing wage category. It is imperative that reports are submitted timely and accurately. Additional reporting will be required including a Budget Supplement to establish the use applicability of the apprenticeship requirement and the applicable wage classifications, which includes a certification of compliance – this form will be required any time there is a change to the project term, scope, or work force. Waivers may be requested in special circumstances. Grantees should contact their individual grant manager or program contact for waiver forms or to request additional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9729421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b="1" dirty="0">
                <a:solidFill>
                  <a:srgbClr val="0A4B6F"/>
                </a:solidFill>
                <a:latin typeface="Franklin Gothic Medium" panose="020B0603020102020204" pitchFamily="34" charset="0"/>
                <a:cs typeface="Aharoni" panose="020B0604020202020204" pitchFamily="2" charset="-79"/>
              </a:rPr>
              <a:t>Contract Language - Protect Yourself Continued</a:t>
            </a:r>
            <a:endParaRPr lang="en-US" b="1"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796884"/>
            <a:ext cx="11051262" cy="3016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Contractors, including subcontractors, should be reminded at every pre-construction conference that the requirements of the Act must be adhered to. </a:t>
            </a:r>
            <a:r>
              <a:rPr kumimoji="0" lang="en-US" sz="4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a:t>
            </a:r>
          </a:p>
        </p:txBody>
      </p:sp>
    </p:spTree>
    <p:extLst>
      <p:ext uri="{BB962C8B-B14F-4D97-AF65-F5344CB8AC3E}">
        <p14:creationId xmlns:p14="http://schemas.microsoft.com/office/powerpoint/2010/main" val="32210127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b="1" dirty="0">
                <a:solidFill>
                  <a:srgbClr val="0A4B6F"/>
                </a:solidFill>
                <a:latin typeface="Franklin Gothic Medium" panose="020B0603020102020204" pitchFamily="34" charset="0"/>
                <a:cs typeface="Aharoni" panose="020B0604020202020204" pitchFamily="2" charset="-79"/>
              </a:rPr>
              <a:t>Contract Language - Protect Yourself Continued</a:t>
            </a:r>
            <a:endParaRPr lang="en-US" b="1"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09699" y="1483374"/>
            <a:ext cx="11172602" cy="4462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It is essential for all parties to understand the 10% apprenticeship goal applies to each prevailing wage classification rather than the overall hours of work performed on a project. Exceeding the 10% goal in one prevailing wage classification will not make up for being deficient in another prevailing wage classification. The contractor will have to seek a waiver for each classification not meeting the 10% apprenticeship goal.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1836779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b="1" dirty="0">
                <a:solidFill>
                  <a:srgbClr val="0A4B6F"/>
                </a:solidFill>
                <a:latin typeface="Franklin Gothic Medium" panose="020B0603020102020204" pitchFamily="34" charset="0"/>
                <a:cs typeface="Aharoni" panose="020B0604020202020204" pitchFamily="2" charset="-79"/>
              </a:rPr>
              <a:t>Contract Language - Protect Yourself Continued</a:t>
            </a:r>
            <a:endParaRPr lang="en-US" b="1" dirty="0"/>
          </a:p>
        </p:txBody>
      </p:sp>
      <p:sp>
        <p:nvSpPr>
          <p:cNvPr id="6" name="TextBox 5">
            <a:extLst>
              <a:ext uri="{FF2B5EF4-FFF2-40B4-BE49-F238E27FC236}">
                <a16:creationId xmlns:a16="http://schemas.microsoft.com/office/drawing/2014/main" id="{3CE96F30-8CC4-419D-8F6E-B1C5D7435D43}"/>
              </a:ext>
            </a:extLst>
          </p:cNvPr>
          <p:cNvSpPr txBox="1"/>
          <p:nvPr/>
        </p:nvSpPr>
        <p:spPr>
          <a:xfrm>
            <a:off x="488175" y="1553043"/>
            <a:ext cx="1105126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prime contractor is not directly responsible for submitting forms for their subcontractors, the prime contractor is held responsible for overall contract compliance. If a subcontractor is not submitting forms as required, the prime shall be informed. Failure by a subcontractor to come into compliance will be cause for removing the subcontractor from the project. </a:t>
            </a:r>
          </a:p>
        </p:txBody>
      </p:sp>
    </p:spTree>
    <p:extLst>
      <p:ext uri="{BB962C8B-B14F-4D97-AF65-F5344CB8AC3E}">
        <p14:creationId xmlns:p14="http://schemas.microsoft.com/office/powerpoint/2010/main" val="5036474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r>
              <a:rPr lang="en-US" sz="3600" b="1" dirty="0">
                <a:solidFill>
                  <a:srgbClr val="0A4B6F"/>
                </a:solidFill>
                <a:latin typeface="Franklin Gothic Medium" panose="020B0603020102020204" pitchFamily="34" charset="0"/>
                <a:cs typeface="Aharoni" panose="020B0604020202020204" pitchFamily="2" charset="-79"/>
              </a:rPr>
              <a:t>Business Enterprise Program for Minorities, Females and Persons with Disabilities Act [30 ILCS 575]</a:t>
            </a:r>
            <a:endParaRPr lang="en-US" sz="3600" b="1" dirty="0"/>
          </a:p>
        </p:txBody>
      </p:sp>
      <p:sp>
        <p:nvSpPr>
          <p:cNvPr id="6" name="TextBox 5">
            <a:extLst>
              <a:ext uri="{FF2B5EF4-FFF2-40B4-BE49-F238E27FC236}">
                <a16:creationId xmlns:a16="http://schemas.microsoft.com/office/drawing/2014/main" id="{3CE96F30-8CC4-419D-8F6E-B1C5D7435D43}"/>
              </a:ext>
            </a:extLst>
          </p:cNvPr>
          <p:cNvSpPr txBox="1"/>
          <p:nvPr/>
        </p:nvSpPr>
        <p:spPr>
          <a:xfrm>
            <a:off x="488175" y="1825597"/>
            <a:ext cx="11051262" cy="397031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Sunset legislation scheduled to be repealed on June 30, 2024</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Grant funds must be used to pay minority, women or minority women owned contractors/ businesses.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DCEO sets the goal based on the:</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Project Scope of Work;</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Amount of grant funds awarded for construction; and</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number of minority, women or minority women owned business in the area available to perform work in the specific NIGP codes applicable to the Project Scope.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42635614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b="1" dirty="0">
                <a:solidFill>
                  <a:schemeClr val="accent1"/>
                </a:solidFill>
              </a:rPr>
              <a:t>Contract Language - Protect Yourself</a:t>
            </a:r>
          </a:p>
        </p:txBody>
      </p:sp>
      <p:sp>
        <p:nvSpPr>
          <p:cNvPr id="6" name="TextBox 5">
            <a:extLst>
              <a:ext uri="{FF2B5EF4-FFF2-40B4-BE49-F238E27FC236}">
                <a16:creationId xmlns:a16="http://schemas.microsoft.com/office/drawing/2014/main" id="{3CE96F30-8CC4-419D-8F6E-B1C5D7435D43}"/>
              </a:ext>
            </a:extLst>
          </p:cNvPr>
          <p:cNvSpPr txBox="1"/>
          <p:nvPr/>
        </p:nvSpPr>
        <p:spPr>
          <a:xfrm>
            <a:off x="488175" y="1561192"/>
            <a:ext cx="11051262" cy="560153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Business Enterprise Program for Minorities, Females, and Persons with Disabilities Act (“BEP”) (30 ILCS 575/0.01 et seq.), establishes a goal for contracting with businesses that have been certified as owned and controlled by persons who are minority, female or who have disabilities. Grantee shall maintain compliance with the BEP Utilization Plan submitted in conjunction with the Agreement and shall comply with all reporting requirements. Contractors working on state grant-funded construction projects will be required to comply with BEP by subcontracting with CMS BEP Certified vendors and contractors. Compliance will be tracked through the completion and submission of the BEP Utilization Plan submitted with the Contractor’s bid during the procurement process.  Submission of an incomplete BEP Utilization Plan or a bid without the submission of a completed BEP Utilization Plan shall result in the bid being deemed non-responsive.  No awards shall be made until the BEP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        Utilization Plan is approved by the Department. </a:t>
            </a:r>
            <a:br>
              <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br>
            <a:endPar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4250160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b="1" dirty="0">
                <a:solidFill>
                  <a:schemeClr val="accent1"/>
                </a:solidFill>
              </a:rPr>
              <a:t>Unlawful Discrimination Contract Clause</a:t>
            </a:r>
          </a:p>
        </p:txBody>
      </p:sp>
      <p:sp>
        <p:nvSpPr>
          <p:cNvPr id="6" name="TextBox 5">
            <a:extLst>
              <a:ext uri="{FF2B5EF4-FFF2-40B4-BE49-F238E27FC236}">
                <a16:creationId xmlns:a16="http://schemas.microsoft.com/office/drawing/2014/main" id="{3CE96F30-8CC4-419D-8F6E-B1C5D7435D43}"/>
              </a:ext>
            </a:extLst>
          </p:cNvPr>
          <p:cNvSpPr txBox="1"/>
          <p:nvPr/>
        </p:nvSpPr>
        <p:spPr>
          <a:xfrm>
            <a:off x="488175" y="1208580"/>
            <a:ext cx="11051262" cy="310854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Compliance with Nondiscrimination Laws. Grantee, its employees and subcontractors under subcontract made pursuant to this Agreement, shall comply with all applicable provisions of State and federal laws and regulations pertaining to nondiscrimination, sexual harassment and equal employment opportunity including, but not limited to, the following laws and regulations and subsequent amendments thereto:  </a:t>
            </a:r>
          </a:p>
        </p:txBody>
      </p:sp>
    </p:spTree>
    <p:extLst>
      <p:ext uri="{BB962C8B-B14F-4D97-AF65-F5344CB8AC3E}">
        <p14:creationId xmlns:p14="http://schemas.microsoft.com/office/powerpoint/2010/main" val="7896845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r>
              <a:rPr lang="en-US" b="1" dirty="0">
                <a:solidFill>
                  <a:schemeClr val="accent1"/>
                </a:solidFill>
              </a:rPr>
              <a:t>Unlawful Discrimination Contract Clause</a:t>
            </a:r>
          </a:p>
        </p:txBody>
      </p:sp>
      <p:sp>
        <p:nvSpPr>
          <p:cNvPr id="6" name="TextBox 5">
            <a:extLst>
              <a:ext uri="{FF2B5EF4-FFF2-40B4-BE49-F238E27FC236}">
                <a16:creationId xmlns:a16="http://schemas.microsoft.com/office/drawing/2014/main" id="{3CE96F30-8CC4-419D-8F6E-B1C5D7435D43}"/>
              </a:ext>
            </a:extLst>
          </p:cNvPr>
          <p:cNvSpPr txBox="1"/>
          <p:nvPr/>
        </p:nvSpPr>
        <p:spPr>
          <a:xfrm>
            <a:off x="488175" y="1208580"/>
            <a:ext cx="11051262" cy="6186309"/>
          </a:xfrm>
          <a:prstGeom prst="rect">
            <a:avLst/>
          </a:prstGeom>
          <a:noFill/>
        </p:spPr>
        <p:txBody>
          <a:bodyPr wrap="square" rtlCol="0">
            <a:spAutoFit/>
          </a:bodyPr>
          <a:lstStyle/>
          <a:p>
            <a:pPr marL="461963" marR="0" lvl="0" indent="-461963"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(a)	</a:t>
            </a: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The Illinois Human Rights Act (775 ILCS 5/ 1-101 et seq.), including, without limitation, 44 Ill. 	Admin. Code Part 75,0 which is incorporated herein; </a:t>
            </a:r>
          </a:p>
          <a:p>
            <a:pPr marL="0" marR="0" lvl="0" indent="0" algn="l" defTabSz="914400" rtl="0" eaLnBrk="1" fontAlgn="auto" latinLnBrk="0" hangingPunct="1">
              <a:lnSpc>
                <a:spcPct val="100000"/>
              </a:lnSpc>
              <a:spcBef>
                <a:spcPts val="0"/>
              </a:spcBef>
              <a:spcAft>
                <a:spcPts val="0"/>
              </a:spcAft>
              <a:buClrTx/>
              <a:buSzTx/>
              <a:buFontTx/>
              <a:buNone/>
              <a:tabLst>
                <a:tab pos="461963" algn="l"/>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(b)	The Public Works Employment Discrimination Act (775 ILCS 10/ 1 et seq.);</a:t>
            </a:r>
          </a:p>
          <a:p>
            <a:pPr marL="461963" marR="0" lvl="0" indent="-461963" algn="l" defTabSz="914400" rtl="0" eaLnBrk="1" fontAlgn="auto" latinLnBrk="0" hangingPunct="1">
              <a:lnSpc>
                <a:spcPct val="100000"/>
              </a:lnSpc>
              <a:spcBef>
                <a:spcPts val="0"/>
              </a:spcBef>
              <a:spcAft>
                <a:spcPts val="0"/>
              </a:spcAft>
              <a:buClrTx/>
              <a:buSzTx/>
              <a:buFontTx/>
              <a:buNone/>
              <a:tabLst>
                <a:tab pos="461963" algn="l"/>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(c)	The Unit ed States Civil Rights Act of 1964 (as amended) (42 USC2000a - 2000h-6). (See also guidelines to Federal Financial Assistance Recipients Regarding Title VI Prohibition Against National Origin Discrimination Affecting limited English Proficient Persons (Federal Register: February 18, 2002 (Volume 67, Number 13, Pages 2671-2685)]);</a:t>
            </a:r>
          </a:p>
          <a:p>
            <a:pPr marL="0" marR="0" lvl="0" indent="0" algn="l" defTabSz="914400" rtl="0" eaLnBrk="1" fontAlgn="auto" latinLnBrk="0" hangingPunct="1">
              <a:lnSpc>
                <a:spcPct val="100000"/>
              </a:lnSpc>
              <a:spcBef>
                <a:spcPts val="0"/>
              </a:spcBef>
              <a:spcAft>
                <a:spcPts val="0"/>
              </a:spcAft>
              <a:buClrTx/>
              <a:buSzTx/>
              <a:buFontTx/>
              <a:buNone/>
              <a:tabLst>
                <a:tab pos="461963" algn="l"/>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(d)	Section 504 of the Rehabilitation Act of 1973 (29 USC 794);</a:t>
            </a:r>
          </a:p>
          <a:p>
            <a:pPr marL="461963" marR="0" lvl="0" indent="-461963" algn="l" defTabSz="914400" rtl="0" eaLnBrk="1" fontAlgn="auto" latinLnBrk="0" hangingPunct="1">
              <a:lnSpc>
                <a:spcPct val="100000"/>
              </a:lnSpc>
              <a:spcBef>
                <a:spcPts val="0"/>
              </a:spcBef>
              <a:spcAft>
                <a:spcPts val="0"/>
              </a:spcAft>
              <a:buClrTx/>
              <a:buSzTx/>
              <a:buFontTx/>
              <a:buNone/>
              <a:tabLst>
                <a:tab pos="461963" algn="l"/>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(e)	The Americans with Disabilities Act of 1990 (as amended) (42 USC12101 et seq.); and</a:t>
            </a:r>
          </a:p>
          <a:p>
            <a:pPr marL="0" marR="0" lvl="0" indent="0" algn="l" defTabSz="914400" rtl="0" eaLnBrk="1" fontAlgn="auto" latinLnBrk="0" hangingPunct="1">
              <a:lnSpc>
                <a:spcPct val="100000"/>
              </a:lnSpc>
              <a:spcBef>
                <a:spcPts val="0"/>
              </a:spcBef>
              <a:spcAft>
                <a:spcPts val="0"/>
              </a:spcAft>
              <a:buClrTx/>
              <a:buSzTx/>
              <a:buFontTx/>
              <a:buNone/>
              <a:tabLst>
                <a:tab pos="461963" algn="l"/>
              </a:tabLst>
              <a:defRPr/>
            </a:pPr>
            <a:r>
              <a:rPr kumimoji="0" lang="en-US" sz="24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t>(f)	The Age Discrimination Act (42 USC 6101et seq.).</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rPr>
            </a:br>
            <a:endPar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A4B6F"/>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6513519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488175" y="559065"/>
            <a:ext cx="10515600" cy="649515"/>
          </a:xfrm>
        </p:spPr>
        <p:txBody>
          <a:bodyPr>
            <a:noAutofit/>
          </a:bodyPr>
          <a:lstStyle/>
          <a:p>
            <a:pPr algn="ctr"/>
            <a:br>
              <a:rPr lang="en-US" dirty="0">
                <a:solidFill>
                  <a:srgbClr val="0A4B6F"/>
                </a:solidFill>
                <a:latin typeface="Franklin Gothic Medium" panose="020B0603020102020204" pitchFamily="34" charset="0"/>
                <a:cs typeface="Aharoni" panose="020B0604020202020204" pitchFamily="2" charset="-79"/>
              </a:rPr>
            </a:br>
            <a:r>
              <a:rPr lang="en-US" sz="3600" b="1" dirty="0">
                <a:solidFill>
                  <a:srgbClr val="1F497D"/>
                </a:solidFill>
                <a:latin typeface="Franklin Gothic Medium" panose="020B0603020102020204" pitchFamily="34" charset="0"/>
                <a:cs typeface="Arial" panose="020B0604020202020204" pitchFamily="34" charset="0"/>
              </a:rPr>
              <a:t>Rebuild Illinois Procurement/Contract Questions</a:t>
            </a:r>
            <a:br>
              <a:rPr lang="en-US" dirty="0">
                <a:solidFill>
                  <a:srgbClr val="0A4B6F"/>
                </a:solidFill>
                <a:latin typeface="Franklin Gothic Book" panose="020B0503020102020204" pitchFamily="34" charset="0"/>
              </a:rPr>
            </a:br>
            <a:endParaRPr lang="en-US" dirty="0"/>
          </a:p>
        </p:txBody>
      </p:sp>
      <p:sp>
        <p:nvSpPr>
          <p:cNvPr id="6" name="TextBox 5">
            <a:extLst>
              <a:ext uri="{FF2B5EF4-FFF2-40B4-BE49-F238E27FC236}">
                <a16:creationId xmlns:a16="http://schemas.microsoft.com/office/drawing/2014/main" id="{3CE96F30-8CC4-419D-8F6E-B1C5D7435D43}"/>
              </a:ext>
            </a:extLst>
          </p:cNvPr>
          <p:cNvSpPr txBox="1"/>
          <p:nvPr/>
        </p:nvSpPr>
        <p:spPr>
          <a:xfrm>
            <a:off x="570369" y="1326301"/>
            <a:ext cx="11051262" cy="35240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Contact your grant’s assigned Rebuild Illinois Grant Manager.</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They’ll ask Program Manager and/or </a:t>
            </a:r>
            <a:r>
              <a:rPr lang="en-US" sz="3200" b="1" dirty="0">
                <a:solidFill>
                  <a:srgbClr val="1F497D"/>
                </a:solidFill>
                <a:latin typeface="Franklin Gothic Book"/>
                <a:cs typeface="Arial" panose="020B0604020202020204" pitchFamily="34" charset="0"/>
              </a:rPr>
              <a:t>Compliance Manager </a:t>
            </a:r>
            <a:r>
              <a:rPr kumimoji="0" lang="en-US" sz="3200" b="1" i="0" u="none" strike="noStrike" kern="1200" cap="none" spc="0" normalizeH="0" baseline="0" noProof="0" dirty="0">
                <a:ln>
                  <a:noFill/>
                </a:ln>
                <a:solidFill>
                  <a:srgbClr val="1F497D"/>
                </a:solidFill>
                <a:effectLst/>
                <a:uLnTx/>
                <a:uFillTx/>
                <a:latin typeface="Franklin Gothic Book"/>
                <a:ea typeface="+mn-ea"/>
                <a:cs typeface="Arial" panose="020B0604020202020204" pitchFamily="34" charset="0"/>
              </a:rPr>
              <a:t>for assistance, if needed.</a:t>
            </a:r>
          </a:p>
        </p:txBody>
      </p:sp>
    </p:spTree>
    <p:extLst>
      <p:ext uri="{BB962C8B-B14F-4D97-AF65-F5344CB8AC3E}">
        <p14:creationId xmlns:p14="http://schemas.microsoft.com/office/powerpoint/2010/main" val="5695875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72D9-9BDB-43DF-9181-30378BD4D869}"/>
              </a:ext>
            </a:extLst>
          </p:cNvPr>
          <p:cNvSpPr>
            <a:spLocks noGrp="1"/>
          </p:cNvSpPr>
          <p:nvPr>
            <p:ph type="ctrTitle"/>
          </p:nvPr>
        </p:nvSpPr>
        <p:spPr/>
        <p:txBody>
          <a:bodyPr/>
          <a:lstStyle/>
          <a:p>
            <a:pPr algn="r"/>
            <a:r>
              <a:rPr lang="en-US" dirty="0">
                <a:solidFill>
                  <a:srgbClr val="0A4B6F"/>
                </a:solidFill>
                <a:latin typeface="Franklin Gothic Medium" panose="020B0603020102020204" pitchFamily="34" charset="0"/>
                <a:cs typeface="Aharoni" panose="020B0604020202020204" pitchFamily="2" charset="-79"/>
              </a:rPr>
              <a:t>Rebuild Illinois Administration</a:t>
            </a:r>
          </a:p>
        </p:txBody>
      </p:sp>
      <p:sp>
        <p:nvSpPr>
          <p:cNvPr id="3" name="Subtitle 2">
            <a:extLst>
              <a:ext uri="{FF2B5EF4-FFF2-40B4-BE49-F238E27FC236}">
                <a16:creationId xmlns:a16="http://schemas.microsoft.com/office/drawing/2014/main" id="{6BF102F3-7B60-46BE-8BEE-CD22FABDA334}"/>
              </a:ext>
            </a:extLst>
          </p:cNvPr>
          <p:cNvSpPr>
            <a:spLocks noGrp="1"/>
          </p:cNvSpPr>
          <p:nvPr>
            <p:ph type="subTitle" idx="4294967295"/>
          </p:nvPr>
        </p:nvSpPr>
        <p:spPr>
          <a:xfrm>
            <a:off x="998291" y="2392363"/>
            <a:ext cx="11193710" cy="1655762"/>
          </a:xfrm>
        </p:spPr>
        <p:txBody>
          <a:bodyPr>
            <a:normAutofit/>
          </a:bodyPr>
          <a:lstStyle/>
          <a:p>
            <a:pPr marL="0" indent="0" algn="r">
              <a:buNone/>
            </a:pPr>
            <a:r>
              <a:rPr lang="en-US" sz="3200" dirty="0">
                <a:solidFill>
                  <a:srgbClr val="0A4B6F"/>
                </a:solidFill>
                <a:latin typeface="Franklin Gothic Book" panose="020B0503020102020204" pitchFamily="34" charset="0"/>
              </a:rPr>
              <a:t>Cash Requests, Expense Reports, Lien Waivers, Documentation </a:t>
            </a:r>
          </a:p>
          <a:p>
            <a:pPr marL="0" indent="0" algn="r">
              <a:buNone/>
            </a:pPr>
            <a:r>
              <a:rPr lang="en-US" sz="2800" dirty="0">
                <a:solidFill>
                  <a:srgbClr val="0A4B6F"/>
                </a:solidFill>
                <a:latin typeface="Franklin Gothic Book" panose="020B0503020102020204" pitchFamily="34" charset="0"/>
              </a:rPr>
              <a:t>Mandi Ferguson</a:t>
            </a:r>
          </a:p>
        </p:txBody>
      </p:sp>
    </p:spTree>
    <p:extLst>
      <p:ext uri="{BB962C8B-B14F-4D97-AF65-F5344CB8AC3E}">
        <p14:creationId xmlns:p14="http://schemas.microsoft.com/office/powerpoint/2010/main" val="2894711926"/>
      </p:ext>
    </p:extLst>
  </p:cSld>
  <p:clrMapOvr>
    <a:masterClrMapping/>
  </p:clrMapOvr>
</p:sld>
</file>

<file path=ppt/theme/theme1.xml><?xml version="1.0" encoding="utf-8"?>
<a:theme xmlns:a="http://schemas.openxmlformats.org/drawingml/2006/main" name="Office Theme">
  <a:themeElements>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fontScheme name="DCEO Powerpoint Template">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EO.potm" id="{0B8C52A1-1925-4A6A-A8BE-E35CFC092AA6}" vid="{17BA48B8-AD4F-406D-80E4-B592FC2E824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fontScheme name="DCEO Powerpoint Template">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EO Powerpoint Template 2022 - No Watermark Revised 10-28-22.pptx" id="{EF614CD9-E9A7-4F6A-BE83-4781582C3BF2}" vid="{058F3D3C-8514-45FA-A915-EB79D57BBCB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themeOverride>
</file>

<file path=ppt/theme/themeOverride10.xml><?xml version="1.0" encoding="utf-8"?>
<a:themeOverride xmlns:a="http://schemas.openxmlformats.org/drawingml/2006/main">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themeOverride>
</file>

<file path=ppt/theme/themeOverride11.xml><?xml version="1.0" encoding="utf-8"?>
<a:themeOverride xmlns:a="http://schemas.openxmlformats.org/drawingml/2006/main">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themeOverride>
</file>

<file path=ppt/theme/themeOverride12.xml><?xml version="1.0" encoding="utf-8"?>
<a:themeOverride xmlns:a="http://schemas.openxmlformats.org/drawingml/2006/main">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themeOverride>
</file>

<file path=ppt/theme/themeOverride13.xml><?xml version="1.0" encoding="utf-8"?>
<a:themeOverride xmlns:a="http://schemas.openxmlformats.org/drawingml/2006/main">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themeOverride>
</file>

<file path=ppt/theme/themeOverride14.xml><?xml version="1.0" encoding="utf-8"?>
<a:themeOverride xmlns:a="http://schemas.openxmlformats.org/drawingml/2006/main">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themeOverride>
</file>

<file path=ppt/theme/themeOverride2.xml><?xml version="1.0" encoding="utf-8"?>
<a:themeOverride xmlns:a="http://schemas.openxmlformats.org/drawingml/2006/main">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themeOverride>
</file>

<file path=ppt/theme/themeOverride3.xml><?xml version="1.0" encoding="utf-8"?>
<a:themeOverride xmlns:a="http://schemas.openxmlformats.org/drawingml/2006/main">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themeOverride>
</file>

<file path=ppt/theme/themeOverride4.xml><?xml version="1.0" encoding="utf-8"?>
<a:themeOverride xmlns:a="http://schemas.openxmlformats.org/drawingml/2006/main">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themeOverride>
</file>

<file path=ppt/theme/themeOverride5.xml><?xml version="1.0" encoding="utf-8"?>
<a:themeOverride xmlns:a="http://schemas.openxmlformats.org/drawingml/2006/main">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themeOverride>
</file>

<file path=ppt/theme/themeOverride6.xml><?xml version="1.0" encoding="utf-8"?>
<a:themeOverride xmlns:a="http://schemas.openxmlformats.org/drawingml/2006/main">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themeOverride>
</file>

<file path=ppt/theme/themeOverride7.xml><?xml version="1.0" encoding="utf-8"?>
<a:themeOverride xmlns:a="http://schemas.openxmlformats.org/drawingml/2006/main">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themeOverride>
</file>

<file path=ppt/theme/themeOverride8.xml><?xml version="1.0" encoding="utf-8"?>
<a:themeOverride xmlns:a="http://schemas.openxmlformats.org/drawingml/2006/main">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themeOverride>
</file>

<file path=ppt/theme/themeOverride9.xml><?xml version="1.0" encoding="utf-8"?>
<a:themeOverride xmlns:a="http://schemas.openxmlformats.org/drawingml/2006/main">
  <a:clrScheme name="DCEO Powerpoint Color Palette">
    <a:dk1>
      <a:srgbClr val="FFFFFF"/>
    </a:dk1>
    <a:lt1>
      <a:srgbClr val="FFFFFF"/>
    </a:lt1>
    <a:dk2>
      <a:srgbClr val="FFFFFF"/>
    </a:dk2>
    <a:lt2>
      <a:srgbClr val="FFFFFF"/>
    </a:lt2>
    <a:accent1>
      <a:srgbClr val="044B6F"/>
    </a:accent1>
    <a:accent2>
      <a:srgbClr val="FFC629"/>
    </a:accent2>
    <a:accent3>
      <a:srgbClr val="FFFFFF"/>
    </a:accent3>
    <a:accent4>
      <a:srgbClr val="CCCCCC"/>
    </a:accent4>
    <a:accent5>
      <a:srgbClr val="231F20"/>
    </a:accent5>
    <a:accent6>
      <a:srgbClr val="00953B"/>
    </a:accent6>
    <a:hlink>
      <a:srgbClr val="FFFFFF"/>
    </a:hlink>
    <a:folHlink>
      <a:srgbClr val="FFFFFF"/>
    </a:folHlink>
  </a:clrScheme>
</a:themeOverride>
</file>

<file path=docProps/app.xml><?xml version="1.0" encoding="utf-8"?>
<Properties xmlns="http://schemas.openxmlformats.org/officeDocument/2006/extended-properties" xmlns:vt="http://schemas.openxmlformats.org/officeDocument/2006/docPropsVTypes">
  <Template>DCEO</Template>
  <TotalTime>646</TotalTime>
  <Words>9129</Words>
  <Application>Microsoft Office PowerPoint</Application>
  <PresentationFormat>Widescreen</PresentationFormat>
  <Paragraphs>806</Paragraphs>
  <Slides>136</Slides>
  <Notes>31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136</vt:i4>
      </vt:variant>
    </vt:vector>
  </HeadingPairs>
  <TitlesOfParts>
    <vt:vector size="151" baseType="lpstr">
      <vt:lpstr>Arial</vt:lpstr>
      <vt:lpstr>Arial Narrow</vt:lpstr>
      <vt:lpstr>ArialMT</vt:lpstr>
      <vt:lpstr>Calibri</vt:lpstr>
      <vt:lpstr>Calibri Light</vt:lpstr>
      <vt:lpstr>Franklin Gothic Book</vt:lpstr>
      <vt:lpstr>Franklin Gothic Medium</vt:lpstr>
      <vt:lpstr>freight-text-pro</vt:lpstr>
      <vt:lpstr>Kunstler Script</vt:lpstr>
      <vt:lpstr>Symbol</vt:lpstr>
      <vt:lpstr>Times New Roman</vt:lpstr>
      <vt:lpstr>Wingdings</vt:lpstr>
      <vt:lpstr>Office Theme</vt:lpstr>
      <vt:lpstr>1_Office Theme</vt:lpstr>
      <vt:lpstr>2_Office Theme</vt:lpstr>
      <vt:lpstr>Rebuild Illinois Grant Administration Thursday, October 19, 2023</vt:lpstr>
      <vt:lpstr>Rebuild Illinois Administration</vt:lpstr>
      <vt:lpstr> Process and Requirements  Before Grant can be issued…</vt:lpstr>
      <vt:lpstr>Notice of State Award Finalist(NOSAF) Requirements: </vt:lpstr>
      <vt:lpstr> Notice of State Award  (NOSA)  </vt:lpstr>
      <vt:lpstr> Indirect Cost Selection </vt:lpstr>
      <vt:lpstr> Grant Agreements </vt:lpstr>
      <vt:lpstr>Rebuild Illinois Administration</vt:lpstr>
      <vt:lpstr> Rebuild Illinois Grant Requirements </vt:lpstr>
      <vt:lpstr> Rebuild Illinois Grant Requirements </vt:lpstr>
      <vt:lpstr>PowerPoint Presentation</vt:lpstr>
      <vt:lpstr>General Information </vt:lpstr>
      <vt:lpstr>What is the Illinois Works Apprenticeship Initiative Goal? </vt:lpstr>
      <vt:lpstr>The Illinois Works Apprenticeship Initiative Program</vt:lpstr>
      <vt:lpstr>PowerPoint Presentation</vt:lpstr>
      <vt:lpstr>IL Works Smartsheet Platform</vt:lpstr>
      <vt:lpstr>Results as of 10/2023</vt:lpstr>
      <vt:lpstr>IL Works Apprenticeship Compliance Process </vt:lpstr>
      <vt:lpstr>PowerPoint Presentation</vt:lpstr>
      <vt:lpstr>IL Works and State Agencies Collaborate to Meet the  Illinois Jobs Program Act Requirements</vt:lpstr>
      <vt:lpstr>Upcoming Changes for the Remainder of this Year, Going Into 2024 </vt:lpstr>
      <vt:lpstr>And Support the Overall Goals of the Illinois Works Office</vt:lpstr>
      <vt:lpstr>PowerPoint Presentation</vt:lpstr>
      <vt:lpstr>For additional information, who do I contact? </vt:lpstr>
      <vt:lpstr>Rebuild Illinois Administration</vt:lpstr>
      <vt:lpstr>Rebuild Illinois Grant Requirements </vt:lpstr>
      <vt:lpstr> Rebuild IL Grant Requirements </vt:lpstr>
      <vt:lpstr> Language must be included in Contracts and Subcontracts   </vt:lpstr>
      <vt:lpstr>Apprenticeship Initiative</vt:lpstr>
      <vt:lpstr>Apprenticeship Initiative Illinois Works Budget Supplement</vt:lpstr>
      <vt:lpstr>App Apprenticeship Initiative</vt:lpstr>
      <vt:lpstr>Apprenticeship Initiative Request for Waiver or Reduction form</vt:lpstr>
      <vt:lpstr>Apprenticeship Initiative Certificate of Compliance</vt:lpstr>
      <vt:lpstr>Resources</vt:lpstr>
      <vt:lpstr>Rebuild Illinois Administration</vt:lpstr>
      <vt:lpstr> Business Enterprise Program (“BEP”)   </vt:lpstr>
      <vt:lpstr> Business Enterprise Program (“BEP”)   </vt:lpstr>
      <vt:lpstr> Business Enterprise Program (“BEP”)   </vt:lpstr>
      <vt:lpstr> Business Enterprise Program (“BEP”)   </vt:lpstr>
      <vt:lpstr> Business Enterprise Program (“BEP”)   </vt:lpstr>
      <vt:lpstr> BEP – Utilization Plan  </vt:lpstr>
      <vt:lpstr> BEP – Utilization Plan  </vt:lpstr>
      <vt:lpstr> BEP – Utilization Plan  </vt:lpstr>
      <vt:lpstr> BEP – Utilization Plan  </vt:lpstr>
      <vt:lpstr> BEP Utilization Plan -  Assurance &amp; Compliance </vt:lpstr>
      <vt:lpstr> BEP Utilization Plan -  Assurance &amp; Compliance </vt:lpstr>
      <vt:lpstr> BEP Utilization Plan -  Section I – Utilized Vendors </vt:lpstr>
      <vt:lpstr> BEP Utilization Plan - Section II – Good Faith Efforts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Rebuild Illinois Administration</vt:lpstr>
      <vt:lpstr> 2 Code of Federal Regulations (CFR) 200 </vt:lpstr>
      <vt:lpstr> 2 CFR 200 </vt:lpstr>
      <vt:lpstr> 2 CFR 200.317-.326 Procurement Standards </vt:lpstr>
      <vt:lpstr> 2 CFR 200.318 General Procurement Standards </vt:lpstr>
      <vt:lpstr> 2 CFR 200.319 Competition </vt:lpstr>
      <vt:lpstr> 2 CFR 200.320 Methods of Competition - CDBG </vt:lpstr>
      <vt:lpstr> Micro-Purchases &amp; Small Purchase Procedures </vt:lpstr>
      <vt:lpstr> Procurement by Sealed Bids (Formal Advertising) </vt:lpstr>
      <vt:lpstr> Procurement by Sealed Bids (Formal Advertising) </vt:lpstr>
      <vt:lpstr> Procurement by Sealed Bids (Formal Advertising) </vt:lpstr>
      <vt:lpstr> 2 CFR §200.324 Contract Cost and Price </vt:lpstr>
      <vt:lpstr> 2 CFR §200.32 DCEO Review </vt:lpstr>
      <vt:lpstr> 2 CFR §200.326 Bonding Requirements </vt:lpstr>
      <vt:lpstr>Rebuild Illinois Administration</vt:lpstr>
      <vt:lpstr>Subjects Covered</vt:lpstr>
      <vt:lpstr>Illinois Prevailing Wage</vt:lpstr>
      <vt:lpstr>Bid Language - Protect Yourself </vt:lpstr>
      <vt:lpstr>Prevailing Wage Continued</vt:lpstr>
      <vt:lpstr>Contract Language - Protect Yourself</vt:lpstr>
      <vt:lpstr>Prevailing Wage Continued</vt:lpstr>
      <vt:lpstr>Employment of Illinois Workers on Public Works Act [30 ILCS 570] </vt:lpstr>
      <vt:lpstr>Contract Language - Protect Yourself</vt:lpstr>
      <vt:lpstr>Illinois Works Jobs Program Act [30 ILCS 559/20]</vt:lpstr>
      <vt:lpstr>Contract Language - Protect Yourself</vt:lpstr>
      <vt:lpstr>Contract Language - Protect Yourself Continued</vt:lpstr>
      <vt:lpstr>Contract Language - Protect Yourself Continued</vt:lpstr>
      <vt:lpstr>Contract Language - Protect Yourself Continued</vt:lpstr>
      <vt:lpstr>Business Enterprise Program for Minorities, Females and Persons with Disabilities Act [30 ILCS 575]</vt:lpstr>
      <vt:lpstr>Contract Language - Protect Yourself</vt:lpstr>
      <vt:lpstr>Unlawful Discrimination Contract Clause</vt:lpstr>
      <vt:lpstr>Unlawful Discrimination Contract Clause</vt:lpstr>
      <vt:lpstr> Rebuild Illinois Procurement/Contract Questions </vt:lpstr>
      <vt:lpstr>Rebuild Illinois Administration</vt:lpstr>
      <vt:lpstr> Cash Requests and Expense Reports </vt:lpstr>
      <vt:lpstr>Payment Request Form – Required Information</vt:lpstr>
      <vt:lpstr>Payment Request Form – Required Information</vt:lpstr>
      <vt:lpstr>Payment Request Form – Required Information</vt:lpstr>
      <vt:lpstr>Payment Request Form – Required Information</vt:lpstr>
      <vt:lpstr> Required Documentation  </vt:lpstr>
      <vt:lpstr> Cash Requests and Expense Reports </vt:lpstr>
      <vt:lpstr> Lien Waivers and Cash Requests </vt:lpstr>
      <vt:lpstr>Utilization Plan &amp; Lien Waiver Comparison </vt:lpstr>
      <vt:lpstr>PowerPoint Presentation</vt:lpstr>
      <vt:lpstr>Lien Waiver Completion </vt:lpstr>
      <vt:lpstr> Lien Waivers and Cash Requests </vt:lpstr>
      <vt:lpstr>PowerPoint Presentation</vt:lpstr>
      <vt:lpstr>Rebuild Illinois Administration</vt:lpstr>
      <vt:lpstr> Quarterly Periodic Reporting  </vt:lpstr>
      <vt:lpstr>Quarterly Periodic Reporting</vt:lpstr>
      <vt:lpstr> Periodic Financial Reporting </vt:lpstr>
      <vt:lpstr>Periodic Financial Report</vt:lpstr>
      <vt:lpstr>Periodic Financial Report</vt:lpstr>
      <vt:lpstr>Periodic Financial Report</vt:lpstr>
      <vt:lpstr>Periodic Performance Report</vt:lpstr>
      <vt:lpstr>Periodic Performance Report</vt:lpstr>
      <vt:lpstr>Periodic Performance Report</vt:lpstr>
      <vt:lpstr>Periodic Performance Report</vt:lpstr>
      <vt:lpstr>Quarterly Periodic Reporting</vt:lpstr>
      <vt:lpstr>Rebuild Illinois Quarterly Reporting</vt:lpstr>
      <vt:lpstr>Rebuild Illinois Administration</vt:lpstr>
      <vt:lpstr>Quarterly PPR </vt:lpstr>
      <vt:lpstr>Quarterly PFR</vt:lpstr>
      <vt:lpstr>Other Items for Closeout</vt:lpstr>
      <vt:lpstr>Rebuild Illinois Administration</vt:lpstr>
      <vt:lpstr> Grantee Records Retention </vt:lpstr>
      <vt:lpstr>Filing System</vt:lpstr>
      <vt:lpstr>Filing System</vt:lpstr>
      <vt:lpstr>Audit Requirements</vt:lpstr>
      <vt:lpstr>Audit Requirements</vt:lpstr>
      <vt:lpstr>Audit Requirements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Title-Franklin Gothic Medium</dc:title>
  <dc:creator>Miner, JoLaine</dc:creator>
  <cp:lastModifiedBy>Bell, Wendy</cp:lastModifiedBy>
  <cp:revision>52</cp:revision>
  <cp:lastPrinted>2023-10-06T17:04:38Z</cp:lastPrinted>
  <dcterms:created xsi:type="dcterms:W3CDTF">2023-10-02T17:23:53Z</dcterms:created>
  <dcterms:modified xsi:type="dcterms:W3CDTF">2023-10-13T16:23:41Z</dcterms:modified>
</cp:coreProperties>
</file>