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37" r:id="rId3"/>
    <p:sldId id="339" r:id="rId4"/>
    <p:sldId id="340" r:id="rId5"/>
    <p:sldId id="376" r:id="rId6"/>
    <p:sldId id="377" r:id="rId7"/>
    <p:sldId id="378" r:id="rId8"/>
    <p:sldId id="379" r:id="rId9"/>
    <p:sldId id="341" r:id="rId10"/>
    <p:sldId id="386" r:id="rId11"/>
    <p:sldId id="382" r:id="rId12"/>
    <p:sldId id="383" r:id="rId13"/>
    <p:sldId id="384" r:id="rId14"/>
    <p:sldId id="343" r:id="rId15"/>
    <p:sldId id="346" r:id="rId16"/>
    <p:sldId id="385" r:id="rId17"/>
    <p:sldId id="345" r:id="rId18"/>
    <p:sldId id="348" r:id="rId19"/>
    <p:sldId id="349" r:id="rId20"/>
    <p:sldId id="265" r:id="rId21"/>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101" autoAdjust="0"/>
  </p:normalViewPr>
  <p:slideViewPr>
    <p:cSldViewPr>
      <p:cViewPr varScale="1">
        <p:scale>
          <a:sx n="111" d="100"/>
          <a:sy n="111" d="100"/>
        </p:scale>
        <p:origin x="804"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5EBAAF2-FD63-4A69-B167-37BE0E345198}" type="datetimeFigureOut">
              <a:rPr lang="en-US" smtClean="0"/>
              <a:t>2/14/2020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6223E95-3E5E-48FA-A903-7F534A8CAC05}" type="slidenum">
              <a:rPr lang="en-US" smtClean="0"/>
              <a:t>‹#›</a:t>
            </a:fld>
            <a:endParaRPr lang="en-US"/>
          </a:p>
        </p:txBody>
      </p:sp>
    </p:spTree>
    <p:extLst>
      <p:ext uri="{BB962C8B-B14F-4D97-AF65-F5344CB8AC3E}">
        <p14:creationId xmlns:p14="http://schemas.microsoft.com/office/powerpoint/2010/main" val="1184964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D432837-1A5D-4B22-99D0-FA46B1FB1339}" type="datetimeFigureOut">
              <a:rPr lang="en-US" smtClean="0"/>
              <a:t>2/14/2020</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98EAAB7-4B3B-4A2D-8F34-159C974889E8}" type="slidenum">
              <a:rPr lang="en-US" smtClean="0"/>
              <a:t>‹#›</a:t>
            </a:fld>
            <a:endParaRPr lang="en-US"/>
          </a:p>
        </p:txBody>
      </p:sp>
    </p:spTree>
    <p:extLst>
      <p:ext uri="{BB962C8B-B14F-4D97-AF65-F5344CB8AC3E}">
        <p14:creationId xmlns:p14="http://schemas.microsoft.com/office/powerpoint/2010/main" val="10095959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43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05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70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30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9503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651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43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11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512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712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882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FAB46E-0F2F-4F70-864A-D719663DAFE1}"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136744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B59D0-36A5-437B-A68F-3025FCD9B77E}"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16175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F8703-83EE-4356-91ED-49C8227C0824}"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308043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B250D-8FCD-44F6-89C1-7F847194C4D3}"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104836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59AA4F-AC20-4F39-BA7A-7C42A5FEDA2C}"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06233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11620-0D48-415D-B6B8-8A564973A8F3}"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81071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3EB7C-919F-49B1-8DE1-529C68D58B8C}" type="datetime1">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409511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6FF1A-ADEF-4FA9-9442-3C3DAC0A7DB2}" type="datetime1">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84599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DA35E-9CC0-463C-83EB-0A40378B2AFE}" type="datetime1">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87438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71297B-841C-4F79-A23B-9E2B28CCBC86}"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4051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65B107-029D-445C-A08E-25A797B7A92C}"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82626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A1927D-F47C-4D0D-94C0-CD2FF86A67F3}" type="datetime1">
              <a:rPr lang="en-US" smtClean="0"/>
              <a:t>2/14/2020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335402-A96B-43FB-BE82-10458D361873}" type="slidenum">
              <a:rPr lang="en-US" smtClean="0"/>
              <a:t>‹#›</a:t>
            </a:fld>
            <a:endParaRPr lang="en-US"/>
          </a:p>
        </p:txBody>
      </p:sp>
    </p:spTree>
    <p:extLst>
      <p:ext uri="{BB962C8B-B14F-4D97-AF65-F5344CB8AC3E}">
        <p14:creationId xmlns:p14="http://schemas.microsoft.com/office/powerpoint/2010/main" val="2654064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2.illinois.gov/sites/GATA/Pages/ResourceLibrary.aspx" TargetMode="External"/><Relationship Id="rId5" Type="http://schemas.openxmlformats.org/officeDocument/2006/relationships/hyperlink" Target="https://www.illinois.gov/sites/GATA/Grantee/Pages/GranteePortalFAQ.aspx"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50"/>
            <a:ext cx="9144000" cy="3477875"/>
          </a:xfrm>
          <a:prstGeom prst="rect">
            <a:avLst/>
          </a:prstGeom>
          <a:solidFill>
            <a:schemeClr val="tx2"/>
          </a:solidFill>
        </p:spPr>
        <p:txBody>
          <a:bodyPr wrap="square" rtlCol="0">
            <a:spAutoFit/>
          </a:bodyPr>
          <a:lstStyle/>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p:txBody>
      </p:sp>
      <p:sp>
        <p:nvSpPr>
          <p:cNvPr id="4" name="TextBox 3"/>
          <p:cNvSpPr txBox="1"/>
          <p:nvPr/>
        </p:nvSpPr>
        <p:spPr>
          <a:xfrm>
            <a:off x="381000" y="285750"/>
            <a:ext cx="4572000" cy="230832"/>
          </a:xfrm>
          <a:prstGeom prst="rect">
            <a:avLst/>
          </a:prstGeom>
          <a:noFill/>
        </p:spPr>
        <p:txBody>
          <a:bodyPr wrap="square" rtlCol="0">
            <a:spAutoFit/>
          </a:bodyPr>
          <a:lstStyle/>
          <a:p>
            <a:r>
              <a:rPr lang="en-US" sz="900" b="1" spc="120" dirty="0">
                <a:solidFill>
                  <a:schemeClr val="bg1">
                    <a:lumMod val="75000"/>
                  </a:schemeClr>
                </a:solidFill>
                <a:latin typeface="Arial" panose="020B0604020202020204" pitchFamily="34" charset="0"/>
                <a:cs typeface="Arial" panose="020B0604020202020204" pitchFamily="34" charset="0"/>
              </a:rPr>
              <a:t>Illinois Department of Commerce </a:t>
            </a:r>
            <a:r>
              <a:rPr lang="en-US" sz="800" spc="120" dirty="0">
                <a:solidFill>
                  <a:schemeClr val="bg1">
                    <a:lumMod val="75000"/>
                  </a:schemeClr>
                </a:solidFill>
                <a:latin typeface="Arial" panose="020B0604020202020204" pitchFamily="34" charset="0"/>
                <a:cs typeface="Arial" panose="020B0604020202020204" pitchFamily="34" charset="0"/>
              </a:rPr>
              <a:t>&amp; Economic Opportunity</a:t>
            </a: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sp>
        <p:nvSpPr>
          <p:cNvPr id="6" name="TextBox 5"/>
          <p:cNvSpPr txBox="1"/>
          <p:nvPr/>
        </p:nvSpPr>
        <p:spPr>
          <a:xfrm>
            <a:off x="0" y="3177680"/>
            <a:ext cx="9144000" cy="615553"/>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Community Development Block Grants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00131" y="4400550"/>
            <a:ext cx="3543869" cy="4152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85678"/>
            <a:ext cx="1905000" cy="521970"/>
          </a:xfrm>
          <a:prstGeom prst="rect">
            <a:avLst/>
          </a:prstGeom>
        </p:spPr>
      </p:pic>
      <p:sp>
        <p:nvSpPr>
          <p:cNvPr id="10" name="TextBox 9"/>
          <p:cNvSpPr txBox="1"/>
          <p:nvPr/>
        </p:nvSpPr>
        <p:spPr>
          <a:xfrm>
            <a:off x="15368" y="3635625"/>
            <a:ext cx="91440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The GATA Process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1526" y="655320"/>
            <a:ext cx="3551685" cy="2617775"/>
          </a:xfrm>
          <a:prstGeom prst="rect">
            <a:avLst/>
          </a:prstGeom>
        </p:spPr>
      </p:pic>
    </p:spTree>
    <p:extLst>
      <p:ext uri="{BB962C8B-B14F-4D97-AF65-F5344CB8AC3E}">
        <p14:creationId xmlns:p14="http://schemas.microsoft.com/office/powerpoint/2010/main" val="318669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prstClr val="whit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0998" y="406209"/>
            <a:ext cx="8305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Annual Pre-Qualification Process – Step 5 </a:t>
            </a:r>
          </a:p>
        </p:txBody>
      </p:sp>
      <p:sp>
        <p:nvSpPr>
          <p:cNvPr id="12" name="Content Placeholder 11"/>
          <p:cNvSpPr>
            <a:spLocks noGrp="1"/>
          </p:cNvSpPr>
          <p:nvPr>
            <p:ph sz="half" idx="1"/>
          </p:nvPr>
        </p:nvSpPr>
        <p:spPr>
          <a:xfrm>
            <a:off x="388618" y="1200150"/>
            <a:ext cx="3345182" cy="3429000"/>
          </a:xfrm>
        </p:spPr>
        <p:txBody>
          <a:bodyPr>
            <a:normAutofit fontScale="85000" lnSpcReduction="10000"/>
          </a:bodyPr>
          <a:lstStyle/>
          <a:p>
            <a:r>
              <a:rPr lang="en-US" sz="2400" dirty="0">
                <a:solidFill>
                  <a:schemeClr val="tx2"/>
                </a:solidFill>
                <a:latin typeface="Arial" panose="020B0604020202020204" pitchFamily="34" charset="0"/>
                <a:cs typeface="Arial" panose="020B0604020202020204" pitchFamily="34" charset="0"/>
              </a:rPr>
              <a:t>Be sure to click “Submit”</a:t>
            </a:r>
          </a:p>
          <a:p>
            <a:r>
              <a:rPr lang="en-US" sz="2400" dirty="0">
                <a:solidFill>
                  <a:schemeClr val="tx2"/>
                </a:solidFill>
                <a:latin typeface="Arial" panose="020B0604020202020204" pitchFamily="34" charset="0"/>
                <a:cs typeface="Arial" panose="020B0604020202020204" pitchFamily="34" charset="0"/>
              </a:rPr>
              <a:t>After completion of the ICQ, check to see if you have an accepted FY20 ICQ.  </a:t>
            </a:r>
          </a:p>
          <a:p>
            <a:r>
              <a:rPr lang="en-US" sz="2400" dirty="0">
                <a:solidFill>
                  <a:schemeClr val="tx2"/>
                </a:solidFill>
                <a:latin typeface="Arial" panose="020B0604020202020204" pitchFamily="34" charset="0"/>
                <a:cs typeface="Arial" panose="020B0604020202020204" pitchFamily="34" charset="0"/>
              </a:rPr>
              <a:t>If there is not a date in the “Date Accepted” box, then the ICQ was not accepted. Reach out to Cognizant Agency.  </a:t>
            </a:r>
          </a:p>
          <a:p>
            <a:pPr marL="0" indent="0">
              <a:buNone/>
            </a:pPr>
            <a:endParaRPr lang="en-US" sz="2200" dirty="0">
              <a:solidFill>
                <a:schemeClr val="tx2"/>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800" smtClean="0">
                <a:solidFill>
                  <a:prstClr val="black">
                    <a:tint val="75000"/>
                  </a:prstClr>
                </a:solidFill>
              </a:rPr>
              <a:pPr/>
              <a:t>10</a:t>
            </a:fld>
            <a:endParaRPr lang="en-US" sz="800" dirty="0">
              <a:solidFill>
                <a:prstClr val="black">
                  <a:tint val="75000"/>
                </a:prst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4098"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886261" y="1581150"/>
            <a:ext cx="495113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25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407588"/>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Need Help?</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11</a:t>
            </a:fld>
            <a:endParaRPr lang="en-US" sz="800" dirty="0"/>
          </a:p>
        </p:txBody>
      </p:sp>
      <p:sp>
        <p:nvSpPr>
          <p:cNvPr id="8" name="TextBox 7"/>
          <p:cNvSpPr txBox="1"/>
          <p:nvPr/>
        </p:nvSpPr>
        <p:spPr>
          <a:xfrm>
            <a:off x="1752600" y="1526839"/>
            <a:ext cx="7010400" cy="2862322"/>
          </a:xfrm>
          <a:prstGeom prst="rect">
            <a:avLst/>
          </a:prstGeom>
          <a:noFill/>
        </p:spPr>
        <p:txBody>
          <a:bodyPr wrap="square" rtlCol="0">
            <a:spAutoFit/>
          </a:bodyPr>
          <a:lstStyle/>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Grantees should refer to FAQs at: </a:t>
            </a:r>
            <a:r>
              <a:rPr lang="en-US" sz="2000" dirty="0">
                <a:solidFill>
                  <a:schemeClr val="tx2"/>
                </a:solidFill>
                <a:latin typeface="Arial" panose="020B0604020202020204" pitchFamily="34" charset="0"/>
                <a:cs typeface="Arial" panose="020B0604020202020204" pitchFamily="34" charset="0"/>
                <a:hlinkClick r:id="rId5"/>
              </a:rPr>
              <a:t>https://www.illinois.gov/sites/GATA/Grantee/Pages/GranteePortalFAQ.aspx</a:t>
            </a:r>
            <a:endParaRPr lang="en-US" sz="2000" dirty="0">
              <a:solidFill>
                <a:schemeClr val="tx2"/>
              </a:solidFill>
              <a:latin typeface="Arial" panose="020B0604020202020204" pitchFamily="34" charset="0"/>
              <a:cs typeface="Arial" panose="020B0604020202020204" pitchFamily="34" charset="0"/>
            </a:endParaRPr>
          </a:p>
          <a:p>
            <a:pPr hangingPunct="0"/>
            <a:endParaRPr lang="en-US" sz="2000" dirty="0">
              <a:solidFill>
                <a:schemeClr val="tx2"/>
              </a:solidFill>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Resource Library can be found at: </a:t>
            </a:r>
            <a:r>
              <a:rPr lang="en-US" sz="2000" dirty="0">
                <a:solidFill>
                  <a:schemeClr val="tx2"/>
                </a:solidFill>
                <a:latin typeface="Arial" panose="020B0604020202020204" pitchFamily="34" charset="0"/>
                <a:cs typeface="Arial" panose="020B0604020202020204" pitchFamily="34" charset="0"/>
                <a:hlinkClick r:id="rId6"/>
              </a:rPr>
              <a:t>https://www2.illinois.gov/sites/GATA/Pages/ResourceLibrary.aspx</a:t>
            </a:r>
            <a:endParaRPr lang="en-US" sz="2000" dirty="0">
              <a:solidFill>
                <a:schemeClr val="tx2"/>
              </a:solidFill>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E-mail: CEO.GATA@Illinois.gov</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143396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399042"/>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Indirect Costs</a:t>
            </a:r>
          </a:p>
        </p:txBody>
      </p:sp>
      <p:sp>
        <p:nvSpPr>
          <p:cNvPr id="2" name="Slide Number Placeholder 1"/>
          <p:cNvSpPr>
            <a:spLocks noGrp="1"/>
          </p:cNvSpPr>
          <p:nvPr>
            <p:ph type="sldNum" sz="quarter" idx="12"/>
          </p:nvPr>
        </p:nvSpPr>
        <p:spPr/>
        <p:txBody>
          <a:bodyPr/>
          <a:lstStyle/>
          <a:p>
            <a:fld id="{3F335402-A96B-43FB-BE82-10458D361873}" type="slidenum">
              <a:rPr lang="en-US" sz="800" smtClean="0"/>
              <a:t>12</a:t>
            </a:fld>
            <a:endParaRPr lang="en-US" sz="800" dirty="0"/>
          </a:p>
        </p:txBody>
      </p:sp>
      <p:sp>
        <p:nvSpPr>
          <p:cNvPr id="8" name="TextBox 7"/>
          <p:cNvSpPr txBox="1"/>
          <p:nvPr/>
        </p:nvSpPr>
        <p:spPr>
          <a:xfrm>
            <a:off x="1371602" y="1095930"/>
            <a:ext cx="7391398" cy="3785652"/>
          </a:xfrm>
          <a:prstGeom prst="rect">
            <a:avLst/>
          </a:prstGeom>
          <a:noFill/>
        </p:spPr>
        <p:txBody>
          <a:bodyPr wrap="square" rtlCol="0">
            <a:spAutoFit/>
          </a:bodyPr>
          <a:lstStyle/>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Once pre-qualification and ICQ approved, an email invitation will be sent to log into the State of Illinois Indirect Cost Rate Proposal System, better known as CARS.</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Elect the type of indirect rate using on all Illinois grants.  </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All grantees are required to log into the system and make a rate selection and submit it for approval. </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Even if you elect not to claim any indirect costs and not have a rate, you still need to document that in CARS and submit it for approval.</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No Documentation = No Payments  </a:t>
            </a: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10" name="Picture 3" descr="G:\CBD\IL-DCEO_Jewel-Ribbon_V_RGB_1000px.png">
            <a:extLst>
              <a:ext uri="{FF2B5EF4-FFF2-40B4-BE49-F238E27FC236}">
                <a16:creationId xmlns:a16="http://schemas.microsoft.com/office/drawing/2014/main" id="{C3541CD1-FF89-451B-8055-53AAD18C38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4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410320" y="407588"/>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Indirect Rates</a:t>
            </a:r>
          </a:p>
        </p:txBody>
      </p:sp>
      <p:sp>
        <p:nvSpPr>
          <p:cNvPr id="2" name="Slide Number Placeholder 1"/>
          <p:cNvSpPr>
            <a:spLocks noGrp="1"/>
          </p:cNvSpPr>
          <p:nvPr>
            <p:ph type="sldNum" sz="quarter" idx="12"/>
          </p:nvPr>
        </p:nvSpPr>
        <p:spPr/>
        <p:txBody>
          <a:bodyPr/>
          <a:lstStyle/>
          <a:p>
            <a:fld id="{3F335402-A96B-43FB-BE82-10458D361873}" type="slidenum">
              <a:rPr lang="en-US" sz="800" smtClean="0"/>
              <a:t>13</a:t>
            </a:fld>
            <a:endParaRPr lang="en-US" sz="800" dirty="0"/>
          </a:p>
        </p:txBody>
      </p:sp>
      <p:sp>
        <p:nvSpPr>
          <p:cNvPr id="8" name="TextBox 7"/>
          <p:cNvSpPr txBox="1"/>
          <p:nvPr/>
        </p:nvSpPr>
        <p:spPr>
          <a:xfrm>
            <a:off x="1899250" y="1255455"/>
            <a:ext cx="6705599" cy="3785652"/>
          </a:xfrm>
          <a:prstGeom prst="rect">
            <a:avLst/>
          </a:prstGeom>
          <a:noFill/>
        </p:spPr>
        <p:txBody>
          <a:bodyPr wrap="square" rtlCol="0">
            <a:spAutoFit/>
          </a:bodyPr>
          <a:lstStyle/>
          <a:p>
            <a:pPr lvl="0" hangingPunct="0"/>
            <a:r>
              <a:rPr lang="en-US" sz="2000" dirty="0">
                <a:solidFill>
                  <a:schemeClr val="tx2"/>
                </a:solidFill>
                <a:latin typeface="Arial" panose="020B0604020202020204" pitchFamily="34" charset="0"/>
                <a:cs typeface="Arial" panose="020B0604020202020204" pitchFamily="34" charset="0"/>
              </a:rPr>
              <a:t>The types of indirect rates that are available to use are:</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1.	Federally negotiated indirect cost rate</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2.	State negotiated indirect cost rate</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3.	10% De Minimis rate applies to the Modified Total       	Direct Costs (MTDC)</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4.	Elect not to charge indirect and select no rate</a:t>
            </a:r>
          </a:p>
          <a:p>
            <a:pPr marL="342900" lvl="0" indent="-342900" hangingPunct="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lvl="0" hangingPunct="0"/>
            <a:r>
              <a:rPr lang="en-US" sz="2000" b="1" dirty="0">
                <a:solidFill>
                  <a:schemeClr val="tx2"/>
                </a:solidFill>
                <a:latin typeface="Arial" panose="020B0604020202020204" pitchFamily="34" charset="0"/>
                <a:cs typeface="Arial" panose="020B0604020202020204" pitchFamily="34" charset="0"/>
              </a:rPr>
              <a:t>NOTE: Regardless of your choice, Indirect Costs are not eligible for payment by grant funds for CDBG or Rebuild Illinois grants.  </a:t>
            </a: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10" name="Picture 3" descr="G:\CBD\IL-DCEO_Jewel-Ribbon_V_RGB_100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05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04798" y="384184"/>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GATA Process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9" y="15811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14</a:t>
            </a:fld>
            <a:endParaRPr lang="en-US" sz="800" dirty="0"/>
          </a:p>
        </p:txBody>
      </p:sp>
      <p:sp>
        <p:nvSpPr>
          <p:cNvPr id="8" name="TextBox 7"/>
          <p:cNvSpPr txBox="1"/>
          <p:nvPr/>
        </p:nvSpPr>
        <p:spPr>
          <a:xfrm>
            <a:off x="1447800" y="895350"/>
            <a:ext cx="7315200" cy="5016758"/>
          </a:xfrm>
          <a:prstGeom prst="rect">
            <a:avLst/>
          </a:prstGeom>
          <a:noFill/>
        </p:spPr>
        <p:txBody>
          <a:bodyPr wrap="square" rtlCol="0">
            <a:spAutoFit/>
          </a:bodyPr>
          <a:lstStyle/>
          <a:p>
            <a:pPr lvl="0" hangingPunct="0"/>
            <a:r>
              <a:rPr lang="en-US" sz="2000" b="1" dirty="0">
                <a:solidFill>
                  <a:schemeClr val="tx2"/>
                </a:solidFill>
                <a:latin typeface="Arial" panose="020B0604020202020204" pitchFamily="34" charset="0"/>
                <a:cs typeface="Arial" panose="020B0604020202020204" pitchFamily="34" charset="0"/>
              </a:rPr>
              <a:t>UNIFORM APPLICATION FOR STATE GRANT ASSISTANCE</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On Agency/Program Website</a:t>
            </a:r>
          </a:p>
          <a:p>
            <a:pPr lvl="1" hangingPunct="0"/>
            <a:endParaRPr lang="en-US" sz="2000" dirty="0">
              <a:solidFill>
                <a:schemeClr val="tx2"/>
              </a:solidFill>
              <a:latin typeface="Arial" panose="020B0604020202020204" pitchFamily="34" charset="0"/>
              <a:cs typeface="Arial" panose="020B0604020202020204" pitchFamily="34" charset="0"/>
            </a:endParaRPr>
          </a:p>
          <a:p>
            <a:pPr hangingPunct="0"/>
            <a:r>
              <a:rPr lang="en-US" sz="2000" b="1" dirty="0">
                <a:solidFill>
                  <a:schemeClr val="tx2"/>
                </a:solidFill>
                <a:latin typeface="Arial" panose="020B0604020202020204" pitchFamily="34" charset="0"/>
                <a:cs typeface="Arial" panose="020B0604020202020204" pitchFamily="34" charset="0"/>
              </a:rPr>
              <a:t>PROGRAM APPLICATION</a:t>
            </a:r>
          </a:p>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On Agency/Program Website</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CDBG Grant Programs</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Rebuild Illinois Competitive Public Infrastructure and Economic Development Grant Programs</a:t>
            </a:r>
          </a:p>
          <a:p>
            <a:pPr lvl="1" hangingPunct="0"/>
            <a:endParaRPr lang="en-US" sz="2000" dirty="0">
              <a:solidFill>
                <a:schemeClr val="tx2"/>
              </a:solidFill>
              <a:latin typeface="Arial" panose="020B0604020202020204" pitchFamily="34" charset="0"/>
              <a:cs typeface="Arial" panose="020B0604020202020204" pitchFamily="34" charset="0"/>
            </a:endParaRPr>
          </a:p>
          <a:p>
            <a:pPr hangingPunct="0"/>
            <a:r>
              <a:rPr lang="en-US" sz="2000" b="1" dirty="0">
                <a:solidFill>
                  <a:schemeClr val="tx2"/>
                </a:solidFill>
                <a:latin typeface="Arial" panose="020B0604020202020204" pitchFamily="34" charset="0"/>
                <a:cs typeface="Arial" panose="020B0604020202020204" pitchFamily="34" charset="0"/>
              </a:rPr>
              <a:t>GATA BUDGET</a:t>
            </a:r>
          </a:p>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On Agency/Program Website</a:t>
            </a:r>
          </a:p>
          <a:p>
            <a:pPr marL="342900" indent="-342900" hangingPunct="0">
              <a:buFont typeface="Arial" panose="020B0604020202020204" pitchFamily="34" charset="0"/>
              <a:buChar char="•"/>
            </a:pPr>
            <a:r>
              <a:rPr lang="en-US" sz="2000" b="1" dirty="0">
                <a:solidFill>
                  <a:srgbClr val="FF0000"/>
                </a:solidFill>
                <a:latin typeface="Arial" panose="020B0604020202020204" pitchFamily="34" charset="0"/>
                <a:cs typeface="Arial" panose="020B0604020202020204" pitchFamily="34" charset="0"/>
              </a:rPr>
              <a:t>DO NOT INCLUDE WITH CDBG APPLICATION</a:t>
            </a:r>
            <a:endParaRPr lang="en-US" sz="2000" b="1" dirty="0">
              <a:solidFill>
                <a:schemeClr val="tx2"/>
              </a:solidFill>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endParaRPr lang="en-US" sz="2000" b="1" dirty="0">
              <a:solidFill>
                <a:schemeClr val="tx2"/>
              </a:solidFill>
              <a:latin typeface="Arial" panose="020B0604020202020204" pitchFamily="34" charset="0"/>
              <a:cs typeface="Arial" panose="020B0604020202020204" pitchFamily="34" charset="0"/>
            </a:endParaRPr>
          </a:p>
          <a:p>
            <a:pPr hangingPunct="0"/>
            <a:endParaRPr lang="en-US" sz="2000" b="1"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273495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0998" y="574496"/>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GATA Process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5811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15</a:t>
            </a:fld>
            <a:endParaRPr lang="en-US" sz="800" dirty="0"/>
          </a:p>
        </p:txBody>
      </p:sp>
      <p:sp>
        <p:nvSpPr>
          <p:cNvPr id="8" name="TextBox 7"/>
          <p:cNvSpPr txBox="1"/>
          <p:nvPr/>
        </p:nvSpPr>
        <p:spPr>
          <a:xfrm>
            <a:off x="1752600" y="1615793"/>
            <a:ext cx="7315200" cy="2554545"/>
          </a:xfrm>
          <a:prstGeom prst="rect">
            <a:avLst/>
          </a:prstGeom>
          <a:noFill/>
        </p:spPr>
        <p:txBody>
          <a:bodyPr wrap="square" rtlCol="0">
            <a:spAutoFit/>
          </a:bodyPr>
          <a:lstStyle/>
          <a:p>
            <a:pPr lvl="0" hangingPunct="0"/>
            <a:r>
              <a:rPr lang="en-US" sz="2000" b="1" dirty="0">
                <a:solidFill>
                  <a:schemeClr val="tx2"/>
                </a:solidFill>
                <a:latin typeface="Arial" panose="020B0604020202020204" pitchFamily="34" charset="0"/>
                <a:cs typeface="Arial" panose="020B0604020202020204" pitchFamily="34" charset="0"/>
              </a:rPr>
              <a:t>MERIT BASED REVIEW</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Completed by Committee</a:t>
            </a:r>
          </a:p>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Appeals Process</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Written within 14 days</a:t>
            </a:r>
          </a:p>
          <a:p>
            <a:pPr lvl="1" hangingPunct="0"/>
            <a:endParaRPr lang="en-US" sz="2000" dirty="0">
              <a:solidFill>
                <a:schemeClr val="tx2"/>
              </a:solidFill>
              <a:latin typeface="Arial" panose="020B0604020202020204" pitchFamily="34" charset="0"/>
              <a:cs typeface="Arial" panose="020B0604020202020204" pitchFamily="34" charset="0"/>
            </a:endParaRPr>
          </a:p>
          <a:p>
            <a:pPr hangingPunct="0"/>
            <a:endParaRPr lang="en-US" sz="2000" b="1"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27627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407588"/>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Notice of State Award Finalist (NOSAF)</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16</a:t>
            </a:fld>
            <a:endParaRPr lang="en-US" sz="800" dirty="0"/>
          </a:p>
        </p:txBody>
      </p:sp>
      <p:sp>
        <p:nvSpPr>
          <p:cNvPr id="8" name="TextBox 7"/>
          <p:cNvSpPr txBox="1"/>
          <p:nvPr/>
        </p:nvSpPr>
        <p:spPr>
          <a:xfrm>
            <a:off x="1551186" y="1255455"/>
            <a:ext cx="7211814" cy="3785652"/>
          </a:xfrm>
          <a:prstGeom prst="rect">
            <a:avLst/>
          </a:prstGeom>
          <a:noFill/>
        </p:spPr>
        <p:txBody>
          <a:bodyPr wrap="square" rtlCol="0">
            <a:spAutoFit/>
          </a:bodyPr>
          <a:lstStyle/>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Complete the outstanding grant award requirements as stated on the Notice of State Award Finalist</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Outstanding GATA requirements</a:t>
            </a:r>
          </a:p>
          <a:p>
            <a:pPr marL="1257300" lvl="2"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Programmatic Risk Assessment (will be e-mailed)</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Return Conflict of Interest and Mandatory Disclosures</a:t>
            </a:r>
          </a:p>
          <a:p>
            <a:pPr marL="800100" lvl="1" indent="-342900" hangingPunct="0">
              <a:buFont typeface="Arial" panose="020B0604020202020204" pitchFamily="34" charset="0"/>
              <a:buChar char="•"/>
            </a:pPr>
            <a:r>
              <a:rPr lang="en-US" sz="2000" dirty="0" err="1">
                <a:solidFill>
                  <a:schemeClr val="tx2"/>
                </a:solidFill>
                <a:latin typeface="Arial" panose="020B0604020202020204" pitchFamily="34" charset="0"/>
                <a:cs typeface="Arial" panose="020B0604020202020204" pitchFamily="34" charset="0"/>
              </a:rPr>
              <a:t>Environmentals</a:t>
            </a:r>
            <a:endParaRPr lang="en-US" sz="2000" dirty="0">
              <a:solidFill>
                <a:schemeClr val="tx2"/>
              </a:solidFill>
              <a:latin typeface="Arial" panose="020B0604020202020204" pitchFamily="34" charset="0"/>
              <a:cs typeface="Arial" panose="020B0604020202020204" pitchFamily="34" charset="0"/>
            </a:endParaRP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Special Conditions</a:t>
            </a:r>
          </a:p>
          <a:p>
            <a:pPr marL="800100" lvl="1" indent="-342900" hangingPunct="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Complete GATA Budget </a:t>
            </a:r>
            <a:r>
              <a:rPr lang="en-US" sz="2000" dirty="0">
                <a:solidFill>
                  <a:schemeClr val="tx2"/>
                </a:solidFill>
                <a:latin typeface="Arial" panose="020B0604020202020204" pitchFamily="34" charset="0"/>
                <a:cs typeface="Arial" panose="020B0604020202020204" pitchFamily="34" charset="0"/>
              </a:rPr>
              <a:t>(CDBG grants)</a:t>
            </a:r>
            <a:endParaRPr lang="en-US" sz="2000" b="1" dirty="0">
              <a:solidFill>
                <a:schemeClr val="tx2"/>
              </a:solidFill>
              <a:latin typeface="Arial" panose="020B0604020202020204" pitchFamily="34" charset="0"/>
              <a:cs typeface="Arial" panose="020B0604020202020204" pitchFamily="34" charset="0"/>
            </a:endParaRPr>
          </a:p>
          <a:p>
            <a:pPr marL="800100" lvl="1" indent="-342900" hangingPunct="0">
              <a:buFont typeface="Arial" panose="020B0604020202020204" pitchFamily="34" charset="0"/>
              <a:buChar char="•"/>
            </a:pPr>
            <a:r>
              <a:rPr lang="en-US" sz="2000" b="1" dirty="0">
                <a:solidFill>
                  <a:srgbClr val="FF0000"/>
                </a:solidFill>
                <a:latin typeface="Arial" panose="020B0604020202020204" pitchFamily="34" charset="0"/>
                <a:cs typeface="Arial" panose="020B0604020202020204" pitchFamily="34" charset="0"/>
              </a:rPr>
              <a:t>90 Days from receipt to complete</a:t>
            </a:r>
          </a:p>
          <a:p>
            <a:pPr lvl="1"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261690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436838"/>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GATA Process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17</a:t>
            </a:fld>
            <a:endParaRPr lang="en-US" sz="800" dirty="0"/>
          </a:p>
        </p:txBody>
      </p:sp>
      <p:sp>
        <p:nvSpPr>
          <p:cNvPr id="8" name="TextBox 7"/>
          <p:cNvSpPr txBox="1"/>
          <p:nvPr/>
        </p:nvSpPr>
        <p:spPr>
          <a:xfrm>
            <a:off x="1828800" y="1643626"/>
            <a:ext cx="6477000" cy="2862322"/>
          </a:xfrm>
          <a:prstGeom prst="rect">
            <a:avLst/>
          </a:prstGeom>
          <a:noFill/>
        </p:spPr>
        <p:txBody>
          <a:bodyPr wrap="square" rtlCol="0">
            <a:spAutoFit/>
          </a:bodyPr>
          <a:lstStyle/>
          <a:p>
            <a:pPr lvl="0" hangingPunct="0"/>
            <a:r>
              <a:rPr lang="en-US" sz="2000" b="1" dirty="0">
                <a:solidFill>
                  <a:schemeClr val="tx2"/>
                </a:solidFill>
                <a:latin typeface="Arial" panose="020B0604020202020204" pitchFamily="34" charset="0"/>
                <a:cs typeface="Arial" panose="020B0604020202020204" pitchFamily="34" charset="0"/>
              </a:rPr>
              <a:t>PROGRAMMATIC RISK ASSESSMENT</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Evaluates past performance in the CDBG program for both the Community and the Administrator</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Complete the Programmatic Risk Assessment for each Grant</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Survey link will be e-mailed to you along with NOSAF.</a:t>
            </a: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100678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451162"/>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GATA Process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18</a:t>
            </a:fld>
            <a:endParaRPr lang="en-US" sz="800" dirty="0"/>
          </a:p>
        </p:txBody>
      </p:sp>
      <p:sp>
        <p:nvSpPr>
          <p:cNvPr id="8" name="TextBox 7"/>
          <p:cNvSpPr txBox="1"/>
          <p:nvPr/>
        </p:nvSpPr>
        <p:spPr>
          <a:xfrm>
            <a:off x="1744980" y="1276350"/>
            <a:ext cx="6713220" cy="3785652"/>
          </a:xfrm>
          <a:prstGeom prst="rect">
            <a:avLst/>
          </a:prstGeom>
          <a:noFill/>
        </p:spPr>
        <p:txBody>
          <a:bodyPr wrap="square" rtlCol="0">
            <a:spAutoFit/>
          </a:bodyPr>
          <a:lstStyle/>
          <a:p>
            <a:pPr lvl="0" hangingPunct="0"/>
            <a:r>
              <a:rPr lang="en-US" sz="2000" b="1" dirty="0">
                <a:solidFill>
                  <a:schemeClr val="tx2"/>
                </a:solidFill>
                <a:latin typeface="Arial" panose="020B0604020202020204" pitchFamily="34" charset="0"/>
                <a:cs typeface="Arial" panose="020B0604020202020204" pitchFamily="34" charset="0"/>
              </a:rPr>
              <a:t>NOTICE OF STATE AWARD (NOSA)</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Similar to Grant Award Letter</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Provides all the terms and conditions based on the Internal Control Questionnaire (ICQ) and the Programmatic Risk Survey.</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Review the NOSA to ensure understanding of grant terms</a:t>
            </a:r>
          </a:p>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Accept NOSA on GATA system.</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Grant will not be awarded without NOSA acceptance.</a:t>
            </a: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103858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439394" y="416133"/>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GATA Process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19</a:t>
            </a:fld>
            <a:endParaRPr lang="en-US" sz="800" dirty="0"/>
          </a:p>
        </p:txBody>
      </p:sp>
      <p:sp>
        <p:nvSpPr>
          <p:cNvPr id="8" name="TextBox 7"/>
          <p:cNvSpPr txBox="1"/>
          <p:nvPr/>
        </p:nvSpPr>
        <p:spPr>
          <a:xfrm>
            <a:off x="1752600" y="1809750"/>
            <a:ext cx="6713220" cy="2554545"/>
          </a:xfrm>
          <a:prstGeom prst="rect">
            <a:avLst/>
          </a:prstGeom>
          <a:noFill/>
        </p:spPr>
        <p:txBody>
          <a:bodyPr wrap="square" rtlCol="0">
            <a:spAutoFit/>
          </a:bodyPr>
          <a:lstStyle/>
          <a:p>
            <a:pPr lvl="0" hangingPunct="0"/>
            <a:r>
              <a:rPr lang="en-US" sz="2000" b="1" dirty="0">
                <a:solidFill>
                  <a:schemeClr val="tx2"/>
                </a:solidFill>
                <a:latin typeface="Arial" panose="020B0604020202020204" pitchFamily="34" charset="0"/>
                <a:cs typeface="Arial" panose="020B0604020202020204" pitchFamily="34" charset="0"/>
              </a:rPr>
              <a:t>Uniform Grant Agreement</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Part 1 – Uniform across the State</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Part 2 – Uniform across the Agency</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Part 3 – Program Specific</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Sign and submit the Agreement to the Agency </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Hurray, you made it!!!</a:t>
            </a: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197544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0998" y="574496"/>
            <a:ext cx="8686802" cy="1077218"/>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Grant Accountability &amp; Transparency Act (GATA)</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a:t>
            </a:fld>
            <a:endParaRPr lang="en-US" sz="800" dirty="0"/>
          </a:p>
        </p:txBody>
      </p:sp>
      <p:sp>
        <p:nvSpPr>
          <p:cNvPr id="8" name="TextBox 7"/>
          <p:cNvSpPr txBox="1"/>
          <p:nvPr/>
        </p:nvSpPr>
        <p:spPr>
          <a:xfrm>
            <a:off x="1752600" y="1678959"/>
            <a:ext cx="6713220" cy="2246769"/>
          </a:xfrm>
          <a:prstGeom prst="rect">
            <a:avLst/>
          </a:prstGeom>
          <a:noFill/>
        </p:spPr>
        <p:txBody>
          <a:bodyPr wrap="square" rtlCol="0">
            <a:spAutoFit/>
          </a:bodyPr>
          <a:lstStyle/>
          <a:p>
            <a:pPr lvl="0" hangingPunct="0"/>
            <a:r>
              <a:rPr lang="en-US" sz="2000" dirty="0">
                <a:solidFill>
                  <a:schemeClr val="tx2"/>
                </a:solidFill>
                <a:latin typeface="Arial" panose="020B0604020202020204" pitchFamily="34" charset="0"/>
                <a:cs typeface="Arial" panose="020B0604020202020204" pitchFamily="34" charset="0"/>
              </a:rPr>
              <a:t>The purpose of GATA is to provide for the development of a coordinated, non-redundant process for the provision of effective and efficient oversight of the selection and monitoring of grant recipients, ensuring quality programs, limiting fraud, waste and abuse, and defining the purpose, scope, applicability and responsibilities in the life cycle of a grant.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87368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50"/>
            <a:ext cx="9144000" cy="3477875"/>
          </a:xfrm>
          <a:prstGeom prst="rect">
            <a:avLst/>
          </a:prstGeom>
          <a:solidFill>
            <a:schemeClr val="tx2"/>
          </a:solidFill>
        </p:spPr>
        <p:txBody>
          <a:bodyPr wrap="square" rtlCol="0">
            <a:spAutoFit/>
          </a:bodyPr>
          <a:lstStyle/>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sp>
        <p:nvSpPr>
          <p:cNvPr id="6" name="TextBox 5"/>
          <p:cNvSpPr txBox="1"/>
          <p:nvPr/>
        </p:nvSpPr>
        <p:spPr>
          <a:xfrm>
            <a:off x="375379" y="895350"/>
            <a:ext cx="7200900" cy="1261884"/>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Questions?</a:t>
            </a:r>
          </a:p>
          <a:p>
            <a:endParaRPr lang="en-US" sz="20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Thank You!</a:t>
            </a:r>
          </a:p>
        </p:txBody>
      </p:sp>
      <p:sp>
        <p:nvSpPr>
          <p:cNvPr id="9" name="TextBox 8"/>
          <p:cNvSpPr txBox="1"/>
          <p:nvPr/>
        </p:nvSpPr>
        <p:spPr>
          <a:xfrm>
            <a:off x="457200" y="2429797"/>
            <a:ext cx="6858000" cy="1569660"/>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Wendy Bell</a:t>
            </a:r>
          </a:p>
          <a:p>
            <a:r>
              <a:rPr lang="en-US" sz="1600" dirty="0">
                <a:solidFill>
                  <a:schemeClr val="bg1"/>
                </a:solidFill>
                <a:latin typeface="Arial" panose="020B0604020202020204" pitchFamily="34" charset="0"/>
                <a:cs typeface="Arial" panose="020B0604020202020204" pitchFamily="34" charset="0"/>
              </a:rPr>
              <a:t>Deputy Director of Community Development </a:t>
            </a:r>
          </a:p>
          <a:p>
            <a:r>
              <a:rPr lang="en-US" sz="1600" dirty="0">
                <a:solidFill>
                  <a:schemeClr val="bg1"/>
                </a:solidFill>
                <a:latin typeface="Arial" panose="020B0604020202020204" pitchFamily="34" charset="0"/>
                <a:cs typeface="Arial" panose="020B0604020202020204" pitchFamily="34" charset="0"/>
              </a:rPr>
              <a:t>500 East Monroe </a:t>
            </a:r>
          </a:p>
          <a:p>
            <a:r>
              <a:rPr lang="en-US" sz="1600" dirty="0">
                <a:solidFill>
                  <a:schemeClr val="bg1"/>
                </a:solidFill>
                <a:latin typeface="Arial" panose="020B0604020202020204" pitchFamily="34" charset="0"/>
                <a:cs typeface="Arial" panose="020B0604020202020204" pitchFamily="34" charset="0"/>
              </a:rPr>
              <a:t>Springfield, IL 62701 </a:t>
            </a:r>
          </a:p>
          <a:p>
            <a:r>
              <a:rPr lang="en-US" sz="1600" dirty="0">
                <a:solidFill>
                  <a:schemeClr val="bg1"/>
                </a:solidFill>
                <a:latin typeface="Arial" panose="020B0604020202020204" pitchFamily="34" charset="0"/>
                <a:cs typeface="Arial" panose="020B0604020202020204" pitchFamily="34" charset="0"/>
              </a:rPr>
              <a:t>Phone # 217-558-4200</a:t>
            </a:r>
          </a:p>
          <a:p>
            <a:r>
              <a:rPr lang="en-US" sz="1600" dirty="0">
                <a:solidFill>
                  <a:schemeClr val="bg1"/>
                </a:solidFill>
                <a:latin typeface="Arial" panose="020B0604020202020204" pitchFamily="34" charset="0"/>
                <a:cs typeface="Arial" panose="020B0604020202020204" pitchFamily="34" charset="0"/>
              </a:rPr>
              <a:t>Email: wendy.bell@illinois.gov</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9" y="4171950"/>
            <a:ext cx="2901221" cy="946321"/>
          </a:xfrm>
          <a:prstGeom prst="rect">
            <a:avLst/>
          </a:prstGeom>
        </p:spPr>
      </p:pic>
    </p:spTree>
    <p:extLst>
      <p:ext uri="{BB962C8B-B14F-4D97-AF65-F5344CB8AC3E}">
        <p14:creationId xmlns:p14="http://schemas.microsoft.com/office/powerpoint/2010/main" val="372230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431561" y="424634"/>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GATA Process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3</a:t>
            </a:fld>
            <a:endParaRPr lang="en-US" sz="800" dirty="0"/>
          </a:p>
        </p:txBody>
      </p:sp>
      <p:sp>
        <p:nvSpPr>
          <p:cNvPr id="8" name="TextBox 7"/>
          <p:cNvSpPr txBox="1"/>
          <p:nvPr/>
        </p:nvSpPr>
        <p:spPr>
          <a:xfrm>
            <a:off x="1650762" y="975971"/>
            <a:ext cx="6731238" cy="4708981"/>
          </a:xfrm>
          <a:prstGeom prst="rect">
            <a:avLst/>
          </a:prstGeom>
          <a:noFill/>
        </p:spPr>
        <p:txBody>
          <a:bodyPr wrap="square" rtlCol="0">
            <a:spAutoFit/>
          </a:bodyPr>
          <a:lstStyle/>
          <a:p>
            <a:pPr lvl="0" hangingPunct="0"/>
            <a:r>
              <a:rPr lang="en-US" sz="2000" b="1" dirty="0">
                <a:solidFill>
                  <a:srgbClr val="1F497D"/>
                </a:solidFill>
                <a:latin typeface="Arial" panose="020B0604020202020204" pitchFamily="34" charset="0"/>
                <a:cs typeface="Arial" panose="020B0604020202020204" pitchFamily="34" charset="0"/>
              </a:rPr>
              <a:t>GATA WEB PORTAL www.grants.illinois.gov</a:t>
            </a:r>
          </a:p>
          <a:p>
            <a:pPr marL="342900" lvl="0"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What Grants are Available?</a:t>
            </a:r>
          </a:p>
          <a:p>
            <a:pPr marL="800100" lvl="1"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Catalog of State Financial Assistance (CSFA)</a:t>
            </a:r>
          </a:p>
          <a:p>
            <a:pPr marL="800100" lvl="1"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Notice of Funding Opportunity (NOFO)</a:t>
            </a:r>
          </a:p>
          <a:p>
            <a:pPr marL="342900" lvl="0"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First Step in Getting a Grant:</a:t>
            </a:r>
          </a:p>
          <a:p>
            <a:pPr marL="800100" lvl="1" indent="-342900" hangingPunct="0">
              <a:buFont typeface="Arial" panose="020B0604020202020204" pitchFamily="34" charset="0"/>
              <a:buChar char="•"/>
            </a:pPr>
            <a:r>
              <a:rPr lang="en-US" sz="2000" b="1" dirty="0">
                <a:solidFill>
                  <a:srgbClr val="FF0000"/>
                </a:solidFill>
                <a:latin typeface="Arial" panose="020B0604020202020204" pitchFamily="34" charset="0"/>
                <a:cs typeface="Arial" panose="020B0604020202020204" pitchFamily="34" charset="0"/>
              </a:rPr>
              <a:t>Pre Qualification Portal</a:t>
            </a:r>
          </a:p>
          <a:p>
            <a:pPr marL="342900" lvl="0"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Who Has Received a Grant?</a:t>
            </a:r>
          </a:p>
          <a:p>
            <a:pPr marL="800100" lvl="1"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Listing of all Executed Grants</a:t>
            </a:r>
          </a:p>
          <a:p>
            <a:pPr marL="342900" lvl="0"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Who Can’t Get a Grant?</a:t>
            </a:r>
          </a:p>
          <a:p>
            <a:pPr marL="800100" lvl="1" indent="-342900" hangingPunct="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STATE</a:t>
            </a:r>
            <a:r>
              <a:rPr lang="en-US" sz="2000" b="1" dirty="0">
                <a:solidFill>
                  <a:srgbClr val="1F497D"/>
                </a:solidFill>
                <a:latin typeface="Arial" panose="020B0604020202020204" pitchFamily="34" charset="0"/>
                <a:cs typeface="Arial" panose="020B0604020202020204" pitchFamily="34" charset="0"/>
              </a:rPr>
              <a:t> Debarred/Suspended List</a:t>
            </a:r>
          </a:p>
          <a:p>
            <a:pPr marL="800100" lvl="1" indent="-342900" hangingPunct="0">
              <a:buFont typeface="Arial" panose="020B0604020202020204" pitchFamily="34" charset="0"/>
              <a:buChar char="•"/>
            </a:pPr>
            <a:r>
              <a:rPr lang="en-US" sz="2000" b="1" dirty="0">
                <a:solidFill>
                  <a:srgbClr val="1F497D"/>
                </a:solidFill>
                <a:latin typeface="Arial" panose="020B0604020202020204" pitchFamily="34" charset="0"/>
                <a:cs typeface="Arial" panose="020B0604020202020204" pitchFamily="34" charset="0"/>
              </a:rPr>
              <a:t>Comptroller’s Offset Management Information Control </a:t>
            </a:r>
            <a:r>
              <a:rPr lang="en-US" sz="2000" dirty="0">
                <a:solidFill>
                  <a:srgbClr val="1F497D"/>
                </a:solidFill>
                <a:latin typeface="Arial" panose="020B0604020202020204" pitchFamily="34" charset="0"/>
                <a:cs typeface="Arial" panose="020B0604020202020204" pitchFamily="34" charset="0"/>
              </a:rPr>
              <a:t>System</a:t>
            </a:r>
            <a:endParaRPr lang="en-US" sz="2000" b="1" dirty="0">
              <a:solidFill>
                <a:srgbClr val="1F497D"/>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25255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0998" y="574496"/>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GATA Process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4</a:t>
            </a:fld>
            <a:endParaRPr lang="en-US" sz="800" dirty="0"/>
          </a:p>
        </p:txBody>
      </p:sp>
      <p:sp>
        <p:nvSpPr>
          <p:cNvPr id="8" name="TextBox 7"/>
          <p:cNvSpPr txBox="1"/>
          <p:nvPr/>
        </p:nvSpPr>
        <p:spPr>
          <a:xfrm>
            <a:off x="1752600" y="1504950"/>
            <a:ext cx="6713220" cy="3477875"/>
          </a:xfrm>
          <a:prstGeom prst="rect">
            <a:avLst/>
          </a:prstGeom>
          <a:noFill/>
        </p:spPr>
        <p:txBody>
          <a:bodyPr wrap="square" rtlCol="0">
            <a:spAutoFit/>
          </a:bodyPr>
          <a:lstStyle/>
          <a:p>
            <a:pPr lvl="0" hangingPunct="0"/>
            <a:r>
              <a:rPr lang="en-US" sz="2000" b="1" dirty="0">
                <a:solidFill>
                  <a:schemeClr val="tx2"/>
                </a:solidFill>
                <a:latin typeface="Arial" panose="020B0604020202020204" pitchFamily="34" charset="0"/>
                <a:cs typeface="Arial" panose="020B0604020202020204" pitchFamily="34" charset="0"/>
              </a:rPr>
              <a:t>PRE QUALIFICATION PORTAL</a:t>
            </a:r>
          </a:p>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Complete registration and pre-qualification on the Portal</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One per State Fiscal Year</a:t>
            </a:r>
          </a:p>
          <a:p>
            <a:pPr marL="1257300" lvl="2"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July 1</a:t>
            </a:r>
            <a:r>
              <a:rPr lang="en-US" sz="2000" baseline="30000" dirty="0">
                <a:solidFill>
                  <a:schemeClr val="tx2"/>
                </a:solidFill>
                <a:latin typeface="Arial" panose="020B0604020202020204" pitchFamily="34" charset="0"/>
                <a:cs typeface="Arial" panose="020B0604020202020204" pitchFamily="34" charset="0"/>
              </a:rPr>
              <a:t>st</a:t>
            </a:r>
            <a:r>
              <a:rPr lang="en-US" sz="2000" dirty="0">
                <a:solidFill>
                  <a:schemeClr val="tx2"/>
                </a:solidFill>
                <a:latin typeface="Arial" panose="020B0604020202020204" pitchFamily="34" charset="0"/>
                <a:cs typeface="Arial" panose="020B0604020202020204" pitchFamily="34" charset="0"/>
              </a:rPr>
              <a:t> – June 30</a:t>
            </a:r>
            <a:r>
              <a:rPr lang="en-US" sz="2000" baseline="30000" dirty="0">
                <a:solidFill>
                  <a:schemeClr val="tx2"/>
                </a:solidFill>
                <a:latin typeface="Arial" panose="020B0604020202020204" pitchFamily="34" charset="0"/>
                <a:cs typeface="Arial" panose="020B0604020202020204" pitchFamily="34" charset="0"/>
              </a:rPr>
              <a:t>th</a:t>
            </a:r>
            <a:r>
              <a:rPr lang="en-US" sz="2000" dirty="0">
                <a:solidFill>
                  <a:schemeClr val="tx2"/>
                </a:solidFill>
                <a:latin typeface="Arial" panose="020B0604020202020204" pitchFamily="34" charset="0"/>
                <a:cs typeface="Arial" panose="020B0604020202020204" pitchFamily="34" charset="0"/>
              </a:rPr>
              <a:t> </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Need:</a:t>
            </a:r>
          </a:p>
          <a:p>
            <a:pPr marL="1257300" lvl="2"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Dun &amp; Bradstreet Verification</a:t>
            </a:r>
          </a:p>
          <a:p>
            <a:pPr marL="1257300" lvl="2"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SAM Cage Code Number</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Must be completed prior to application submission.</a:t>
            </a: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427591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152400" y="574495"/>
            <a:ext cx="8686800" cy="553998"/>
          </a:xfrm>
          <a:prstGeom prst="rect">
            <a:avLst/>
          </a:prstGeom>
          <a:noFill/>
        </p:spPr>
        <p:txBody>
          <a:bodyPr wrap="square" rtlCol="0">
            <a:spAutoFit/>
          </a:bodyPr>
          <a:lstStyle/>
          <a:p>
            <a:r>
              <a:rPr lang="en-US" sz="3000" b="1" dirty="0">
                <a:solidFill>
                  <a:srgbClr val="1F497D"/>
                </a:solidFill>
                <a:latin typeface="Arial" panose="020B0604020202020204" pitchFamily="34" charset="0"/>
                <a:cs typeface="Arial" panose="020B0604020202020204" pitchFamily="34" charset="0"/>
              </a:rPr>
              <a:t>Annual Pre-Qualification Process: Steps 1 &amp; 2 </a:t>
            </a:r>
          </a:p>
        </p:txBody>
      </p:sp>
      <p:sp>
        <p:nvSpPr>
          <p:cNvPr id="12" name="Content Placeholder 11"/>
          <p:cNvSpPr>
            <a:spLocks noGrp="1"/>
          </p:cNvSpPr>
          <p:nvPr>
            <p:ph sz="half" idx="1"/>
          </p:nvPr>
        </p:nvSpPr>
        <p:spPr>
          <a:xfrm>
            <a:off x="457200" y="1200150"/>
            <a:ext cx="3581400" cy="3429000"/>
          </a:xfrm>
        </p:spPr>
        <p:txBody>
          <a:bodyPr>
            <a:normAutofit/>
          </a:bodyPr>
          <a:lstStyle/>
          <a:p>
            <a:pPr marL="0" indent="0">
              <a:buNone/>
            </a:pPr>
            <a:r>
              <a:rPr lang="en-US" sz="2000" b="1" dirty="0">
                <a:solidFill>
                  <a:schemeClr val="tx2"/>
                </a:solidFill>
                <a:latin typeface="Arial" panose="020B0604020202020204" pitchFamily="34" charset="0"/>
                <a:cs typeface="Arial" panose="020B0604020202020204" pitchFamily="34" charset="0"/>
              </a:rPr>
              <a:t>Go to the GATA Portal</a:t>
            </a:r>
          </a:p>
          <a:p>
            <a:pPr marL="457200" indent="-457200">
              <a:buFont typeface="+mj-lt"/>
              <a:buAutoNum type="arabicPeriod"/>
            </a:pPr>
            <a:r>
              <a:rPr lang="en-US" sz="2000" dirty="0">
                <a:solidFill>
                  <a:schemeClr val="tx2"/>
                </a:solidFill>
                <a:latin typeface="Arial" panose="020B0604020202020204" pitchFamily="34" charset="0"/>
                <a:cs typeface="Arial" panose="020B0604020202020204" pitchFamily="34" charset="0"/>
              </a:rPr>
              <a:t>Enter your username and password and click “sign in”           </a:t>
            </a:r>
          </a:p>
          <a:p>
            <a:pPr marL="457200" indent="-457200">
              <a:buFont typeface="+mj-lt"/>
              <a:buAutoNum type="arabicPeriod"/>
            </a:pPr>
            <a:r>
              <a:rPr lang="en-US" sz="2000" dirty="0">
                <a:solidFill>
                  <a:schemeClr val="tx2"/>
                </a:solidFill>
                <a:latin typeface="Arial" panose="020B0604020202020204" pitchFamily="34" charset="0"/>
                <a:cs typeface="Arial" panose="020B0604020202020204" pitchFamily="34" charset="0"/>
              </a:rPr>
              <a:t>Fill in the DUNS number for the entity for which you are associated with and click “yes.”  </a:t>
            </a:r>
          </a:p>
          <a:p>
            <a:pPr marL="0" indent="0">
              <a:buNone/>
            </a:pPr>
            <a:endParaRPr lang="en-US" dirty="0"/>
          </a:p>
        </p:txBody>
      </p:sp>
      <p:sp>
        <p:nvSpPr>
          <p:cNvPr id="2" name="Slide Number Placeholder 1"/>
          <p:cNvSpPr>
            <a:spLocks noGrp="1"/>
          </p:cNvSpPr>
          <p:nvPr>
            <p:ph type="sldNum" sz="quarter" idx="12"/>
          </p:nvPr>
        </p:nvSpPr>
        <p:spPr/>
        <p:txBody>
          <a:bodyPr/>
          <a:lstStyle/>
          <a:p>
            <a:fld id="{3F335402-A96B-43FB-BE82-10458D361873}" type="slidenum">
              <a:rPr lang="en-US" sz="800" smtClean="0"/>
              <a:t>5</a:t>
            </a:fld>
            <a:endParaRPr lang="en-US" sz="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14"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114800" y="1276350"/>
            <a:ext cx="4715336" cy="270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92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prstClr val="whit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0998" y="574495"/>
            <a:ext cx="8305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Annual Pre-Qualification Process – Step 3</a:t>
            </a:r>
          </a:p>
        </p:txBody>
      </p:sp>
      <p:sp>
        <p:nvSpPr>
          <p:cNvPr id="12" name="Content Placeholder 11"/>
          <p:cNvSpPr>
            <a:spLocks noGrp="1"/>
          </p:cNvSpPr>
          <p:nvPr>
            <p:ph sz="half" idx="1"/>
          </p:nvPr>
        </p:nvSpPr>
        <p:spPr>
          <a:xfrm>
            <a:off x="304800" y="1200150"/>
            <a:ext cx="4274820" cy="3429000"/>
          </a:xfrm>
        </p:spPr>
        <p:txBody>
          <a:bodyPr>
            <a:normAutofit fontScale="55000" lnSpcReduction="20000"/>
          </a:bodyPr>
          <a:lstStyle/>
          <a:p>
            <a:pPr marL="457200" marR="0">
              <a:spcBef>
                <a:spcPts val="0"/>
              </a:spcBef>
              <a:spcAft>
                <a:spcPts val="0"/>
              </a:spcAft>
            </a:pPr>
            <a:r>
              <a:rPr lang="en-US" sz="3200" dirty="0">
                <a:solidFill>
                  <a:schemeClr val="tx2"/>
                </a:solidFill>
                <a:latin typeface="Arial" panose="020B0604020202020204" pitchFamily="34" charset="0"/>
                <a:ea typeface="Calibri"/>
                <a:cs typeface="Arial" panose="020B0604020202020204" pitchFamily="34" charset="0"/>
              </a:rPr>
              <a:t>Edit registration and</a:t>
            </a:r>
            <a:r>
              <a:rPr lang="en-US" sz="3200" b="1" dirty="0">
                <a:solidFill>
                  <a:schemeClr val="tx2"/>
                </a:solidFill>
                <a:latin typeface="Arial" panose="020B0604020202020204" pitchFamily="34" charset="0"/>
                <a:ea typeface="Calibri"/>
                <a:cs typeface="Arial" panose="020B0604020202020204" pitchFamily="34" charset="0"/>
              </a:rPr>
              <a:t> </a:t>
            </a:r>
            <a:r>
              <a:rPr lang="en-US" sz="3200" dirty="0">
                <a:solidFill>
                  <a:schemeClr val="tx2"/>
                </a:solidFill>
                <a:latin typeface="Arial" panose="020B0604020202020204" pitchFamily="34" charset="0"/>
                <a:ea typeface="Calibri"/>
                <a:cs typeface="Arial" panose="020B0604020202020204" pitchFamily="34" charset="0"/>
              </a:rPr>
              <a:t>change the “Organization Type” to appropriate classification.</a:t>
            </a:r>
          </a:p>
          <a:p>
            <a:pPr marL="114300" marR="0" indent="0">
              <a:spcBef>
                <a:spcPts val="0"/>
              </a:spcBef>
              <a:spcAft>
                <a:spcPts val="0"/>
              </a:spcAft>
              <a:buNone/>
            </a:pPr>
            <a:r>
              <a:rPr lang="en-US" sz="2400" dirty="0">
                <a:solidFill>
                  <a:schemeClr val="tx2"/>
                </a:solidFill>
                <a:latin typeface="Arial" panose="020B0604020202020204" pitchFamily="34" charset="0"/>
                <a:ea typeface="Calibri"/>
                <a:cs typeface="Arial" panose="020B0604020202020204" pitchFamily="34" charset="0"/>
              </a:rPr>
              <a:t> </a:t>
            </a: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114300" marR="0" indent="0">
              <a:spcBef>
                <a:spcPts val="0"/>
              </a:spcBef>
              <a:spcAft>
                <a:spcPts val="0"/>
              </a:spcAft>
              <a:buNone/>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endParaRPr lang="en-US" sz="2400" dirty="0">
              <a:solidFill>
                <a:schemeClr val="tx2"/>
              </a:solidFill>
              <a:latin typeface="Arial" panose="020B0604020202020204" pitchFamily="34" charset="0"/>
              <a:ea typeface="Calibri"/>
              <a:cs typeface="Arial" panose="020B0604020202020204" pitchFamily="34" charset="0"/>
            </a:endParaRPr>
          </a:p>
          <a:p>
            <a:pPr marL="457200" marR="0">
              <a:spcBef>
                <a:spcPts val="0"/>
              </a:spcBef>
              <a:spcAft>
                <a:spcPts val="0"/>
              </a:spcAft>
            </a:pPr>
            <a:r>
              <a:rPr lang="en-US" sz="3200" dirty="0">
                <a:solidFill>
                  <a:schemeClr val="tx2"/>
                </a:solidFill>
                <a:latin typeface="Arial" panose="020B0604020202020204" pitchFamily="34" charset="0"/>
                <a:ea typeface="Calibri"/>
                <a:cs typeface="Arial" panose="020B0604020202020204" pitchFamily="34" charset="0"/>
              </a:rPr>
              <a:t>Enter the entities if necessary based on the IL Secretary of State Certificate of Good Standing.   </a:t>
            </a:r>
          </a:p>
          <a:p>
            <a:pPr marL="457200" marR="0">
              <a:spcBef>
                <a:spcPts val="0"/>
              </a:spcBef>
              <a:spcAft>
                <a:spcPts val="0"/>
              </a:spcAft>
            </a:pPr>
            <a:r>
              <a:rPr lang="en-US" sz="3200" dirty="0">
                <a:solidFill>
                  <a:schemeClr val="tx2"/>
                </a:solidFill>
                <a:latin typeface="Arial" panose="020B0604020202020204" pitchFamily="34" charset="0"/>
                <a:ea typeface="Calibri"/>
                <a:cs typeface="Arial" panose="020B0604020202020204" pitchFamily="34" charset="0"/>
              </a:rPr>
              <a:t>Click “Save.”</a:t>
            </a:r>
          </a:p>
          <a:p>
            <a:pPr marL="0" indent="0">
              <a:buNone/>
            </a:pPr>
            <a:r>
              <a:rPr lang="en-US" sz="2200" dirty="0">
                <a:solidFill>
                  <a:schemeClr val="tx2"/>
                </a:solidFill>
                <a:latin typeface="Arial" panose="020B0604020202020204" pitchFamily="34" charset="0"/>
                <a:cs typeface="Arial" panose="020B0604020202020204" pitchFamily="34" charset="0"/>
              </a:rPr>
              <a:t> </a:t>
            </a:r>
          </a:p>
          <a:p>
            <a:endParaRPr lang="en-US" dirty="0"/>
          </a:p>
        </p:txBody>
      </p:sp>
      <p:sp>
        <p:nvSpPr>
          <p:cNvPr id="2" name="Slide Number Placeholder 1"/>
          <p:cNvSpPr>
            <a:spLocks noGrp="1"/>
          </p:cNvSpPr>
          <p:nvPr>
            <p:ph type="sldNum" sz="quarter" idx="12"/>
          </p:nvPr>
        </p:nvSpPr>
        <p:spPr/>
        <p:txBody>
          <a:bodyPr/>
          <a:lstStyle/>
          <a:p>
            <a:fld id="{3F335402-A96B-43FB-BE82-10458D361873}" type="slidenum">
              <a:rPr lang="en-US" sz="800" smtClean="0">
                <a:solidFill>
                  <a:prstClr val="black">
                    <a:tint val="75000"/>
                  </a:prstClr>
                </a:solidFill>
              </a:rPr>
              <a:pPr/>
              <a:t>6</a:t>
            </a:fld>
            <a:endParaRPr lang="en-US" sz="800" dirty="0">
              <a:solidFill>
                <a:prstClr val="black">
                  <a:tint val="75000"/>
                </a:prst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2038350"/>
            <a:ext cx="40862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3950" y="1166832"/>
            <a:ext cx="38290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4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prstClr val="whit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0998" y="574495"/>
            <a:ext cx="83820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Annual Pre-Qualification Process – Step 4 </a:t>
            </a:r>
          </a:p>
        </p:txBody>
      </p:sp>
      <p:sp>
        <p:nvSpPr>
          <p:cNvPr id="12" name="Content Placeholder 11"/>
          <p:cNvSpPr>
            <a:spLocks noGrp="1"/>
          </p:cNvSpPr>
          <p:nvPr>
            <p:ph sz="half" idx="1"/>
          </p:nvPr>
        </p:nvSpPr>
        <p:spPr>
          <a:xfrm>
            <a:off x="457200" y="1200150"/>
            <a:ext cx="2895600" cy="3429000"/>
          </a:xfrm>
        </p:spPr>
        <p:txBody>
          <a:bodyPr>
            <a:normAutofit lnSpcReduction="10000"/>
          </a:bodyPr>
          <a:lstStyle/>
          <a:p>
            <a:r>
              <a:rPr lang="en-US" sz="2200" dirty="0">
                <a:solidFill>
                  <a:schemeClr val="tx2"/>
                </a:solidFill>
                <a:latin typeface="Arial" panose="020B0604020202020204" pitchFamily="34" charset="0"/>
                <a:cs typeface="Arial" panose="020B0604020202020204" pitchFamily="34" charset="0"/>
              </a:rPr>
              <a:t>Go back to Main Menu and scroll down to check pre-qualification status.  </a:t>
            </a:r>
          </a:p>
          <a:p>
            <a:r>
              <a:rPr lang="en-US" sz="2200" dirty="0">
                <a:solidFill>
                  <a:schemeClr val="tx2"/>
                </a:solidFill>
                <a:latin typeface="Arial" panose="020B0604020202020204" pitchFamily="34" charset="0"/>
                <a:cs typeface="Arial" panose="020B0604020202020204" pitchFamily="34" charset="0"/>
              </a:rPr>
              <a:t>Use the “help button for anything that does not have a “Good” status to remediate.</a:t>
            </a:r>
          </a:p>
          <a:p>
            <a:pPr marL="0" indent="0">
              <a:buNone/>
            </a:pPr>
            <a:endParaRPr lang="en-US" sz="2200" dirty="0">
              <a:solidFill>
                <a:schemeClr val="tx2"/>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800" smtClean="0">
                <a:solidFill>
                  <a:prstClr val="black">
                    <a:tint val="75000"/>
                  </a:prstClr>
                </a:solidFill>
              </a:rPr>
              <a:pPr/>
              <a:t>7</a:t>
            </a:fld>
            <a:endParaRPr lang="en-US" sz="800" dirty="0">
              <a:solidFill>
                <a:prstClr val="black">
                  <a:tint val="75000"/>
                </a:prst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3074"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237964" y="1352549"/>
            <a:ext cx="5647508" cy="26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53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prstClr val="whit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0998" y="406209"/>
            <a:ext cx="8305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Annual Pre-Qualification Process – Step 5 </a:t>
            </a:r>
          </a:p>
        </p:txBody>
      </p:sp>
      <p:sp>
        <p:nvSpPr>
          <p:cNvPr id="12" name="Content Placeholder 11"/>
          <p:cNvSpPr>
            <a:spLocks noGrp="1"/>
          </p:cNvSpPr>
          <p:nvPr>
            <p:ph sz="half" idx="1"/>
          </p:nvPr>
        </p:nvSpPr>
        <p:spPr>
          <a:xfrm>
            <a:off x="388618" y="1200150"/>
            <a:ext cx="2704979" cy="3429000"/>
          </a:xfrm>
        </p:spPr>
        <p:txBody>
          <a:bodyPr>
            <a:normAutofit/>
          </a:bodyPr>
          <a:lstStyle/>
          <a:p>
            <a:r>
              <a:rPr lang="en-US" sz="2400" dirty="0">
                <a:solidFill>
                  <a:schemeClr val="tx2"/>
                </a:solidFill>
                <a:latin typeface="Arial" panose="020B0604020202020204" pitchFamily="34" charset="0"/>
                <a:cs typeface="Arial" panose="020B0604020202020204" pitchFamily="34" charset="0"/>
              </a:rPr>
              <a:t>Scroll down to Fiscal and Administrative Internal Control Questionnaire (ICQ) to create an ICQ for the current year.  </a:t>
            </a:r>
          </a:p>
          <a:p>
            <a:endParaRPr lang="en-US" sz="2400" dirty="0">
              <a:solidFill>
                <a:schemeClr val="tx2"/>
              </a:solidFill>
              <a:latin typeface="Arial" panose="020B0604020202020204" pitchFamily="34" charset="0"/>
              <a:cs typeface="Arial" panose="020B0604020202020204" pitchFamily="34" charset="0"/>
            </a:endParaRPr>
          </a:p>
          <a:p>
            <a:pPr marL="0" indent="0">
              <a:buNone/>
            </a:pPr>
            <a:endParaRPr lang="en-US" sz="2200" dirty="0">
              <a:solidFill>
                <a:schemeClr val="tx2"/>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800" smtClean="0">
                <a:solidFill>
                  <a:prstClr val="black">
                    <a:tint val="75000"/>
                  </a:prstClr>
                </a:solidFill>
              </a:rPr>
              <a:pPr/>
              <a:t>8</a:t>
            </a:fld>
            <a:endParaRPr lang="en-US" sz="800" dirty="0">
              <a:solidFill>
                <a:prstClr val="black">
                  <a:tint val="75000"/>
                </a:prst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4098"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093597" y="2231422"/>
            <a:ext cx="5669404" cy="148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rrow: Down 2">
            <a:extLst>
              <a:ext uri="{FF2B5EF4-FFF2-40B4-BE49-F238E27FC236}">
                <a16:creationId xmlns:a16="http://schemas.microsoft.com/office/drawing/2014/main" id="{BF286FEA-4A02-49B0-8E8D-F457B5A56107}"/>
              </a:ext>
            </a:extLst>
          </p:cNvPr>
          <p:cNvSpPr/>
          <p:nvPr/>
        </p:nvSpPr>
        <p:spPr>
          <a:xfrm>
            <a:off x="3505200" y="1248216"/>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73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396889"/>
            <a:ext cx="8686802" cy="523220"/>
          </a:xfrm>
          <a:prstGeom prst="rect">
            <a:avLst/>
          </a:prstGeom>
          <a:noFill/>
        </p:spPr>
        <p:txBody>
          <a:bodyPr wrap="square" rtlCol="0">
            <a:spAutoFit/>
          </a:bodyPr>
          <a:lstStyle/>
          <a:p>
            <a:r>
              <a:rPr lang="en-US" sz="2800" b="1" dirty="0">
                <a:solidFill>
                  <a:srgbClr val="1F497D"/>
                </a:solidFill>
                <a:latin typeface="Arial" panose="020B0604020202020204" pitchFamily="34" charset="0"/>
                <a:cs typeface="Arial" panose="020B0604020202020204" pitchFamily="34" charset="0"/>
              </a:rPr>
              <a:t>GATA Process – Internal Control Questionnaire</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9</a:t>
            </a:fld>
            <a:endParaRPr lang="en-US" sz="800" dirty="0"/>
          </a:p>
        </p:txBody>
      </p:sp>
      <p:sp>
        <p:nvSpPr>
          <p:cNvPr id="8" name="TextBox 7"/>
          <p:cNvSpPr txBox="1"/>
          <p:nvPr/>
        </p:nvSpPr>
        <p:spPr>
          <a:xfrm>
            <a:off x="1676400" y="992695"/>
            <a:ext cx="6713220" cy="4708981"/>
          </a:xfrm>
          <a:prstGeom prst="rect">
            <a:avLst/>
          </a:prstGeom>
          <a:noFill/>
        </p:spPr>
        <p:txBody>
          <a:bodyPr wrap="square" rtlCol="0">
            <a:spAutoFit/>
          </a:bodyPr>
          <a:lstStyle/>
          <a:p>
            <a:pPr marL="342900" lvl="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Completed once, annually for the Entity, Includes:</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Accounting System</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Budget Controls</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Cost Principles</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Audit</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Organizational Governance</a:t>
            </a: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Property Standards</a:t>
            </a:r>
          </a:p>
          <a:p>
            <a:pPr marL="800100" lvl="1" indent="-342900" hangingPunct="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Procurement Standards</a:t>
            </a:r>
            <a:endParaRPr lang="en-US" sz="2000" i="1" dirty="0">
              <a:solidFill>
                <a:srgbClr val="FF0000"/>
              </a:solidFill>
              <a:latin typeface="Arial" panose="020B0604020202020204" pitchFamily="34" charset="0"/>
              <a:cs typeface="Arial" panose="020B0604020202020204" pitchFamily="34" charset="0"/>
            </a:endParaRPr>
          </a:p>
          <a:p>
            <a:pPr marL="800100" lvl="1" indent="-342900" hangingPunct="0">
              <a:buFont typeface="Arial" panose="020B0604020202020204" pitchFamily="34" charset="0"/>
              <a:buChar char="•"/>
            </a:pPr>
            <a:r>
              <a:rPr lang="en-US" sz="2000" dirty="0" err="1">
                <a:solidFill>
                  <a:schemeClr val="tx2"/>
                </a:solidFill>
                <a:latin typeface="Arial" panose="020B0604020202020204" pitchFamily="34" charset="0"/>
                <a:cs typeface="Arial" panose="020B0604020202020204" pitchFamily="34" charset="0"/>
              </a:rPr>
              <a:t>Subrecipient</a:t>
            </a:r>
            <a:r>
              <a:rPr lang="en-US" sz="2000" dirty="0">
                <a:solidFill>
                  <a:schemeClr val="tx2"/>
                </a:solidFill>
                <a:latin typeface="Arial" panose="020B0604020202020204" pitchFamily="34" charset="0"/>
                <a:cs typeface="Arial" panose="020B0604020202020204" pitchFamily="34" charset="0"/>
              </a:rPr>
              <a:t> Monitoring – </a:t>
            </a:r>
            <a:r>
              <a:rPr lang="en-US" sz="2000" i="1" dirty="0">
                <a:solidFill>
                  <a:schemeClr val="tx2"/>
                </a:solidFill>
                <a:latin typeface="Arial" panose="020B0604020202020204" pitchFamily="34" charset="0"/>
                <a:cs typeface="Arial" panose="020B0604020202020204" pitchFamily="34" charset="0"/>
              </a:rPr>
              <a:t>not applicable for CDBG</a:t>
            </a:r>
            <a:endParaRPr lang="en-US" sz="2000" dirty="0">
              <a:solidFill>
                <a:schemeClr val="tx2"/>
              </a:solidFill>
              <a:latin typeface="Arial" panose="020B0604020202020204" pitchFamily="34" charset="0"/>
              <a:cs typeface="Arial" panose="020B0604020202020204" pitchFamily="34" charset="0"/>
            </a:endParaRPr>
          </a:p>
          <a:p>
            <a:pPr marL="800100" lvl="1"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Fraud, Waste and Abuse</a:t>
            </a:r>
          </a:p>
          <a:p>
            <a:pPr marL="342900" indent="-342900" hangingPunct="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Submitted to cognizant agency for review. </a:t>
            </a:r>
          </a:p>
          <a:p>
            <a:pPr lvl="1" hangingPunct="0"/>
            <a:endParaRPr lang="en-US" sz="2000" dirty="0">
              <a:solidFill>
                <a:schemeClr val="tx2"/>
              </a:solidFill>
              <a:latin typeface="Arial" panose="020B0604020202020204" pitchFamily="34" charset="0"/>
              <a:cs typeface="Arial" panose="020B0604020202020204" pitchFamily="34" charset="0"/>
            </a:endParaRPr>
          </a:p>
          <a:p>
            <a:pPr marL="800100" lvl="1" indent="-342900" hangingPunct="0">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3658562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7C6E459E533C4F8B5063CC92382811" ma:contentTypeVersion="3" ma:contentTypeDescription="Create a new document." ma:contentTypeScope="" ma:versionID="9370805bcc5864b3c5d38434de52440f">
  <xsd:schema xmlns:xsd="http://www.w3.org/2001/XMLSchema" xmlns:xs="http://www.w3.org/2001/XMLSchema" xmlns:p="http://schemas.microsoft.com/office/2006/metadata/properties" xmlns:ns1="http://schemas.microsoft.com/sharepoint/v3" targetNamespace="http://schemas.microsoft.com/office/2006/metadata/properties" ma:root="true" ma:fieldsID="d35f45726f6eff039056ebf072177a0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internalName="PublishingStartDate">
      <xsd:simpleType>
        <xsd:restriction base="dms:Unknown"/>
      </xsd:simpleType>
    </xsd:element>
    <xsd:element name="PublishingExpirationDate" ma:index="5"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826DDED-74AB-47E9-87F1-217D5FF68708}"/>
</file>

<file path=customXml/itemProps2.xml><?xml version="1.0" encoding="utf-8"?>
<ds:datastoreItem xmlns:ds="http://schemas.openxmlformats.org/officeDocument/2006/customXml" ds:itemID="{EF3B4AFB-57B7-4663-9042-85E9CC6E16CD}"/>
</file>

<file path=customXml/itemProps3.xml><?xml version="1.0" encoding="utf-8"?>
<ds:datastoreItem xmlns:ds="http://schemas.openxmlformats.org/officeDocument/2006/customXml" ds:itemID="{2CD7A16F-0B4D-4422-993B-12E8CB7D791F}"/>
</file>

<file path=docProps/app.xml><?xml version="1.0" encoding="utf-8"?>
<Properties xmlns="http://schemas.openxmlformats.org/officeDocument/2006/extended-properties" xmlns:vt="http://schemas.openxmlformats.org/officeDocument/2006/docPropsVTypes">
  <TotalTime>5665</TotalTime>
  <Words>871</Words>
  <Application>Microsoft Office PowerPoint</Application>
  <PresentationFormat>On-screen Show (16:9)</PresentationFormat>
  <Paragraphs>174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Henkel, Scott</dc:creator>
  <cp:lastModifiedBy>Bell, Wendy</cp:lastModifiedBy>
  <cp:revision>236</cp:revision>
  <cp:lastPrinted>2018-07-16T15:49:02Z</cp:lastPrinted>
  <dcterms:created xsi:type="dcterms:W3CDTF">2015-06-16T20:40:31Z</dcterms:created>
  <dcterms:modified xsi:type="dcterms:W3CDTF">2020-02-14T16:42:05Z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0x010100777C6E459E533C4F8B5063CC92382811</vt:lpwstr>
  </property>
</Properties>
</file>