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499" r:id="rId3"/>
    <p:sldId id="531" r:id="rId4"/>
    <p:sldId id="308" r:id="rId5"/>
    <p:sldId id="388" r:id="rId6"/>
    <p:sldId id="297" r:id="rId7"/>
    <p:sldId id="324" r:id="rId8"/>
    <p:sldId id="595" r:id="rId9"/>
    <p:sldId id="330" r:id="rId10"/>
    <p:sldId id="331" r:id="rId11"/>
    <p:sldId id="387" r:id="rId12"/>
    <p:sldId id="532" r:id="rId13"/>
    <p:sldId id="500" r:id="rId14"/>
    <p:sldId id="392" r:id="rId15"/>
    <p:sldId id="362" r:id="rId16"/>
    <p:sldId id="363" r:id="rId17"/>
    <p:sldId id="364" r:id="rId18"/>
    <p:sldId id="367" r:id="rId19"/>
    <p:sldId id="366" r:id="rId20"/>
    <p:sldId id="365" r:id="rId21"/>
    <p:sldId id="368" r:id="rId22"/>
    <p:sldId id="369" r:id="rId23"/>
    <p:sldId id="393" r:id="rId24"/>
    <p:sldId id="370" r:id="rId25"/>
    <p:sldId id="396" r:id="rId26"/>
    <p:sldId id="394" r:id="rId27"/>
    <p:sldId id="371" r:id="rId28"/>
    <p:sldId id="372" r:id="rId29"/>
    <p:sldId id="397" r:id="rId30"/>
    <p:sldId id="265" r:id="rId31"/>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850B7A-FD93-4C6A-A832-B2CE70B97F89}">
          <p14:sldIdLst>
            <p14:sldId id="256"/>
            <p14:sldId id="499"/>
            <p14:sldId id="531"/>
            <p14:sldId id="308"/>
            <p14:sldId id="388"/>
            <p14:sldId id="297"/>
            <p14:sldId id="324"/>
            <p14:sldId id="595"/>
            <p14:sldId id="330"/>
            <p14:sldId id="331"/>
            <p14:sldId id="387"/>
            <p14:sldId id="532"/>
            <p14:sldId id="500"/>
            <p14:sldId id="392"/>
            <p14:sldId id="362"/>
            <p14:sldId id="363"/>
            <p14:sldId id="364"/>
            <p14:sldId id="367"/>
            <p14:sldId id="366"/>
            <p14:sldId id="365"/>
            <p14:sldId id="368"/>
            <p14:sldId id="369"/>
            <p14:sldId id="393"/>
            <p14:sldId id="370"/>
            <p14:sldId id="396"/>
            <p14:sldId id="394"/>
            <p14:sldId id="371"/>
            <p14:sldId id="372"/>
            <p14:sldId id="397"/>
            <p14:sldId id="26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101" autoAdjust="0"/>
  </p:normalViewPr>
  <p:slideViewPr>
    <p:cSldViewPr>
      <p:cViewPr varScale="1">
        <p:scale>
          <a:sx n="111" d="100"/>
          <a:sy n="111" d="100"/>
        </p:scale>
        <p:origin x="816"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5EBAAF2-FD63-4A69-B167-37BE0E345198}" type="datetimeFigureOut">
              <a:rPr lang="en-US" smtClean="0"/>
              <a:t>2/13/2020</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6223E95-3E5E-48FA-A903-7F534A8CAC05}" type="slidenum">
              <a:rPr lang="en-US" smtClean="0"/>
              <a:t>‹#›</a:t>
            </a:fld>
            <a:endParaRPr lang="en-US"/>
          </a:p>
        </p:txBody>
      </p:sp>
    </p:spTree>
    <p:extLst>
      <p:ext uri="{BB962C8B-B14F-4D97-AF65-F5344CB8AC3E}">
        <p14:creationId xmlns:p14="http://schemas.microsoft.com/office/powerpoint/2010/main" val="11849647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D432837-1A5D-4B22-99D0-FA46B1FB1339}" type="datetimeFigureOut">
              <a:rPr lang="en-US" smtClean="0"/>
              <a:t>2/13/2020</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98EAAB7-4B3B-4A2D-8F34-159C974889E8}" type="slidenum">
              <a:rPr lang="en-US" smtClean="0"/>
              <a:t>‹#›</a:t>
            </a:fld>
            <a:endParaRPr lang="en-US"/>
          </a:p>
        </p:txBody>
      </p:sp>
    </p:spTree>
    <p:extLst>
      <p:ext uri="{BB962C8B-B14F-4D97-AF65-F5344CB8AC3E}">
        <p14:creationId xmlns:p14="http://schemas.microsoft.com/office/powerpoint/2010/main" val="10095959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343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977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30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430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492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290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363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343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FAB46E-0F2F-4F70-864A-D719663DAFE1}" type="datetime1">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136744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5B59D0-36A5-437B-A68F-3025FCD9B77E}" type="datetime1">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16175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F8703-83EE-4356-91ED-49C8227C0824}" type="datetime1">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308043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0B250D-8FCD-44F6-89C1-7F847194C4D3}" type="datetime1">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104836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59AA4F-AC20-4F39-BA7A-7C42A5FEDA2C}" type="datetime1">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206233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A11620-0D48-415D-B6B8-8A564973A8F3}" type="datetime1">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281071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3EB7C-919F-49B1-8DE1-529C68D58B8C}" type="datetime1">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409511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C6FF1A-ADEF-4FA9-9442-3C3DAC0A7DB2}" type="datetime1">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84599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DA35E-9CC0-463C-83EB-0A40378B2AFE}" type="datetime1">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87438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71297B-841C-4F79-A23B-9E2B28CCBC86}" type="datetime1">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240519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65B107-029D-445C-A08E-25A797B7A92C}" type="datetime1">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35402-A96B-43FB-BE82-10458D361873}" type="slidenum">
              <a:rPr lang="en-US" smtClean="0"/>
              <a:t>‹#›</a:t>
            </a:fld>
            <a:endParaRPr lang="en-US"/>
          </a:p>
        </p:txBody>
      </p:sp>
    </p:spTree>
    <p:extLst>
      <p:ext uri="{BB962C8B-B14F-4D97-AF65-F5344CB8AC3E}">
        <p14:creationId xmlns:p14="http://schemas.microsoft.com/office/powerpoint/2010/main" val="282626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A1927D-F47C-4D0D-94C0-CD2FF86A67F3}" type="datetime1">
              <a:rPr lang="en-US" smtClean="0"/>
              <a:t>2/13/2020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F335402-A96B-43FB-BE82-10458D361873}" type="slidenum">
              <a:rPr lang="en-US" smtClean="0"/>
              <a:t>‹#›</a:t>
            </a:fld>
            <a:endParaRPr lang="en-US"/>
          </a:p>
        </p:txBody>
      </p:sp>
    </p:spTree>
    <p:extLst>
      <p:ext uri="{BB962C8B-B14F-4D97-AF65-F5344CB8AC3E}">
        <p14:creationId xmlns:p14="http://schemas.microsoft.com/office/powerpoint/2010/main" val="2654064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wmf"/><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6750"/>
            <a:ext cx="9144000" cy="3477875"/>
          </a:xfrm>
          <a:prstGeom prst="rect">
            <a:avLst/>
          </a:prstGeom>
          <a:solidFill>
            <a:schemeClr val="tx2"/>
          </a:solidFill>
        </p:spPr>
        <p:txBody>
          <a:bodyPr wrap="square" rtlCol="0">
            <a:spAutoFit/>
          </a:bodyPr>
          <a:lstStyle/>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p:txBody>
      </p:sp>
      <p:sp>
        <p:nvSpPr>
          <p:cNvPr id="4" name="TextBox 3"/>
          <p:cNvSpPr txBox="1"/>
          <p:nvPr/>
        </p:nvSpPr>
        <p:spPr>
          <a:xfrm>
            <a:off x="381000" y="285750"/>
            <a:ext cx="4572000" cy="230832"/>
          </a:xfrm>
          <a:prstGeom prst="rect">
            <a:avLst/>
          </a:prstGeom>
          <a:noFill/>
        </p:spPr>
        <p:txBody>
          <a:bodyPr wrap="square" rtlCol="0">
            <a:spAutoFit/>
          </a:bodyPr>
          <a:lstStyle/>
          <a:p>
            <a:r>
              <a:rPr lang="en-US" sz="900" b="1" spc="120" dirty="0">
                <a:solidFill>
                  <a:schemeClr val="bg1">
                    <a:lumMod val="75000"/>
                  </a:schemeClr>
                </a:solidFill>
                <a:latin typeface="Arial" panose="020B0604020202020204" pitchFamily="34" charset="0"/>
                <a:cs typeface="Arial" panose="020B0604020202020204" pitchFamily="34" charset="0"/>
              </a:rPr>
              <a:t>Illinois Department of Commerce </a:t>
            </a:r>
            <a:r>
              <a:rPr lang="en-US" sz="800" spc="120" dirty="0">
                <a:solidFill>
                  <a:schemeClr val="bg1">
                    <a:lumMod val="75000"/>
                  </a:schemeClr>
                </a:solidFill>
                <a:latin typeface="Arial" panose="020B0604020202020204" pitchFamily="34" charset="0"/>
                <a:cs typeface="Arial" panose="020B0604020202020204" pitchFamily="34" charset="0"/>
              </a:rPr>
              <a:t>&amp; Economic Opportunity</a:t>
            </a:r>
          </a:p>
        </p:txBody>
      </p:sp>
      <p:sp>
        <p:nvSpPr>
          <p:cNvPr id="7" name="TextBox 6"/>
          <p:cNvSpPr txBox="1"/>
          <p:nvPr/>
        </p:nvSpPr>
        <p:spPr>
          <a:xfrm>
            <a:off x="6172200" y="285750"/>
            <a:ext cx="2819400" cy="230832"/>
          </a:xfrm>
          <a:prstGeom prst="rect">
            <a:avLst/>
          </a:prstGeom>
          <a:noFill/>
        </p:spPr>
        <p:txBody>
          <a:bodyPr wrap="square" rtlCol="0">
            <a:spAutoFit/>
          </a:bodyPr>
          <a:lstStyle/>
          <a:p>
            <a:pPr algn="r"/>
            <a:r>
              <a:rPr lang="en-US" sz="900" b="1" spc="120" dirty="0">
                <a:solidFill>
                  <a:schemeClr val="bg1">
                    <a:lumMod val="65000"/>
                  </a:schemeClr>
                </a:solidFill>
                <a:latin typeface="Arial" panose="020B0604020202020204" pitchFamily="34" charset="0"/>
                <a:cs typeface="Arial" panose="020B0604020202020204" pitchFamily="34" charset="0"/>
              </a:rPr>
              <a:t>www.illinois.gov/dceo</a:t>
            </a:r>
          </a:p>
        </p:txBody>
      </p:sp>
      <p:sp>
        <p:nvSpPr>
          <p:cNvPr id="6" name="TextBox 5"/>
          <p:cNvSpPr txBox="1"/>
          <p:nvPr/>
        </p:nvSpPr>
        <p:spPr>
          <a:xfrm>
            <a:off x="0" y="3177680"/>
            <a:ext cx="9144000" cy="615553"/>
          </a:xfrm>
          <a:prstGeom prst="rect">
            <a:avLst/>
          </a:prstGeom>
          <a:noFill/>
        </p:spPr>
        <p:txBody>
          <a:bodyPr wrap="square" rtlCol="0">
            <a:spAutoFit/>
          </a:bodyPr>
          <a:lstStyle/>
          <a:p>
            <a:pPr algn="ctr"/>
            <a:r>
              <a:rPr lang="en-US" sz="3400" b="1" dirty="0">
                <a:solidFill>
                  <a:schemeClr val="bg1"/>
                </a:solidFill>
                <a:latin typeface="Arial" panose="020B0604020202020204" pitchFamily="34" charset="0"/>
                <a:cs typeface="Arial" panose="020B0604020202020204" pitchFamily="34" charset="0"/>
              </a:rPr>
              <a:t>Community Development Block Grants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00131" y="4400550"/>
            <a:ext cx="3543869" cy="41529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285678"/>
            <a:ext cx="1905000" cy="521970"/>
          </a:xfrm>
          <a:prstGeom prst="rect">
            <a:avLst/>
          </a:prstGeom>
        </p:spPr>
      </p:pic>
      <p:sp>
        <p:nvSpPr>
          <p:cNvPr id="10" name="TextBox 9"/>
          <p:cNvSpPr txBox="1"/>
          <p:nvPr/>
        </p:nvSpPr>
        <p:spPr>
          <a:xfrm>
            <a:off x="15368" y="3635625"/>
            <a:ext cx="9144000"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2020 Economic Development Application Workshop</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1526" y="655320"/>
            <a:ext cx="3551685" cy="2617775"/>
          </a:xfrm>
          <a:prstGeom prst="rect">
            <a:avLst/>
          </a:prstGeom>
        </p:spPr>
      </p:pic>
    </p:spTree>
    <p:extLst>
      <p:ext uri="{BB962C8B-B14F-4D97-AF65-F5344CB8AC3E}">
        <p14:creationId xmlns:p14="http://schemas.microsoft.com/office/powerpoint/2010/main" val="318669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1000" y="450562"/>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C. Citizen Participation</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10</a:t>
            </a:fld>
            <a:endParaRPr lang="en-US" sz="800" dirty="0"/>
          </a:p>
        </p:txBody>
      </p:sp>
      <p:sp>
        <p:nvSpPr>
          <p:cNvPr id="8" name="TextBox 7"/>
          <p:cNvSpPr txBox="1"/>
          <p:nvPr/>
        </p:nvSpPr>
        <p:spPr>
          <a:xfrm>
            <a:off x="1752600" y="1449420"/>
            <a:ext cx="6713220" cy="3046988"/>
          </a:xfrm>
          <a:prstGeom prst="rect">
            <a:avLst/>
          </a:prstGeom>
          <a:noFill/>
        </p:spPr>
        <p:txBody>
          <a:bodyPr wrap="square" rtlCol="0">
            <a:spAutoFit/>
          </a:bodyPr>
          <a:lstStyle/>
          <a:p>
            <a:pPr marL="342900" lvl="0" indent="-342900" hangingPunct="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Step by step process spelled out in the Guidebook, Section II C.</a:t>
            </a:r>
          </a:p>
          <a:p>
            <a:pPr marL="342900" lvl="0" indent="-342900" hangingPunct="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COUNT THE DAYS!</a:t>
            </a:r>
          </a:p>
          <a:p>
            <a:pPr marL="342900" lvl="0" indent="-342900" hangingPunct="0">
              <a:buFont typeface="Arial" panose="020B0604020202020204" pitchFamily="34" charset="0"/>
              <a:buChar char="•"/>
            </a:pPr>
            <a:r>
              <a:rPr lang="en-US" sz="2800" dirty="0">
                <a:solidFill>
                  <a:schemeClr val="tx2"/>
                </a:solidFill>
                <a:latin typeface="Arial" panose="020B0604020202020204" pitchFamily="34" charset="0"/>
                <a:cs typeface="Arial" panose="020B0604020202020204" pitchFamily="34" charset="0"/>
              </a:rPr>
              <a:t>Doesn’t matter who made the mistake, if process wasn’t followed, it is a DNF.  This is a </a:t>
            </a:r>
            <a:r>
              <a:rPr lang="en-US" sz="2800" b="1" dirty="0">
                <a:solidFill>
                  <a:schemeClr val="tx2"/>
                </a:solidFill>
                <a:latin typeface="Arial" panose="020B0604020202020204" pitchFamily="34" charset="0"/>
                <a:cs typeface="Arial" panose="020B0604020202020204" pitchFamily="34" charset="0"/>
              </a:rPr>
              <a:t>federal</a:t>
            </a:r>
            <a:r>
              <a:rPr lang="en-US" sz="2800" dirty="0">
                <a:solidFill>
                  <a:schemeClr val="tx2"/>
                </a:solidFill>
                <a:latin typeface="Arial" panose="020B0604020202020204" pitchFamily="34" charset="0"/>
                <a:cs typeface="Arial" panose="020B0604020202020204" pitchFamily="34" charset="0"/>
              </a:rPr>
              <a:t> requirement. </a:t>
            </a:r>
          </a:p>
          <a:p>
            <a:pPr marL="342900" lvl="0" indent="-342900" hangingPunct="0">
              <a:buFont typeface="Arial" panose="020B0604020202020204" pitchFamily="34" charset="0"/>
              <a:buChar char="•"/>
            </a:pPr>
            <a:endParaRPr lang="en-US" sz="24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251105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1000" y="451026"/>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Use an experienced Writer/Administrator</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614959"/>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11</a:t>
            </a:fld>
            <a:endParaRPr lang="en-US" sz="800" dirty="0"/>
          </a:p>
        </p:txBody>
      </p:sp>
      <p:sp>
        <p:nvSpPr>
          <p:cNvPr id="8" name="TextBox 7"/>
          <p:cNvSpPr txBox="1"/>
          <p:nvPr/>
        </p:nvSpPr>
        <p:spPr>
          <a:xfrm>
            <a:off x="1752600" y="1306424"/>
            <a:ext cx="6713220" cy="3416320"/>
          </a:xfrm>
          <a:prstGeom prst="rect">
            <a:avLst/>
          </a:prstGeom>
          <a:noFill/>
        </p:spPr>
        <p:txBody>
          <a:bodyPr wrap="square" rtlCol="0">
            <a:spAutoFit/>
          </a:bodyPr>
          <a:lstStyle/>
          <a:p>
            <a:pPr hangingPunct="0"/>
            <a:r>
              <a:rPr lang="en-US" sz="2800" dirty="0">
                <a:solidFill>
                  <a:srgbClr val="1F497D"/>
                </a:solidFill>
                <a:latin typeface="Arial" panose="020B0604020202020204" pitchFamily="34" charset="0"/>
                <a:cs typeface="Arial" panose="020B0604020202020204" pitchFamily="34" charset="0"/>
              </a:rPr>
              <a:t>All application writers and grant administrators must have administered an Illinois CDBG grant within the last two years or attend the 2020 grant administration workshop (as well as the 2020 Application Workshop).</a:t>
            </a:r>
          </a:p>
          <a:p>
            <a:pPr lvl="0" hangingPunct="0"/>
            <a:endParaRPr lang="en-US" sz="28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133493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457198" y="448289"/>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Use an Environmental Specialist </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12</a:t>
            </a:fld>
            <a:endParaRPr lang="en-US" sz="800" dirty="0"/>
          </a:p>
        </p:txBody>
      </p:sp>
      <p:sp>
        <p:nvSpPr>
          <p:cNvPr id="8" name="TextBox 7"/>
          <p:cNvSpPr txBox="1"/>
          <p:nvPr/>
        </p:nvSpPr>
        <p:spPr>
          <a:xfrm>
            <a:off x="1752600" y="1259168"/>
            <a:ext cx="6713220" cy="3724096"/>
          </a:xfrm>
          <a:prstGeom prst="rect">
            <a:avLst/>
          </a:prstGeom>
          <a:noFill/>
        </p:spPr>
        <p:txBody>
          <a:bodyPr wrap="square" rtlCol="0">
            <a:spAutoFit/>
          </a:bodyPr>
          <a:lstStyle/>
          <a:p>
            <a:pPr lvl="0" hangingPunct="0"/>
            <a:r>
              <a:rPr lang="en-US" sz="2800" dirty="0">
                <a:solidFill>
                  <a:schemeClr val="tx2"/>
                </a:solidFill>
                <a:latin typeface="Arial" panose="020B0604020202020204" pitchFamily="34" charset="0"/>
                <a:cs typeface="Arial" panose="020B0604020202020204" pitchFamily="34" charset="0"/>
              </a:rPr>
              <a:t>All Grantees must use an experienced Environmental specialist, who has completed at least one Illinois CDBG Environmental Review since January 1, 2016 OR has successfully completed DCEO Environmental Training on July 18, 2018</a:t>
            </a:r>
          </a:p>
          <a:p>
            <a:pPr lvl="0" hangingPunct="0"/>
            <a:endParaRPr lang="en-US" sz="2000" dirty="0">
              <a:solidFill>
                <a:schemeClr val="tx2"/>
              </a:solidFill>
              <a:latin typeface="Arial" panose="020B0604020202020204" pitchFamily="34" charset="0"/>
              <a:cs typeface="Arial" panose="020B0604020202020204" pitchFamily="34" charset="0"/>
            </a:endParaRPr>
          </a:p>
          <a:p>
            <a:pPr lvl="0" hangingPunct="0"/>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225478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6750"/>
            <a:ext cx="9144000" cy="3477875"/>
          </a:xfrm>
          <a:prstGeom prst="rect">
            <a:avLst/>
          </a:prstGeom>
          <a:solidFill>
            <a:schemeClr val="tx2"/>
          </a:solidFill>
        </p:spPr>
        <p:txBody>
          <a:bodyPr wrap="square" rtlCol="0">
            <a:spAutoFit/>
          </a:bodyPr>
          <a:lstStyle/>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p:txBody>
      </p:sp>
      <p:sp>
        <p:nvSpPr>
          <p:cNvPr id="4" name="TextBox 3"/>
          <p:cNvSpPr txBox="1"/>
          <p:nvPr/>
        </p:nvSpPr>
        <p:spPr>
          <a:xfrm>
            <a:off x="381000" y="285750"/>
            <a:ext cx="4572000" cy="230832"/>
          </a:xfrm>
          <a:prstGeom prst="rect">
            <a:avLst/>
          </a:prstGeom>
          <a:noFill/>
        </p:spPr>
        <p:txBody>
          <a:bodyPr wrap="square" rtlCol="0">
            <a:spAutoFit/>
          </a:bodyPr>
          <a:lstStyle/>
          <a:p>
            <a:r>
              <a:rPr lang="en-US" sz="900" b="1" spc="120" dirty="0">
                <a:solidFill>
                  <a:schemeClr val="bg1">
                    <a:lumMod val="75000"/>
                  </a:schemeClr>
                </a:solidFill>
                <a:latin typeface="Arial" panose="020B0604020202020204" pitchFamily="34" charset="0"/>
                <a:cs typeface="Arial" panose="020B0604020202020204" pitchFamily="34" charset="0"/>
              </a:rPr>
              <a:t>Illinois Department of Commerce </a:t>
            </a:r>
            <a:r>
              <a:rPr lang="en-US" sz="800" spc="120" dirty="0">
                <a:solidFill>
                  <a:schemeClr val="bg1">
                    <a:lumMod val="75000"/>
                  </a:schemeClr>
                </a:solidFill>
                <a:latin typeface="Arial" panose="020B0604020202020204" pitchFamily="34" charset="0"/>
                <a:cs typeface="Arial" panose="020B0604020202020204" pitchFamily="34" charset="0"/>
              </a:rPr>
              <a:t>&amp; Economic Opportunity</a:t>
            </a:r>
          </a:p>
        </p:txBody>
      </p:sp>
      <p:sp>
        <p:nvSpPr>
          <p:cNvPr id="7" name="TextBox 6"/>
          <p:cNvSpPr txBox="1"/>
          <p:nvPr/>
        </p:nvSpPr>
        <p:spPr>
          <a:xfrm>
            <a:off x="6172200" y="285750"/>
            <a:ext cx="2819400" cy="230832"/>
          </a:xfrm>
          <a:prstGeom prst="rect">
            <a:avLst/>
          </a:prstGeom>
          <a:noFill/>
        </p:spPr>
        <p:txBody>
          <a:bodyPr wrap="square" rtlCol="0">
            <a:spAutoFit/>
          </a:bodyPr>
          <a:lstStyle/>
          <a:p>
            <a:pPr algn="r"/>
            <a:r>
              <a:rPr lang="en-US" sz="900" b="1" spc="120" dirty="0">
                <a:solidFill>
                  <a:schemeClr val="bg1">
                    <a:lumMod val="65000"/>
                  </a:schemeClr>
                </a:solidFill>
                <a:latin typeface="Arial" panose="020B0604020202020204" pitchFamily="34" charset="0"/>
                <a:cs typeface="Arial" panose="020B0604020202020204" pitchFamily="34" charset="0"/>
              </a:rPr>
              <a:t>www.illinois.gov/dceo</a:t>
            </a:r>
          </a:p>
        </p:txBody>
      </p:sp>
      <p:sp>
        <p:nvSpPr>
          <p:cNvPr id="6" name="TextBox 5"/>
          <p:cNvSpPr txBox="1"/>
          <p:nvPr/>
        </p:nvSpPr>
        <p:spPr>
          <a:xfrm>
            <a:off x="0" y="1504950"/>
            <a:ext cx="9144000" cy="615553"/>
          </a:xfrm>
          <a:prstGeom prst="rect">
            <a:avLst/>
          </a:prstGeom>
          <a:noFill/>
        </p:spPr>
        <p:txBody>
          <a:bodyPr wrap="square" rtlCol="0">
            <a:spAutoFit/>
          </a:bodyPr>
          <a:lstStyle/>
          <a:p>
            <a:pPr algn="ctr"/>
            <a:r>
              <a:rPr lang="en-US" sz="3400" b="1" dirty="0">
                <a:solidFill>
                  <a:schemeClr val="bg1"/>
                </a:solidFill>
                <a:latin typeface="Arial" panose="020B0604020202020204" pitchFamily="34" charset="0"/>
                <a:cs typeface="Arial" panose="020B0604020202020204" pitchFamily="34" charset="0"/>
              </a:rPr>
              <a:t>Community </a:t>
            </a:r>
            <a:r>
              <a:rPr lang="en-US" sz="3200" b="1" dirty="0">
                <a:solidFill>
                  <a:schemeClr val="bg1"/>
                </a:solidFill>
                <a:latin typeface="Arial" panose="020B0604020202020204" pitchFamily="34" charset="0"/>
                <a:cs typeface="Arial" panose="020B0604020202020204" pitchFamily="34" charset="0"/>
              </a:rPr>
              <a:t>Development</a:t>
            </a:r>
            <a:r>
              <a:rPr lang="en-US" sz="3400" b="1" dirty="0">
                <a:solidFill>
                  <a:schemeClr val="bg1"/>
                </a:solidFill>
                <a:latin typeface="Arial" panose="020B0604020202020204" pitchFamily="34" charset="0"/>
                <a:cs typeface="Arial" panose="020B0604020202020204" pitchFamily="34" charset="0"/>
              </a:rPr>
              <a:t> Block Grants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00131" y="4400550"/>
            <a:ext cx="3543869" cy="41529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285678"/>
            <a:ext cx="1905000" cy="521970"/>
          </a:xfrm>
          <a:prstGeom prst="rect">
            <a:avLst/>
          </a:prstGeom>
        </p:spPr>
      </p:pic>
      <p:sp>
        <p:nvSpPr>
          <p:cNvPr id="10" name="TextBox 9"/>
          <p:cNvSpPr txBox="1"/>
          <p:nvPr/>
        </p:nvSpPr>
        <p:spPr>
          <a:xfrm>
            <a:off x="7749" y="2413172"/>
            <a:ext cx="9144000" cy="1692771"/>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The Guidebook</a:t>
            </a:r>
          </a:p>
          <a:p>
            <a:pPr algn="ctr"/>
            <a:r>
              <a:rPr lang="en-US" sz="2800" dirty="0">
                <a:solidFill>
                  <a:schemeClr val="bg1"/>
                </a:solidFill>
                <a:latin typeface="Arial" panose="020B0604020202020204" pitchFamily="34" charset="0"/>
                <a:cs typeface="Arial" panose="020B0604020202020204" pitchFamily="34" charset="0"/>
              </a:rPr>
              <a:t>Section V</a:t>
            </a:r>
          </a:p>
          <a:p>
            <a:pPr algn="ctr"/>
            <a:r>
              <a:rPr lang="en-US" sz="2800" dirty="0">
                <a:solidFill>
                  <a:schemeClr val="bg1"/>
                </a:solidFill>
                <a:latin typeface="Arial" panose="020B0604020202020204" pitchFamily="34" charset="0"/>
                <a:cs typeface="Arial" panose="020B0604020202020204" pitchFamily="34" charset="0"/>
              </a:rPr>
              <a:t>Economic Development</a:t>
            </a:r>
          </a:p>
          <a:p>
            <a:pPr algn="ctr"/>
            <a:r>
              <a:rPr lang="en-US" sz="2000" i="1" dirty="0">
                <a:solidFill>
                  <a:schemeClr val="bg1"/>
                </a:solidFill>
                <a:latin typeface="Arial" panose="020B0604020202020204" pitchFamily="34" charset="0"/>
                <a:cs typeface="Arial" panose="020B0604020202020204" pitchFamily="34" charset="0"/>
              </a:rPr>
              <a:t>David Goben</a:t>
            </a:r>
          </a:p>
        </p:txBody>
      </p:sp>
    </p:spTree>
    <p:extLst>
      <p:ext uri="{BB962C8B-B14F-4D97-AF65-F5344CB8AC3E}">
        <p14:creationId xmlns:p14="http://schemas.microsoft.com/office/powerpoint/2010/main" val="261721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1042285" y="1186206"/>
            <a:ext cx="7597588" cy="2893100"/>
          </a:xfrm>
          <a:prstGeom prst="rect">
            <a:avLst/>
          </a:prstGeom>
          <a:noFill/>
        </p:spPr>
        <p:txBody>
          <a:bodyPr wrap="square" rtlCol="0">
            <a:spAutoFit/>
          </a:bodyPr>
          <a:lstStyle/>
          <a:p>
            <a:pPr algn="ctr"/>
            <a:endParaRPr lang="en-US" sz="1000" b="1" dirty="0">
              <a:solidFill>
                <a:srgbClr val="1F497D"/>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Assist in building the financial and operational capacity of communities to carry out local economic development</a:t>
            </a:r>
          </a:p>
          <a:p>
            <a:pPr marL="914400" lvl="1" indent="-457200">
              <a:buFont typeface="Wingdings" panose="05000000000000000000" pitchFamily="2" charset="2"/>
              <a:buChar char="§"/>
            </a:pPr>
            <a:r>
              <a:rPr lang="en-US" sz="2800" dirty="0">
                <a:solidFill>
                  <a:srgbClr val="1F497D"/>
                </a:solidFill>
                <a:latin typeface="Arial" panose="020B0604020202020204" pitchFamily="34" charset="0"/>
                <a:cs typeface="Arial" panose="020B0604020202020204" pitchFamily="34" charset="0"/>
              </a:rPr>
              <a:t>Locational Argument</a:t>
            </a:r>
          </a:p>
          <a:p>
            <a:pPr marL="914400" lvl="1" indent="-457200">
              <a:buFont typeface="Wingdings" panose="05000000000000000000" pitchFamily="2" charset="2"/>
              <a:buChar char="§"/>
            </a:pPr>
            <a:r>
              <a:rPr lang="en-US" sz="2800" dirty="0">
                <a:solidFill>
                  <a:srgbClr val="1F497D"/>
                </a:solidFill>
                <a:latin typeface="Arial" panose="020B0604020202020204" pitchFamily="34" charset="0"/>
                <a:cs typeface="Arial" panose="020B0604020202020204" pitchFamily="34" charset="0"/>
              </a:rPr>
              <a:t>Financial Gap Argument</a:t>
            </a:r>
          </a:p>
          <a:p>
            <a:endParaRPr lang="en-US" sz="3200" b="1"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63328"/>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14</a:t>
            </a:fld>
            <a:endParaRPr lang="en-US" sz="800" dirty="0"/>
          </a:p>
        </p:txBody>
      </p:sp>
      <p:sp>
        <p:nvSpPr>
          <p:cNvPr id="9" name="Rectangle 8">
            <a:extLst>
              <a:ext uri="{FF2B5EF4-FFF2-40B4-BE49-F238E27FC236}">
                <a16:creationId xmlns:a16="http://schemas.microsoft.com/office/drawing/2014/main" id="{FEF3E72F-D9A2-4829-ACC3-34746AE153CB}"/>
              </a:ext>
            </a:extLst>
          </p:cNvPr>
          <p:cNvSpPr/>
          <p:nvPr/>
        </p:nvSpPr>
        <p:spPr>
          <a:xfrm>
            <a:off x="228600" y="594161"/>
            <a:ext cx="8077200" cy="584775"/>
          </a:xfrm>
          <a:prstGeom prst="rect">
            <a:avLst/>
          </a:prstGeom>
        </p:spPr>
        <p:txBody>
          <a:bodyPr wrap="square">
            <a:spAutoFit/>
          </a:bodyPr>
          <a:lstStyle/>
          <a:p>
            <a:r>
              <a:rPr lang="en-US" sz="3200" b="1" dirty="0">
                <a:solidFill>
                  <a:srgbClr val="1F497D"/>
                </a:solidFill>
                <a:latin typeface="Arial" panose="020B0604020202020204" pitchFamily="34" charset="0"/>
                <a:cs typeface="Arial" panose="020B0604020202020204" pitchFamily="34" charset="0"/>
              </a:rPr>
              <a:t>National Goals &amp; Objectives</a:t>
            </a:r>
          </a:p>
        </p:txBody>
      </p:sp>
      <p:pic>
        <p:nvPicPr>
          <p:cNvPr id="11" name="Picture 10">
            <a:extLst>
              <a:ext uri="{FF2B5EF4-FFF2-40B4-BE49-F238E27FC236}">
                <a16:creationId xmlns:a16="http://schemas.microsoft.com/office/drawing/2014/main" id="{4C7C478A-AE57-4050-8F41-B746665028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319" y="3280140"/>
            <a:ext cx="2841477" cy="1598331"/>
          </a:xfrm>
          <a:prstGeom prst="rect">
            <a:avLst/>
          </a:prstGeom>
        </p:spPr>
      </p:pic>
    </p:spTree>
    <p:extLst>
      <p:ext uri="{BB962C8B-B14F-4D97-AF65-F5344CB8AC3E}">
        <p14:creationId xmlns:p14="http://schemas.microsoft.com/office/powerpoint/2010/main" val="178496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1600200" y="1659877"/>
            <a:ext cx="6781800" cy="1815882"/>
          </a:xfrm>
          <a:prstGeom prst="rect">
            <a:avLst/>
          </a:prstGeom>
          <a:noFill/>
        </p:spPr>
        <p:txBody>
          <a:bodyPr wrap="square" rtlCol="0">
            <a:spAutoFit/>
          </a:bodyPr>
          <a:lstStyle/>
          <a:p>
            <a:r>
              <a:rPr lang="en-US" sz="2800" dirty="0">
                <a:solidFill>
                  <a:srgbClr val="1F497D"/>
                </a:solidFill>
                <a:latin typeface="Arial" panose="020B0604020202020204" pitchFamily="34" charset="0"/>
                <a:cs typeface="Arial" panose="020B0604020202020204" pitchFamily="34" charset="0"/>
              </a:rPr>
              <a:t>"Low and Moderate-Income Persons" shall mean those individuals in a family whose income is less than 80% of the median income of the area.”</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509829"/>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15</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457200" y="585978"/>
            <a:ext cx="7696200" cy="665490"/>
          </a:xfrm>
        </p:spPr>
        <p:txBody>
          <a:bodyPr>
            <a:normAutofit/>
          </a:bodyPr>
          <a:lstStyle/>
          <a:p>
            <a:pPr algn="l"/>
            <a:r>
              <a:rPr lang="en-US" b="1" dirty="0">
                <a:solidFill>
                  <a:schemeClr val="tx2"/>
                </a:solidFill>
                <a:latin typeface="Arial" panose="020B0604020202020204" pitchFamily="34" charset="0"/>
                <a:cs typeface="Arial" panose="020B0604020202020204" pitchFamily="34" charset="0"/>
              </a:rPr>
              <a:t>Low and Moderate Income Persons</a:t>
            </a:r>
          </a:p>
        </p:txBody>
      </p:sp>
    </p:spTree>
    <p:extLst>
      <p:ext uri="{BB962C8B-B14F-4D97-AF65-F5344CB8AC3E}">
        <p14:creationId xmlns:p14="http://schemas.microsoft.com/office/powerpoint/2010/main" val="320969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1371600" y="3588458"/>
            <a:ext cx="6602214" cy="1508105"/>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$4.0 million allocation for 2020</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$1 million maximum grant award</a:t>
            </a:r>
          </a:p>
          <a:p>
            <a:r>
              <a:rPr lang="en-US" sz="3600" b="1" dirty="0">
                <a:solidFill>
                  <a:srgbClr val="1F497D"/>
                </a:solidFill>
                <a:latin typeface="Arial" panose="020B0604020202020204" pitchFamily="34" charset="0"/>
                <a:cs typeface="Arial" panose="020B0604020202020204" pitchFamily="34" charset="0"/>
              </a:rPr>
              <a:t> </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477807"/>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16</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228600" y="531634"/>
            <a:ext cx="8458200" cy="589290"/>
          </a:xfrm>
        </p:spPr>
        <p:txBody>
          <a:bodyPr>
            <a:noAutofit/>
          </a:bodyPr>
          <a:lstStyle/>
          <a:p>
            <a:pPr algn="l"/>
            <a:r>
              <a:rPr lang="en-US" b="1" dirty="0">
                <a:solidFill>
                  <a:schemeClr val="tx2"/>
                </a:solidFill>
                <a:latin typeface="Arial" panose="020B0604020202020204" pitchFamily="34" charset="0"/>
                <a:cs typeface="Arial" panose="020B0604020202020204" pitchFamily="34" charset="0"/>
              </a:rPr>
              <a:t>CDBG Economic Development</a:t>
            </a:r>
          </a:p>
        </p:txBody>
      </p:sp>
      <p:pic>
        <p:nvPicPr>
          <p:cNvPr id="8" name="Picture 7">
            <a:extLst>
              <a:ext uri="{FF2B5EF4-FFF2-40B4-BE49-F238E27FC236}">
                <a16:creationId xmlns:a16="http://schemas.microsoft.com/office/drawing/2014/main" id="{65527E1B-5C94-4BEF-BE9A-23A40EA8F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182" y="1158134"/>
            <a:ext cx="4209945" cy="2328016"/>
          </a:xfrm>
          <a:prstGeom prst="rect">
            <a:avLst/>
          </a:prstGeom>
        </p:spPr>
      </p:pic>
    </p:spTree>
    <p:extLst>
      <p:ext uri="{BB962C8B-B14F-4D97-AF65-F5344CB8AC3E}">
        <p14:creationId xmlns:p14="http://schemas.microsoft.com/office/powerpoint/2010/main" val="238115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1258492" y="971550"/>
            <a:ext cx="7733107" cy="3970318"/>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rgbClr val="1F497D"/>
                </a:solidFill>
                <a:latin typeface="Arial" panose="020B0604020202020204" pitchFamily="34" charset="0"/>
                <a:cs typeface="Arial" panose="020B0604020202020204" pitchFamily="34" charset="0"/>
              </a:rPr>
              <a:t>Economic Development Financial projects</a:t>
            </a:r>
          </a:p>
          <a:p>
            <a:pPr marL="800100" lvl="1" indent="-3429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Job creation with 51% LMI</a:t>
            </a:r>
          </a:p>
          <a:p>
            <a:pPr marL="800100" lvl="1" indent="-3429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Job retention with 51% LMI</a:t>
            </a:r>
          </a:p>
          <a:p>
            <a:r>
              <a:rPr lang="en-US" sz="2800" dirty="0">
                <a:solidFill>
                  <a:srgbClr val="1F497D"/>
                </a:solidFill>
                <a:latin typeface="Arial" panose="020B0604020202020204" pitchFamily="34" charset="0"/>
                <a:cs typeface="Arial" panose="020B0604020202020204" pitchFamily="34" charset="0"/>
              </a:rPr>
              <a:t>	(Participation Agreement)</a:t>
            </a:r>
          </a:p>
          <a:p>
            <a:pPr marL="571500" indent="-571500">
              <a:buFont typeface="Arial" panose="020B0604020202020204" pitchFamily="34" charset="0"/>
              <a:buChar char="•"/>
            </a:pPr>
            <a:r>
              <a:rPr lang="en-US" sz="2800" b="1" dirty="0">
                <a:solidFill>
                  <a:srgbClr val="1F497D"/>
                </a:solidFill>
                <a:latin typeface="Arial" panose="020B0604020202020204" pitchFamily="34" charset="0"/>
                <a:cs typeface="Arial" panose="020B0604020202020204" pitchFamily="34" charset="0"/>
              </a:rPr>
              <a:t>Public Infrastructure in Support of Business </a:t>
            </a:r>
          </a:p>
          <a:p>
            <a:pPr marL="800100" lvl="1" indent="-3429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Participation Agreement</a:t>
            </a:r>
          </a:p>
          <a:p>
            <a:pPr marL="800100" lvl="1" indent="-3429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Job creation with 51% LMI</a:t>
            </a:r>
          </a:p>
          <a:p>
            <a:pPr marL="800100" lvl="1" indent="-3429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Job retention with 51% LMI</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428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17</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228600" y="391814"/>
            <a:ext cx="7391400" cy="767125"/>
          </a:xfrm>
        </p:spPr>
        <p:txBody>
          <a:bodyPr>
            <a:noAutofit/>
          </a:bodyPr>
          <a:lstStyle/>
          <a:p>
            <a:pPr algn="l"/>
            <a:r>
              <a:rPr lang="en-US" b="1" dirty="0">
                <a:solidFill>
                  <a:schemeClr val="tx2"/>
                </a:solidFill>
                <a:latin typeface="Arial" panose="020B0604020202020204" pitchFamily="34" charset="0"/>
                <a:cs typeface="Arial" panose="020B0604020202020204" pitchFamily="34" charset="0"/>
              </a:rPr>
              <a:t>Purpose</a:t>
            </a:r>
          </a:p>
        </p:txBody>
      </p:sp>
    </p:spTree>
    <p:extLst>
      <p:ext uri="{BB962C8B-B14F-4D97-AF65-F5344CB8AC3E}">
        <p14:creationId xmlns:p14="http://schemas.microsoft.com/office/powerpoint/2010/main" val="2300763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1371600" y="1245956"/>
            <a:ext cx="7485279" cy="3662541"/>
          </a:xfrm>
          <a:prstGeom prst="rect">
            <a:avLst/>
          </a:prstGeom>
          <a:noFill/>
        </p:spPr>
        <p:txBody>
          <a:bodyPr wrap="square" rtlCol="0">
            <a:spAutoFit/>
          </a:bodyPr>
          <a:lstStyle/>
          <a:p>
            <a:r>
              <a:rPr lang="en-US" sz="2600" dirty="0">
                <a:solidFill>
                  <a:srgbClr val="1F497D"/>
                </a:solidFill>
                <a:latin typeface="Arial" panose="020B0604020202020204" pitchFamily="34" charset="0"/>
                <a:cs typeface="Arial" panose="020B0604020202020204" pitchFamily="34" charset="0"/>
              </a:rPr>
              <a:t>The primary objective of program is to enable grantees to carry out local economic development activities in a way that will expand economic opportunity, principally for low and moderate-income persons. Each project shall result in private sector job creation or retention. At least 51% of such jobs shall be filled or retained by persons of low and moderate-income. </a:t>
            </a:r>
          </a:p>
          <a:p>
            <a:pPr marL="1028700" lvl="1" indent="-571500">
              <a:buFont typeface="Arial" panose="020B0604020202020204" pitchFamily="34" charset="0"/>
              <a:buChar char="•"/>
            </a:pPr>
            <a:endParaRPr lang="en-US" sz="2400" b="1"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049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18</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228600" y="442742"/>
            <a:ext cx="8458200" cy="513090"/>
          </a:xfrm>
        </p:spPr>
        <p:txBody>
          <a:bodyPr>
            <a:noAutofit/>
          </a:bodyPr>
          <a:lstStyle/>
          <a:p>
            <a:pPr algn="l"/>
            <a:r>
              <a:rPr lang="en-US" b="1" dirty="0">
                <a:solidFill>
                  <a:schemeClr val="tx2"/>
                </a:solidFill>
                <a:latin typeface="Arial" panose="020B0604020202020204" pitchFamily="34" charset="0"/>
                <a:cs typeface="Arial" panose="020B0604020202020204" pitchFamily="34" charset="0"/>
              </a:rPr>
              <a:t>Purpose</a:t>
            </a:r>
          </a:p>
        </p:txBody>
      </p:sp>
    </p:spTree>
    <p:extLst>
      <p:ext uri="{BB962C8B-B14F-4D97-AF65-F5344CB8AC3E}">
        <p14:creationId xmlns:p14="http://schemas.microsoft.com/office/powerpoint/2010/main" val="402949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1524000" y="1536999"/>
            <a:ext cx="6898385" cy="2677656"/>
          </a:xfrm>
          <a:prstGeom prst="rect">
            <a:avLst/>
          </a:prstGeom>
          <a:noFill/>
        </p:spPr>
        <p:txBody>
          <a:bodyPr wrap="square" rtlCol="0">
            <a:spAutoFit/>
          </a:bodyPr>
          <a:lstStyle/>
          <a:p>
            <a:r>
              <a:rPr lang="en-US" sz="2800" dirty="0">
                <a:solidFill>
                  <a:srgbClr val="1F497D"/>
                </a:solidFill>
                <a:latin typeface="Arial" panose="020B0604020202020204" pitchFamily="34" charset="0"/>
                <a:cs typeface="Arial" panose="020B0604020202020204" pitchFamily="34" charset="0"/>
              </a:rPr>
              <a:t>Only units of local government recognized by the Illinois Constitution and able to support economic development activities on a sufficient scale are eligible to apply for Economic Development grant funding. This includes cities, villages, and counties. </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049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19</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152400" y="607164"/>
            <a:ext cx="8686800" cy="738261"/>
          </a:xfrm>
        </p:spPr>
        <p:txBody>
          <a:bodyPr>
            <a:normAutofit/>
          </a:bodyPr>
          <a:lstStyle/>
          <a:p>
            <a:pPr algn="l"/>
            <a:r>
              <a:rPr lang="en-US" b="1" dirty="0">
                <a:solidFill>
                  <a:schemeClr val="tx2"/>
                </a:solidFill>
                <a:latin typeface="Arial" panose="020B0604020202020204" pitchFamily="34" charset="0"/>
                <a:cs typeface="Arial" panose="020B0604020202020204" pitchFamily="34" charset="0"/>
              </a:rPr>
              <a:t>Eligible Grant Recipients</a:t>
            </a:r>
          </a:p>
        </p:txBody>
      </p:sp>
    </p:spTree>
    <p:extLst>
      <p:ext uri="{BB962C8B-B14F-4D97-AF65-F5344CB8AC3E}">
        <p14:creationId xmlns:p14="http://schemas.microsoft.com/office/powerpoint/2010/main" val="370468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6750"/>
            <a:ext cx="9144000" cy="3477875"/>
          </a:xfrm>
          <a:prstGeom prst="rect">
            <a:avLst/>
          </a:prstGeom>
          <a:solidFill>
            <a:schemeClr val="tx2"/>
          </a:solidFill>
        </p:spPr>
        <p:txBody>
          <a:bodyPr wrap="square" rtlCol="0">
            <a:spAutoFit/>
          </a:bodyPr>
          <a:lstStyle/>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p:txBody>
      </p:sp>
      <p:sp>
        <p:nvSpPr>
          <p:cNvPr id="4" name="TextBox 3"/>
          <p:cNvSpPr txBox="1"/>
          <p:nvPr/>
        </p:nvSpPr>
        <p:spPr>
          <a:xfrm>
            <a:off x="381000" y="285750"/>
            <a:ext cx="4572000" cy="230832"/>
          </a:xfrm>
          <a:prstGeom prst="rect">
            <a:avLst/>
          </a:prstGeom>
          <a:noFill/>
        </p:spPr>
        <p:txBody>
          <a:bodyPr wrap="square" rtlCol="0">
            <a:spAutoFit/>
          </a:bodyPr>
          <a:lstStyle/>
          <a:p>
            <a:r>
              <a:rPr lang="en-US" sz="900" b="1" spc="120" dirty="0">
                <a:solidFill>
                  <a:schemeClr val="bg1">
                    <a:lumMod val="75000"/>
                  </a:schemeClr>
                </a:solidFill>
                <a:latin typeface="Arial" panose="020B0604020202020204" pitchFamily="34" charset="0"/>
                <a:cs typeface="Arial" panose="020B0604020202020204" pitchFamily="34" charset="0"/>
              </a:rPr>
              <a:t>Illinois Department of Commerce </a:t>
            </a:r>
            <a:r>
              <a:rPr lang="en-US" sz="800" spc="120" dirty="0">
                <a:solidFill>
                  <a:schemeClr val="bg1">
                    <a:lumMod val="75000"/>
                  </a:schemeClr>
                </a:solidFill>
                <a:latin typeface="Arial" panose="020B0604020202020204" pitchFamily="34" charset="0"/>
                <a:cs typeface="Arial" panose="020B0604020202020204" pitchFamily="34" charset="0"/>
              </a:rPr>
              <a:t>&amp; Economic Opportunity</a:t>
            </a:r>
          </a:p>
        </p:txBody>
      </p:sp>
      <p:sp>
        <p:nvSpPr>
          <p:cNvPr id="7" name="TextBox 6"/>
          <p:cNvSpPr txBox="1"/>
          <p:nvPr/>
        </p:nvSpPr>
        <p:spPr>
          <a:xfrm>
            <a:off x="6172200" y="285750"/>
            <a:ext cx="2819400" cy="230832"/>
          </a:xfrm>
          <a:prstGeom prst="rect">
            <a:avLst/>
          </a:prstGeom>
          <a:noFill/>
        </p:spPr>
        <p:txBody>
          <a:bodyPr wrap="square" rtlCol="0">
            <a:spAutoFit/>
          </a:bodyPr>
          <a:lstStyle/>
          <a:p>
            <a:pPr algn="r"/>
            <a:r>
              <a:rPr lang="en-US" sz="900" b="1" spc="120" dirty="0">
                <a:solidFill>
                  <a:schemeClr val="bg1">
                    <a:lumMod val="65000"/>
                  </a:schemeClr>
                </a:solidFill>
                <a:latin typeface="Arial" panose="020B0604020202020204" pitchFamily="34" charset="0"/>
                <a:cs typeface="Arial" panose="020B0604020202020204" pitchFamily="34" charset="0"/>
              </a:rPr>
              <a:t>www.illinois.gov/dceo</a:t>
            </a:r>
          </a:p>
        </p:txBody>
      </p:sp>
      <p:sp>
        <p:nvSpPr>
          <p:cNvPr id="6" name="TextBox 5"/>
          <p:cNvSpPr txBox="1"/>
          <p:nvPr/>
        </p:nvSpPr>
        <p:spPr>
          <a:xfrm>
            <a:off x="0" y="1504950"/>
            <a:ext cx="9144000" cy="615553"/>
          </a:xfrm>
          <a:prstGeom prst="rect">
            <a:avLst/>
          </a:prstGeom>
          <a:noFill/>
        </p:spPr>
        <p:txBody>
          <a:bodyPr wrap="square" rtlCol="0">
            <a:spAutoFit/>
          </a:bodyPr>
          <a:lstStyle/>
          <a:p>
            <a:pPr algn="ctr"/>
            <a:r>
              <a:rPr lang="en-US" sz="3400" b="1" dirty="0">
                <a:solidFill>
                  <a:schemeClr val="bg1"/>
                </a:solidFill>
                <a:latin typeface="Arial" panose="020B0604020202020204" pitchFamily="34" charset="0"/>
                <a:cs typeface="Arial" panose="020B0604020202020204" pitchFamily="34" charset="0"/>
              </a:rPr>
              <a:t>Community </a:t>
            </a:r>
            <a:r>
              <a:rPr lang="en-US" sz="3200" b="1" dirty="0">
                <a:solidFill>
                  <a:schemeClr val="bg1"/>
                </a:solidFill>
                <a:latin typeface="Arial" panose="020B0604020202020204" pitchFamily="34" charset="0"/>
                <a:cs typeface="Arial" panose="020B0604020202020204" pitchFamily="34" charset="0"/>
              </a:rPr>
              <a:t>Development</a:t>
            </a:r>
            <a:r>
              <a:rPr lang="en-US" sz="3400" b="1" dirty="0">
                <a:solidFill>
                  <a:schemeClr val="bg1"/>
                </a:solidFill>
                <a:latin typeface="Arial" panose="020B0604020202020204" pitchFamily="34" charset="0"/>
                <a:cs typeface="Arial" panose="020B0604020202020204" pitchFamily="34" charset="0"/>
              </a:rPr>
              <a:t> Block Grants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00131" y="4400550"/>
            <a:ext cx="3543869" cy="41529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285678"/>
            <a:ext cx="1905000" cy="521970"/>
          </a:xfrm>
          <a:prstGeom prst="rect">
            <a:avLst/>
          </a:prstGeom>
        </p:spPr>
      </p:pic>
      <p:sp>
        <p:nvSpPr>
          <p:cNvPr id="10" name="TextBox 9"/>
          <p:cNvSpPr txBox="1"/>
          <p:nvPr/>
        </p:nvSpPr>
        <p:spPr>
          <a:xfrm>
            <a:off x="7749" y="2413172"/>
            <a:ext cx="9144000" cy="830997"/>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Section I and II Highlights </a:t>
            </a:r>
          </a:p>
          <a:p>
            <a:pPr algn="ctr"/>
            <a:r>
              <a:rPr lang="en-US" sz="2000" i="1" dirty="0">
                <a:solidFill>
                  <a:schemeClr val="bg1"/>
                </a:solidFill>
                <a:latin typeface="Arial" panose="020B0604020202020204" pitchFamily="34" charset="0"/>
                <a:cs typeface="Arial" panose="020B0604020202020204" pitchFamily="34" charset="0"/>
              </a:rPr>
              <a:t>Wendy Bell</a:t>
            </a:r>
          </a:p>
        </p:txBody>
      </p:sp>
    </p:spTree>
    <p:extLst>
      <p:ext uri="{BB962C8B-B14F-4D97-AF65-F5344CB8AC3E}">
        <p14:creationId xmlns:p14="http://schemas.microsoft.com/office/powerpoint/2010/main" val="3977646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1246386" y="1352550"/>
            <a:ext cx="7669013" cy="3354765"/>
          </a:xfrm>
          <a:prstGeom prst="rect">
            <a:avLst/>
          </a:prstGeom>
          <a:noFill/>
        </p:spPr>
        <p:txBody>
          <a:bodyPr wrap="square" rtlCol="0">
            <a:spAutoFit/>
          </a:bodyPr>
          <a:lstStyle/>
          <a:p>
            <a:pPr marL="571500" indent="-571500">
              <a:buFont typeface="Arial" panose="020B0604020202020204" pitchFamily="34" charset="0"/>
              <a:buChar char="•"/>
            </a:pPr>
            <a:r>
              <a:rPr lang="en-US" sz="2400" b="1" dirty="0">
                <a:solidFill>
                  <a:srgbClr val="1F497D"/>
                </a:solidFill>
                <a:latin typeface="Arial" panose="020B0604020202020204" pitchFamily="34" charset="0"/>
                <a:cs typeface="Arial" panose="020B0604020202020204" pitchFamily="34" charset="0"/>
              </a:rPr>
              <a:t>Private for-profit </a:t>
            </a:r>
          </a:p>
          <a:p>
            <a:pPr marL="571500" indent="-571500">
              <a:buFont typeface="Arial" panose="020B0604020202020204" pitchFamily="34" charset="0"/>
              <a:buChar char="•"/>
            </a:pPr>
            <a:r>
              <a:rPr lang="en-US" sz="2400" b="1" dirty="0">
                <a:solidFill>
                  <a:srgbClr val="1F497D"/>
                </a:solidFill>
                <a:latin typeface="Arial" panose="020B0604020202020204" pitchFamily="34" charset="0"/>
                <a:cs typeface="Arial" panose="020B0604020202020204" pitchFamily="34" charset="0"/>
              </a:rPr>
              <a:t>Not-for-profit entities</a:t>
            </a:r>
          </a:p>
          <a:p>
            <a:endParaRPr lang="en-US" sz="2400" b="1" dirty="0">
              <a:solidFill>
                <a:srgbClr val="1F497D"/>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400" b="1" dirty="0">
                <a:solidFill>
                  <a:srgbClr val="1F497D"/>
                </a:solidFill>
                <a:latin typeface="Arial" panose="020B0604020202020204" pitchFamily="34" charset="0"/>
                <a:cs typeface="Arial" panose="020B0604020202020204" pitchFamily="34" charset="0"/>
              </a:rPr>
              <a:t>Sub recipients must directly create or retain jobs; indirect jobs (employed by other than the participating business) are not sufficient to meet program guidelines. </a:t>
            </a:r>
          </a:p>
          <a:p>
            <a:pPr lvl="1"/>
            <a:endParaRPr lang="en-US" sz="2000" b="1" dirty="0">
              <a:solidFill>
                <a:srgbClr val="1F497D"/>
              </a:solidFill>
              <a:latin typeface="Arial" panose="020B0604020202020204" pitchFamily="34" charset="0"/>
              <a:cs typeface="Arial" panose="020B0604020202020204" pitchFamily="34" charset="0"/>
            </a:endParaRPr>
          </a:p>
          <a:p>
            <a:pPr marL="1028700" lvl="1" indent="-571500">
              <a:buFont typeface="Arial" panose="020B0604020202020204" pitchFamily="34" charset="0"/>
              <a:buChar char="•"/>
            </a:pPr>
            <a:endParaRPr lang="en-US" sz="2400" b="1"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049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20</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419100" y="457860"/>
            <a:ext cx="8305799" cy="665490"/>
          </a:xfrm>
        </p:spPr>
        <p:txBody>
          <a:bodyPr>
            <a:normAutofit/>
          </a:bodyPr>
          <a:lstStyle/>
          <a:p>
            <a:r>
              <a:rPr lang="en-US" sz="3600" b="1" dirty="0">
                <a:solidFill>
                  <a:schemeClr val="tx2"/>
                </a:solidFill>
              </a:rPr>
              <a:t>Eligible Businesses</a:t>
            </a:r>
          </a:p>
        </p:txBody>
      </p:sp>
    </p:spTree>
    <p:extLst>
      <p:ext uri="{BB962C8B-B14F-4D97-AF65-F5344CB8AC3E}">
        <p14:creationId xmlns:p14="http://schemas.microsoft.com/office/powerpoint/2010/main" val="251988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1381106" y="1157311"/>
            <a:ext cx="7762894" cy="3293209"/>
          </a:xfrm>
          <a:prstGeom prst="rect">
            <a:avLst/>
          </a:prstGeom>
          <a:noFill/>
        </p:spPr>
        <p:txBody>
          <a:bodyPr wrap="square" rtlCol="0">
            <a:spAutoFit/>
          </a:bodyPr>
          <a:lstStyle/>
          <a:p>
            <a:pPr marL="571500" indent="-571500">
              <a:buFont typeface="Arial" panose="020B0604020202020204" pitchFamily="34" charset="0"/>
              <a:buChar char="•"/>
            </a:pPr>
            <a:r>
              <a:rPr lang="en-US" sz="2600" dirty="0">
                <a:solidFill>
                  <a:srgbClr val="1F497D"/>
                </a:solidFill>
                <a:latin typeface="Arial" panose="020B0604020202020204" pitchFamily="34" charset="0"/>
                <a:cs typeface="Arial" panose="020B0604020202020204" pitchFamily="34" charset="0"/>
              </a:rPr>
              <a:t>Job Creation/Retention with 51% LMI Benefit</a:t>
            </a:r>
          </a:p>
          <a:p>
            <a:pPr marL="571500" indent="-571500">
              <a:buFont typeface="Arial" panose="020B0604020202020204" pitchFamily="34" charset="0"/>
              <a:buChar char="•"/>
            </a:pPr>
            <a:r>
              <a:rPr lang="en-US" sz="2600" dirty="0">
                <a:solidFill>
                  <a:srgbClr val="1F497D"/>
                </a:solidFill>
                <a:latin typeface="Arial" panose="020B0604020202020204" pitchFamily="34" charset="0"/>
                <a:cs typeface="Arial" panose="020B0604020202020204" pitchFamily="34" charset="0"/>
              </a:rPr>
              <a:t>Environmental Review (required prior to NOSA)</a:t>
            </a:r>
          </a:p>
          <a:p>
            <a:pPr marL="571500" indent="-571500">
              <a:buFont typeface="Arial" panose="020B0604020202020204" pitchFamily="34" charset="0"/>
              <a:buChar char="•"/>
            </a:pPr>
            <a:r>
              <a:rPr lang="en-US" sz="2600" dirty="0">
                <a:solidFill>
                  <a:srgbClr val="1F497D"/>
                </a:solidFill>
                <a:latin typeface="Arial" panose="020B0604020202020204" pitchFamily="34" charset="0"/>
                <a:cs typeface="Arial" panose="020B0604020202020204" pitchFamily="34" charset="0"/>
              </a:rPr>
              <a:t>Davis-Bacon</a:t>
            </a:r>
          </a:p>
          <a:p>
            <a:pPr marL="571500" indent="-571500">
              <a:buFont typeface="Arial" panose="020B0604020202020204" pitchFamily="34" charset="0"/>
              <a:buChar char="•"/>
            </a:pPr>
            <a:r>
              <a:rPr lang="en-US" sz="2600" dirty="0">
                <a:solidFill>
                  <a:srgbClr val="1F497D"/>
                </a:solidFill>
                <a:latin typeface="Arial" panose="020B0604020202020204" pitchFamily="34" charset="0"/>
                <a:cs typeface="Arial" panose="020B0604020202020204" pitchFamily="34" charset="0"/>
              </a:rPr>
              <a:t>Required for construction work using Program funds</a:t>
            </a:r>
          </a:p>
          <a:p>
            <a:pPr marL="571500" indent="-571500">
              <a:buFont typeface="Arial" panose="020B0604020202020204" pitchFamily="34" charset="0"/>
              <a:buChar char="•"/>
            </a:pPr>
            <a:r>
              <a:rPr lang="en-US" sz="2600" dirty="0">
                <a:solidFill>
                  <a:srgbClr val="1F497D"/>
                </a:solidFill>
                <a:latin typeface="Arial" panose="020B0604020202020204" pitchFamily="34" charset="0"/>
                <a:cs typeface="Arial" panose="020B0604020202020204" pitchFamily="34" charset="0"/>
              </a:rPr>
              <a:t>Uniform Act</a:t>
            </a:r>
          </a:p>
          <a:p>
            <a:pPr marL="571500" indent="-571500">
              <a:buFont typeface="Arial" panose="020B0604020202020204" pitchFamily="34" charset="0"/>
              <a:buChar char="•"/>
            </a:pPr>
            <a:r>
              <a:rPr lang="en-US" sz="2600" dirty="0">
                <a:solidFill>
                  <a:srgbClr val="1F497D"/>
                </a:solidFill>
                <a:latin typeface="Arial" panose="020B0604020202020204" pitchFamily="34" charset="0"/>
                <a:cs typeface="Arial" panose="020B0604020202020204" pitchFamily="34" charset="0"/>
              </a:rPr>
              <a:t>Required when real property is acquired or persons displaced</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049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21</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230736" y="328411"/>
            <a:ext cx="8458200" cy="738261"/>
          </a:xfrm>
        </p:spPr>
        <p:txBody>
          <a:bodyPr>
            <a:normAutofit/>
          </a:bodyPr>
          <a:lstStyle/>
          <a:p>
            <a:pPr algn="l"/>
            <a:r>
              <a:rPr lang="en-US" b="1" dirty="0">
                <a:solidFill>
                  <a:schemeClr val="tx2"/>
                </a:solidFill>
                <a:latin typeface="Arial" panose="020B0604020202020204" pitchFamily="34" charset="0"/>
                <a:cs typeface="Arial" panose="020B0604020202020204" pitchFamily="34" charset="0"/>
              </a:rPr>
              <a:t>Federal Regulations/Title 1</a:t>
            </a:r>
          </a:p>
        </p:txBody>
      </p:sp>
    </p:spTree>
    <p:extLst>
      <p:ext uri="{BB962C8B-B14F-4D97-AF65-F5344CB8AC3E}">
        <p14:creationId xmlns:p14="http://schemas.microsoft.com/office/powerpoint/2010/main" val="410312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1371600" y="1118787"/>
            <a:ext cx="7010400" cy="2954655"/>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Finance no more than 50% of project</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Not to exceed $25,000 for every FTE created and $10,000 retained</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No speculative financing</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51% LMI benefit</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Emphasis on “Types” of Industry</a:t>
            </a:r>
          </a:p>
          <a:p>
            <a:pPr marL="1028700" lvl="1" indent="-571500">
              <a:buFont typeface="Arial" panose="020B0604020202020204" pitchFamily="34" charset="0"/>
              <a:buChar char="•"/>
            </a:pPr>
            <a:endParaRPr lang="en-US" b="1"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049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22</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304800" y="381060"/>
            <a:ext cx="7696200" cy="738261"/>
          </a:xfrm>
        </p:spPr>
        <p:txBody>
          <a:bodyPr>
            <a:normAutofit/>
          </a:bodyPr>
          <a:lstStyle/>
          <a:p>
            <a:pPr algn="l"/>
            <a:r>
              <a:rPr lang="en-US" b="1" dirty="0">
                <a:solidFill>
                  <a:schemeClr val="tx2"/>
                </a:solidFill>
                <a:latin typeface="Arial" panose="020B0604020202020204" pitchFamily="34" charset="0"/>
                <a:cs typeface="Arial" panose="020B0604020202020204" pitchFamily="34" charset="0"/>
              </a:rPr>
              <a:t>Policy Guidelines</a:t>
            </a:r>
          </a:p>
        </p:txBody>
      </p:sp>
    </p:spTree>
    <p:extLst>
      <p:ext uri="{BB962C8B-B14F-4D97-AF65-F5344CB8AC3E}">
        <p14:creationId xmlns:p14="http://schemas.microsoft.com/office/powerpoint/2010/main" val="766841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1469164" y="1250966"/>
            <a:ext cx="7315200" cy="3385542"/>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Site development/infrastructure extension</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Construct new facility/addition</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Renovation of existing facility</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Leasehold improvements</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Purchase of machinery or equipment</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Working Capital</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Acquisition of land</a:t>
            </a:r>
          </a:p>
          <a:p>
            <a:pPr lvl="1"/>
            <a:endParaRPr lang="en-US" b="1"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049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23</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228600" y="381950"/>
            <a:ext cx="7772400" cy="738261"/>
          </a:xfrm>
        </p:spPr>
        <p:txBody>
          <a:bodyPr>
            <a:normAutofit/>
          </a:bodyPr>
          <a:lstStyle/>
          <a:p>
            <a:pPr algn="l"/>
            <a:r>
              <a:rPr lang="en-US" b="1" dirty="0">
                <a:solidFill>
                  <a:schemeClr val="tx2"/>
                </a:solidFill>
                <a:latin typeface="Arial" panose="020B0604020202020204" pitchFamily="34" charset="0"/>
                <a:cs typeface="Arial" panose="020B0604020202020204" pitchFamily="34" charset="0"/>
              </a:rPr>
              <a:t>Eligible Use of Funds</a:t>
            </a:r>
          </a:p>
        </p:txBody>
      </p:sp>
    </p:spTree>
    <p:extLst>
      <p:ext uri="{BB962C8B-B14F-4D97-AF65-F5344CB8AC3E}">
        <p14:creationId xmlns:p14="http://schemas.microsoft.com/office/powerpoint/2010/main" val="3912203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1200096" y="1272422"/>
            <a:ext cx="7659486" cy="3631763"/>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Buildings used for general conduct of government</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General government expenses</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Costs of operating and maintaining public infrastructure and services</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Servicing or refinancing existing debt</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Marijuana projects for medical purposes</a:t>
            </a:r>
          </a:p>
          <a:p>
            <a:pPr lvl="1"/>
            <a:endParaRPr lang="en-US" sz="1600" b="1" dirty="0">
              <a:solidFill>
                <a:srgbClr val="1F497D"/>
              </a:solidFill>
              <a:latin typeface="Arial" panose="020B0604020202020204" pitchFamily="34" charset="0"/>
              <a:cs typeface="Arial" panose="020B0604020202020204" pitchFamily="34" charset="0"/>
            </a:endParaRPr>
          </a:p>
          <a:p>
            <a:pPr marL="1485900" lvl="2" indent="-571500">
              <a:buFont typeface="Arial" panose="020B0604020202020204" pitchFamily="34" charset="0"/>
              <a:buChar char="•"/>
            </a:pPr>
            <a:endParaRPr lang="en-US" b="1"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049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24</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226464" y="381060"/>
            <a:ext cx="8534400" cy="738261"/>
          </a:xfrm>
        </p:spPr>
        <p:txBody>
          <a:bodyPr>
            <a:normAutofit/>
          </a:bodyPr>
          <a:lstStyle/>
          <a:p>
            <a:pPr algn="l"/>
            <a:r>
              <a:rPr lang="en-US" b="1" dirty="0">
                <a:solidFill>
                  <a:schemeClr val="tx2"/>
                </a:solidFill>
                <a:latin typeface="Arial" panose="020B0604020202020204" pitchFamily="34" charset="0"/>
                <a:cs typeface="Arial" panose="020B0604020202020204" pitchFamily="34" charset="0"/>
              </a:rPr>
              <a:t>Ineligible Use of Funds</a:t>
            </a:r>
          </a:p>
        </p:txBody>
      </p:sp>
      <p:pic>
        <p:nvPicPr>
          <p:cNvPr id="10" name="Picture 6" descr="MCj04112440000[1]">
            <a:extLst>
              <a:ext uri="{FF2B5EF4-FFF2-40B4-BE49-F238E27FC236}">
                <a16:creationId xmlns:a16="http://schemas.microsoft.com/office/drawing/2014/main" id="{A8A0AE37-FC41-44A0-87AE-28763A98F1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5591" y="53881"/>
            <a:ext cx="1466009" cy="138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574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4186727" y="803425"/>
            <a:ext cx="4800601" cy="3631763"/>
          </a:xfrm>
          <a:prstGeom prst="rect">
            <a:avLst/>
          </a:prstGeom>
          <a:noFill/>
        </p:spPr>
        <p:txBody>
          <a:bodyPr wrap="square" rtlCol="0">
            <a:spAutoFit/>
          </a:bodyPr>
          <a:lstStyle/>
          <a:p>
            <a:pPr lvl="1"/>
            <a:endParaRPr lang="en-US" sz="1600" b="1" dirty="0">
              <a:solidFill>
                <a:srgbClr val="1F497D"/>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Relocation of business from one area of the state to another </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Exceeding HUD’s threshold of pirating jobs</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Violation of HUD’s underwriting provisions</a:t>
            </a:r>
          </a:p>
          <a:p>
            <a:pPr marL="1485900" lvl="2" indent="-571500">
              <a:buFont typeface="Arial" panose="020B0604020202020204" pitchFamily="34" charset="0"/>
              <a:buChar char="•"/>
            </a:pPr>
            <a:endParaRPr lang="en-US" b="1" dirty="0">
              <a:solidFill>
                <a:srgbClr val="1F497D"/>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F335402-A96B-43FB-BE82-10458D361873}" type="slidenum">
              <a:rPr lang="en-US" sz="800" smtClean="0"/>
              <a:t>25</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226464" y="381060"/>
            <a:ext cx="8534400" cy="738261"/>
          </a:xfrm>
        </p:spPr>
        <p:txBody>
          <a:bodyPr>
            <a:normAutofit/>
          </a:bodyPr>
          <a:lstStyle/>
          <a:p>
            <a:pPr algn="l"/>
            <a:r>
              <a:rPr lang="en-US" b="1" dirty="0">
                <a:solidFill>
                  <a:schemeClr val="tx2"/>
                </a:solidFill>
                <a:latin typeface="Arial" panose="020B0604020202020204" pitchFamily="34" charset="0"/>
                <a:cs typeface="Arial" panose="020B0604020202020204" pitchFamily="34" charset="0"/>
              </a:rPr>
              <a:t>Ineligible Use of Funds</a:t>
            </a:r>
          </a:p>
        </p:txBody>
      </p:sp>
      <p:pic>
        <p:nvPicPr>
          <p:cNvPr id="8" name="Picture 7">
            <a:extLst>
              <a:ext uri="{FF2B5EF4-FFF2-40B4-BE49-F238E27FC236}">
                <a16:creationId xmlns:a16="http://schemas.microsoft.com/office/drawing/2014/main" id="{4746D1B9-A932-47C7-B796-22AA36DEBD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464" y="1119321"/>
            <a:ext cx="3885281" cy="3279195"/>
          </a:xfrm>
          <a:prstGeom prst="rect">
            <a:avLst/>
          </a:prstGeom>
        </p:spPr>
      </p:pic>
    </p:spTree>
    <p:extLst>
      <p:ext uri="{BB962C8B-B14F-4D97-AF65-F5344CB8AC3E}">
        <p14:creationId xmlns:p14="http://schemas.microsoft.com/office/powerpoint/2010/main" val="2086501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1340621" y="1144955"/>
            <a:ext cx="7429500" cy="3816429"/>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All financial assistance projects to businesses shall be secured with a “Claw back” agreement (Participation Agreement) for both Infrastructure and Direct Assistance type projects.</a:t>
            </a:r>
          </a:p>
          <a:p>
            <a:pPr marL="571500"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DCEO will underwrite                           each project.</a:t>
            </a:r>
          </a:p>
          <a:p>
            <a:pPr lvl="1"/>
            <a:endParaRPr lang="en-US" sz="2800" b="1" dirty="0">
              <a:solidFill>
                <a:srgbClr val="1F497D"/>
              </a:solidFill>
              <a:latin typeface="Arial" panose="020B0604020202020204" pitchFamily="34" charset="0"/>
              <a:cs typeface="Arial" panose="020B0604020202020204" pitchFamily="34" charset="0"/>
            </a:endParaRPr>
          </a:p>
          <a:p>
            <a:pPr marL="1485900" lvl="2" indent="-571500">
              <a:buFont typeface="Arial" panose="020B0604020202020204" pitchFamily="34" charset="0"/>
              <a:buChar char="•"/>
            </a:pPr>
            <a:endParaRPr lang="en-US" b="1"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049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26</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228600" y="406694"/>
            <a:ext cx="8534400" cy="738261"/>
          </a:xfrm>
        </p:spPr>
        <p:txBody>
          <a:bodyPr>
            <a:normAutofit/>
          </a:bodyPr>
          <a:lstStyle/>
          <a:p>
            <a:pPr algn="l"/>
            <a:r>
              <a:rPr lang="en-US" b="1" dirty="0">
                <a:solidFill>
                  <a:schemeClr val="tx2"/>
                </a:solidFill>
                <a:latin typeface="Arial" panose="020B0604020202020204" pitchFamily="34" charset="0"/>
                <a:cs typeface="Arial" panose="020B0604020202020204" pitchFamily="34" charset="0"/>
              </a:rPr>
              <a:t>Security</a:t>
            </a:r>
          </a:p>
        </p:txBody>
      </p:sp>
      <p:pic>
        <p:nvPicPr>
          <p:cNvPr id="8" name="Picture 7">
            <a:extLst>
              <a:ext uri="{FF2B5EF4-FFF2-40B4-BE49-F238E27FC236}">
                <a16:creationId xmlns:a16="http://schemas.microsoft.com/office/drawing/2014/main" id="{1AC5765C-67C5-4617-B90A-C451EB0168D8}"/>
              </a:ext>
            </a:extLst>
          </p:cNvPr>
          <p:cNvPicPr>
            <a:picLocks noChangeAspect="1"/>
          </p:cNvPicPr>
          <p:nvPr/>
        </p:nvPicPr>
        <p:blipFill rotWithShape="1">
          <a:blip r:embed="rId4">
            <a:extLst>
              <a:ext uri="{28A0092B-C50C-407E-A947-70E740481C1C}">
                <a14:useLocalDpi xmlns:a14="http://schemas.microsoft.com/office/drawing/2010/main" val="0"/>
              </a:ext>
            </a:extLst>
          </a:blip>
          <a:srcRect t="24334"/>
          <a:stretch/>
        </p:blipFill>
        <p:spPr>
          <a:xfrm>
            <a:off x="5782120" y="3353869"/>
            <a:ext cx="2914650" cy="1433512"/>
          </a:xfrm>
          <a:prstGeom prst="rect">
            <a:avLst/>
          </a:prstGeom>
        </p:spPr>
      </p:pic>
    </p:spTree>
    <p:extLst>
      <p:ext uri="{BB962C8B-B14F-4D97-AF65-F5344CB8AC3E}">
        <p14:creationId xmlns:p14="http://schemas.microsoft.com/office/powerpoint/2010/main" val="831473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1066800" y="1396201"/>
            <a:ext cx="7467600" cy="2985433"/>
          </a:xfrm>
          <a:prstGeom prst="rect">
            <a:avLst/>
          </a:prstGeom>
          <a:noFill/>
        </p:spPr>
        <p:txBody>
          <a:bodyPr wrap="square" rtlCol="0">
            <a:spAutoFit/>
          </a:bodyPr>
          <a:lstStyle/>
          <a:p>
            <a:pPr marL="1028700" lvl="1"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Required to demonstrate the National Objective has been met</a:t>
            </a:r>
          </a:p>
          <a:p>
            <a:pPr marL="1028700" lvl="1"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Use current Section 8 HUD income guidelines</a:t>
            </a:r>
          </a:p>
          <a:p>
            <a:pPr marL="1028700" lvl="1" indent="-571500">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Jobs and investment created by 24th month</a:t>
            </a:r>
          </a:p>
          <a:p>
            <a:pPr marL="1485900" lvl="2" indent="-571500">
              <a:buFont typeface="Arial" panose="020B0604020202020204" pitchFamily="34" charset="0"/>
              <a:buChar char="•"/>
            </a:pPr>
            <a:endParaRPr lang="en-US" sz="2000" b="1"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487765"/>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27</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304800" y="443825"/>
            <a:ext cx="8458200" cy="738261"/>
          </a:xfrm>
        </p:spPr>
        <p:txBody>
          <a:bodyPr>
            <a:normAutofit/>
          </a:bodyPr>
          <a:lstStyle/>
          <a:p>
            <a:pPr algn="l"/>
            <a:r>
              <a:rPr lang="en-US" b="1" dirty="0">
                <a:solidFill>
                  <a:schemeClr val="tx2"/>
                </a:solidFill>
                <a:latin typeface="Arial" panose="020B0604020202020204" pitchFamily="34" charset="0"/>
                <a:cs typeface="Arial" panose="020B0604020202020204" pitchFamily="34" charset="0"/>
              </a:rPr>
              <a:t>Employee Income Certification Forms</a:t>
            </a:r>
          </a:p>
        </p:txBody>
      </p:sp>
    </p:spTree>
    <p:extLst>
      <p:ext uri="{BB962C8B-B14F-4D97-AF65-F5344CB8AC3E}">
        <p14:creationId xmlns:p14="http://schemas.microsoft.com/office/powerpoint/2010/main" val="1056918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1601104" y="1124119"/>
            <a:ext cx="7314295" cy="3416320"/>
          </a:xfrm>
          <a:prstGeom prst="rect">
            <a:avLst/>
          </a:prstGeom>
          <a:noFill/>
        </p:spPr>
        <p:txBody>
          <a:bodyPr wrap="square" rtlCol="0">
            <a:spAutoFit/>
          </a:bodyPr>
          <a:lstStyle/>
          <a:p>
            <a:r>
              <a:rPr lang="en-US" sz="2800" b="1" dirty="0">
                <a:solidFill>
                  <a:srgbClr val="1F497D"/>
                </a:solidFill>
                <a:latin typeface="Arial" panose="020B0604020202020204" pitchFamily="34" charset="0"/>
                <a:cs typeface="Arial" panose="020B0604020202020204" pitchFamily="34" charset="0"/>
              </a:rPr>
              <a:t>Failure to comply with State or Federal Regulations will result in:</a:t>
            </a:r>
          </a:p>
          <a:p>
            <a:pPr marL="571500" indent="-571500">
              <a:buFont typeface="Arial" panose="020B0604020202020204" pitchFamily="34" charset="0"/>
              <a:buChar char="•"/>
            </a:pPr>
            <a:r>
              <a:rPr lang="en-US" sz="2800" b="1" dirty="0">
                <a:solidFill>
                  <a:srgbClr val="1F497D"/>
                </a:solidFill>
                <a:latin typeface="Arial" panose="020B0604020202020204" pitchFamily="34" charset="0"/>
                <a:cs typeface="Arial" panose="020B0604020202020204" pitchFamily="34" charset="0"/>
              </a:rPr>
              <a:t>Pending, future grant requests will not be considered;</a:t>
            </a:r>
          </a:p>
          <a:p>
            <a:pPr marL="571500" indent="-571500">
              <a:buFont typeface="Arial" panose="020B0604020202020204" pitchFamily="34" charset="0"/>
              <a:buChar char="•"/>
            </a:pPr>
            <a:r>
              <a:rPr lang="en-US" sz="2800" b="1" dirty="0">
                <a:solidFill>
                  <a:srgbClr val="1F497D"/>
                </a:solidFill>
                <a:latin typeface="Arial" panose="020B0604020202020204" pitchFamily="34" charset="0"/>
                <a:cs typeface="Arial" panose="020B0604020202020204" pitchFamily="34" charset="0"/>
              </a:rPr>
              <a:t>Payment requests for active grants suspended;</a:t>
            </a:r>
          </a:p>
          <a:p>
            <a:pPr marL="571500" indent="-571500">
              <a:buFont typeface="Arial" panose="020B0604020202020204" pitchFamily="34" charset="0"/>
              <a:buChar char="•"/>
            </a:pPr>
            <a:r>
              <a:rPr lang="en-US" sz="2800" b="1" dirty="0">
                <a:solidFill>
                  <a:srgbClr val="1F497D"/>
                </a:solidFill>
                <a:latin typeface="Arial" panose="020B0604020202020204" pitchFamily="34" charset="0"/>
                <a:cs typeface="Arial" panose="020B0604020202020204" pitchFamily="34" charset="0"/>
              </a:rPr>
              <a:t>recovery procedures by DCEO.</a:t>
            </a:r>
          </a:p>
          <a:p>
            <a:pPr marL="1028700" lvl="1" indent="-571500">
              <a:buFont typeface="Arial" panose="020B0604020202020204" pitchFamily="34" charset="0"/>
              <a:buChar char="•"/>
            </a:pPr>
            <a:endParaRPr lang="en-US" sz="2000" b="1" dirty="0">
              <a:solidFill>
                <a:srgbClr val="1F497D"/>
              </a:solidFill>
              <a:latin typeface="Arial" panose="020B0604020202020204" pitchFamily="34" charset="0"/>
              <a:cs typeface="Arial" panose="020B0604020202020204" pitchFamily="34" charset="0"/>
            </a:endParaRP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652" y="15811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28</a:t>
            </a:fld>
            <a:endParaRPr lang="en-US" sz="800" dirty="0"/>
          </a:p>
        </p:txBody>
      </p:sp>
      <p:sp>
        <p:nvSpPr>
          <p:cNvPr id="9" name="Subtitle 8">
            <a:extLst>
              <a:ext uri="{FF2B5EF4-FFF2-40B4-BE49-F238E27FC236}">
                <a16:creationId xmlns:a16="http://schemas.microsoft.com/office/drawing/2014/main" id="{B991D203-B7E2-46D3-B8CE-4F990667586F}"/>
              </a:ext>
            </a:extLst>
          </p:cNvPr>
          <p:cNvSpPr>
            <a:spLocks noGrp="1"/>
          </p:cNvSpPr>
          <p:nvPr>
            <p:ph type="subTitle" idx="1"/>
          </p:nvPr>
        </p:nvSpPr>
        <p:spPr>
          <a:xfrm>
            <a:off x="381000" y="385858"/>
            <a:ext cx="8382000" cy="738261"/>
          </a:xfrm>
        </p:spPr>
        <p:txBody>
          <a:bodyPr>
            <a:normAutofit/>
          </a:bodyPr>
          <a:lstStyle/>
          <a:p>
            <a:r>
              <a:rPr lang="en-US" b="1" dirty="0">
                <a:solidFill>
                  <a:srgbClr val="FF0000"/>
                </a:solidFill>
                <a:latin typeface="Arial" panose="020B0604020202020204" pitchFamily="34" charset="0"/>
                <a:cs typeface="Arial" panose="020B0604020202020204" pitchFamily="34" charset="0"/>
              </a:rPr>
              <a:t>- WARNING - </a:t>
            </a:r>
          </a:p>
        </p:txBody>
      </p:sp>
    </p:spTree>
    <p:extLst>
      <p:ext uri="{BB962C8B-B14F-4D97-AF65-F5344CB8AC3E}">
        <p14:creationId xmlns:p14="http://schemas.microsoft.com/office/powerpoint/2010/main" val="2730462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652" y="15811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29</a:t>
            </a:fld>
            <a:endParaRPr lang="en-US" sz="800" dirty="0"/>
          </a:p>
        </p:txBody>
      </p:sp>
      <p:pic>
        <p:nvPicPr>
          <p:cNvPr id="8" name="Picture 7">
            <a:extLst>
              <a:ext uri="{FF2B5EF4-FFF2-40B4-BE49-F238E27FC236}">
                <a16:creationId xmlns:a16="http://schemas.microsoft.com/office/drawing/2014/main" id="{7161FC70-43C0-417C-91BB-DF55F24D3B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0" y="1261389"/>
            <a:ext cx="7086600" cy="3692834"/>
          </a:xfrm>
          <a:prstGeom prst="rect">
            <a:avLst/>
          </a:prstGeom>
        </p:spPr>
      </p:pic>
    </p:spTree>
    <p:extLst>
      <p:ext uri="{BB962C8B-B14F-4D97-AF65-F5344CB8AC3E}">
        <p14:creationId xmlns:p14="http://schemas.microsoft.com/office/powerpoint/2010/main" val="115168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0998" y="574496"/>
            <a:ext cx="8119603"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Funding Availability</a:t>
            </a:r>
          </a:p>
        </p:txBody>
      </p:sp>
      <p:sp>
        <p:nvSpPr>
          <p:cNvPr id="9" name="TextBox 8"/>
          <p:cNvSpPr txBox="1"/>
          <p:nvPr/>
        </p:nvSpPr>
        <p:spPr>
          <a:xfrm>
            <a:off x="2040147" y="1671368"/>
            <a:ext cx="6460454" cy="196977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b="1" dirty="0">
                <a:solidFill>
                  <a:srgbClr val="1F497D"/>
                </a:solidFill>
                <a:latin typeface="Arial" panose="020B0604020202020204" pitchFamily="34" charset="0"/>
                <a:cs typeface="Arial" panose="020B0604020202020204" pitchFamily="34" charset="0"/>
              </a:rPr>
              <a:t>$</a:t>
            </a:r>
            <a:r>
              <a:rPr lang="en-US" sz="2800" b="1" dirty="0">
                <a:solidFill>
                  <a:srgbClr val="1F497D"/>
                </a:solidFill>
                <a:latin typeface="Arial" panose="020B0604020202020204" pitchFamily="34" charset="0"/>
                <a:cs typeface="Arial" panose="020B0604020202020204" pitchFamily="34" charset="0"/>
              </a:rPr>
              <a:t>4,000,000 Available</a:t>
            </a:r>
          </a:p>
          <a:p>
            <a:pPr marL="800100" lvl="1" indent="-342900">
              <a:spcAft>
                <a:spcPts val="600"/>
              </a:spcAft>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Grant Ceiling of $1 million based on job creation</a:t>
            </a:r>
          </a:p>
          <a:p>
            <a:pPr marL="342900" indent="-342900">
              <a:spcAft>
                <a:spcPts val="600"/>
              </a:spcAft>
              <a:buFont typeface="Arial" panose="020B0604020202020204" pitchFamily="34" charset="0"/>
              <a:buChar char="•"/>
            </a:pPr>
            <a:r>
              <a:rPr lang="en-US" sz="2800" dirty="0">
                <a:solidFill>
                  <a:srgbClr val="1F497D"/>
                </a:solidFill>
                <a:latin typeface="Arial" panose="020B0604020202020204" pitchFamily="34" charset="0"/>
                <a:cs typeface="Arial" panose="020B0604020202020204" pitchFamily="34" charset="0"/>
              </a:rPr>
              <a:t>Applications at any time</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6573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3</a:t>
            </a:fld>
            <a:endParaRPr lang="en-US" sz="800" dirty="0"/>
          </a:p>
        </p:txBody>
      </p:sp>
    </p:spTree>
    <p:extLst>
      <p:ext uri="{BB962C8B-B14F-4D97-AF65-F5344CB8AC3E}">
        <p14:creationId xmlns:p14="http://schemas.microsoft.com/office/powerpoint/2010/main" val="2395399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6750"/>
            <a:ext cx="9144000" cy="3477875"/>
          </a:xfrm>
          <a:prstGeom prst="rect">
            <a:avLst/>
          </a:prstGeom>
          <a:solidFill>
            <a:schemeClr val="tx2"/>
          </a:solidFill>
        </p:spPr>
        <p:txBody>
          <a:bodyPr wrap="square" rtlCol="0">
            <a:spAutoFit/>
          </a:bodyPr>
          <a:lstStyle/>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a:p>
            <a:endParaRPr lang="en-US" sz="4400" dirty="0">
              <a:solidFill>
                <a:schemeClr val="bg1"/>
              </a:solidFill>
            </a:endParaRPr>
          </a:p>
        </p:txBody>
      </p:sp>
      <p:sp>
        <p:nvSpPr>
          <p:cNvPr id="7" name="TextBox 6"/>
          <p:cNvSpPr txBox="1"/>
          <p:nvPr/>
        </p:nvSpPr>
        <p:spPr>
          <a:xfrm>
            <a:off x="6172200" y="285750"/>
            <a:ext cx="2819400" cy="230832"/>
          </a:xfrm>
          <a:prstGeom prst="rect">
            <a:avLst/>
          </a:prstGeom>
          <a:noFill/>
        </p:spPr>
        <p:txBody>
          <a:bodyPr wrap="square" rtlCol="0">
            <a:spAutoFit/>
          </a:bodyPr>
          <a:lstStyle/>
          <a:p>
            <a:pPr algn="r"/>
            <a:r>
              <a:rPr lang="en-US" sz="900" b="1" spc="120" dirty="0">
                <a:solidFill>
                  <a:schemeClr val="bg1">
                    <a:lumMod val="65000"/>
                  </a:schemeClr>
                </a:solidFill>
                <a:latin typeface="Arial" panose="020B0604020202020204" pitchFamily="34" charset="0"/>
                <a:cs typeface="Arial" panose="020B0604020202020204" pitchFamily="34" charset="0"/>
              </a:rPr>
              <a:t>www.illinois.gov/dceo</a:t>
            </a:r>
          </a:p>
        </p:txBody>
      </p:sp>
      <p:sp>
        <p:nvSpPr>
          <p:cNvPr id="6" name="TextBox 5"/>
          <p:cNvSpPr txBox="1"/>
          <p:nvPr/>
        </p:nvSpPr>
        <p:spPr>
          <a:xfrm>
            <a:off x="375379" y="895350"/>
            <a:ext cx="7200900" cy="1261884"/>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Questions?</a:t>
            </a:r>
          </a:p>
          <a:p>
            <a:endParaRPr lang="en-US" sz="20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Thank You!</a:t>
            </a:r>
          </a:p>
        </p:txBody>
      </p:sp>
      <p:sp>
        <p:nvSpPr>
          <p:cNvPr id="9" name="TextBox 8"/>
          <p:cNvSpPr txBox="1"/>
          <p:nvPr/>
        </p:nvSpPr>
        <p:spPr>
          <a:xfrm>
            <a:off x="457200" y="2429797"/>
            <a:ext cx="6858000" cy="1323439"/>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Dave Goben, Program Manager</a:t>
            </a:r>
          </a:p>
          <a:p>
            <a:r>
              <a:rPr lang="en-US" sz="1600" dirty="0">
                <a:solidFill>
                  <a:schemeClr val="bg1"/>
                </a:solidFill>
                <a:latin typeface="Arial" panose="020B0604020202020204" pitchFamily="34" charset="0"/>
                <a:cs typeface="Arial" panose="020B0604020202020204" pitchFamily="34" charset="0"/>
              </a:rPr>
              <a:t>500 East Monroe </a:t>
            </a:r>
          </a:p>
          <a:p>
            <a:r>
              <a:rPr lang="en-US" sz="1600" dirty="0">
                <a:solidFill>
                  <a:schemeClr val="bg1"/>
                </a:solidFill>
                <a:latin typeface="Arial" panose="020B0604020202020204" pitchFamily="34" charset="0"/>
                <a:cs typeface="Arial" panose="020B0604020202020204" pitchFamily="34" charset="0"/>
              </a:rPr>
              <a:t>Springfield, IL 62701 </a:t>
            </a:r>
          </a:p>
          <a:p>
            <a:r>
              <a:rPr lang="en-US" sz="1600" dirty="0">
                <a:solidFill>
                  <a:schemeClr val="bg1"/>
                </a:solidFill>
                <a:latin typeface="Arial" panose="020B0604020202020204" pitchFamily="34" charset="0"/>
                <a:cs typeface="Arial" panose="020B0604020202020204" pitchFamily="34" charset="0"/>
              </a:rPr>
              <a:t>Phone # 217-785-6117</a:t>
            </a:r>
          </a:p>
          <a:p>
            <a:r>
              <a:rPr lang="en-US" sz="1600" dirty="0">
                <a:solidFill>
                  <a:schemeClr val="bg1"/>
                </a:solidFill>
                <a:latin typeface="Arial" panose="020B0604020202020204" pitchFamily="34" charset="0"/>
                <a:cs typeface="Arial" panose="020B0604020202020204" pitchFamily="34" charset="0"/>
              </a:rPr>
              <a:t>Email: david.goben@illinois.gov</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79" y="4171950"/>
            <a:ext cx="2901221" cy="946321"/>
          </a:xfrm>
          <a:prstGeom prst="rect">
            <a:avLst/>
          </a:prstGeom>
        </p:spPr>
      </p:pic>
    </p:spTree>
    <p:extLst>
      <p:ext uri="{BB962C8B-B14F-4D97-AF65-F5344CB8AC3E}">
        <p14:creationId xmlns:p14="http://schemas.microsoft.com/office/powerpoint/2010/main" val="372230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0998" y="574496"/>
            <a:ext cx="8119603"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Eligible Applicants</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823011"/>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4</a:t>
            </a:fld>
            <a:endParaRPr lang="en-US" sz="800" dirty="0"/>
          </a:p>
        </p:txBody>
      </p:sp>
      <p:sp>
        <p:nvSpPr>
          <p:cNvPr id="10" name="TextBox 9"/>
          <p:cNvSpPr txBox="1"/>
          <p:nvPr/>
        </p:nvSpPr>
        <p:spPr>
          <a:xfrm>
            <a:off x="1981200" y="1547104"/>
            <a:ext cx="5743995" cy="2508379"/>
          </a:xfrm>
          <a:prstGeom prst="rect">
            <a:avLst/>
          </a:prstGeom>
          <a:noFill/>
        </p:spPr>
        <p:txBody>
          <a:bodyPr wrap="square" rtlCol="0">
            <a:spAutoFit/>
          </a:bodyPr>
          <a:lstStyle/>
          <a:p>
            <a:pPr>
              <a:spcAft>
                <a:spcPts val="600"/>
              </a:spcAft>
            </a:pPr>
            <a:r>
              <a:rPr lang="en-US" sz="2800" dirty="0">
                <a:solidFill>
                  <a:srgbClr val="1F497D"/>
                </a:solidFill>
                <a:latin typeface="Arial" panose="020B0604020202020204" pitchFamily="34" charset="0"/>
                <a:cs typeface="Arial" panose="020B0604020202020204" pitchFamily="34" charset="0"/>
              </a:rPr>
              <a:t>Only units of general local government may apply for funding.</a:t>
            </a:r>
          </a:p>
          <a:p>
            <a:pPr marL="342900" indent="-342900">
              <a:spcAft>
                <a:spcPts val="600"/>
              </a:spcAft>
              <a:buFont typeface="Arial" panose="020B0604020202020204" pitchFamily="34" charset="0"/>
              <a:buChar char="•"/>
            </a:pPr>
            <a:r>
              <a:rPr lang="en-US" sz="2400" dirty="0">
                <a:solidFill>
                  <a:srgbClr val="1F497D"/>
                </a:solidFill>
                <a:latin typeface="Arial" panose="020B0604020202020204" pitchFamily="34" charset="0"/>
                <a:cs typeface="Arial" panose="020B0604020202020204" pitchFamily="34" charset="0"/>
              </a:rPr>
              <a:t>Entitlement communities/counties that receive a direct appropriation of CDBG funds from HUD are not eligible to apply.  (Section 1C)</a:t>
            </a:r>
          </a:p>
        </p:txBody>
      </p:sp>
    </p:spTree>
    <p:extLst>
      <p:ext uri="{BB962C8B-B14F-4D97-AF65-F5344CB8AC3E}">
        <p14:creationId xmlns:p14="http://schemas.microsoft.com/office/powerpoint/2010/main" val="348371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65783" y="475048"/>
            <a:ext cx="8119603"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Application Materials</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1145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5</a:t>
            </a:fld>
            <a:endParaRPr lang="en-US" sz="800" dirty="0"/>
          </a:p>
        </p:txBody>
      </p:sp>
      <p:sp>
        <p:nvSpPr>
          <p:cNvPr id="10" name="TextBox 9"/>
          <p:cNvSpPr txBox="1"/>
          <p:nvPr/>
        </p:nvSpPr>
        <p:spPr>
          <a:xfrm>
            <a:off x="1779786" y="1127016"/>
            <a:ext cx="6705600" cy="401648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All original Application Forms and Materials as shown in the Guidebook must be utilized.</a:t>
            </a:r>
          </a:p>
          <a:p>
            <a:pPr marL="342900" indent="-342900">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Applications will be designated DO NOT FUND for:</a:t>
            </a:r>
          </a:p>
          <a:p>
            <a:pPr marL="800100" lvl="1" indent="-342900">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Using self-created forms</a:t>
            </a:r>
          </a:p>
          <a:p>
            <a:pPr marL="800100" lvl="1" indent="-342900">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Adding to or removing any language in forms</a:t>
            </a:r>
          </a:p>
          <a:p>
            <a:pPr marL="800100" lvl="1" indent="-342900">
              <a:spcAft>
                <a:spcPts val="600"/>
              </a:spcAft>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Forged, copied, taped, pasted or any alterations to signatures or dates</a:t>
            </a:r>
          </a:p>
          <a:p>
            <a:pPr marL="342900" indent="-342900">
              <a:spcAft>
                <a:spcPts val="600"/>
              </a:spcAft>
              <a:buFont typeface="Arial" panose="020B0604020202020204" pitchFamily="34" charset="0"/>
              <a:buChar char="•"/>
            </a:pPr>
            <a:r>
              <a:rPr lang="en-US" sz="2000" dirty="0">
                <a:solidFill>
                  <a:srgbClr val="1F497D"/>
                </a:solidFill>
                <a:latin typeface="Arial" panose="020B0604020202020204" pitchFamily="34" charset="0"/>
                <a:cs typeface="Arial" panose="020B0604020202020204" pitchFamily="34" charset="0"/>
              </a:rPr>
              <a:t>All Letters, Notices, Resolutions, Agreements or other communication provided by the ULG must be of the exact verbiage contained in the Guidebook and be on government letterhead.</a:t>
            </a:r>
          </a:p>
          <a:p>
            <a:pPr marL="800100" lvl="1" indent="-342900">
              <a:spcAft>
                <a:spcPts val="600"/>
              </a:spcAft>
              <a:buFont typeface="Arial" panose="020B0604020202020204" pitchFamily="34" charset="0"/>
              <a:buChar char="•"/>
            </a:pPr>
            <a:endParaRPr lang="en-US" sz="2000"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87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0998" y="574496"/>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A. Requirements and Disclaimers</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867704"/>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6</a:t>
            </a:fld>
            <a:endParaRPr lang="en-US" sz="800" dirty="0"/>
          </a:p>
        </p:txBody>
      </p:sp>
      <p:sp>
        <p:nvSpPr>
          <p:cNvPr id="8" name="TextBox 7"/>
          <p:cNvSpPr txBox="1"/>
          <p:nvPr/>
        </p:nvSpPr>
        <p:spPr>
          <a:xfrm>
            <a:off x="2057400" y="2138667"/>
            <a:ext cx="5562600" cy="1384995"/>
          </a:xfrm>
          <a:prstGeom prst="rect">
            <a:avLst/>
          </a:prstGeom>
          <a:noFill/>
        </p:spPr>
        <p:txBody>
          <a:bodyPr wrap="square" rtlCol="0">
            <a:spAutoFit/>
          </a:bodyPr>
          <a:lstStyle/>
          <a:p>
            <a:pPr>
              <a:spcAft>
                <a:spcPts val="600"/>
              </a:spcAft>
            </a:pPr>
            <a:r>
              <a:rPr lang="en-US" sz="2800" dirty="0">
                <a:solidFill>
                  <a:srgbClr val="1F497D"/>
                </a:solidFill>
                <a:latin typeface="Arial" panose="020B0604020202020204" pitchFamily="34" charset="0"/>
                <a:cs typeface="Arial" panose="020B0604020202020204" pitchFamily="34" charset="0"/>
              </a:rPr>
              <a:t>Costs previously incurred or for application preparation are not reimbursable.</a:t>
            </a:r>
          </a:p>
        </p:txBody>
      </p:sp>
    </p:spTree>
    <p:extLst>
      <p:ext uri="{BB962C8B-B14F-4D97-AF65-F5344CB8AC3E}">
        <p14:creationId xmlns:p14="http://schemas.microsoft.com/office/powerpoint/2010/main" val="239792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381000" y="506284"/>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A. Requirements and Disclaimers</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852"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7</a:t>
            </a:fld>
            <a:endParaRPr lang="en-US" sz="800" dirty="0"/>
          </a:p>
        </p:txBody>
      </p:sp>
      <p:sp>
        <p:nvSpPr>
          <p:cNvPr id="8" name="TextBox 7"/>
          <p:cNvSpPr txBox="1"/>
          <p:nvPr/>
        </p:nvSpPr>
        <p:spPr>
          <a:xfrm>
            <a:off x="1600200" y="2117779"/>
            <a:ext cx="7162800" cy="1031051"/>
          </a:xfrm>
          <a:prstGeom prst="rect">
            <a:avLst/>
          </a:prstGeom>
          <a:noFill/>
        </p:spPr>
        <p:txBody>
          <a:bodyPr wrap="square" rtlCol="0">
            <a:spAutoFit/>
          </a:bodyPr>
          <a:lstStyle/>
          <a:p>
            <a:pPr>
              <a:spcAft>
                <a:spcPts val="600"/>
              </a:spcAft>
            </a:pPr>
            <a:r>
              <a:rPr lang="en-US" sz="2800" dirty="0">
                <a:solidFill>
                  <a:srgbClr val="1F497D"/>
                </a:solidFill>
                <a:latin typeface="Arial" panose="020B0604020202020204" pitchFamily="34" charset="0"/>
                <a:cs typeface="Arial" panose="020B0604020202020204" pitchFamily="34" charset="0"/>
              </a:rPr>
              <a:t>Grant Agreements are for 24 months</a:t>
            </a:r>
          </a:p>
          <a:p>
            <a:pPr marL="800100" lvl="1" indent="-342900">
              <a:spcAft>
                <a:spcPts val="600"/>
              </a:spcAft>
              <a:buFont typeface="Arial" panose="020B0604020202020204" pitchFamily="34" charset="0"/>
              <a:buChar char="•"/>
            </a:pPr>
            <a:r>
              <a:rPr lang="en-US" sz="2800" i="1" dirty="0">
                <a:solidFill>
                  <a:srgbClr val="1F497D"/>
                </a:solidFill>
                <a:latin typeface="Arial" panose="020B0604020202020204" pitchFamily="34" charset="0"/>
                <a:cs typeface="Arial" panose="020B0604020202020204" pitchFamily="34" charset="0"/>
              </a:rPr>
              <a:t>No more than one 12 month extension</a:t>
            </a:r>
          </a:p>
        </p:txBody>
      </p:sp>
    </p:spTree>
    <p:extLst>
      <p:ext uri="{BB962C8B-B14F-4D97-AF65-F5344CB8AC3E}">
        <p14:creationId xmlns:p14="http://schemas.microsoft.com/office/powerpoint/2010/main" val="2046752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
        <p:nvSpPr>
          <p:cNvPr id="7" name="TextBox 6"/>
          <p:cNvSpPr txBox="1"/>
          <p:nvPr/>
        </p:nvSpPr>
        <p:spPr>
          <a:xfrm>
            <a:off x="457198" y="453132"/>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A. Requirements and Disclaimers</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768667"/>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8</a:t>
            </a:fld>
            <a:endParaRPr lang="en-US" sz="800" dirty="0"/>
          </a:p>
        </p:txBody>
      </p:sp>
      <p:sp>
        <p:nvSpPr>
          <p:cNvPr id="8" name="TextBox 7"/>
          <p:cNvSpPr txBox="1"/>
          <p:nvPr/>
        </p:nvSpPr>
        <p:spPr>
          <a:xfrm>
            <a:off x="1937589" y="1124065"/>
            <a:ext cx="6172200" cy="3647152"/>
          </a:xfrm>
          <a:prstGeom prst="rect">
            <a:avLst/>
          </a:prstGeom>
          <a:noFill/>
        </p:spPr>
        <p:txBody>
          <a:bodyPr wrap="square" rtlCol="0">
            <a:spAutoFit/>
          </a:bodyPr>
          <a:lstStyle/>
          <a:p>
            <a:pPr>
              <a:spcAft>
                <a:spcPts val="600"/>
              </a:spcAft>
            </a:pPr>
            <a:r>
              <a:rPr lang="en-US" sz="2400" dirty="0">
                <a:solidFill>
                  <a:srgbClr val="1F497D"/>
                </a:solidFill>
                <a:latin typeface="Arial" panose="020B0604020202020204" pitchFamily="34" charset="0"/>
                <a:cs typeface="Arial" panose="020B0604020202020204" pitchFamily="34" charset="0"/>
              </a:rPr>
              <a:t>Modifications</a:t>
            </a:r>
          </a:p>
          <a:p>
            <a:pPr marL="914400" lvl="1" indent="-457200">
              <a:spcAft>
                <a:spcPts val="600"/>
              </a:spcAft>
              <a:buFont typeface="Arial" panose="020B0604020202020204" pitchFamily="34" charset="0"/>
              <a:buChar char="•"/>
            </a:pPr>
            <a:r>
              <a:rPr lang="en-US" sz="2400" dirty="0">
                <a:solidFill>
                  <a:srgbClr val="1F497D"/>
                </a:solidFill>
                <a:latin typeface="Arial" panose="020B0604020202020204" pitchFamily="34" charset="0"/>
                <a:cs typeface="Arial" panose="020B0604020202020204" pitchFamily="34" charset="0"/>
              </a:rPr>
              <a:t>Must be presented to the Department</a:t>
            </a:r>
          </a:p>
          <a:p>
            <a:pPr marL="914400" lvl="1" indent="-457200">
              <a:spcAft>
                <a:spcPts val="600"/>
              </a:spcAft>
              <a:buFont typeface="Arial" panose="020B0604020202020204" pitchFamily="34" charset="0"/>
              <a:buChar char="•"/>
            </a:pPr>
            <a:r>
              <a:rPr lang="en-US" sz="2400" dirty="0">
                <a:solidFill>
                  <a:srgbClr val="1F497D"/>
                </a:solidFill>
                <a:latin typeface="Arial" panose="020B0604020202020204" pitchFamily="34" charset="0"/>
                <a:cs typeface="Arial" panose="020B0604020202020204" pitchFamily="34" charset="0"/>
              </a:rPr>
              <a:t>Must be within the original and environmentally-cleared project area.</a:t>
            </a:r>
          </a:p>
          <a:p>
            <a:pPr marL="914400" lvl="1" indent="-457200">
              <a:spcAft>
                <a:spcPts val="600"/>
              </a:spcAft>
              <a:buFont typeface="Arial" panose="020B0604020202020204" pitchFamily="34" charset="0"/>
              <a:buChar char="•"/>
            </a:pPr>
            <a:r>
              <a:rPr lang="en-US" sz="2400" dirty="0">
                <a:solidFill>
                  <a:srgbClr val="1F497D"/>
                </a:solidFill>
                <a:latin typeface="Arial" panose="020B0604020202020204" pitchFamily="34" charset="0"/>
                <a:cs typeface="Arial" panose="020B0604020202020204" pitchFamily="34" charset="0"/>
              </a:rPr>
              <a:t>Modifications to change the scope of work due to greater than or less than estimated costs will not be considered.</a:t>
            </a:r>
          </a:p>
          <a:p>
            <a:pPr marL="914400" lvl="1" indent="-457200">
              <a:spcAft>
                <a:spcPts val="600"/>
              </a:spcAft>
              <a:buFont typeface="Arial" panose="020B0604020202020204" pitchFamily="34" charset="0"/>
              <a:buChar char="•"/>
            </a:pPr>
            <a:endParaRPr lang="en-US" sz="1900"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93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985"/>
          <a:stretch/>
        </p:blipFill>
        <p:spPr>
          <a:xfrm>
            <a:off x="5688725" y="-19050"/>
            <a:ext cx="3455275" cy="404908"/>
          </a:xfrm>
          <a:prstGeom prst="rect">
            <a:avLst/>
          </a:prstGeom>
        </p:spPr>
      </p:pic>
      <p:sp>
        <p:nvSpPr>
          <p:cNvPr id="7" name="TextBox 6"/>
          <p:cNvSpPr txBox="1"/>
          <p:nvPr/>
        </p:nvSpPr>
        <p:spPr>
          <a:xfrm>
            <a:off x="381000" y="495027"/>
            <a:ext cx="8686802" cy="584775"/>
          </a:xfrm>
          <a:prstGeom prst="rect">
            <a:avLst/>
          </a:prstGeom>
          <a:noFill/>
        </p:spPr>
        <p:txBody>
          <a:bodyPr wrap="square" rtlCol="0">
            <a:spAutoFit/>
          </a:bodyPr>
          <a:lstStyle/>
          <a:p>
            <a:r>
              <a:rPr lang="en-US" sz="3200" b="1" dirty="0">
                <a:solidFill>
                  <a:srgbClr val="1F497D"/>
                </a:solidFill>
                <a:latin typeface="Arial" panose="020B0604020202020204" pitchFamily="34" charset="0"/>
                <a:cs typeface="Arial" panose="020B0604020202020204" pitchFamily="34" charset="0"/>
              </a:rPr>
              <a:t>B. State and Federal Compliance</a:t>
            </a:r>
          </a:p>
        </p:txBody>
      </p:sp>
      <p:pic>
        <p:nvPicPr>
          <p:cNvPr id="1027" name="Picture 3" descr="G:\CBD\IL-DCEO_Jewel-Ribbon_V_RGB_10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809750"/>
            <a:ext cx="1017786" cy="2115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F335402-A96B-43FB-BE82-10458D361873}" type="slidenum">
              <a:rPr lang="en-US" sz="800" smtClean="0"/>
              <a:t>9</a:t>
            </a:fld>
            <a:endParaRPr lang="en-US" sz="800" dirty="0"/>
          </a:p>
        </p:txBody>
      </p:sp>
      <p:sp>
        <p:nvSpPr>
          <p:cNvPr id="8" name="TextBox 7"/>
          <p:cNvSpPr txBox="1"/>
          <p:nvPr/>
        </p:nvSpPr>
        <p:spPr>
          <a:xfrm>
            <a:off x="1744980" y="2354113"/>
            <a:ext cx="6484620" cy="1200329"/>
          </a:xfrm>
          <a:prstGeom prst="rect">
            <a:avLst/>
          </a:prstGeom>
          <a:noFill/>
        </p:spPr>
        <p:txBody>
          <a:bodyPr wrap="square" rtlCol="0">
            <a:spAutoFit/>
          </a:bodyPr>
          <a:lstStyle/>
          <a:p>
            <a:pPr marL="342900" lvl="0" indent="-342900" hangingPunct="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2 CFR 200</a:t>
            </a:r>
          </a:p>
          <a:p>
            <a:pPr marL="342900" lvl="0" indent="-342900" hangingPunct="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Grant Accountability &amp; Transparency Act (GATA)</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91" y="4541159"/>
            <a:ext cx="1237409" cy="340423"/>
          </a:xfrm>
          <a:prstGeom prst="rect">
            <a:avLst/>
          </a:prstGeom>
        </p:spPr>
      </p:pic>
    </p:spTree>
    <p:extLst>
      <p:ext uri="{BB962C8B-B14F-4D97-AF65-F5344CB8AC3E}">
        <p14:creationId xmlns:p14="http://schemas.microsoft.com/office/powerpoint/2010/main" val="2484669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7C6E459E533C4F8B5063CC92382811" ma:contentTypeVersion="3" ma:contentTypeDescription="Create a new document." ma:contentTypeScope="" ma:versionID="9370805bcc5864b3c5d38434de52440f">
  <xsd:schema xmlns:xsd="http://www.w3.org/2001/XMLSchema" xmlns:xs="http://www.w3.org/2001/XMLSchema" xmlns:p="http://schemas.microsoft.com/office/2006/metadata/properties" xmlns:ns1="http://schemas.microsoft.com/sharepoint/v3" targetNamespace="http://schemas.microsoft.com/office/2006/metadata/properties" ma:root="true" ma:fieldsID="d35f45726f6eff039056ebf072177a0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internalName="PublishingStartDate">
      <xsd:simpleType>
        <xsd:restriction base="dms:Unknown"/>
      </xsd:simpleType>
    </xsd:element>
    <xsd:element name="PublishingExpirationDate" ma:index="5"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36B5DB7-3FE4-4504-81A3-43EFA4A3EF1F}"/>
</file>

<file path=customXml/itemProps2.xml><?xml version="1.0" encoding="utf-8"?>
<ds:datastoreItem xmlns:ds="http://schemas.openxmlformats.org/officeDocument/2006/customXml" ds:itemID="{2D5C7E78-6722-4870-8F54-6EBB2A745DBA}"/>
</file>

<file path=customXml/itemProps3.xml><?xml version="1.0" encoding="utf-8"?>
<ds:datastoreItem xmlns:ds="http://schemas.openxmlformats.org/officeDocument/2006/customXml" ds:itemID="{57818BA6-0CFB-4D20-B95C-D760F3B1EEAC}"/>
</file>

<file path=docProps/app.xml><?xml version="1.0" encoding="utf-8"?>
<Properties xmlns="http://schemas.openxmlformats.org/officeDocument/2006/extended-properties" xmlns:vt="http://schemas.openxmlformats.org/officeDocument/2006/docPropsVTypes">
  <TotalTime>6137</TotalTime>
  <Words>992</Words>
  <Application>Microsoft Office PowerPoint</Application>
  <PresentationFormat>On-screen Show (16:9)</PresentationFormat>
  <Paragraphs>171</Paragraphs>
  <Slides>30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Henkel, Scott</dc:creator>
  <cp:lastModifiedBy>Bell, Wendy</cp:lastModifiedBy>
  <cp:revision>281</cp:revision>
  <cp:lastPrinted>2019-03-18T22:06:39Z</cp:lastPrinted>
  <dcterms:created xsi:type="dcterms:W3CDTF">2015-06-16T20:40:31Z</dcterms:created>
  <dcterms:modified xsi:type="dcterms:W3CDTF">2020-02-13T21:32:22Z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0x010100777C6E459E533C4F8B5063CC92382811</vt:lpwstr>
  </property>
  <property fmtid="{D5CDD505-2E9C-101B-9397-08002B2CF9AE}" pid="3" name="Order">
    <vt:r8>4300</vt:r8>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ies>
</file>