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299" r:id="rId3"/>
    <p:sldId id="298" r:id="rId4"/>
    <p:sldId id="288" r:id="rId5"/>
    <p:sldId id="300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0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BAAF2-FD63-4A69-B167-37BE0E34519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3E95-3E5E-48FA-A903-7F534A8CA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4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32837-1A5D-4B22-99D0-FA46B1FB133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EAAB7-4B3B-4A2D-8F34-159C97488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959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3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B46E-0F2F-4F70-864A-D719663DAFE1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59D0-36A5-437B-A68F-3025FCD9B77E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8703-83EE-4356-91ED-49C8227C0824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3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250D-8FCD-44F6-89C1-7F847194C4D3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AA4F-AC20-4F39-BA7A-7C42A5FEDA2C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1620-0D48-415D-B6B8-8A564973A8F3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1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EB7C-919F-49B1-8DE1-529C68D58B8C}" type="datetime1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1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FF1A-ADEF-4FA9-9442-3C3DAC0A7DB2}" type="datetime1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A35E-9CC0-463C-83EB-0A40378B2AFE}" type="datetime1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8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297B-841C-4F79-A23B-9E2B28CCBC86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B107-029D-445C-A08E-25A797B7A92C}" type="datetime1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6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927D-F47C-4D0D-94C0-CD2FF86A67F3}" type="datetime1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5402-A96B-43FB-BE82-10458D36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6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6750"/>
            <a:ext cx="9144000" cy="34778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85750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pc="12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Illinois Department of Commerce </a:t>
            </a:r>
            <a:r>
              <a:rPr lang="en-US" sz="800" spc="12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Economic Opportunity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285750"/>
            <a:ext cx="281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spc="12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www.illinois.gov/dceo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3856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Response Program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"/>
          <a:stretch/>
        </p:blipFill>
        <p:spPr>
          <a:xfrm>
            <a:off x="5600131" y="4400550"/>
            <a:ext cx="3543869" cy="415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85678"/>
            <a:ext cx="1905000" cy="5219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526" y="655320"/>
            <a:ext cx="3551685" cy="261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050"/>
            <a:ext cx="9144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"/>
          <a:stretch/>
        </p:blipFill>
        <p:spPr>
          <a:xfrm>
            <a:off x="5688725" y="-19050"/>
            <a:ext cx="3455275" cy="404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91" y="4541159"/>
            <a:ext cx="1237409" cy="3404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77619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Illinois – Available Funding</a:t>
            </a:r>
          </a:p>
        </p:txBody>
      </p:sp>
      <p:pic>
        <p:nvPicPr>
          <p:cNvPr id="1027" name="Picture 3" descr="G:\CBD\IL-DCEO_Jewel-Ribbon_V_RG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1771880"/>
            <a:ext cx="1017786" cy="211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z="800" smtClean="0"/>
              <a:t>2</a:t>
            </a:fld>
            <a:endParaRPr lang="en-US" sz="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5DB4D-1B63-4377-B803-CFF2740F9CD0}"/>
              </a:ext>
            </a:extLst>
          </p:cNvPr>
          <p:cNvSpPr txBox="1"/>
          <p:nvPr/>
        </p:nvSpPr>
        <p:spPr>
          <a:xfrm>
            <a:off x="1725386" y="1937317"/>
            <a:ext cx="68961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$2 million is budgeted from the annual CDBG allocation for Disaster Response (if needed)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grant ceiling of $250,000 per unit of local government has been established.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1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050"/>
            <a:ext cx="9144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"/>
          <a:stretch/>
        </p:blipFill>
        <p:spPr>
          <a:xfrm>
            <a:off x="5688725" y="-19050"/>
            <a:ext cx="3455275" cy="404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91" y="4541159"/>
            <a:ext cx="1237409" cy="3404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77619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CDBG – Disaster Response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900" y="1172428"/>
            <a:ext cx="765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Qualifying a Disaster Response Project</a:t>
            </a:r>
          </a:p>
        </p:txBody>
      </p:sp>
      <p:pic>
        <p:nvPicPr>
          <p:cNvPr id="1027" name="Picture 3" descr="G:\CBD\IL-DCEO_Jewel-Ribbon_V_RG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7" y="2066578"/>
            <a:ext cx="1017786" cy="211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z="800" smtClean="0"/>
              <a:t>3</a:t>
            </a:fld>
            <a:endParaRPr 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ED5FEA-4B74-4AD1-B7FC-41515FCE2362}"/>
              </a:ext>
            </a:extLst>
          </p:cNvPr>
          <p:cNvSpPr txBox="1"/>
          <p:nvPr/>
        </p:nvSpPr>
        <p:spPr>
          <a:xfrm>
            <a:off x="2194761" y="2002713"/>
            <a:ext cx="6896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projects must meet 1 of 3 national objectives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low-to-moderate income persons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in the prevention of slum and blight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other community development needs that   pose a serious and immediate threat to the health and welfare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24545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050"/>
            <a:ext cx="9144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"/>
          <a:stretch/>
        </p:blipFill>
        <p:spPr>
          <a:xfrm>
            <a:off x="5688725" y="-19050"/>
            <a:ext cx="3455275" cy="404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91" y="4541159"/>
            <a:ext cx="1237409" cy="3404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77619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CDBG – Disaster Response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900" y="1172428"/>
            <a:ext cx="765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communities with unexpected costs after a Governor-declared disaster</a:t>
            </a:r>
          </a:p>
        </p:txBody>
      </p:sp>
      <p:pic>
        <p:nvPicPr>
          <p:cNvPr id="1027" name="Picture 3" descr="G:\CBD\IL-DCEO_Jewel-Ribbon_V_RG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7" y="2141052"/>
            <a:ext cx="1017786" cy="211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z="800" smtClean="0"/>
              <a:t>4</a:t>
            </a:fld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2298795"/>
            <a:ext cx="67437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within 6 months of declaration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within 12 months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Simplified environmental process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need</a:t>
            </a:r>
          </a:p>
        </p:txBody>
      </p:sp>
    </p:spTree>
    <p:extLst>
      <p:ext uri="{BB962C8B-B14F-4D97-AF65-F5344CB8AC3E}">
        <p14:creationId xmlns:p14="http://schemas.microsoft.com/office/powerpoint/2010/main" val="315299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050"/>
            <a:ext cx="9144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"/>
          <a:stretch/>
        </p:blipFill>
        <p:spPr>
          <a:xfrm>
            <a:off x="5688725" y="-19050"/>
            <a:ext cx="3455275" cy="404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91" y="4541159"/>
            <a:ext cx="1237409" cy="3404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77619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CDBG – Disaster Response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900" y="1172428"/>
            <a:ext cx="765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communities with unexpected costs after a Governor-declared disaster</a:t>
            </a:r>
          </a:p>
        </p:txBody>
      </p:sp>
      <p:pic>
        <p:nvPicPr>
          <p:cNvPr id="1027" name="Picture 3" descr="G:\CBD\IL-DCEO_Jewel-Ribbon_V_RGB_1000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5014"/>
            <a:ext cx="1017786" cy="211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5402-A96B-43FB-BE82-10458D361873}" type="slidenum">
              <a:rPr lang="en-US" sz="800" smtClean="0"/>
              <a:t>5</a:t>
            </a:fld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2371110"/>
            <a:ext cx="7200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Cleanup and debris removal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 and restoration of public infrastructure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Delivery maximum of $5,000</a:t>
            </a:r>
          </a:p>
        </p:txBody>
      </p:sp>
    </p:spTree>
    <p:extLst>
      <p:ext uri="{BB962C8B-B14F-4D97-AF65-F5344CB8AC3E}">
        <p14:creationId xmlns:p14="http://schemas.microsoft.com/office/powerpoint/2010/main" val="255020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6750"/>
            <a:ext cx="9144000" cy="34778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285750"/>
            <a:ext cx="281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spc="12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www.illinois.gov/dceo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962150"/>
            <a:ext cx="720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56157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Community Development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East Monroe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Springfield, IL 62701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# 217-785-6174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ceo.ocd@illinois.gov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79" y="4171950"/>
            <a:ext cx="2901221" cy="9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0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C6E459E533C4F8B5063CC92382811" ma:contentTypeVersion="3" ma:contentTypeDescription="Create a new document." ma:contentTypeScope="" ma:versionID="9370805bcc5864b3c5d38434de52440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35f45726f6eff039056ebf072177a0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internalName="PublishingStartDate">
      <xsd:simpleType>
        <xsd:restriction base="dms:Unknown"/>
      </xsd:simpleType>
    </xsd:element>
    <xsd:element name="PublishingExpirationDate" ma:index="5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1BD982-D1C5-4E43-B1E4-D5E139139CDE}"/>
</file>

<file path=customXml/itemProps2.xml><?xml version="1.0" encoding="utf-8"?>
<ds:datastoreItem xmlns:ds="http://schemas.openxmlformats.org/officeDocument/2006/customXml" ds:itemID="{63F624ED-F37A-47DA-A182-621D1C82A467}"/>
</file>

<file path=customXml/itemProps3.xml><?xml version="1.0" encoding="utf-8"?>
<ds:datastoreItem xmlns:ds="http://schemas.openxmlformats.org/officeDocument/2006/customXml" ds:itemID="{651FBA33-DF61-4D64-A445-00F69DB7C8CB}"/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197</Words>
  <Application>Microsoft Office PowerPoint</Application>
  <PresentationFormat>On-screen Show (16:9)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Henkel, Scott</dc:creator>
  <cp:lastModifiedBy>Bell, Wendy</cp:lastModifiedBy>
  <cp:revision>153</cp:revision>
  <dcterms:created xsi:type="dcterms:W3CDTF">2015-06-16T20:40:31Z</dcterms:created>
  <dcterms:modified xsi:type="dcterms:W3CDTF">2021-06-25T16:50:45Z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4000</vt:r8>
  </property>
  <property fmtid="{D5CDD505-2E9C-101B-9397-08002B2CF9AE}" pid="3" name="xd_ProgID">
    <vt:lpwstr/>
  </property>
  <property fmtid="{D5CDD505-2E9C-101B-9397-08002B2CF9AE}" pid="4" name="ContentTypeId">
    <vt:lpwstr>0x010100777C6E459E533C4F8B5063CC92382811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