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5">
  <p:sldMasterIdLst>
    <p:sldMasterId id="2147483899" r:id="rId5"/>
    <p:sldMasterId id="2147483912" r:id="rId6"/>
    <p:sldMasterId id="2147483926" r:id="rId7"/>
    <p:sldMasterId id="2147483939" r:id="rId8"/>
    <p:sldMasterId id="2147483952" r:id="rId9"/>
    <p:sldMasterId id="2147483964" r:id="rId10"/>
    <p:sldMasterId id="2147483976" r:id="rId11"/>
    <p:sldMasterId id="2147483988" r:id="rId12"/>
    <p:sldMasterId id="2147484012" r:id="rId13"/>
    <p:sldMasterId id="2147484024" r:id="rId14"/>
    <p:sldMasterId id="2147484036" r:id="rId15"/>
    <p:sldMasterId id="2147484060" r:id="rId16"/>
  </p:sldMasterIdLst>
  <p:notesMasterIdLst>
    <p:notesMasterId r:id="rId299"/>
  </p:notesMasterIdLst>
  <p:handoutMasterIdLst>
    <p:handoutMasterId r:id="rId300"/>
  </p:handoutMasterIdLst>
  <p:sldIdLst>
    <p:sldId id="611" r:id="rId17"/>
    <p:sldId id="922" r:id="rId18"/>
    <p:sldId id="586" r:id="rId19"/>
    <p:sldId id="639" r:id="rId20"/>
    <p:sldId id="643" r:id="rId21"/>
    <p:sldId id="644" r:id="rId22"/>
    <p:sldId id="633" r:id="rId23"/>
    <p:sldId id="632" r:id="rId24"/>
    <p:sldId id="267" r:id="rId25"/>
    <p:sldId id="634" r:id="rId26"/>
    <p:sldId id="628" r:id="rId27"/>
    <p:sldId id="626" r:id="rId28"/>
    <p:sldId id="445" r:id="rId29"/>
    <p:sldId id="627" r:id="rId30"/>
    <p:sldId id="434" r:id="rId31"/>
    <p:sldId id="273" r:id="rId32"/>
    <p:sldId id="923" r:id="rId33"/>
    <p:sldId id="648" r:id="rId34"/>
    <p:sldId id="649" r:id="rId35"/>
    <p:sldId id="650" r:id="rId36"/>
    <p:sldId id="651" r:id="rId37"/>
    <p:sldId id="652" r:id="rId38"/>
    <p:sldId id="653" r:id="rId39"/>
    <p:sldId id="654" r:id="rId40"/>
    <p:sldId id="655" r:id="rId41"/>
    <p:sldId id="657" r:id="rId42"/>
    <p:sldId id="658" r:id="rId43"/>
    <p:sldId id="924" r:id="rId44"/>
    <p:sldId id="661" r:id="rId45"/>
    <p:sldId id="662" r:id="rId46"/>
    <p:sldId id="663" r:id="rId47"/>
    <p:sldId id="664" r:id="rId48"/>
    <p:sldId id="665" r:id="rId49"/>
    <p:sldId id="666" r:id="rId50"/>
    <p:sldId id="667" r:id="rId51"/>
    <p:sldId id="668" r:id="rId52"/>
    <p:sldId id="669" r:id="rId53"/>
    <p:sldId id="670" r:id="rId54"/>
    <p:sldId id="671" r:id="rId55"/>
    <p:sldId id="672" r:id="rId56"/>
    <p:sldId id="673" r:id="rId57"/>
    <p:sldId id="674" r:id="rId58"/>
    <p:sldId id="675" r:id="rId59"/>
    <p:sldId id="676" r:id="rId60"/>
    <p:sldId id="677" r:id="rId61"/>
    <p:sldId id="678" r:id="rId62"/>
    <p:sldId id="679" r:id="rId63"/>
    <p:sldId id="680" r:id="rId64"/>
    <p:sldId id="681" r:id="rId65"/>
    <p:sldId id="682" r:id="rId66"/>
    <p:sldId id="683" r:id="rId67"/>
    <p:sldId id="684" r:id="rId68"/>
    <p:sldId id="685" r:id="rId69"/>
    <p:sldId id="686" r:id="rId70"/>
    <p:sldId id="687" r:id="rId71"/>
    <p:sldId id="688" r:id="rId72"/>
    <p:sldId id="689" r:id="rId73"/>
    <p:sldId id="690" r:id="rId74"/>
    <p:sldId id="691" r:id="rId75"/>
    <p:sldId id="692" r:id="rId76"/>
    <p:sldId id="693" r:id="rId77"/>
    <p:sldId id="925" r:id="rId78"/>
    <p:sldId id="695" r:id="rId79"/>
    <p:sldId id="696" r:id="rId80"/>
    <p:sldId id="697" r:id="rId81"/>
    <p:sldId id="698" r:id="rId82"/>
    <p:sldId id="699" r:id="rId83"/>
    <p:sldId id="700" r:id="rId84"/>
    <p:sldId id="701" r:id="rId85"/>
    <p:sldId id="702" r:id="rId86"/>
    <p:sldId id="703" r:id="rId87"/>
    <p:sldId id="704" r:id="rId88"/>
    <p:sldId id="705" r:id="rId89"/>
    <p:sldId id="706" r:id="rId90"/>
    <p:sldId id="707" r:id="rId91"/>
    <p:sldId id="708" r:id="rId92"/>
    <p:sldId id="709" r:id="rId93"/>
    <p:sldId id="926" r:id="rId94"/>
    <p:sldId id="715" r:id="rId95"/>
    <p:sldId id="716" r:id="rId96"/>
    <p:sldId id="717" r:id="rId97"/>
    <p:sldId id="718" r:id="rId98"/>
    <p:sldId id="719" r:id="rId99"/>
    <p:sldId id="720" r:id="rId100"/>
    <p:sldId id="721" r:id="rId101"/>
    <p:sldId id="722" r:id="rId102"/>
    <p:sldId id="723" r:id="rId103"/>
    <p:sldId id="724" r:id="rId104"/>
    <p:sldId id="725" r:id="rId105"/>
    <p:sldId id="726" r:id="rId106"/>
    <p:sldId id="942" r:id="rId107"/>
    <p:sldId id="943" r:id="rId108"/>
    <p:sldId id="927" r:id="rId109"/>
    <p:sldId id="728" r:id="rId110"/>
    <p:sldId id="729" r:id="rId111"/>
    <p:sldId id="730" r:id="rId112"/>
    <p:sldId id="731" r:id="rId113"/>
    <p:sldId id="732" r:id="rId114"/>
    <p:sldId id="733" r:id="rId115"/>
    <p:sldId id="734" r:id="rId116"/>
    <p:sldId id="735" r:id="rId117"/>
    <p:sldId id="736" r:id="rId118"/>
    <p:sldId id="737" r:id="rId119"/>
    <p:sldId id="928" r:id="rId120"/>
    <p:sldId id="739" r:id="rId121"/>
    <p:sldId id="740" r:id="rId122"/>
    <p:sldId id="741" r:id="rId123"/>
    <p:sldId id="742" r:id="rId124"/>
    <p:sldId id="743" r:id="rId125"/>
    <p:sldId id="744" r:id="rId126"/>
    <p:sldId id="745" r:id="rId127"/>
    <p:sldId id="746" r:id="rId128"/>
    <p:sldId id="747" r:id="rId129"/>
    <p:sldId id="748" r:id="rId130"/>
    <p:sldId id="749" r:id="rId131"/>
    <p:sldId id="750" r:id="rId132"/>
    <p:sldId id="751" r:id="rId133"/>
    <p:sldId id="752" r:id="rId134"/>
    <p:sldId id="753" r:id="rId135"/>
    <p:sldId id="754" r:id="rId136"/>
    <p:sldId id="929" r:id="rId137"/>
    <p:sldId id="759" r:id="rId138"/>
    <p:sldId id="760" r:id="rId139"/>
    <p:sldId id="761" r:id="rId140"/>
    <p:sldId id="762" r:id="rId141"/>
    <p:sldId id="763" r:id="rId142"/>
    <p:sldId id="764" r:id="rId143"/>
    <p:sldId id="765" r:id="rId144"/>
    <p:sldId id="766" r:id="rId145"/>
    <p:sldId id="767" r:id="rId146"/>
    <p:sldId id="768" r:id="rId147"/>
    <p:sldId id="769" r:id="rId148"/>
    <p:sldId id="770" r:id="rId149"/>
    <p:sldId id="771" r:id="rId150"/>
    <p:sldId id="772" r:id="rId151"/>
    <p:sldId id="773" r:id="rId152"/>
    <p:sldId id="774" r:id="rId153"/>
    <p:sldId id="775" r:id="rId154"/>
    <p:sldId id="776" r:id="rId155"/>
    <p:sldId id="777" r:id="rId156"/>
    <p:sldId id="778" r:id="rId157"/>
    <p:sldId id="930" r:id="rId158"/>
    <p:sldId id="780" r:id="rId159"/>
    <p:sldId id="781" r:id="rId160"/>
    <p:sldId id="782" r:id="rId161"/>
    <p:sldId id="931" r:id="rId162"/>
    <p:sldId id="784" r:id="rId163"/>
    <p:sldId id="785" r:id="rId164"/>
    <p:sldId id="786" r:id="rId165"/>
    <p:sldId id="787" r:id="rId166"/>
    <p:sldId id="788" r:id="rId167"/>
    <p:sldId id="789" r:id="rId168"/>
    <p:sldId id="790" r:id="rId169"/>
    <p:sldId id="791" r:id="rId170"/>
    <p:sldId id="792" r:id="rId171"/>
    <p:sldId id="932" r:id="rId172"/>
    <p:sldId id="794" r:id="rId173"/>
    <p:sldId id="795" r:id="rId174"/>
    <p:sldId id="796" r:id="rId175"/>
    <p:sldId id="797" r:id="rId176"/>
    <p:sldId id="798" r:id="rId177"/>
    <p:sldId id="799" r:id="rId178"/>
    <p:sldId id="800" r:id="rId179"/>
    <p:sldId id="801" r:id="rId180"/>
    <p:sldId id="802" r:id="rId181"/>
    <p:sldId id="803" r:id="rId182"/>
    <p:sldId id="804" r:id="rId183"/>
    <p:sldId id="805" r:id="rId184"/>
    <p:sldId id="806" r:id="rId185"/>
    <p:sldId id="807" r:id="rId186"/>
    <p:sldId id="808" r:id="rId187"/>
    <p:sldId id="809" r:id="rId188"/>
    <p:sldId id="810" r:id="rId189"/>
    <p:sldId id="811" r:id="rId190"/>
    <p:sldId id="933" r:id="rId191"/>
    <p:sldId id="813" r:id="rId192"/>
    <p:sldId id="814" r:id="rId193"/>
    <p:sldId id="815" r:id="rId194"/>
    <p:sldId id="816" r:id="rId195"/>
    <p:sldId id="817" r:id="rId196"/>
    <p:sldId id="818" r:id="rId197"/>
    <p:sldId id="819" r:id="rId198"/>
    <p:sldId id="820" r:id="rId199"/>
    <p:sldId id="821" r:id="rId200"/>
    <p:sldId id="822" r:id="rId201"/>
    <p:sldId id="823" r:id="rId202"/>
    <p:sldId id="824" r:id="rId203"/>
    <p:sldId id="825" r:id="rId204"/>
    <p:sldId id="826" r:id="rId205"/>
    <p:sldId id="827" r:id="rId206"/>
    <p:sldId id="828" r:id="rId207"/>
    <p:sldId id="829" r:id="rId208"/>
    <p:sldId id="830" r:id="rId209"/>
    <p:sldId id="831" r:id="rId210"/>
    <p:sldId id="832" r:id="rId211"/>
    <p:sldId id="833" r:id="rId212"/>
    <p:sldId id="834" r:id="rId213"/>
    <p:sldId id="934" r:id="rId214"/>
    <p:sldId id="836" r:id="rId215"/>
    <p:sldId id="837" r:id="rId216"/>
    <p:sldId id="838" r:id="rId217"/>
    <p:sldId id="839" r:id="rId218"/>
    <p:sldId id="840" r:id="rId219"/>
    <p:sldId id="841" r:id="rId220"/>
    <p:sldId id="842" r:id="rId221"/>
    <p:sldId id="843" r:id="rId222"/>
    <p:sldId id="844" r:id="rId223"/>
    <p:sldId id="845" r:id="rId224"/>
    <p:sldId id="846" r:id="rId225"/>
    <p:sldId id="935" r:id="rId226"/>
    <p:sldId id="848" r:id="rId227"/>
    <p:sldId id="849" r:id="rId228"/>
    <p:sldId id="850" r:id="rId229"/>
    <p:sldId id="851" r:id="rId230"/>
    <p:sldId id="852" r:id="rId231"/>
    <p:sldId id="853" r:id="rId232"/>
    <p:sldId id="854" r:id="rId233"/>
    <p:sldId id="855" r:id="rId234"/>
    <p:sldId id="856" r:id="rId235"/>
    <p:sldId id="857" r:id="rId236"/>
    <p:sldId id="936" r:id="rId237"/>
    <p:sldId id="859" r:id="rId238"/>
    <p:sldId id="860" r:id="rId239"/>
    <p:sldId id="861" r:id="rId240"/>
    <p:sldId id="862" r:id="rId241"/>
    <p:sldId id="863" r:id="rId242"/>
    <p:sldId id="864" r:id="rId243"/>
    <p:sldId id="865" r:id="rId244"/>
    <p:sldId id="866" r:id="rId245"/>
    <p:sldId id="867" r:id="rId246"/>
    <p:sldId id="868" r:id="rId247"/>
    <p:sldId id="869" r:id="rId248"/>
    <p:sldId id="870" r:id="rId249"/>
    <p:sldId id="871" r:id="rId250"/>
    <p:sldId id="872" r:id="rId251"/>
    <p:sldId id="873" r:id="rId252"/>
    <p:sldId id="874" r:id="rId253"/>
    <p:sldId id="875" r:id="rId254"/>
    <p:sldId id="876" r:id="rId255"/>
    <p:sldId id="877" r:id="rId256"/>
    <p:sldId id="878" r:id="rId257"/>
    <p:sldId id="879" r:id="rId258"/>
    <p:sldId id="880" r:id="rId259"/>
    <p:sldId id="881" r:id="rId260"/>
    <p:sldId id="882" r:id="rId261"/>
    <p:sldId id="937" r:id="rId262"/>
    <p:sldId id="884" r:id="rId263"/>
    <p:sldId id="885" r:id="rId264"/>
    <p:sldId id="886" r:id="rId265"/>
    <p:sldId id="887" r:id="rId266"/>
    <p:sldId id="888" r:id="rId267"/>
    <p:sldId id="889" r:id="rId268"/>
    <p:sldId id="938" r:id="rId269"/>
    <p:sldId id="891" r:id="rId270"/>
    <p:sldId id="892" r:id="rId271"/>
    <p:sldId id="893" r:id="rId272"/>
    <p:sldId id="894" r:id="rId273"/>
    <p:sldId id="895" r:id="rId274"/>
    <p:sldId id="896" r:id="rId275"/>
    <p:sldId id="897" r:id="rId276"/>
    <p:sldId id="898" r:id="rId277"/>
    <p:sldId id="899" r:id="rId278"/>
    <p:sldId id="900" r:id="rId279"/>
    <p:sldId id="939" r:id="rId280"/>
    <p:sldId id="902" r:id="rId281"/>
    <p:sldId id="903" r:id="rId282"/>
    <p:sldId id="904" r:id="rId283"/>
    <p:sldId id="905" r:id="rId284"/>
    <p:sldId id="906" r:id="rId285"/>
    <p:sldId id="907" r:id="rId286"/>
    <p:sldId id="908" r:id="rId287"/>
    <p:sldId id="940" r:id="rId288"/>
    <p:sldId id="910" r:id="rId289"/>
    <p:sldId id="911" r:id="rId290"/>
    <p:sldId id="914" r:id="rId291"/>
    <p:sldId id="915" r:id="rId292"/>
    <p:sldId id="916" r:id="rId293"/>
    <p:sldId id="941" r:id="rId294"/>
    <p:sldId id="918" r:id="rId295"/>
    <p:sldId id="919" r:id="rId296"/>
    <p:sldId id="920" r:id="rId297"/>
    <p:sldId id="646" r:id="rId298"/>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19123" initials="Mohr"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00" autoAdjust="0"/>
  </p:normalViewPr>
  <p:slideViewPr>
    <p:cSldViewPr>
      <p:cViewPr varScale="1">
        <p:scale>
          <a:sx n="78" d="100"/>
          <a:sy n="78" d="100"/>
        </p:scale>
        <p:origin x="1188" y="84"/>
      </p:cViewPr>
      <p:guideLst>
        <p:guide orient="horz" pos="2160"/>
        <p:guide pos="2880"/>
      </p:guideLst>
    </p:cSldViewPr>
  </p:slideViewPr>
  <p:outlineViewPr>
    <p:cViewPr>
      <p:scale>
        <a:sx n="33" d="100"/>
        <a:sy n="33" d="100"/>
      </p:scale>
      <p:origin x="0" y="-6540"/>
    </p:cViewPr>
  </p:outlineViewPr>
  <p:notesTextViewPr>
    <p:cViewPr>
      <p:scale>
        <a:sx n="100" d="100"/>
        <a:sy n="100" d="100"/>
      </p:scale>
      <p:origin x="0" y="0"/>
    </p:cViewPr>
  </p:notesTextViewPr>
  <p:sorterViewPr>
    <p:cViewPr>
      <p:scale>
        <a:sx n="130" d="100"/>
        <a:sy n="130" d="100"/>
      </p:scale>
      <p:origin x="0" y="-572"/>
    </p:cViewPr>
  </p:sorterViewPr>
  <p:notesViewPr>
    <p:cSldViewPr>
      <p:cViewPr varScale="1">
        <p:scale>
          <a:sx n="47" d="100"/>
          <a:sy n="47" d="100"/>
        </p:scale>
        <p:origin x="-2244" y="-6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99" Type="http://schemas.openxmlformats.org/officeDocument/2006/relationships/notesMaster" Target="notesMasters/notesMaster1.xml"/><Relationship Id="rId21" Type="http://schemas.openxmlformats.org/officeDocument/2006/relationships/slide" Target="slides/slide5.xml"/><Relationship Id="rId63" Type="http://schemas.openxmlformats.org/officeDocument/2006/relationships/slide" Target="slides/slide47.xml"/><Relationship Id="rId159" Type="http://schemas.openxmlformats.org/officeDocument/2006/relationships/slide" Target="slides/slide143.xml"/><Relationship Id="rId170" Type="http://schemas.openxmlformats.org/officeDocument/2006/relationships/slide" Target="slides/slide154.xml"/><Relationship Id="rId226" Type="http://schemas.openxmlformats.org/officeDocument/2006/relationships/slide" Target="slides/slide210.xml"/><Relationship Id="rId268" Type="http://schemas.openxmlformats.org/officeDocument/2006/relationships/slide" Target="slides/slide252.xml"/><Relationship Id="rId32" Type="http://schemas.openxmlformats.org/officeDocument/2006/relationships/slide" Target="slides/slide16.xml"/><Relationship Id="rId74" Type="http://schemas.openxmlformats.org/officeDocument/2006/relationships/slide" Target="slides/slide58.xml"/><Relationship Id="rId128" Type="http://schemas.openxmlformats.org/officeDocument/2006/relationships/slide" Target="slides/slide112.xml"/><Relationship Id="rId5" Type="http://schemas.openxmlformats.org/officeDocument/2006/relationships/slideMaster" Target="slideMasters/slideMaster1.xml"/><Relationship Id="rId181" Type="http://schemas.openxmlformats.org/officeDocument/2006/relationships/slide" Target="slides/slide165.xml"/><Relationship Id="rId237" Type="http://schemas.openxmlformats.org/officeDocument/2006/relationships/slide" Target="slides/slide221.xml"/><Relationship Id="rId279" Type="http://schemas.openxmlformats.org/officeDocument/2006/relationships/slide" Target="slides/slide263.xml"/><Relationship Id="rId43" Type="http://schemas.openxmlformats.org/officeDocument/2006/relationships/slide" Target="slides/slide27.xml"/><Relationship Id="rId139" Type="http://schemas.openxmlformats.org/officeDocument/2006/relationships/slide" Target="slides/slide123.xml"/><Relationship Id="rId290" Type="http://schemas.openxmlformats.org/officeDocument/2006/relationships/slide" Target="slides/slide274.xml"/><Relationship Id="rId304" Type="http://schemas.openxmlformats.org/officeDocument/2006/relationships/theme" Target="theme/theme1.xml"/><Relationship Id="rId85" Type="http://schemas.openxmlformats.org/officeDocument/2006/relationships/slide" Target="slides/slide69.xml"/><Relationship Id="rId150" Type="http://schemas.openxmlformats.org/officeDocument/2006/relationships/slide" Target="slides/slide134.xml"/><Relationship Id="rId192" Type="http://schemas.openxmlformats.org/officeDocument/2006/relationships/slide" Target="slides/slide176.xml"/><Relationship Id="rId206" Type="http://schemas.openxmlformats.org/officeDocument/2006/relationships/slide" Target="slides/slide190.xml"/><Relationship Id="rId248" Type="http://schemas.openxmlformats.org/officeDocument/2006/relationships/slide" Target="slides/slide232.xml"/><Relationship Id="rId12" Type="http://schemas.openxmlformats.org/officeDocument/2006/relationships/slideMaster" Target="slideMasters/slideMaster8.xml"/><Relationship Id="rId108" Type="http://schemas.openxmlformats.org/officeDocument/2006/relationships/slide" Target="slides/slide92.xml"/><Relationship Id="rId54" Type="http://schemas.openxmlformats.org/officeDocument/2006/relationships/slide" Target="slides/slide38.xml"/><Relationship Id="rId96" Type="http://schemas.openxmlformats.org/officeDocument/2006/relationships/slide" Target="slides/slide80.xml"/><Relationship Id="rId161" Type="http://schemas.openxmlformats.org/officeDocument/2006/relationships/slide" Target="slides/slide145.xml"/><Relationship Id="rId217" Type="http://schemas.openxmlformats.org/officeDocument/2006/relationships/slide" Target="slides/slide201.xml"/><Relationship Id="rId259" Type="http://schemas.openxmlformats.org/officeDocument/2006/relationships/slide" Target="slides/slide243.xml"/><Relationship Id="rId23" Type="http://schemas.openxmlformats.org/officeDocument/2006/relationships/slide" Target="slides/slide7.xml"/><Relationship Id="rId119" Type="http://schemas.openxmlformats.org/officeDocument/2006/relationships/slide" Target="slides/slide103.xml"/><Relationship Id="rId270" Type="http://schemas.openxmlformats.org/officeDocument/2006/relationships/slide" Target="slides/slide254.xml"/><Relationship Id="rId291" Type="http://schemas.openxmlformats.org/officeDocument/2006/relationships/slide" Target="slides/slide275.xml"/><Relationship Id="rId305" Type="http://schemas.openxmlformats.org/officeDocument/2006/relationships/tableStyles" Target="tableStyles.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slide" Target="slides/slide191.xml"/><Relationship Id="rId228" Type="http://schemas.openxmlformats.org/officeDocument/2006/relationships/slide" Target="slides/slide212.xml"/><Relationship Id="rId249" Type="http://schemas.openxmlformats.org/officeDocument/2006/relationships/slide" Target="slides/slide233.xml"/><Relationship Id="rId13" Type="http://schemas.openxmlformats.org/officeDocument/2006/relationships/slideMaster" Target="slideMasters/slideMaster9.xml"/><Relationship Id="rId109" Type="http://schemas.openxmlformats.org/officeDocument/2006/relationships/slide" Target="slides/slide93.xml"/><Relationship Id="rId260" Type="http://schemas.openxmlformats.org/officeDocument/2006/relationships/slide" Target="slides/slide244.xml"/><Relationship Id="rId281" Type="http://schemas.openxmlformats.org/officeDocument/2006/relationships/slide" Target="slides/slide265.xml"/><Relationship Id="rId34" Type="http://schemas.openxmlformats.org/officeDocument/2006/relationships/slide" Target="slides/slide18.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20" Type="http://schemas.openxmlformats.org/officeDocument/2006/relationships/slide" Target="slides/slide104.xml"/><Relationship Id="rId141" Type="http://schemas.openxmlformats.org/officeDocument/2006/relationships/slide" Target="slides/slide125.xml"/><Relationship Id="rId7" Type="http://schemas.openxmlformats.org/officeDocument/2006/relationships/slideMaster" Target="slideMasters/slideMaster3.xml"/><Relationship Id="rId162" Type="http://schemas.openxmlformats.org/officeDocument/2006/relationships/slide" Target="slides/slide146.xml"/><Relationship Id="rId183" Type="http://schemas.openxmlformats.org/officeDocument/2006/relationships/slide" Target="slides/slide167.xml"/><Relationship Id="rId218" Type="http://schemas.openxmlformats.org/officeDocument/2006/relationships/slide" Target="slides/slide202.xml"/><Relationship Id="rId239" Type="http://schemas.openxmlformats.org/officeDocument/2006/relationships/slide" Target="slides/slide223.xml"/><Relationship Id="rId250" Type="http://schemas.openxmlformats.org/officeDocument/2006/relationships/slide" Target="slides/slide234.xml"/><Relationship Id="rId271" Type="http://schemas.openxmlformats.org/officeDocument/2006/relationships/slide" Target="slides/slide255.xml"/><Relationship Id="rId292" Type="http://schemas.openxmlformats.org/officeDocument/2006/relationships/slide" Target="slides/slide276.xml"/><Relationship Id="rId306" Type="http://schemas.microsoft.com/office/2015/10/relationships/revisionInfo" Target="revisionInfo.xml"/><Relationship Id="rId24" Type="http://schemas.openxmlformats.org/officeDocument/2006/relationships/slide" Target="slides/slide8.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31" Type="http://schemas.openxmlformats.org/officeDocument/2006/relationships/slide" Target="slides/slide115.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208" Type="http://schemas.openxmlformats.org/officeDocument/2006/relationships/slide" Target="slides/slide192.xml"/><Relationship Id="rId229" Type="http://schemas.openxmlformats.org/officeDocument/2006/relationships/slide" Target="slides/slide213.xml"/><Relationship Id="rId240" Type="http://schemas.openxmlformats.org/officeDocument/2006/relationships/slide" Target="slides/slide224.xml"/><Relationship Id="rId261" Type="http://schemas.openxmlformats.org/officeDocument/2006/relationships/slide" Target="slides/slide245.xml"/><Relationship Id="rId14" Type="http://schemas.openxmlformats.org/officeDocument/2006/relationships/slideMaster" Target="slideMasters/slideMaster10.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282" Type="http://schemas.openxmlformats.org/officeDocument/2006/relationships/slide" Target="slides/slide266.xml"/><Relationship Id="rId8" Type="http://schemas.openxmlformats.org/officeDocument/2006/relationships/slideMaster" Target="slideMasters/slideMaster4.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219" Type="http://schemas.openxmlformats.org/officeDocument/2006/relationships/slide" Target="slides/slide203.xml"/><Relationship Id="rId230" Type="http://schemas.openxmlformats.org/officeDocument/2006/relationships/slide" Target="slides/slide214.xml"/><Relationship Id="rId251" Type="http://schemas.openxmlformats.org/officeDocument/2006/relationships/slide" Target="slides/slide235.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72" Type="http://schemas.openxmlformats.org/officeDocument/2006/relationships/slide" Target="slides/slide256.xml"/><Relationship Id="rId293" Type="http://schemas.openxmlformats.org/officeDocument/2006/relationships/slide" Target="slides/slide27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95" Type="http://schemas.openxmlformats.org/officeDocument/2006/relationships/slide" Target="slides/slide179.xml"/><Relationship Id="rId209" Type="http://schemas.openxmlformats.org/officeDocument/2006/relationships/slide" Target="slides/slide193.xml"/><Relationship Id="rId220" Type="http://schemas.openxmlformats.org/officeDocument/2006/relationships/slide" Target="slides/slide204.xml"/><Relationship Id="rId241" Type="http://schemas.openxmlformats.org/officeDocument/2006/relationships/slide" Target="slides/slide225.xml"/><Relationship Id="rId15" Type="http://schemas.openxmlformats.org/officeDocument/2006/relationships/slideMaster" Target="slideMasters/slideMaster11.xml"/><Relationship Id="rId36" Type="http://schemas.openxmlformats.org/officeDocument/2006/relationships/slide" Target="slides/slide20.xml"/><Relationship Id="rId57" Type="http://schemas.openxmlformats.org/officeDocument/2006/relationships/slide" Target="slides/slide41.xml"/><Relationship Id="rId262" Type="http://schemas.openxmlformats.org/officeDocument/2006/relationships/slide" Target="slides/slide246.xml"/><Relationship Id="rId283" Type="http://schemas.openxmlformats.org/officeDocument/2006/relationships/slide" Target="slides/slide267.xml"/><Relationship Id="rId78" Type="http://schemas.openxmlformats.org/officeDocument/2006/relationships/slide" Target="slides/slide62.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64" Type="http://schemas.openxmlformats.org/officeDocument/2006/relationships/slide" Target="slides/slide148.xml"/><Relationship Id="rId185" Type="http://schemas.openxmlformats.org/officeDocument/2006/relationships/slide" Target="slides/slide169.xml"/><Relationship Id="rId9" Type="http://schemas.openxmlformats.org/officeDocument/2006/relationships/slideMaster" Target="slideMasters/slideMaster5.xml"/><Relationship Id="rId210" Type="http://schemas.openxmlformats.org/officeDocument/2006/relationships/slide" Target="slides/slide194.xml"/><Relationship Id="rId26" Type="http://schemas.openxmlformats.org/officeDocument/2006/relationships/slide" Target="slides/slide10.xml"/><Relationship Id="rId231" Type="http://schemas.openxmlformats.org/officeDocument/2006/relationships/slide" Target="slides/slide215.xml"/><Relationship Id="rId252" Type="http://schemas.openxmlformats.org/officeDocument/2006/relationships/slide" Target="slides/slide236.xml"/><Relationship Id="rId273" Type="http://schemas.openxmlformats.org/officeDocument/2006/relationships/slide" Target="slides/slide257.xml"/><Relationship Id="rId294" Type="http://schemas.openxmlformats.org/officeDocument/2006/relationships/slide" Target="slides/slide278.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2.xml"/><Relationship Id="rId221" Type="http://schemas.openxmlformats.org/officeDocument/2006/relationships/slide" Target="slides/slide205.xml"/><Relationship Id="rId242" Type="http://schemas.openxmlformats.org/officeDocument/2006/relationships/slide" Target="slides/slide226.xml"/><Relationship Id="rId263" Type="http://schemas.openxmlformats.org/officeDocument/2006/relationships/slide" Target="slides/slide247.xml"/><Relationship Id="rId284" Type="http://schemas.openxmlformats.org/officeDocument/2006/relationships/slide" Target="slides/slide268.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11" Type="http://schemas.openxmlformats.org/officeDocument/2006/relationships/slide" Target="slides/slide195.xml"/><Relationship Id="rId232" Type="http://schemas.openxmlformats.org/officeDocument/2006/relationships/slide" Target="slides/slide216.xml"/><Relationship Id="rId253" Type="http://schemas.openxmlformats.org/officeDocument/2006/relationships/slide" Target="slides/slide237.xml"/><Relationship Id="rId274" Type="http://schemas.openxmlformats.org/officeDocument/2006/relationships/slide" Target="slides/slide258.xml"/><Relationship Id="rId295" Type="http://schemas.openxmlformats.org/officeDocument/2006/relationships/slide" Target="slides/slide279.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222" Type="http://schemas.openxmlformats.org/officeDocument/2006/relationships/slide" Target="slides/slide206.xml"/><Relationship Id="rId243" Type="http://schemas.openxmlformats.org/officeDocument/2006/relationships/slide" Target="slides/slide227.xml"/><Relationship Id="rId264" Type="http://schemas.openxmlformats.org/officeDocument/2006/relationships/slide" Target="slides/slide248.xml"/><Relationship Id="rId285" Type="http://schemas.openxmlformats.org/officeDocument/2006/relationships/slide" Target="slides/slide26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1" Type="http://schemas.openxmlformats.org/officeDocument/2006/relationships/customXml" Target="../customXml/item1.xml"/><Relationship Id="rId212" Type="http://schemas.openxmlformats.org/officeDocument/2006/relationships/slide" Target="slides/slide196.xml"/><Relationship Id="rId233" Type="http://schemas.openxmlformats.org/officeDocument/2006/relationships/slide" Target="slides/slide217.xml"/><Relationship Id="rId254" Type="http://schemas.openxmlformats.org/officeDocument/2006/relationships/slide" Target="slides/slide238.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275" Type="http://schemas.openxmlformats.org/officeDocument/2006/relationships/slide" Target="slides/slide259.xml"/><Relationship Id="rId296" Type="http://schemas.openxmlformats.org/officeDocument/2006/relationships/slide" Target="slides/slide280.xml"/><Relationship Id="rId300" Type="http://schemas.openxmlformats.org/officeDocument/2006/relationships/handoutMaster" Target="handoutMasters/handoutMaster1.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202" Type="http://schemas.openxmlformats.org/officeDocument/2006/relationships/slide" Target="slides/slide186.xml"/><Relationship Id="rId223" Type="http://schemas.openxmlformats.org/officeDocument/2006/relationships/slide" Target="slides/slide207.xml"/><Relationship Id="rId244" Type="http://schemas.openxmlformats.org/officeDocument/2006/relationships/slide" Target="slides/slide228.xml"/><Relationship Id="rId18" Type="http://schemas.openxmlformats.org/officeDocument/2006/relationships/slide" Target="slides/slide2.xml"/><Relationship Id="rId39" Type="http://schemas.openxmlformats.org/officeDocument/2006/relationships/slide" Target="slides/slide23.xml"/><Relationship Id="rId265" Type="http://schemas.openxmlformats.org/officeDocument/2006/relationships/slide" Target="slides/slide249.xml"/><Relationship Id="rId286" Type="http://schemas.openxmlformats.org/officeDocument/2006/relationships/slide" Target="slides/slide270.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1" Type="http://schemas.openxmlformats.org/officeDocument/2006/relationships/slide" Target="slides/slide55.xml"/><Relationship Id="rId92" Type="http://schemas.openxmlformats.org/officeDocument/2006/relationships/slide" Target="slides/slide76.xml"/><Relationship Id="rId213" Type="http://schemas.openxmlformats.org/officeDocument/2006/relationships/slide" Target="slides/slide197.xml"/><Relationship Id="rId234" Type="http://schemas.openxmlformats.org/officeDocument/2006/relationships/slide" Target="slides/slide218.xml"/><Relationship Id="rId2" Type="http://schemas.openxmlformats.org/officeDocument/2006/relationships/customXml" Target="../customXml/item2.xml"/><Relationship Id="rId29" Type="http://schemas.openxmlformats.org/officeDocument/2006/relationships/slide" Target="slides/slide13.xml"/><Relationship Id="rId255" Type="http://schemas.openxmlformats.org/officeDocument/2006/relationships/slide" Target="slides/slide239.xml"/><Relationship Id="rId276" Type="http://schemas.openxmlformats.org/officeDocument/2006/relationships/slide" Target="slides/slide260.xml"/><Relationship Id="rId297" Type="http://schemas.openxmlformats.org/officeDocument/2006/relationships/slide" Target="slides/slide281.xml"/><Relationship Id="rId40" Type="http://schemas.openxmlformats.org/officeDocument/2006/relationships/slide" Target="slides/slide24.xml"/><Relationship Id="rId115" Type="http://schemas.openxmlformats.org/officeDocument/2006/relationships/slide" Target="slides/slide99.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301" Type="http://schemas.openxmlformats.org/officeDocument/2006/relationships/commentAuthors" Target="commentAuthors.xml"/><Relationship Id="rId61" Type="http://schemas.openxmlformats.org/officeDocument/2006/relationships/slide" Target="slides/slide45.xml"/><Relationship Id="rId82" Type="http://schemas.openxmlformats.org/officeDocument/2006/relationships/slide" Target="slides/slide66.xml"/><Relationship Id="rId199" Type="http://schemas.openxmlformats.org/officeDocument/2006/relationships/slide" Target="slides/slide183.xml"/><Relationship Id="rId203" Type="http://schemas.openxmlformats.org/officeDocument/2006/relationships/slide" Target="slides/slide187.xml"/><Relationship Id="rId19" Type="http://schemas.openxmlformats.org/officeDocument/2006/relationships/slide" Target="slides/slide3.xml"/><Relationship Id="rId224" Type="http://schemas.openxmlformats.org/officeDocument/2006/relationships/slide" Target="slides/slide208.xml"/><Relationship Id="rId245" Type="http://schemas.openxmlformats.org/officeDocument/2006/relationships/slide" Target="slides/slide229.xml"/><Relationship Id="rId266" Type="http://schemas.openxmlformats.org/officeDocument/2006/relationships/slide" Target="slides/slide250.xml"/><Relationship Id="rId287" Type="http://schemas.openxmlformats.org/officeDocument/2006/relationships/slide" Target="slides/slide271.xml"/><Relationship Id="rId30" Type="http://schemas.openxmlformats.org/officeDocument/2006/relationships/slide" Target="slides/slide1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 Id="rId3" Type="http://schemas.openxmlformats.org/officeDocument/2006/relationships/customXml" Target="../customXml/item3.xml"/><Relationship Id="rId214" Type="http://schemas.openxmlformats.org/officeDocument/2006/relationships/slide" Target="slides/slide198.xml"/><Relationship Id="rId235" Type="http://schemas.openxmlformats.org/officeDocument/2006/relationships/slide" Target="slides/slide219.xml"/><Relationship Id="rId256" Type="http://schemas.openxmlformats.org/officeDocument/2006/relationships/slide" Target="slides/slide240.xml"/><Relationship Id="rId277" Type="http://schemas.openxmlformats.org/officeDocument/2006/relationships/slide" Target="slides/slide261.xml"/><Relationship Id="rId298" Type="http://schemas.openxmlformats.org/officeDocument/2006/relationships/slide" Target="slides/slide282.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302"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179" Type="http://schemas.openxmlformats.org/officeDocument/2006/relationships/slide" Target="slides/slide163.xml"/><Relationship Id="rId190" Type="http://schemas.openxmlformats.org/officeDocument/2006/relationships/slide" Target="slides/slide174.xml"/><Relationship Id="rId204" Type="http://schemas.openxmlformats.org/officeDocument/2006/relationships/slide" Target="slides/slide188.xml"/><Relationship Id="rId225" Type="http://schemas.openxmlformats.org/officeDocument/2006/relationships/slide" Target="slides/slide209.xml"/><Relationship Id="rId246" Type="http://schemas.openxmlformats.org/officeDocument/2006/relationships/slide" Target="slides/slide230.xml"/><Relationship Id="rId267" Type="http://schemas.openxmlformats.org/officeDocument/2006/relationships/slide" Target="slides/slide251.xml"/><Relationship Id="rId288" Type="http://schemas.openxmlformats.org/officeDocument/2006/relationships/slide" Target="slides/slide272.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6.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94" Type="http://schemas.openxmlformats.org/officeDocument/2006/relationships/slide" Target="slides/slide78.xml"/><Relationship Id="rId148" Type="http://schemas.openxmlformats.org/officeDocument/2006/relationships/slide" Target="slides/slide132.xml"/><Relationship Id="rId169" Type="http://schemas.openxmlformats.org/officeDocument/2006/relationships/slide" Target="slides/slide153.xml"/><Relationship Id="rId278" Type="http://schemas.openxmlformats.org/officeDocument/2006/relationships/slide" Target="slides/slide262.xml"/><Relationship Id="rId180" Type="http://schemas.openxmlformats.org/officeDocument/2006/relationships/slide" Target="slides/slide16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slide" Target="slides/slide241.xml"/><Relationship Id="rId303" Type="http://schemas.openxmlformats.org/officeDocument/2006/relationships/viewProps" Target="viewProps.xml"/><Relationship Id="rId42" Type="http://schemas.openxmlformats.org/officeDocument/2006/relationships/slide" Target="slides/slide26.xml"/><Relationship Id="rId84" Type="http://schemas.openxmlformats.org/officeDocument/2006/relationships/slide" Target="slides/slide68.xml"/><Relationship Id="rId138" Type="http://schemas.openxmlformats.org/officeDocument/2006/relationships/slide" Target="slides/slide122.xml"/><Relationship Id="rId191" Type="http://schemas.openxmlformats.org/officeDocument/2006/relationships/slide" Target="slides/slide175.xml"/><Relationship Id="rId205" Type="http://schemas.openxmlformats.org/officeDocument/2006/relationships/slide" Target="slides/slide189.xml"/><Relationship Id="rId247" Type="http://schemas.openxmlformats.org/officeDocument/2006/relationships/slide" Target="slides/slide231.xml"/><Relationship Id="rId107" Type="http://schemas.openxmlformats.org/officeDocument/2006/relationships/slide" Target="slides/slide91.xml"/><Relationship Id="rId289" Type="http://schemas.openxmlformats.org/officeDocument/2006/relationships/slide" Target="slides/slide273.xml"/><Relationship Id="rId11" Type="http://schemas.openxmlformats.org/officeDocument/2006/relationships/slideMaster" Target="slideMasters/slideMaster7.xml"/><Relationship Id="rId53" Type="http://schemas.openxmlformats.org/officeDocument/2006/relationships/slide" Target="slides/slide37.xml"/><Relationship Id="rId149" Type="http://schemas.openxmlformats.org/officeDocument/2006/relationships/slide" Target="slides/slide133.xml"/><Relationship Id="rId95" Type="http://schemas.openxmlformats.org/officeDocument/2006/relationships/slide" Target="slides/slide79.xml"/><Relationship Id="rId160" Type="http://schemas.openxmlformats.org/officeDocument/2006/relationships/slide" Target="slides/slide144.xml"/><Relationship Id="rId216" Type="http://schemas.openxmlformats.org/officeDocument/2006/relationships/slide" Target="slides/slide200.xml"/><Relationship Id="rId258" Type="http://schemas.openxmlformats.org/officeDocument/2006/relationships/slide" Target="slides/slide242.xml"/><Relationship Id="rId22" Type="http://schemas.openxmlformats.org/officeDocument/2006/relationships/slide" Target="slides/slide6.xml"/><Relationship Id="rId64" Type="http://schemas.openxmlformats.org/officeDocument/2006/relationships/slide" Target="slides/slide48.xml"/><Relationship Id="rId118" Type="http://schemas.openxmlformats.org/officeDocument/2006/relationships/slide" Target="slides/slide102.xml"/><Relationship Id="rId171" Type="http://schemas.openxmlformats.org/officeDocument/2006/relationships/slide" Target="slides/slide155.xml"/><Relationship Id="rId227" Type="http://schemas.openxmlformats.org/officeDocument/2006/relationships/slide" Target="slides/slide211.xml"/><Relationship Id="rId269" Type="http://schemas.openxmlformats.org/officeDocument/2006/relationships/slide" Target="slides/slide253.xml"/><Relationship Id="rId33" Type="http://schemas.openxmlformats.org/officeDocument/2006/relationships/slide" Target="slides/slide17.xml"/><Relationship Id="rId129" Type="http://schemas.openxmlformats.org/officeDocument/2006/relationships/slide" Target="slides/slide113.xml"/><Relationship Id="rId280" Type="http://schemas.openxmlformats.org/officeDocument/2006/relationships/slide" Target="slides/slide264.xml"/><Relationship Id="rId75" Type="http://schemas.openxmlformats.org/officeDocument/2006/relationships/slide" Target="slides/slide59.xml"/><Relationship Id="rId140" Type="http://schemas.openxmlformats.org/officeDocument/2006/relationships/slide" Target="slides/slide124.xml"/><Relationship Id="rId182" Type="http://schemas.openxmlformats.org/officeDocument/2006/relationships/slide" Target="slides/slide166.xml"/><Relationship Id="rId6" Type="http://schemas.openxmlformats.org/officeDocument/2006/relationships/slideMaster" Target="slideMasters/slideMaster2.xml"/><Relationship Id="rId238" Type="http://schemas.openxmlformats.org/officeDocument/2006/relationships/slide" Target="slides/slide22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AB6BC3-9C9B-4B96-884C-C1BF8A5F3087}"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8C4ED93B-83CD-43FA-96A7-1C567F090172}">
      <dgm:prSet phldrT="[Text]"/>
      <dgm:spPr/>
      <dgm:t>
        <a:bodyPr/>
        <a:lstStyle/>
        <a:p>
          <a:r>
            <a:rPr lang="en-US" dirty="0"/>
            <a:t>Define Project</a:t>
          </a:r>
        </a:p>
      </dgm:t>
    </dgm:pt>
    <dgm:pt modelId="{C5450E4E-FFA0-4FF3-AB23-4A78AC9651EE}" type="parTrans" cxnId="{03564311-5783-4FC6-974E-CF6479C6CA83}">
      <dgm:prSet/>
      <dgm:spPr/>
      <dgm:t>
        <a:bodyPr/>
        <a:lstStyle/>
        <a:p>
          <a:endParaRPr lang="en-US"/>
        </a:p>
      </dgm:t>
    </dgm:pt>
    <dgm:pt modelId="{469233E4-593E-4772-979F-C32C60E71336}" type="sibTrans" cxnId="{03564311-5783-4FC6-974E-CF6479C6CA83}">
      <dgm:prSet/>
      <dgm:spPr/>
      <dgm:t>
        <a:bodyPr/>
        <a:lstStyle/>
        <a:p>
          <a:endParaRPr lang="en-US"/>
        </a:p>
      </dgm:t>
    </dgm:pt>
    <dgm:pt modelId="{58B772CF-5970-485A-882F-17B595ADDA2E}">
      <dgm:prSet phldrT="[Text]"/>
      <dgm:spPr/>
      <dgm:t>
        <a:bodyPr/>
        <a:lstStyle/>
        <a:p>
          <a:r>
            <a:rPr lang="en-US" dirty="0"/>
            <a:t>Determine “Level of Review”</a:t>
          </a:r>
        </a:p>
      </dgm:t>
    </dgm:pt>
    <dgm:pt modelId="{61F044AC-B641-4067-A356-6FC5182EB599}" type="parTrans" cxnId="{EADFB6E1-B5F5-4CC5-BD59-CCA6EF80A93B}">
      <dgm:prSet/>
      <dgm:spPr/>
      <dgm:t>
        <a:bodyPr/>
        <a:lstStyle/>
        <a:p>
          <a:endParaRPr lang="en-US"/>
        </a:p>
      </dgm:t>
    </dgm:pt>
    <dgm:pt modelId="{6C371AC3-BC45-4B0C-BEA8-0881FFF62A5F}" type="sibTrans" cxnId="{EADFB6E1-B5F5-4CC5-BD59-CCA6EF80A93B}">
      <dgm:prSet/>
      <dgm:spPr/>
      <dgm:t>
        <a:bodyPr/>
        <a:lstStyle/>
        <a:p>
          <a:endParaRPr lang="en-US"/>
        </a:p>
      </dgm:t>
    </dgm:pt>
    <dgm:pt modelId="{855F1AA5-53E1-43CB-8820-B93BE4305C7F}">
      <dgm:prSet phldrT="[Text]"/>
      <dgm:spPr/>
      <dgm:t>
        <a:bodyPr/>
        <a:lstStyle/>
        <a:p>
          <a:r>
            <a:rPr lang="en-US" dirty="0"/>
            <a:t>Conduct the Environmental Review</a:t>
          </a:r>
        </a:p>
      </dgm:t>
    </dgm:pt>
    <dgm:pt modelId="{66F1DCDB-0427-4E24-9412-557A082056F8}" type="parTrans" cxnId="{8F94858A-BF03-4BA7-A9FF-0F1AFAC8C8DC}">
      <dgm:prSet/>
      <dgm:spPr/>
      <dgm:t>
        <a:bodyPr/>
        <a:lstStyle/>
        <a:p>
          <a:endParaRPr lang="en-US"/>
        </a:p>
      </dgm:t>
    </dgm:pt>
    <dgm:pt modelId="{A099AA85-5D89-4547-AD0E-60282A8712A0}" type="sibTrans" cxnId="{8F94858A-BF03-4BA7-A9FF-0F1AFAC8C8DC}">
      <dgm:prSet/>
      <dgm:spPr/>
      <dgm:t>
        <a:bodyPr/>
        <a:lstStyle/>
        <a:p>
          <a:endParaRPr lang="en-US"/>
        </a:p>
      </dgm:t>
    </dgm:pt>
    <dgm:pt modelId="{0849A156-C789-46D2-AD29-9A508D22C405}">
      <dgm:prSet phldrT="[Text]"/>
      <dgm:spPr/>
      <dgm:t>
        <a:bodyPr/>
        <a:lstStyle/>
        <a:p>
          <a:r>
            <a:rPr lang="en-US" dirty="0"/>
            <a:t>Finalize Review (RROF </a:t>
          </a:r>
          <a:r>
            <a:rPr lang="en-US" dirty="0">
              <a:sym typeface="Wingdings" panose="05000000000000000000" pitchFamily="2" charset="2"/>
            </a:rPr>
            <a:t> </a:t>
          </a:r>
          <a:r>
            <a:rPr lang="en-US" dirty="0" err="1">
              <a:sym typeface="Wingdings" panose="05000000000000000000" pitchFamily="2" charset="2"/>
            </a:rPr>
            <a:t>Env</a:t>
          </a:r>
          <a:r>
            <a:rPr lang="en-US" dirty="0">
              <a:sym typeface="Wingdings" panose="05000000000000000000" pitchFamily="2" charset="2"/>
            </a:rPr>
            <a:t> Release </a:t>
          </a:r>
          <a:r>
            <a:rPr lang="en-US" dirty="0" err="1">
              <a:sym typeface="Wingdings" panose="05000000000000000000" pitchFamily="2" charset="2"/>
            </a:rPr>
            <a:t>Ltr</a:t>
          </a:r>
          <a:r>
            <a:rPr lang="en-US" dirty="0">
              <a:sym typeface="Wingdings" panose="05000000000000000000" pitchFamily="2" charset="2"/>
            </a:rPr>
            <a:t>)</a:t>
          </a:r>
          <a:endParaRPr lang="en-US" dirty="0"/>
        </a:p>
      </dgm:t>
    </dgm:pt>
    <dgm:pt modelId="{C0A88DE4-003C-499D-B962-765BDC3AD9B8}" type="parTrans" cxnId="{AEA337C3-2F2A-4CF8-BE17-73EB77DB8337}">
      <dgm:prSet/>
      <dgm:spPr/>
      <dgm:t>
        <a:bodyPr/>
        <a:lstStyle/>
        <a:p>
          <a:endParaRPr lang="en-US"/>
        </a:p>
      </dgm:t>
    </dgm:pt>
    <dgm:pt modelId="{C0F004A4-1112-4121-A4DA-1D95B0261257}" type="sibTrans" cxnId="{AEA337C3-2F2A-4CF8-BE17-73EB77DB8337}">
      <dgm:prSet/>
      <dgm:spPr/>
      <dgm:t>
        <a:bodyPr/>
        <a:lstStyle/>
        <a:p>
          <a:endParaRPr lang="en-US"/>
        </a:p>
      </dgm:t>
    </dgm:pt>
    <dgm:pt modelId="{354476E1-82AB-42D4-8FBB-2CAAEEC983C9}">
      <dgm:prSet phldrT="[Text]"/>
      <dgm:spPr/>
      <dgm:t>
        <a:bodyPr/>
        <a:lstStyle/>
        <a:p>
          <a:r>
            <a:rPr lang="en-US" dirty="0"/>
            <a:t>Commit / Expend HUD funds</a:t>
          </a:r>
        </a:p>
      </dgm:t>
    </dgm:pt>
    <dgm:pt modelId="{8B337AA2-DDA6-4B13-A800-3022E29DC96F}" type="parTrans" cxnId="{F3DB77AC-7DBF-4F57-98E6-F44E9E7A525D}">
      <dgm:prSet/>
      <dgm:spPr/>
      <dgm:t>
        <a:bodyPr/>
        <a:lstStyle/>
        <a:p>
          <a:endParaRPr lang="en-US"/>
        </a:p>
      </dgm:t>
    </dgm:pt>
    <dgm:pt modelId="{171C191B-F672-4A49-A9E2-A7750D8FF9D4}" type="sibTrans" cxnId="{F3DB77AC-7DBF-4F57-98E6-F44E9E7A525D}">
      <dgm:prSet/>
      <dgm:spPr/>
      <dgm:t>
        <a:bodyPr/>
        <a:lstStyle/>
        <a:p>
          <a:endParaRPr lang="en-US"/>
        </a:p>
      </dgm:t>
    </dgm:pt>
    <dgm:pt modelId="{FC1067ED-7496-4A14-B8C0-48EC41858E44}" type="pres">
      <dgm:prSet presAssocID="{5AAB6BC3-9C9B-4B96-884C-C1BF8A5F3087}" presName="outerComposite" presStyleCnt="0">
        <dgm:presLayoutVars>
          <dgm:chMax val="5"/>
          <dgm:dir/>
          <dgm:resizeHandles val="exact"/>
        </dgm:presLayoutVars>
      </dgm:prSet>
      <dgm:spPr/>
    </dgm:pt>
    <dgm:pt modelId="{328EB234-8EB7-4214-99EC-4DE82DDBDDC0}" type="pres">
      <dgm:prSet presAssocID="{5AAB6BC3-9C9B-4B96-884C-C1BF8A5F3087}" presName="dummyMaxCanvas" presStyleCnt="0">
        <dgm:presLayoutVars/>
      </dgm:prSet>
      <dgm:spPr/>
    </dgm:pt>
    <dgm:pt modelId="{089B8D18-BBB9-4F64-91A2-9F0578A732B3}" type="pres">
      <dgm:prSet presAssocID="{5AAB6BC3-9C9B-4B96-884C-C1BF8A5F3087}" presName="FiveNodes_1" presStyleLbl="node1" presStyleIdx="0" presStyleCnt="5">
        <dgm:presLayoutVars>
          <dgm:bulletEnabled val="1"/>
        </dgm:presLayoutVars>
      </dgm:prSet>
      <dgm:spPr/>
    </dgm:pt>
    <dgm:pt modelId="{741044C9-E3C0-4D27-BF6C-7F8FC75E97A9}" type="pres">
      <dgm:prSet presAssocID="{5AAB6BC3-9C9B-4B96-884C-C1BF8A5F3087}" presName="FiveNodes_2" presStyleLbl="node1" presStyleIdx="1" presStyleCnt="5">
        <dgm:presLayoutVars>
          <dgm:bulletEnabled val="1"/>
        </dgm:presLayoutVars>
      </dgm:prSet>
      <dgm:spPr/>
    </dgm:pt>
    <dgm:pt modelId="{8E6E834C-D109-48C8-98F1-B64A9A9279DE}" type="pres">
      <dgm:prSet presAssocID="{5AAB6BC3-9C9B-4B96-884C-C1BF8A5F3087}" presName="FiveNodes_3" presStyleLbl="node1" presStyleIdx="2" presStyleCnt="5">
        <dgm:presLayoutVars>
          <dgm:bulletEnabled val="1"/>
        </dgm:presLayoutVars>
      </dgm:prSet>
      <dgm:spPr/>
    </dgm:pt>
    <dgm:pt modelId="{19B8A930-CE53-4910-BAFD-FE0D0850E0A8}" type="pres">
      <dgm:prSet presAssocID="{5AAB6BC3-9C9B-4B96-884C-C1BF8A5F3087}" presName="FiveNodes_4" presStyleLbl="node1" presStyleIdx="3" presStyleCnt="5">
        <dgm:presLayoutVars>
          <dgm:bulletEnabled val="1"/>
        </dgm:presLayoutVars>
      </dgm:prSet>
      <dgm:spPr/>
    </dgm:pt>
    <dgm:pt modelId="{73F9B3CC-FAB1-498A-86F1-CDEC4ADF1070}" type="pres">
      <dgm:prSet presAssocID="{5AAB6BC3-9C9B-4B96-884C-C1BF8A5F3087}" presName="FiveNodes_5" presStyleLbl="node1" presStyleIdx="4" presStyleCnt="5">
        <dgm:presLayoutVars>
          <dgm:bulletEnabled val="1"/>
        </dgm:presLayoutVars>
      </dgm:prSet>
      <dgm:spPr/>
    </dgm:pt>
    <dgm:pt modelId="{81623EE3-DEC9-495B-AD2C-2039B50C8959}" type="pres">
      <dgm:prSet presAssocID="{5AAB6BC3-9C9B-4B96-884C-C1BF8A5F3087}" presName="FiveConn_1-2" presStyleLbl="fgAccFollowNode1" presStyleIdx="0" presStyleCnt="4">
        <dgm:presLayoutVars>
          <dgm:bulletEnabled val="1"/>
        </dgm:presLayoutVars>
      </dgm:prSet>
      <dgm:spPr/>
    </dgm:pt>
    <dgm:pt modelId="{3661CEE8-4481-4306-98E0-25ED2FD2B8C6}" type="pres">
      <dgm:prSet presAssocID="{5AAB6BC3-9C9B-4B96-884C-C1BF8A5F3087}" presName="FiveConn_2-3" presStyleLbl="fgAccFollowNode1" presStyleIdx="1" presStyleCnt="4">
        <dgm:presLayoutVars>
          <dgm:bulletEnabled val="1"/>
        </dgm:presLayoutVars>
      </dgm:prSet>
      <dgm:spPr/>
    </dgm:pt>
    <dgm:pt modelId="{49223B81-055A-4495-B4D0-A61F9D7A8E7B}" type="pres">
      <dgm:prSet presAssocID="{5AAB6BC3-9C9B-4B96-884C-C1BF8A5F3087}" presName="FiveConn_3-4" presStyleLbl="fgAccFollowNode1" presStyleIdx="2" presStyleCnt="4">
        <dgm:presLayoutVars>
          <dgm:bulletEnabled val="1"/>
        </dgm:presLayoutVars>
      </dgm:prSet>
      <dgm:spPr/>
    </dgm:pt>
    <dgm:pt modelId="{C4C2B25D-4428-4541-BEED-11E668A973D8}" type="pres">
      <dgm:prSet presAssocID="{5AAB6BC3-9C9B-4B96-884C-C1BF8A5F3087}" presName="FiveConn_4-5" presStyleLbl="fgAccFollowNode1" presStyleIdx="3" presStyleCnt="4">
        <dgm:presLayoutVars>
          <dgm:bulletEnabled val="1"/>
        </dgm:presLayoutVars>
      </dgm:prSet>
      <dgm:spPr/>
    </dgm:pt>
    <dgm:pt modelId="{44F5007A-0134-4D14-AABD-35CC564BE68A}" type="pres">
      <dgm:prSet presAssocID="{5AAB6BC3-9C9B-4B96-884C-C1BF8A5F3087}" presName="FiveNodes_1_text" presStyleLbl="node1" presStyleIdx="4" presStyleCnt="5">
        <dgm:presLayoutVars>
          <dgm:bulletEnabled val="1"/>
        </dgm:presLayoutVars>
      </dgm:prSet>
      <dgm:spPr/>
    </dgm:pt>
    <dgm:pt modelId="{3383C045-D7FE-42DB-BFE6-F713BBCB79D5}" type="pres">
      <dgm:prSet presAssocID="{5AAB6BC3-9C9B-4B96-884C-C1BF8A5F3087}" presName="FiveNodes_2_text" presStyleLbl="node1" presStyleIdx="4" presStyleCnt="5">
        <dgm:presLayoutVars>
          <dgm:bulletEnabled val="1"/>
        </dgm:presLayoutVars>
      </dgm:prSet>
      <dgm:spPr/>
    </dgm:pt>
    <dgm:pt modelId="{44FC3946-400D-4BDA-8D04-470F483435CF}" type="pres">
      <dgm:prSet presAssocID="{5AAB6BC3-9C9B-4B96-884C-C1BF8A5F3087}" presName="FiveNodes_3_text" presStyleLbl="node1" presStyleIdx="4" presStyleCnt="5">
        <dgm:presLayoutVars>
          <dgm:bulletEnabled val="1"/>
        </dgm:presLayoutVars>
      </dgm:prSet>
      <dgm:spPr/>
    </dgm:pt>
    <dgm:pt modelId="{AA45F2C4-FC0F-4536-A094-079832A61708}" type="pres">
      <dgm:prSet presAssocID="{5AAB6BC3-9C9B-4B96-884C-C1BF8A5F3087}" presName="FiveNodes_4_text" presStyleLbl="node1" presStyleIdx="4" presStyleCnt="5">
        <dgm:presLayoutVars>
          <dgm:bulletEnabled val="1"/>
        </dgm:presLayoutVars>
      </dgm:prSet>
      <dgm:spPr/>
    </dgm:pt>
    <dgm:pt modelId="{7DB7FD77-2EC4-4687-917A-2FD2BC0ADC4D}" type="pres">
      <dgm:prSet presAssocID="{5AAB6BC3-9C9B-4B96-884C-C1BF8A5F3087}" presName="FiveNodes_5_text" presStyleLbl="node1" presStyleIdx="4" presStyleCnt="5">
        <dgm:presLayoutVars>
          <dgm:bulletEnabled val="1"/>
        </dgm:presLayoutVars>
      </dgm:prSet>
      <dgm:spPr/>
    </dgm:pt>
  </dgm:ptLst>
  <dgm:cxnLst>
    <dgm:cxn modelId="{03564311-5783-4FC6-974E-CF6479C6CA83}" srcId="{5AAB6BC3-9C9B-4B96-884C-C1BF8A5F3087}" destId="{8C4ED93B-83CD-43FA-96A7-1C567F090172}" srcOrd="0" destOrd="0" parTransId="{C5450E4E-FFA0-4FF3-AB23-4A78AC9651EE}" sibTransId="{469233E4-593E-4772-979F-C32C60E71336}"/>
    <dgm:cxn modelId="{B405F214-2902-45F5-AF99-E3D07E5957FA}" type="presOf" srcId="{354476E1-82AB-42D4-8FBB-2CAAEEC983C9}" destId="{73F9B3CC-FAB1-498A-86F1-CDEC4ADF1070}" srcOrd="0" destOrd="0" presId="urn:microsoft.com/office/officeart/2005/8/layout/vProcess5"/>
    <dgm:cxn modelId="{973DE619-F258-41B4-84F4-49360478CD9C}" type="presOf" srcId="{354476E1-82AB-42D4-8FBB-2CAAEEC983C9}" destId="{7DB7FD77-2EC4-4687-917A-2FD2BC0ADC4D}" srcOrd="1" destOrd="0" presId="urn:microsoft.com/office/officeart/2005/8/layout/vProcess5"/>
    <dgm:cxn modelId="{CC81361E-B8C3-4C24-ACE6-1E258620EC27}" type="presOf" srcId="{6C371AC3-BC45-4B0C-BEA8-0881FFF62A5F}" destId="{3661CEE8-4481-4306-98E0-25ED2FD2B8C6}" srcOrd="0" destOrd="0" presId="urn:microsoft.com/office/officeart/2005/8/layout/vProcess5"/>
    <dgm:cxn modelId="{E164DC28-1DAD-42C4-979E-A3B3CA9E5627}" type="presOf" srcId="{855F1AA5-53E1-43CB-8820-B93BE4305C7F}" destId="{44FC3946-400D-4BDA-8D04-470F483435CF}" srcOrd="1" destOrd="0" presId="urn:microsoft.com/office/officeart/2005/8/layout/vProcess5"/>
    <dgm:cxn modelId="{C555DB39-954F-47B9-A480-4D73537AD593}" type="presOf" srcId="{C0F004A4-1112-4121-A4DA-1D95B0261257}" destId="{C4C2B25D-4428-4541-BEED-11E668A973D8}" srcOrd="0" destOrd="0" presId="urn:microsoft.com/office/officeart/2005/8/layout/vProcess5"/>
    <dgm:cxn modelId="{6B63FD46-3CC7-40A7-968B-85B179795DEF}" type="presOf" srcId="{469233E4-593E-4772-979F-C32C60E71336}" destId="{81623EE3-DEC9-495B-AD2C-2039B50C8959}" srcOrd="0" destOrd="0" presId="urn:microsoft.com/office/officeart/2005/8/layout/vProcess5"/>
    <dgm:cxn modelId="{4997697A-17F2-421E-9B13-E8BA41FDF5DB}" type="presOf" srcId="{8C4ED93B-83CD-43FA-96A7-1C567F090172}" destId="{089B8D18-BBB9-4F64-91A2-9F0578A732B3}" srcOrd="0" destOrd="0" presId="urn:microsoft.com/office/officeart/2005/8/layout/vProcess5"/>
    <dgm:cxn modelId="{A5FE7B7C-F3C0-4009-AB3C-4594E8E0ED03}" type="presOf" srcId="{8C4ED93B-83CD-43FA-96A7-1C567F090172}" destId="{44F5007A-0134-4D14-AABD-35CC564BE68A}" srcOrd="1" destOrd="0" presId="urn:microsoft.com/office/officeart/2005/8/layout/vProcess5"/>
    <dgm:cxn modelId="{8F94858A-BF03-4BA7-A9FF-0F1AFAC8C8DC}" srcId="{5AAB6BC3-9C9B-4B96-884C-C1BF8A5F3087}" destId="{855F1AA5-53E1-43CB-8820-B93BE4305C7F}" srcOrd="2" destOrd="0" parTransId="{66F1DCDB-0427-4E24-9412-557A082056F8}" sibTransId="{A099AA85-5D89-4547-AD0E-60282A8712A0}"/>
    <dgm:cxn modelId="{7CF02B91-5921-4C6A-84E1-7E929F782658}" type="presOf" srcId="{A099AA85-5D89-4547-AD0E-60282A8712A0}" destId="{49223B81-055A-4495-B4D0-A61F9D7A8E7B}" srcOrd="0" destOrd="0" presId="urn:microsoft.com/office/officeart/2005/8/layout/vProcess5"/>
    <dgm:cxn modelId="{F3DB77AC-7DBF-4F57-98E6-F44E9E7A525D}" srcId="{5AAB6BC3-9C9B-4B96-884C-C1BF8A5F3087}" destId="{354476E1-82AB-42D4-8FBB-2CAAEEC983C9}" srcOrd="4" destOrd="0" parTransId="{8B337AA2-DDA6-4B13-A800-3022E29DC96F}" sibTransId="{171C191B-F672-4A49-A9E2-A7750D8FF9D4}"/>
    <dgm:cxn modelId="{850EBDB1-E3FF-4299-9462-B72C92DBB640}" type="presOf" srcId="{58B772CF-5970-485A-882F-17B595ADDA2E}" destId="{3383C045-D7FE-42DB-BFE6-F713BBCB79D5}" srcOrd="1" destOrd="0" presId="urn:microsoft.com/office/officeart/2005/8/layout/vProcess5"/>
    <dgm:cxn modelId="{030531BE-D0C9-4EAE-BC3D-DFD4616CE898}" type="presOf" srcId="{5AAB6BC3-9C9B-4B96-884C-C1BF8A5F3087}" destId="{FC1067ED-7496-4A14-B8C0-48EC41858E44}" srcOrd="0" destOrd="0" presId="urn:microsoft.com/office/officeart/2005/8/layout/vProcess5"/>
    <dgm:cxn modelId="{AEA337C3-2F2A-4CF8-BE17-73EB77DB8337}" srcId="{5AAB6BC3-9C9B-4B96-884C-C1BF8A5F3087}" destId="{0849A156-C789-46D2-AD29-9A508D22C405}" srcOrd="3" destOrd="0" parTransId="{C0A88DE4-003C-499D-B962-765BDC3AD9B8}" sibTransId="{C0F004A4-1112-4121-A4DA-1D95B0261257}"/>
    <dgm:cxn modelId="{E87818C6-EE62-452A-A074-C5808A8837CC}" type="presOf" srcId="{0849A156-C789-46D2-AD29-9A508D22C405}" destId="{AA45F2C4-FC0F-4536-A094-079832A61708}" srcOrd="1" destOrd="0" presId="urn:microsoft.com/office/officeart/2005/8/layout/vProcess5"/>
    <dgm:cxn modelId="{96EB12CF-301E-4F64-A36F-FF33CE3F4DBF}" type="presOf" srcId="{855F1AA5-53E1-43CB-8820-B93BE4305C7F}" destId="{8E6E834C-D109-48C8-98F1-B64A9A9279DE}" srcOrd="0" destOrd="0" presId="urn:microsoft.com/office/officeart/2005/8/layout/vProcess5"/>
    <dgm:cxn modelId="{2E8537D3-B40B-4699-9C2C-6FA8B0EAC399}" type="presOf" srcId="{58B772CF-5970-485A-882F-17B595ADDA2E}" destId="{741044C9-E3C0-4D27-BF6C-7F8FC75E97A9}" srcOrd="0" destOrd="0" presId="urn:microsoft.com/office/officeart/2005/8/layout/vProcess5"/>
    <dgm:cxn modelId="{EADFB6E1-B5F5-4CC5-BD59-CCA6EF80A93B}" srcId="{5AAB6BC3-9C9B-4B96-884C-C1BF8A5F3087}" destId="{58B772CF-5970-485A-882F-17B595ADDA2E}" srcOrd="1" destOrd="0" parTransId="{61F044AC-B641-4067-A356-6FC5182EB599}" sibTransId="{6C371AC3-BC45-4B0C-BEA8-0881FFF62A5F}"/>
    <dgm:cxn modelId="{1E56A7F3-B5A6-4562-B0D8-24355557389C}" type="presOf" srcId="{0849A156-C789-46D2-AD29-9A508D22C405}" destId="{19B8A930-CE53-4910-BAFD-FE0D0850E0A8}" srcOrd="0" destOrd="0" presId="urn:microsoft.com/office/officeart/2005/8/layout/vProcess5"/>
    <dgm:cxn modelId="{1FEE60B4-9236-478D-8D55-A772DB9AE632}" type="presParOf" srcId="{FC1067ED-7496-4A14-B8C0-48EC41858E44}" destId="{328EB234-8EB7-4214-99EC-4DE82DDBDDC0}" srcOrd="0" destOrd="0" presId="urn:microsoft.com/office/officeart/2005/8/layout/vProcess5"/>
    <dgm:cxn modelId="{C6DCE735-C711-4F50-A35D-D6AF0C60A7A7}" type="presParOf" srcId="{FC1067ED-7496-4A14-B8C0-48EC41858E44}" destId="{089B8D18-BBB9-4F64-91A2-9F0578A732B3}" srcOrd="1" destOrd="0" presId="urn:microsoft.com/office/officeart/2005/8/layout/vProcess5"/>
    <dgm:cxn modelId="{D7C95F80-0EFF-4185-87DD-4C3AB09EF006}" type="presParOf" srcId="{FC1067ED-7496-4A14-B8C0-48EC41858E44}" destId="{741044C9-E3C0-4D27-BF6C-7F8FC75E97A9}" srcOrd="2" destOrd="0" presId="urn:microsoft.com/office/officeart/2005/8/layout/vProcess5"/>
    <dgm:cxn modelId="{7ED1F0C7-22F0-4C6C-ADAA-AE1B75F8432A}" type="presParOf" srcId="{FC1067ED-7496-4A14-B8C0-48EC41858E44}" destId="{8E6E834C-D109-48C8-98F1-B64A9A9279DE}" srcOrd="3" destOrd="0" presId="urn:microsoft.com/office/officeart/2005/8/layout/vProcess5"/>
    <dgm:cxn modelId="{84FA5DEB-CE0E-4ED6-AF4D-70FDCDDC13BA}" type="presParOf" srcId="{FC1067ED-7496-4A14-B8C0-48EC41858E44}" destId="{19B8A930-CE53-4910-BAFD-FE0D0850E0A8}" srcOrd="4" destOrd="0" presId="urn:microsoft.com/office/officeart/2005/8/layout/vProcess5"/>
    <dgm:cxn modelId="{161AFF0B-6FE8-4E52-B3EE-B069A61C4DEF}" type="presParOf" srcId="{FC1067ED-7496-4A14-B8C0-48EC41858E44}" destId="{73F9B3CC-FAB1-498A-86F1-CDEC4ADF1070}" srcOrd="5" destOrd="0" presId="urn:microsoft.com/office/officeart/2005/8/layout/vProcess5"/>
    <dgm:cxn modelId="{CF4DC81A-2194-4D39-918C-2DFC74330942}" type="presParOf" srcId="{FC1067ED-7496-4A14-B8C0-48EC41858E44}" destId="{81623EE3-DEC9-495B-AD2C-2039B50C8959}" srcOrd="6" destOrd="0" presId="urn:microsoft.com/office/officeart/2005/8/layout/vProcess5"/>
    <dgm:cxn modelId="{05BB8AFF-D35A-4BA5-8DAB-2ACA4F74957E}" type="presParOf" srcId="{FC1067ED-7496-4A14-B8C0-48EC41858E44}" destId="{3661CEE8-4481-4306-98E0-25ED2FD2B8C6}" srcOrd="7" destOrd="0" presId="urn:microsoft.com/office/officeart/2005/8/layout/vProcess5"/>
    <dgm:cxn modelId="{73E51FD0-A481-457B-A1C6-227716D3CF69}" type="presParOf" srcId="{FC1067ED-7496-4A14-B8C0-48EC41858E44}" destId="{49223B81-055A-4495-B4D0-A61F9D7A8E7B}" srcOrd="8" destOrd="0" presId="urn:microsoft.com/office/officeart/2005/8/layout/vProcess5"/>
    <dgm:cxn modelId="{704BD36B-494F-413F-B16D-7BC46CB41C7B}" type="presParOf" srcId="{FC1067ED-7496-4A14-B8C0-48EC41858E44}" destId="{C4C2B25D-4428-4541-BEED-11E668A973D8}" srcOrd="9" destOrd="0" presId="urn:microsoft.com/office/officeart/2005/8/layout/vProcess5"/>
    <dgm:cxn modelId="{6C9EC6B4-A697-4995-92C7-4BC5F5E8A470}" type="presParOf" srcId="{FC1067ED-7496-4A14-B8C0-48EC41858E44}" destId="{44F5007A-0134-4D14-AABD-35CC564BE68A}" srcOrd="10" destOrd="0" presId="urn:microsoft.com/office/officeart/2005/8/layout/vProcess5"/>
    <dgm:cxn modelId="{BB37C185-7A1B-455A-B207-5775B40B4916}" type="presParOf" srcId="{FC1067ED-7496-4A14-B8C0-48EC41858E44}" destId="{3383C045-D7FE-42DB-BFE6-F713BBCB79D5}" srcOrd="11" destOrd="0" presId="urn:microsoft.com/office/officeart/2005/8/layout/vProcess5"/>
    <dgm:cxn modelId="{49E8AD36-2F57-4FE4-9868-A31F53FFF4BF}" type="presParOf" srcId="{FC1067ED-7496-4A14-B8C0-48EC41858E44}" destId="{44FC3946-400D-4BDA-8D04-470F483435CF}" srcOrd="12" destOrd="0" presId="urn:microsoft.com/office/officeart/2005/8/layout/vProcess5"/>
    <dgm:cxn modelId="{5A016DD1-DD79-4A2F-AAC3-9A8F87973104}" type="presParOf" srcId="{FC1067ED-7496-4A14-B8C0-48EC41858E44}" destId="{AA45F2C4-FC0F-4536-A094-079832A61708}" srcOrd="13" destOrd="0" presId="urn:microsoft.com/office/officeart/2005/8/layout/vProcess5"/>
    <dgm:cxn modelId="{A90CB0C4-143F-4CED-A31A-5F5E454F229A}" type="presParOf" srcId="{FC1067ED-7496-4A14-B8C0-48EC41858E44}" destId="{7DB7FD77-2EC4-4687-917A-2FD2BC0ADC4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4E54E7-D3E7-47B8-B601-56F7FE1D8516}"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EF009F84-7568-4F74-B8E8-17581B47613B}">
      <dgm:prSet phldrT="[Text]"/>
      <dgm:spPr/>
      <dgm:t>
        <a:bodyPr/>
        <a:lstStyle/>
        <a:p>
          <a:r>
            <a:rPr lang="en-US" dirty="0"/>
            <a:t>EIS – one to two years</a:t>
          </a:r>
        </a:p>
      </dgm:t>
    </dgm:pt>
    <dgm:pt modelId="{26B3E4A5-C108-4B4E-8853-8270822C7D99}" type="parTrans" cxnId="{D6BF5424-FF45-4E3F-979B-95936DD9CA50}">
      <dgm:prSet/>
      <dgm:spPr/>
      <dgm:t>
        <a:bodyPr/>
        <a:lstStyle/>
        <a:p>
          <a:endParaRPr lang="en-US"/>
        </a:p>
      </dgm:t>
    </dgm:pt>
    <dgm:pt modelId="{CC86E2AF-FB46-40A9-A047-2BB099E0089C}" type="sibTrans" cxnId="{D6BF5424-FF45-4E3F-979B-95936DD9CA50}">
      <dgm:prSet/>
      <dgm:spPr/>
      <dgm:t>
        <a:bodyPr/>
        <a:lstStyle/>
        <a:p>
          <a:endParaRPr lang="en-US"/>
        </a:p>
      </dgm:t>
    </dgm:pt>
    <dgm:pt modelId="{E1E97B58-557A-415B-A450-C4919B7DD962}">
      <dgm:prSet phldrT="[Text]"/>
      <dgm:spPr/>
      <dgm:t>
        <a:bodyPr/>
        <a:lstStyle/>
        <a:p>
          <a:r>
            <a:rPr lang="en-US" dirty="0"/>
            <a:t>EA – 45 to 100 days to complete depending on consultations required</a:t>
          </a:r>
        </a:p>
      </dgm:t>
    </dgm:pt>
    <dgm:pt modelId="{A14CDF13-C9A2-4FB4-A681-BB13B27F7CBD}" type="parTrans" cxnId="{48636F99-4BF7-4F3B-8343-D1927EA232F9}">
      <dgm:prSet/>
      <dgm:spPr/>
      <dgm:t>
        <a:bodyPr/>
        <a:lstStyle/>
        <a:p>
          <a:endParaRPr lang="en-US"/>
        </a:p>
      </dgm:t>
    </dgm:pt>
    <dgm:pt modelId="{2CFC6D10-3BBE-44BE-80A3-1BDE03EFEB2E}" type="sibTrans" cxnId="{48636F99-4BF7-4F3B-8343-D1927EA232F9}">
      <dgm:prSet/>
      <dgm:spPr/>
      <dgm:t>
        <a:bodyPr/>
        <a:lstStyle/>
        <a:p>
          <a:endParaRPr lang="en-US"/>
        </a:p>
      </dgm:t>
    </dgm:pt>
    <dgm:pt modelId="{A7DE7F31-D457-46C7-ABD1-0F7534D37F2D}">
      <dgm:prSet phldrT="[Text]"/>
      <dgm:spPr/>
      <dgm:t>
        <a:bodyPr/>
        <a:lstStyle/>
        <a:p>
          <a:r>
            <a:rPr lang="en-US" dirty="0"/>
            <a:t>CEST – 30 to 75 days depending on consultations required</a:t>
          </a:r>
        </a:p>
      </dgm:t>
    </dgm:pt>
    <dgm:pt modelId="{424E7946-2D50-4C85-B7C9-1A8E931207A0}" type="parTrans" cxnId="{1351687A-D04D-4FAE-9ADF-1D82DB51C9C3}">
      <dgm:prSet/>
      <dgm:spPr/>
      <dgm:t>
        <a:bodyPr/>
        <a:lstStyle/>
        <a:p>
          <a:endParaRPr lang="en-US"/>
        </a:p>
      </dgm:t>
    </dgm:pt>
    <dgm:pt modelId="{9015B3FC-AF03-438F-BCAC-07AE66DB3760}" type="sibTrans" cxnId="{1351687A-D04D-4FAE-9ADF-1D82DB51C9C3}">
      <dgm:prSet/>
      <dgm:spPr/>
      <dgm:t>
        <a:bodyPr/>
        <a:lstStyle/>
        <a:p>
          <a:endParaRPr lang="en-US"/>
        </a:p>
      </dgm:t>
    </dgm:pt>
    <dgm:pt modelId="{4F326C08-F654-4906-AB56-5382108F4603}">
      <dgm:prSet phldrT="[Text]"/>
      <dgm:spPr/>
      <dgm:t>
        <a:bodyPr/>
        <a:lstStyle/>
        <a:p>
          <a:r>
            <a:rPr lang="en-US" dirty="0"/>
            <a:t>CENST – less than an hour</a:t>
          </a:r>
        </a:p>
      </dgm:t>
    </dgm:pt>
    <dgm:pt modelId="{7CF57C3F-6212-456D-A30C-9C720AE4117F}" type="parTrans" cxnId="{618E690F-F63D-48EF-9B92-C9DB847E5E99}">
      <dgm:prSet/>
      <dgm:spPr/>
      <dgm:t>
        <a:bodyPr/>
        <a:lstStyle/>
        <a:p>
          <a:endParaRPr lang="en-US"/>
        </a:p>
      </dgm:t>
    </dgm:pt>
    <dgm:pt modelId="{DADC96FF-BED0-403F-8AB5-5AF3BE9B1B06}" type="sibTrans" cxnId="{618E690F-F63D-48EF-9B92-C9DB847E5E99}">
      <dgm:prSet/>
      <dgm:spPr/>
      <dgm:t>
        <a:bodyPr/>
        <a:lstStyle/>
        <a:p>
          <a:endParaRPr lang="en-US"/>
        </a:p>
      </dgm:t>
    </dgm:pt>
    <dgm:pt modelId="{062E5C8C-2EFF-482A-8BB3-7528C47648A8}">
      <dgm:prSet phldrT="[Text]"/>
      <dgm:spPr/>
      <dgm:t>
        <a:bodyPr/>
        <a:lstStyle/>
        <a:p>
          <a:r>
            <a:rPr lang="en-US" dirty="0"/>
            <a:t>Exempt &amp; </a:t>
          </a:r>
          <a:r>
            <a:rPr lang="en-US" dirty="0" err="1"/>
            <a:t>CoC</a:t>
          </a:r>
          <a:r>
            <a:rPr lang="en-US" dirty="0"/>
            <a:t> – less than an hour</a:t>
          </a:r>
        </a:p>
      </dgm:t>
    </dgm:pt>
    <dgm:pt modelId="{396BC722-9E15-43A7-999D-0BCB2230FF8E}" type="parTrans" cxnId="{DBA9EA5A-A061-4B71-9323-E6A279EB0020}">
      <dgm:prSet/>
      <dgm:spPr/>
      <dgm:t>
        <a:bodyPr/>
        <a:lstStyle/>
        <a:p>
          <a:endParaRPr lang="en-US"/>
        </a:p>
      </dgm:t>
    </dgm:pt>
    <dgm:pt modelId="{4AF4DCBF-52D1-49ED-80BB-A12D2009FEC6}" type="sibTrans" cxnId="{DBA9EA5A-A061-4B71-9323-E6A279EB0020}">
      <dgm:prSet/>
      <dgm:spPr/>
      <dgm:t>
        <a:bodyPr/>
        <a:lstStyle/>
        <a:p>
          <a:endParaRPr lang="en-US"/>
        </a:p>
      </dgm:t>
    </dgm:pt>
    <dgm:pt modelId="{1C3B9800-AA81-4465-AB10-6AFDA7E82F72}" type="pres">
      <dgm:prSet presAssocID="{DE4E54E7-D3E7-47B8-B601-56F7FE1D8516}" presName="Name0" presStyleCnt="0">
        <dgm:presLayoutVars>
          <dgm:chMax val="5"/>
          <dgm:chPref val="5"/>
          <dgm:dir/>
          <dgm:animLvl val="lvl"/>
        </dgm:presLayoutVars>
      </dgm:prSet>
      <dgm:spPr/>
    </dgm:pt>
    <dgm:pt modelId="{C07FF078-9F9C-4B39-8CBF-0BF5AE0911CD}" type="pres">
      <dgm:prSet presAssocID="{EF009F84-7568-4F74-B8E8-17581B47613B}" presName="parentText1" presStyleLbl="node1" presStyleIdx="0" presStyleCnt="5">
        <dgm:presLayoutVars>
          <dgm:chMax/>
          <dgm:chPref val="3"/>
          <dgm:bulletEnabled val="1"/>
        </dgm:presLayoutVars>
      </dgm:prSet>
      <dgm:spPr/>
    </dgm:pt>
    <dgm:pt modelId="{C507DE6B-821A-4074-95D4-639B948AE54D}" type="pres">
      <dgm:prSet presAssocID="{E1E97B58-557A-415B-A450-C4919B7DD962}" presName="parentText2" presStyleLbl="node1" presStyleIdx="1" presStyleCnt="5">
        <dgm:presLayoutVars>
          <dgm:chMax/>
          <dgm:chPref val="3"/>
          <dgm:bulletEnabled val="1"/>
        </dgm:presLayoutVars>
      </dgm:prSet>
      <dgm:spPr/>
    </dgm:pt>
    <dgm:pt modelId="{A5DB5172-034A-4C4E-8FAD-3F79210C7C80}" type="pres">
      <dgm:prSet presAssocID="{A7DE7F31-D457-46C7-ABD1-0F7534D37F2D}" presName="parentText3" presStyleLbl="node1" presStyleIdx="2" presStyleCnt="5">
        <dgm:presLayoutVars>
          <dgm:chMax/>
          <dgm:chPref val="3"/>
          <dgm:bulletEnabled val="1"/>
        </dgm:presLayoutVars>
      </dgm:prSet>
      <dgm:spPr/>
    </dgm:pt>
    <dgm:pt modelId="{17F71D8E-3004-487A-A239-22F5491B3A9F}" type="pres">
      <dgm:prSet presAssocID="{4F326C08-F654-4906-AB56-5382108F4603}" presName="parentText4" presStyleLbl="node1" presStyleIdx="3" presStyleCnt="5">
        <dgm:presLayoutVars>
          <dgm:chMax/>
          <dgm:chPref val="3"/>
          <dgm:bulletEnabled val="1"/>
        </dgm:presLayoutVars>
      </dgm:prSet>
      <dgm:spPr/>
    </dgm:pt>
    <dgm:pt modelId="{04D2C321-3836-441F-9A41-58C9B53475A3}" type="pres">
      <dgm:prSet presAssocID="{062E5C8C-2EFF-482A-8BB3-7528C47648A8}" presName="parentText5" presStyleLbl="node1" presStyleIdx="4" presStyleCnt="5" custScaleX="169257" custLinFactNeighborX="-35801" custLinFactNeighborY="16616">
        <dgm:presLayoutVars>
          <dgm:chMax/>
          <dgm:chPref val="3"/>
          <dgm:bulletEnabled val="1"/>
        </dgm:presLayoutVars>
      </dgm:prSet>
      <dgm:spPr/>
    </dgm:pt>
  </dgm:ptLst>
  <dgm:cxnLst>
    <dgm:cxn modelId="{618E690F-F63D-48EF-9B92-C9DB847E5E99}" srcId="{DE4E54E7-D3E7-47B8-B601-56F7FE1D8516}" destId="{4F326C08-F654-4906-AB56-5382108F4603}" srcOrd="3" destOrd="0" parTransId="{7CF57C3F-6212-456D-A30C-9C720AE4117F}" sibTransId="{DADC96FF-BED0-403F-8AB5-5AF3BE9B1B06}"/>
    <dgm:cxn modelId="{D6BF5424-FF45-4E3F-979B-95936DD9CA50}" srcId="{DE4E54E7-D3E7-47B8-B601-56F7FE1D8516}" destId="{EF009F84-7568-4F74-B8E8-17581B47613B}" srcOrd="0" destOrd="0" parTransId="{26B3E4A5-C108-4B4E-8853-8270822C7D99}" sibTransId="{CC86E2AF-FB46-40A9-A047-2BB099E0089C}"/>
    <dgm:cxn modelId="{78244528-FA38-4AD3-A721-B1C9DD285090}" type="presOf" srcId="{EF009F84-7568-4F74-B8E8-17581B47613B}" destId="{C07FF078-9F9C-4B39-8CBF-0BF5AE0911CD}" srcOrd="0" destOrd="0" presId="urn:microsoft.com/office/officeart/2009/3/layout/IncreasingArrowsProcess"/>
    <dgm:cxn modelId="{22620E30-FDA4-4A77-8989-F8E816A745B9}" type="presOf" srcId="{062E5C8C-2EFF-482A-8BB3-7528C47648A8}" destId="{04D2C321-3836-441F-9A41-58C9B53475A3}" srcOrd="0" destOrd="0" presId="urn:microsoft.com/office/officeart/2009/3/layout/IncreasingArrowsProcess"/>
    <dgm:cxn modelId="{1351687A-D04D-4FAE-9ADF-1D82DB51C9C3}" srcId="{DE4E54E7-D3E7-47B8-B601-56F7FE1D8516}" destId="{A7DE7F31-D457-46C7-ABD1-0F7534D37F2D}" srcOrd="2" destOrd="0" parTransId="{424E7946-2D50-4C85-B7C9-1A8E931207A0}" sibTransId="{9015B3FC-AF03-438F-BCAC-07AE66DB3760}"/>
    <dgm:cxn modelId="{DBA9EA5A-A061-4B71-9323-E6A279EB0020}" srcId="{DE4E54E7-D3E7-47B8-B601-56F7FE1D8516}" destId="{062E5C8C-2EFF-482A-8BB3-7528C47648A8}" srcOrd="4" destOrd="0" parTransId="{396BC722-9E15-43A7-999D-0BCB2230FF8E}" sibTransId="{4AF4DCBF-52D1-49ED-80BB-A12D2009FEC6}"/>
    <dgm:cxn modelId="{48636F99-4BF7-4F3B-8343-D1927EA232F9}" srcId="{DE4E54E7-D3E7-47B8-B601-56F7FE1D8516}" destId="{E1E97B58-557A-415B-A450-C4919B7DD962}" srcOrd="1" destOrd="0" parTransId="{A14CDF13-C9A2-4FB4-A681-BB13B27F7CBD}" sibTransId="{2CFC6D10-3BBE-44BE-80A3-1BDE03EFEB2E}"/>
    <dgm:cxn modelId="{CF4344A1-A27E-4B62-B164-13CE2D41CEFA}" type="presOf" srcId="{4F326C08-F654-4906-AB56-5382108F4603}" destId="{17F71D8E-3004-487A-A239-22F5491B3A9F}" srcOrd="0" destOrd="0" presId="urn:microsoft.com/office/officeart/2009/3/layout/IncreasingArrowsProcess"/>
    <dgm:cxn modelId="{5C11ABAD-421B-48E8-926F-6BCD95A1D87C}" type="presOf" srcId="{DE4E54E7-D3E7-47B8-B601-56F7FE1D8516}" destId="{1C3B9800-AA81-4465-AB10-6AFDA7E82F72}" srcOrd="0" destOrd="0" presId="urn:microsoft.com/office/officeart/2009/3/layout/IncreasingArrowsProcess"/>
    <dgm:cxn modelId="{6F9C7EC7-8F4B-4142-BB25-A6BE68EA1373}" type="presOf" srcId="{E1E97B58-557A-415B-A450-C4919B7DD962}" destId="{C507DE6B-821A-4074-95D4-639B948AE54D}" srcOrd="0" destOrd="0" presId="urn:microsoft.com/office/officeart/2009/3/layout/IncreasingArrowsProcess"/>
    <dgm:cxn modelId="{9165BCF3-D45C-45D2-BA66-41D7AB4D9582}" type="presOf" srcId="{A7DE7F31-D457-46C7-ABD1-0F7534D37F2D}" destId="{A5DB5172-034A-4C4E-8FAD-3F79210C7C80}" srcOrd="0" destOrd="0" presId="urn:microsoft.com/office/officeart/2009/3/layout/IncreasingArrowsProcess"/>
    <dgm:cxn modelId="{0AA45888-272C-4EFA-BBC1-4DE8EE159F34}" type="presParOf" srcId="{1C3B9800-AA81-4465-AB10-6AFDA7E82F72}" destId="{C07FF078-9F9C-4B39-8CBF-0BF5AE0911CD}" srcOrd="0" destOrd="0" presId="urn:microsoft.com/office/officeart/2009/3/layout/IncreasingArrowsProcess"/>
    <dgm:cxn modelId="{01C7EF6B-A1A6-439F-A238-C56C460D6ED1}" type="presParOf" srcId="{1C3B9800-AA81-4465-AB10-6AFDA7E82F72}" destId="{C507DE6B-821A-4074-95D4-639B948AE54D}" srcOrd="1" destOrd="0" presId="urn:microsoft.com/office/officeart/2009/3/layout/IncreasingArrowsProcess"/>
    <dgm:cxn modelId="{B6939C12-97E6-47DE-A941-E12448AF4B06}" type="presParOf" srcId="{1C3B9800-AA81-4465-AB10-6AFDA7E82F72}" destId="{A5DB5172-034A-4C4E-8FAD-3F79210C7C80}" srcOrd="2" destOrd="0" presId="urn:microsoft.com/office/officeart/2009/3/layout/IncreasingArrowsProcess"/>
    <dgm:cxn modelId="{130B0EB9-1DF4-4D93-93EC-A2B95952603C}" type="presParOf" srcId="{1C3B9800-AA81-4465-AB10-6AFDA7E82F72}" destId="{17F71D8E-3004-487A-A239-22F5491B3A9F}" srcOrd="3" destOrd="0" presId="urn:microsoft.com/office/officeart/2009/3/layout/IncreasingArrowsProcess"/>
    <dgm:cxn modelId="{D60D44A4-DDBD-4288-89AA-A0FF72E0E06A}" type="presParOf" srcId="{1C3B9800-AA81-4465-AB10-6AFDA7E82F72}" destId="{04D2C321-3836-441F-9A41-58C9B53475A3}" srcOrd="4"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5BC67D-B39F-4E3E-A2C0-BB43822E9E1F}" type="doc">
      <dgm:prSet loTypeId="urn:microsoft.com/office/officeart/2005/8/layout/vProcess5" loCatId="process" qsTypeId="urn:microsoft.com/office/officeart/2005/8/quickstyle/3d4" qsCatId="3D" csTypeId="urn:microsoft.com/office/officeart/2005/8/colors/accent1_2" csCatId="accent1" phldr="1"/>
      <dgm:spPr/>
      <dgm:t>
        <a:bodyPr/>
        <a:lstStyle/>
        <a:p>
          <a:endParaRPr lang="en-US"/>
        </a:p>
      </dgm:t>
    </dgm:pt>
    <dgm:pt modelId="{51254352-4189-46D4-88B0-2C575E120D72}">
      <dgm:prSet phldrT="[Text]"/>
      <dgm:spPr/>
      <dgm:t>
        <a:bodyPr/>
        <a:lstStyle/>
        <a:p>
          <a:r>
            <a:rPr lang="en-US" dirty="0"/>
            <a:t>Screening</a:t>
          </a:r>
        </a:p>
      </dgm:t>
    </dgm:pt>
    <dgm:pt modelId="{8B7D54CB-7DF0-4601-A23E-DA3C68D0C0CB}" type="parTrans" cxnId="{920B824B-F479-4437-AB54-7F61C410A54C}">
      <dgm:prSet/>
      <dgm:spPr/>
      <dgm:t>
        <a:bodyPr/>
        <a:lstStyle/>
        <a:p>
          <a:endParaRPr lang="en-US"/>
        </a:p>
      </dgm:t>
    </dgm:pt>
    <dgm:pt modelId="{AB9EE6BC-65E4-4A3C-A35A-EFA9FA2B7BE6}" type="sibTrans" cxnId="{920B824B-F479-4437-AB54-7F61C410A54C}">
      <dgm:prSet/>
      <dgm:spPr/>
      <dgm:t>
        <a:bodyPr/>
        <a:lstStyle/>
        <a:p>
          <a:endParaRPr lang="en-US" dirty="0"/>
        </a:p>
      </dgm:t>
    </dgm:pt>
    <dgm:pt modelId="{11B02E5F-BB3F-4105-87D6-59E8B2F112BF}">
      <dgm:prSet phldrT="[Text]"/>
      <dgm:spPr>
        <a:solidFill>
          <a:schemeClr val="tx2"/>
        </a:solidFill>
      </dgm:spPr>
      <dgm:t>
        <a:bodyPr/>
        <a:lstStyle/>
        <a:p>
          <a:r>
            <a:rPr lang="en-US" dirty="0"/>
            <a:t>Phase I ESA</a:t>
          </a:r>
        </a:p>
      </dgm:t>
    </dgm:pt>
    <dgm:pt modelId="{AE0BEF56-376C-45E6-8917-583C56337C95}" type="parTrans" cxnId="{11C2144A-D9E5-4DD6-AD09-F49360606E7B}">
      <dgm:prSet/>
      <dgm:spPr/>
      <dgm:t>
        <a:bodyPr/>
        <a:lstStyle/>
        <a:p>
          <a:endParaRPr lang="en-US"/>
        </a:p>
      </dgm:t>
    </dgm:pt>
    <dgm:pt modelId="{3F090533-404C-4883-A49C-40601B351132}" type="sibTrans" cxnId="{11C2144A-D9E5-4DD6-AD09-F49360606E7B}">
      <dgm:prSet/>
      <dgm:spPr/>
      <dgm:t>
        <a:bodyPr/>
        <a:lstStyle/>
        <a:p>
          <a:endParaRPr lang="en-US" dirty="0"/>
        </a:p>
      </dgm:t>
    </dgm:pt>
    <dgm:pt modelId="{D080C1C8-A929-440D-903C-4725C8E0E382}">
      <dgm:prSet phldrT="[Text]"/>
      <dgm:spPr>
        <a:solidFill>
          <a:schemeClr val="accent1"/>
        </a:solidFill>
      </dgm:spPr>
      <dgm:t>
        <a:bodyPr/>
        <a:lstStyle/>
        <a:p>
          <a:r>
            <a:rPr lang="en-US" dirty="0"/>
            <a:t>Phase II ESA</a:t>
          </a:r>
        </a:p>
      </dgm:t>
    </dgm:pt>
    <dgm:pt modelId="{1199DE2B-374B-488D-96C9-C60A1064E282}" type="parTrans" cxnId="{5AE10A54-4189-496A-8E06-D085D34E5926}">
      <dgm:prSet/>
      <dgm:spPr/>
      <dgm:t>
        <a:bodyPr/>
        <a:lstStyle/>
        <a:p>
          <a:endParaRPr lang="en-US"/>
        </a:p>
      </dgm:t>
    </dgm:pt>
    <dgm:pt modelId="{3874C6BE-9A76-489E-AB00-90A788428365}" type="sibTrans" cxnId="{5AE10A54-4189-496A-8E06-D085D34E5926}">
      <dgm:prSet/>
      <dgm:spPr/>
      <dgm:t>
        <a:bodyPr/>
        <a:lstStyle/>
        <a:p>
          <a:endParaRPr lang="en-US" dirty="0"/>
        </a:p>
      </dgm:t>
    </dgm:pt>
    <dgm:pt modelId="{298500F9-E2E3-47CB-B590-6B13725563A8}">
      <dgm:prSet/>
      <dgm:spPr/>
      <dgm:t>
        <a:bodyPr/>
        <a:lstStyle/>
        <a:p>
          <a:r>
            <a:rPr lang="en-US" dirty="0"/>
            <a:t>Site Remediation</a:t>
          </a:r>
        </a:p>
      </dgm:t>
    </dgm:pt>
    <dgm:pt modelId="{2A9A8F6C-42F8-4B60-86C4-B5F374BE1AD1}" type="parTrans" cxnId="{59DE0B33-4E3B-4F82-9AB2-93EF7FDD70AA}">
      <dgm:prSet/>
      <dgm:spPr/>
      <dgm:t>
        <a:bodyPr/>
        <a:lstStyle/>
        <a:p>
          <a:endParaRPr lang="en-US"/>
        </a:p>
      </dgm:t>
    </dgm:pt>
    <dgm:pt modelId="{A03053FC-225F-4C2E-A5C3-F0D5994A97A6}" type="sibTrans" cxnId="{59DE0B33-4E3B-4F82-9AB2-93EF7FDD70AA}">
      <dgm:prSet/>
      <dgm:spPr/>
      <dgm:t>
        <a:bodyPr/>
        <a:lstStyle/>
        <a:p>
          <a:endParaRPr lang="en-US"/>
        </a:p>
      </dgm:t>
    </dgm:pt>
    <dgm:pt modelId="{2202C637-0A6B-45A6-8584-43B0B526FFB6}" type="pres">
      <dgm:prSet presAssocID="{3B5BC67D-B39F-4E3E-A2C0-BB43822E9E1F}" presName="outerComposite" presStyleCnt="0">
        <dgm:presLayoutVars>
          <dgm:chMax val="5"/>
          <dgm:dir/>
          <dgm:resizeHandles val="exact"/>
        </dgm:presLayoutVars>
      </dgm:prSet>
      <dgm:spPr/>
    </dgm:pt>
    <dgm:pt modelId="{B59F0D46-1024-4250-940B-628FEE5ED189}" type="pres">
      <dgm:prSet presAssocID="{3B5BC67D-B39F-4E3E-A2C0-BB43822E9E1F}" presName="dummyMaxCanvas" presStyleCnt="0">
        <dgm:presLayoutVars/>
      </dgm:prSet>
      <dgm:spPr/>
    </dgm:pt>
    <dgm:pt modelId="{FA4B0926-E374-4DBD-89F6-73CB5C1A4DC9}" type="pres">
      <dgm:prSet presAssocID="{3B5BC67D-B39F-4E3E-A2C0-BB43822E9E1F}" presName="FourNodes_1" presStyleLbl="node1" presStyleIdx="0" presStyleCnt="4">
        <dgm:presLayoutVars>
          <dgm:bulletEnabled val="1"/>
        </dgm:presLayoutVars>
      </dgm:prSet>
      <dgm:spPr/>
    </dgm:pt>
    <dgm:pt modelId="{5858202C-885A-4FBA-B609-9DCF2F3FA32F}" type="pres">
      <dgm:prSet presAssocID="{3B5BC67D-B39F-4E3E-A2C0-BB43822E9E1F}" presName="FourNodes_2" presStyleLbl="node1" presStyleIdx="1" presStyleCnt="4">
        <dgm:presLayoutVars>
          <dgm:bulletEnabled val="1"/>
        </dgm:presLayoutVars>
      </dgm:prSet>
      <dgm:spPr/>
    </dgm:pt>
    <dgm:pt modelId="{02F1387B-E3E0-4D33-B791-92FB7538BE72}" type="pres">
      <dgm:prSet presAssocID="{3B5BC67D-B39F-4E3E-A2C0-BB43822E9E1F}" presName="FourNodes_3" presStyleLbl="node1" presStyleIdx="2" presStyleCnt="4">
        <dgm:presLayoutVars>
          <dgm:bulletEnabled val="1"/>
        </dgm:presLayoutVars>
      </dgm:prSet>
      <dgm:spPr/>
    </dgm:pt>
    <dgm:pt modelId="{D3A35A89-3CB9-4393-B51B-292E55A02052}" type="pres">
      <dgm:prSet presAssocID="{3B5BC67D-B39F-4E3E-A2C0-BB43822E9E1F}" presName="FourNodes_4" presStyleLbl="node1" presStyleIdx="3" presStyleCnt="4">
        <dgm:presLayoutVars>
          <dgm:bulletEnabled val="1"/>
        </dgm:presLayoutVars>
      </dgm:prSet>
      <dgm:spPr/>
    </dgm:pt>
    <dgm:pt modelId="{20CA6A88-CBAD-494E-8B09-8DFCCA78DE4D}" type="pres">
      <dgm:prSet presAssocID="{3B5BC67D-B39F-4E3E-A2C0-BB43822E9E1F}" presName="FourConn_1-2" presStyleLbl="fgAccFollowNode1" presStyleIdx="0" presStyleCnt="3">
        <dgm:presLayoutVars>
          <dgm:bulletEnabled val="1"/>
        </dgm:presLayoutVars>
      </dgm:prSet>
      <dgm:spPr/>
    </dgm:pt>
    <dgm:pt modelId="{3C8D08B0-A9E1-4954-BC4A-27F406556CDD}" type="pres">
      <dgm:prSet presAssocID="{3B5BC67D-B39F-4E3E-A2C0-BB43822E9E1F}" presName="FourConn_2-3" presStyleLbl="fgAccFollowNode1" presStyleIdx="1" presStyleCnt="3">
        <dgm:presLayoutVars>
          <dgm:bulletEnabled val="1"/>
        </dgm:presLayoutVars>
      </dgm:prSet>
      <dgm:spPr/>
    </dgm:pt>
    <dgm:pt modelId="{574B2AF9-1E45-4858-ADE6-B170B3B14FB9}" type="pres">
      <dgm:prSet presAssocID="{3B5BC67D-B39F-4E3E-A2C0-BB43822E9E1F}" presName="FourConn_3-4" presStyleLbl="fgAccFollowNode1" presStyleIdx="2" presStyleCnt="3">
        <dgm:presLayoutVars>
          <dgm:bulletEnabled val="1"/>
        </dgm:presLayoutVars>
      </dgm:prSet>
      <dgm:spPr/>
    </dgm:pt>
    <dgm:pt modelId="{3C6DCA85-8914-4FC2-82B4-AE76AB276DE0}" type="pres">
      <dgm:prSet presAssocID="{3B5BC67D-B39F-4E3E-A2C0-BB43822E9E1F}" presName="FourNodes_1_text" presStyleLbl="node1" presStyleIdx="3" presStyleCnt="4">
        <dgm:presLayoutVars>
          <dgm:bulletEnabled val="1"/>
        </dgm:presLayoutVars>
      </dgm:prSet>
      <dgm:spPr/>
    </dgm:pt>
    <dgm:pt modelId="{3EFDDF06-9A08-4BBC-9232-25C189DA0F87}" type="pres">
      <dgm:prSet presAssocID="{3B5BC67D-B39F-4E3E-A2C0-BB43822E9E1F}" presName="FourNodes_2_text" presStyleLbl="node1" presStyleIdx="3" presStyleCnt="4">
        <dgm:presLayoutVars>
          <dgm:bulletEnabled val="1"/>
        </dgm:presLayoutVars>
      </dgm:prSet>
      <dgm:spPr/>
    </dgm:pt>
    <dgm:pt modelId="{B294F141-7FC8-431C-A692-9FF81C59106D}" type="pres">
      <dgm:prSet presAssocID="{3B5BC67D-B39F-4E3E-A2C0-BB43822E9E1F}" presName="FourNodes_3_text" presStyleLbl="node1" presStyleIdx="3" presStyleCnt="4">
        <dgm:presLayoutVars>
          <dgm:bulletEnabled val="1"/>
        </dgm:presLayoutVars>
      </dgm:prSet>
      <dgm:spPr/>
    </dgm:pt>
    <dgm:pt modelId="{E55F51CD-5C7A-4611-9723-ED5939BC2EAF}" type="pres">
      <dgm:prSet presAssocID="{3B5BC67D-B39F-4E3E-A2C0-BB43822E9E1F}" presName="FourNodes_4_text" presStyleLbl="node1" presStyleIdx="3" presStyleCnt="4">
        <dgm:presLayoutVars>
          <dgm:bulletEnabled val="1"/>
        </dgm:presLayoutVars>
      </dgm:prSet>
      <dgm:spPr/>
    </dgm:pt>
  </dgm:ptLst>
  <dgm:cxnLst>
    <dgm:cxn modelId="{1BBBEC03-D2C7-4833-AA6D-97870C48AD10}" type="presOf" srcId="{11B02E5F-BB3F-4105-87D6-59E8B2F112BF}" destId="{3EFDDF06-9A08-4BBC-9232-25C189DA0F87}" srcOrd="1" destOrd="0" presId="urn:microsoft.com/office/officeart/2005/8/layout/vProcess5"/>
    <dgm:cxn modelId="{56D44821-92B0-4C2B-9DBB-9545662FD2AF}" type="presOf" srcId="{3B5BC67D-B39F-4E3E-A2C0-BB43822E9E1F}" destId="{2202C637-0A6B-45A6-8584-43B0B526FFB6}" srcOrd="0" destOrd="0" presId="urn:microsoft.com/office/officeart/2005/8/layout/vProcess5"/>
    <dgm:cxn modelId="{D5A53B30-1126-4C03-A3E2-663179D8988F}" type="presOf" srcId="{D080C1C8-A929-440D-903C-4725C8E0E382}" destId="{B294F141-7FC8-431C-A692-9FF81C59106D}" srcOrd="1" destOrd="0" presId="urn:microsoft.com/office/officeart/2005/8/layout/vProcess5"/>
    <dgm:cxn modelId="{59DE0B33-4E3B-4F82-9AB2-93EF7FDD70AA}" srcId="{3B5BC67D-B39F-4E3E-A2C0-BB43822E9E1F}" destId="{298500F9-E2E3-47CB-B590-6B13725563A8}" srcOrd="3" destOrd="0" parTransId="{2A9A8F6C-42F8-4B60-86C4-B5F374BE1AD1}" sibTransId="{A03053FC-225F-4C2E-A5C3-F0D5994A97A6}"/>
    <dgm:cxn modelId="{C4FC9D34-0794-4961-B2EE-A446F4FB050F}" type="presOf" srcId="{51254352-4189-46D4-88B0-2C575E120D72}" destId="{FA4B0926-E374-4DBD-89F6-73CB5C1A4DC9}" srcOrd="0" destOrd="0" presId="urn:microsoft.com/office/officeart/2005/8/layout/vProcess5"/>
    <dgm:cxn modelId="{96FF633B-1120-4DCB-9A3F-17A76E0F6D12}" type="presOf" srcId="{D080C1C8-A929-440D-903C-4725C8E0E382}" destId="{02F1387B-E3E0-4D33-B791-92FB7538BE72}" srcOrd="0" destOrd="0" presId="urn:microsoft.com/office/officeart/2005/8/layout/vProcess5"/>
    <dgm:cxn modelId="{19011D66-1C82-4EA3-B875-6AD01856C76E}" type="presOf" srcId="{298500F9-E2E3-47CB-B590-6B13725563A8}" destId="{E55F51CD-5C7A-4611-9723-ED5939BC2EAF}" srcOrd="1" destOrd="0" presId="urn:microsoft.com/office/officeart/2005/8/layout/vProcess5"/>
    <dgm:cxn modelId="{11C2144A-D9E5-4DD6-AD09-F49360606E7B}" srcId="{3B5BC67D-B39F-4E3E-A2C0-BB43822E9E1F}" destId="{11B02E5F-BB3F-4105-87D6-59E8B2F112BF}" srcOrd="1" destOrd="0" parTransId="{AE0BEF56-376C-45E6-8917-583C56337C95}" sibTransId="{3F090533-404C-4883-A49C-40601B351132}"/>
    <dgm:cxn modelId="{920B824B-F479-4437-AB54-7F61C410A54C}" srcId="{3B5BC67D-B39F-4E3E-A2C0-BB43822E9E1F}" destId="{51254352-4189-46D4-88B0-2C575E120D72}" srcOrd="0" destOrd="0" parTransId="{8B7D54CB-7DF0-4601-A23E-DA3C68D0C0CB}" sibTransId="{AB9EE6BC-65E4-4A3C-A35A-EFA9FA2B7BE6}"/>
    <dgm:cxn modelId="{7417284E-7EE3-47C3-A07D-519E6F6E4097}" type="presOf" srcId="{AB9EE6BC-65E4-4A3C-A35A-EFA9FA2B7BE6}" destId="{20CA6A88-CBAD-494E-8B09-8DFCCA78DE4D}" srcOrd="0" destOrd="0" presId="urn:microsoft.com/office/officeart/2005/8/layout/vProcess5"/>
    <dgm:cxn modelId="{67FCC86F-A65D-4C6C-91E2-C8A95F3B743E}" type="presOf" srcId="{3F090533-404C-4883-A49C-40601B351132}" destId="{3C8D08B0-A9E1-4954-BC4A-27F406556CDD}" srcOrd="0" destOrd="0" presId="urn:microsoft.com/office/officeart/2005/8/layout/vProcess5"/>
    <dgm:cxn modelId="{5AE10A54-4189-496A-8E06-D085D34E5926}" srcId="{3B5BC67D-B39F-4E3E-A2C0-BB43822E9E1F}" destId="{D080C1C8-A929-440D-903C-4725C8E0E382}" srcOrd="2" destOrd="0" parTransId="{1199DE2B-374B-488D-96C9-C60A1064E282}" sibTransId="{3874C6BE-9A76-489E-AB00-90A788428365}"/>
    <dgm:cxn modelId="{5492B45A-9771-44B8-BBDA-51B5B18A344A}" type="presOf" srcId="{11B02E5F-BB3F-4105-87D6-59E8B2F112BF}" destId="{5858202C-885A-4FBA-B609-9DCF2F3FA32F}" srcOrd="0" destOrd="0" presId="urn:microsoft.com/office/officeart/2005/8/layout/vProcess5"/>
    <dgm:cxn modelId="{5EFE548B-318E-4EB3-BD48-AAFEB720984E}" type="presOf" srcId="{298500F9-E2E3-47CB-B590-6B13725563A8}" destId="{D3A35A89-3CB9-4393-B51B-292E55A02052}" srcOrd="0" destOrd="0" presId="urn:microsoft.com/office/officeart/2005/8/layout/vProcess5"/>
    <dgm:cxn modelId="{ECD051A5-C599-4CF8-90E6-3C388E233333}" type="presOf" srcId="{51254352-4189-46D4-88B0-2C575E120D72}" destId="{3C6DCA85-8914-4FC2-82B4-AE76AB276DE0}" srcOrd="1" destOrd="0" presId="urn:microsoft.com/office/officeart/2005/8/layout/vProcess5"/>
    <dgm:cxn modelId="{35BCB3C2-ECA9-4674-A0AE-291BE5F6308D}" type="presOf" srcId="{3874C6BE-9A76-489E-AB00-90A788428365}" destId="{574B2AF9-1E45-4858-ADE6-B170B3B14FB9}" srcOrd="0" destOrd="0" presId="urn:microsoft.com/office/officeart/2005/8/layout/vProcess5"/>
    <dgm:cxn modelId="{6F3D3C77-4B17-49D0-A271-F2EC7EF2C582}" type="presParOf" srcId="{2202C637-0A6B-45A6-8584-43B0B526FFB6}" destId="{B59F0D46-1024-4250-940B-628FEE5ED189}" srcOrd="0" destOrd="0" presId="urn:microsoft.com/office/officeart/2005/8/layout/vProcess5"/>
    <dgm:cxn modelId="{AD25A0F6-3BDB-4DEE-A81D-3FBF1BD3961D}" type="presParOf" srcId="{2202C637-0A6B-45A6-8584-43B0B526FFB6}" destId="{FA4B0926-E374-4DBD-89F6-73CB5C1A4DC9}" srcOrd="1" destOrd="0" presId="urn:microsoft.com/office/officeart/2005/8/layout/vProcess5"/>
    <dgm:cxn modelId="{3C88AAC0-1CAB-4835-8CB1-B8BA7A562722}" type="presParOf" srcId="{2202C637-0A6B-45A6-8584-43B0B526FFB6}" destId="{5858202C-885A-4FBA-B609-9DCF2F3FA32F}" srcOrd="2" destOrd="0" presId="urn:microsoft.com/office/officeart/2005/8/layout/vProcess5"/>
    <dgm:cxn modelId="{FF04B97B-72EB-4EE4-83AA-68CDEC84BED6}" type="presParOf" srcId="{2202C637-0A6B-45A6-8584-43B0B526FFB6}" destId="{02F1387B-E3E0-4D33-B791-92FB7538BE72}" srcOrd="3" destOrd="0" presId="urn:microsoft.com/office/officeart/2005/8/layout/vProcess5"/>
    <dgm:cxn modelId="{203E6571-A413-4D8B-9ED3-C903AC78482A}" type="presParOf" srcId="{2202C637-0A6B-45A6-8584-43B0B526FFB6}" destId="{D3A35A89-3CB9-4393-B51B-292E55A02052}" srcOrd="4" destOrd="0" presId="urn:microsoft.com/office/officeart/2005/8/layout/vProcess5"/>
    <dgm:cxn modelId="{233CECEA-4542-4A8E-A9D2-10561F059471}" type="presParOf" srcId="{2202C637-0A6B-45A6-8584-43B0B526FFB6}" destId="{20CA6A88-CBAD-494E-8B09-8DFCCA78DE4D}" srcOrd="5" destOrd="0" presId="urn:microsoft.com/office/officeart/2005/8/layout/vProcess5"/>
    <dgm:cxn modelId="{96A79F72-3BAD-4D78-830E-F44435AB2375}" type="presParOf" srcId="{2202C637-0A6B-45A6-8584-43B0B526FFB6}" destId="{3C8D08B0-A9E1-4954-BC4A-27F406556CDD}" srcOrd="6" destOrd="0" presId="urn:microsoft.com/office/officeart/2005/8/layout/vProcess5"/>
    <dgm:cxn modelId="{CCC2F8DD-8655-42EF-9F09-57BDC90C8160}" type="presParOf" srcId="{2202C637-0A6B-45A6-8584-43B0B526FFB6}" destId="{574B2AF9-1E45-4858-ADE6-B170B3B14FB9}" srcOrd="7" destOrd="0" presId="urn:microsoft.com/office/officeart/2005/8/layout/vProcess5"/>
    <dgm:cxn modelId="{FDBA8AE5-3219-40E8-91AA-D089DB2D90F9}" type="presParOf" srcId="{2202C637-0A6B-45A6-8584-43B0B526FFB6}" destId="{3C6DCA85-8914-4FC2-82B4-AE76AB276DE0}" srcOrd="8" destOrd="0" presId="urn:microsoft.com/office/officeart/2005/8/layout/vProcess5"/>
    <dgm:cxn modelId="{DED48AC7-0009-4F39-B5F0-A57818CF453D}" type="presParOf" srcId="{2202C637-0A6B-45A6-8584-43B0B526FFB6}" destId="{3EFDDF06-9A08-4BBC-9232-25C189DA0F87}" srcOrd="9" destOrd="0" presId="urn:microsoft.com/office/officeart/2005/8/layout/vProcess5"/>
    <dgm:cxn modelId="{CC9B4666-E24C-448C-97D2-43815202C8C9}" type="presParOf" srcId="{2202C637-0A6B-45A6-8584-43B0B526FFB6}" destId="{B294F141-7FC8-431C-A692-9FF81C59106D}" srcOrd="10" destOrd="0" presId="urn:microsoft.com/office/officeart/2005/8/layout/vProcess5"/>
    <dgm:cxn modelId="{07DFC262-E3F1-4D14-9035-27720E99C5A3}" type="presParOf" srcId="{2202C637-0A6B-45A6-8584-43B0B526FFB6}" destId="{E55F51CD-5C7A-4611-9723-ED5939BC2EAF}"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12030D-1B7E-4722-A968-20A20FF81B1A}"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0F5ED884-5B62-4377-9144-C6B07D977594}">
      <dgm:prSet/>
      <dgm:spPr/>
      <dgm:t>
        <a:bodyPr/>
        <a:lstStyle/>
        <a:p>
          <a:r>
            <a:rPr lang="en-US" dirty="0"/>
            <a:t>HUD Form 7015.15 (RROF) signed by Certifying Officer</a:t>
          </a:r>
        </a:p>
      </dgm:t>
    </dgm:pt>
    <dgm:pt modelId="{56CFF6AB-2EA9-44C4-9BAC-F40E2749B93D}" type="parTrans" cxnId="{461C8DFF-3C74-4454-BA37-43976ABCB4D1}">
      <dgm:prSet/>
      <dgm:spPr/>
      <dgm:t>
        <a:bodyPr/>
        <a:lstStyle/>
        <a:p>
          <a:endParaRPr lang="en-US"/>
        </a:p>
      </dgm:t>
    </dgm:pt>
    <dgm:pt modelId="{DAF78A33-DAFF-463C-B04C-640738017F74}" type="sibTrans" cxnId="{461C8DFF-3C74-4454-BA37-43976ABCB4D1}">
      <dgm:prSet/>
      <dgm:spPr/>
      <dgm:t>
        <a:bodyPr/>
        <a:lstStyle/>
        <a:p>
          <a:endParaRPr lang="en-US"/>
        </a:p>
      </dgm:t>
    </dgm:pt>
    <dgm:pt modelId="{8A7491B3-E1ED-43D4-BA47-7828FB27FAD9}">
      <dgm:prSet/>
      <dgm:spPr/>
      <dgm:t>
        <a:bodyPr/>
        <a:lstStyle/>
        <a:p>
          <a:r>
            <a:rPr lang="en-US" dirty="0"/>
            <a:t>DCEO issues </a:t>
          </a:r>
          <a:r>
            <a:rPr lang="en-US" dirty="0" err="1"/>
            <a:t>Env</a:t>
          </a:r>
          <a:r>
            <a:rPr lang="en-US" dirty="0"/>
            <a:t>. Release Letter</a:t>
          </a:r>
        </a:p>
      </dgm:t>
    </dgm:pt>
    <dgm:pt modelId="{EEFBD028-BCCA-43EA-B8AD-B85EF6849E82}" type="parTrans" cxnId="{7D77F13E-ECE5-4570-8BB6-5E73678AC0BD}">
      <dgm:prSet/>
      <dgm:spPr/>
      <dgm:t>
        <a:bodyPr/>
        <a:lstStyle/>
        <a:p>
          <a:endParaRPr lang="en-US"/>
        </a:p>
      </dgm:t>
    </dgm:pt>
    <dgm:pt modelId="{C8620A4C-D05B-437A-B043-A67B5E8A7888}" type="sibTrans" cxnId="{7D77F13E-ECE5-4570-8BB6-5E73678AC0BD}">
      <dgm:prSet/>
      <dgm:spPr/>
      <dgm:t>
        <a:bodyPr/>
        <a:lstStyle/>
        <a:p>
          <a:endParaRPr lang="en-US"/>
        </a:p>
      </dgm:t>
    </dgm:pt>
    <dgm:pt modelId="{894CC5FF-EDA6-495C-8750-440E5136424B}">
      <dgm:prSet/>
      <dgm:spPr/>
      <dgm:t>
        <a:bodyPr/>
        <a:lstStyle/>
        <a:p>
          <a:r>
            <a:rPr lang="en-US" dirty="0"/>
            <a:t>Submit RROF to DCEO ERO</a:t>
          </a:r>
        </a:p>
      </dgm:t>
    </dgm:pt>
    <dgm:pt modelId="{DE534BE3-B1EA-4D77-B0F3-DCAE0008188F}" type="sibTrans" cxnId="{D1291E34-613A-427D-9FB4-83EC65BCA620}">
      <dgm:prSet/>
      <dgm:spPr/>
      <dgm:t>
        <a:bodyPr/>
        <a:lstStyle/>
        <a:p>
          <a:endParaRPr lang="en-US"/>
        </a:p>
      </dgm:t>
    </dgm:pt>
    <dgm:pt modelId="{F0D85FEA-873D-4C8D-AEA5-444F6BF405C0}" type="parTrans" cxnId="{D1291E34-613A-427D-9FB4-83EC65BCA620}">
      <dgm:prSet/>
      <dgm:spPr/>
      <dgm:t>
        <a:bodyPr/>
        <a:lstStyle/>
        <a:p>
          <a:endParaRPr lang="en-US"/>
        </a:p>
      </dgm:t>
    </dgm:pt>
    <dgm:pt modelId="{81E07081-4368-423E-BEDE-7FF012F4D8DC}" type="pres">
      <dgm:prSet presAssocID="{EF12030D-1B7E-4722-A968-20A20FF81B1A}" presName="CompostProcess" presStyleCnt="0">
        <dgm:presLayoutVars>
          <dgm:dir/>
          <dgm:resizeHandles val="exact"/>
        </dgm:presLayoutVars>
      </dgm:prSet>
      <dgm:spPr/>
    </dgm:pt>
    <dgm:pt modelId="{1F96F115-65D1-403B-9AEE-79417D882FE6}" type="pres">
      <dgm:prSet presAssocID="{EF12030D-1B7E-4722-A968-20A20FF81B1A}" presName="arrow" presStyleLbl="bgShp" presStyleIdx="0" presStyleCnt="1"/>
      <dgm:spPr/>
    </dgm:pt>
    <dgm:pt modelId="{A535FE85-195F-4808-968C-72C47CC76DFE}" type="pres">
      <dgm:prSet presAssocID="{EF12030D-1B7E-4722-A968-20A20FF81B1A}" presName="linearProcess" presStyleCnt="0"/>
      <dgm:spPr/>
    </dgm:pt>
    <dgm:pt modelId="{D94F3C1F-1E25-482F-BD98-FA86A664A44F}" type="pres">
      <dgm:prSet presAssocID="{0F5ED884-5B62-4377-9144-C6B07D977594}" presName="textNode" presStyleLbl="node1" presStyleIdx="0" presStyleCnt="3">
        <dgm:presLayoutVars>
          <dgm:bulletEnabled val="1"/>
        </dgm:presLayoutVars>
      </dgm:prSet>
      <dgm:spPr/>
    </dgm:pt>
    <dgm:pt modelId="{9BF68CAE-3291-45D3-8078-3A03782CC705}" type="pres">
      <dgm:prSet presAssocID="{DAF78A33-DAFF-463C-B04C-640738017F74}" presName="sibTrans" presStyleCnt="0"/>
      <dgm:spPr/>
    </dgm:pt>
    <dgm:pt modelId="{FE2942EA-F190-43DA-A0B5-6971910E8D52}" type="pres">
      <dgm:prSet presAssocID="{894CC5FF-EDA6-495C-8750-440E5136424B}" presName="textNode" presStyleLbl="node1" presStyleIdx="1" presStyleCnt="3">
        <dgm:presLayoutVars>
          <dgm:bulletEnabled val="1"/>
        </dgm:presLayoutVars>
      </dgm:prSet>
      <dgm:spPr/>
    </dgm:pt>
    <dgm:pt modelId="{76F6DAD7-9F70-404C-9B5A-EEC4DA944D76}" type="pres">
      <dgm:prSet presAssocID="{DE534BE3-B1EA-4D77-B0F3-DCAE0008188F}" presName="sibTrans" presStyleCnt="0"/>
      <dgm:spPr/>
    </dgm:pt>
    <dgm:pt modelId="{1AD4BF5F-F75D-41A7-A124-CCA30F266E90}" type="pres">
      <dgm:prSet presAssocID="{8A7491B3-E1ED-43D4-BA47-7828FB27FAD9}" presName="textNode" presStyleLbl="node1" presStyleIdx="2" presStyleCnt="3">
        <dgm:presLayoutVars>
          <dgm:bulletEnabled val="1"/>
        </dgm:presLayoutVars>
      </dgm:prSet>
      <dgm:spPr/>
    </dgm:pt>
  </dgm:ptLst>
  <dgm:cxnLst>
    <dgm:cxn modelId="{A847EC24-73B3-4EB5-8C89-8B28BA710E49}" type="presOf" srcId="{894CC5FF-EDA6-495C-8750-440E5136424B}" destId="{FE2942EA-F190-43DA-A0B5-6971910E8D52}" srcOrd="0" destOrd="0" presId="urn:microsoft.com/office/officeart/2005/8/layout/hProcess9"/>
    <dgm:cxn modelId="{348B8D28-2983-46B8-B93A-751C7463A08D}" type="presOf" srcId="{0F5ED884-5B62-4377-9144-C6B07D977594}" destId="{D94F3C1F-1E25-482F-BD98-FA86A664A44F}" srcOrd="0" destOrd="0" presId="urn:microsoft.com/office/officeart/2005/8/layout/hProcess9"/>
    <dgm:cxn modelId="{EDEA592C-D6C1-46B0-8FA1-17AB45939898}" type="presOf" srcId="{8A7491B3-E1ED-43D4-BA47-7828FB27FAD9}" destId="{1AD4BF5F-F75D-41A7-A124-CCA30F266E90}" srcOrd="0" destOrd="0" presId="urn:microsoft.com/office/officeart/2005/8/layout/hProcess9"/>
    <dgm:cxn modelId="{D1291E34-613A-427D-9FB4-83EC65BCA620}" srcId="{EF12030D-1B7E-4722-A968-20A20FF81B1A}" destId="{894CC5FF-EDA6-495C-8750-440E5136424B}" srcOrd="1" destOrd="0" parTransId="{F0D85FEA-873D-4C8D-AEA5-444F6BF405C0}" sibTransId="{DE534BE3-B1EA-4D77-B0F3-DCAE0008188F}"/>
    <dgm:cxn modelId="{7D77F13E-ECE5-4570-8BB6-5E73678AC0BD}" srcId="{EF12030D-1B7E-4722-A968-20A20FF81B1A}" destId="{8A7491B3-E1ED-43D4-BA47-7828FB27FAD9}" srcOrd="2" destOrd="0" parTransId="{EEFBD028-BCCA-43EA-B8AD-B85EF6849E82}" sibTransId="{C8620A4C-D05B-437A-B043-A67B5E8A7888}"/>
    <dgm:cxn modelId="{11094FBE-9FD4-4A9E-9A56-0418F8149F70}" type="presOf" srcId="{EF12030D-1B7E-4722-A968-20A20FF81B1A}" destId="{81E07081-4368-423E-BEDE-7FF012F4D8DC}" srcOrd="0" destOrd="0" presId="urn:microsoft.com/office/officeart/2005/8/layout/hProcess9"/>
    <dgm:cxn modelId="{461C8DFF-3C74-4454-BA37-43976ABCB4D1}" srcId="{EF12030D-1B7E-4722-A968-20A20FF81B1A}" destId="{0F5ED884-5B62-4377-9144-C6B07D977594}" srcOrd="0" destOrd="0" parTransId="{56CFF6AB-2EA9-44C4-9BAC-F40E2749B93D}" sibTransId="{DAF78A33-DAFF-463C-B04C-640738017F74}"/>
    <dgm:cxn modelId="{ECD6FF6E-676B-4EF1-8605-34C88F4FF013}" type="presParOf" srcId="{81E07081-4368-423E-BEDE-7FF012F4D8DC}" destId="{1F96F115-65D1-403B-9AEE-79417D882FE6}" srcOrd="0" destOrd="0" presId="urn:microsoft.com/office/officeart/2005/8/layout/hProcess9"/>
    <dgm:cxn modelId="{56A99609-2C26-468C-9726-D811683A5AAB}" type="presParOf" srcId="{81E07081-4368-423E-BEDE-7FF012F4D8DC}" destId="{A535FE85-195F-4808-968C-72C47CC76DFE}" srcOrd="1" destOrd="0" presId="urn:microsoft.com/office/officeart/2005/8/layout/hProcess9"/>
    <dgm:cxn modelId="{E542659E-94DB-4FB8-BF7A-747ABEB4ABC4}" type="presParOf" srcId="{A535FE85-195F-4808-968C-72C47CC76DFE}" destId="{D94F3C1F-1E25-482F-BD98-FA86A664A44F}" srcOrd="0" destOrd="0" presId="urn:microsoft.com/office/officeart/2005/8/layout/hProcess9"/>
    <dgm:cxn modelId="{03C303F0-D4B8-441E-B315-E512FD674EBB}" type="presParOf" srcId="{A535FE85-195F-4808-968C-72C47CC76DFE}" destId="{9BF68CAE-3291-45D3-8078-3A03782CC705}" srcOrd="1" destOrd="0" presId="urn:microsoft.com/office/officeart/2005/8/layout/hProcess9"/>
    <dgm:cxn modelId="{6438DD33-E1E9-4A50-8936-5037FA54A131}" type="presParOf" srcId="{A535FE85-195F-4808-968C-72C47CC76DFE}" destId="{FE2942EA-F190-43DA-A0B5-6971910E8D52}" srcOrd="2" destOrd="0" presId="urn:microsoft.com/office/officeart/2005/8/layout/hProcess9"/>
    <dgm:cxn modelId="{D5DC849D-C7A8-453F-954B-E47D505CD072}" type="presParOf" srcId="{A535FE85-195F-4808-968C-72C47CC76DFE}" destId="{76F6DAD7-9F70-404C-9B5A-EEC4DA944D76}" srcOrd="3" destOrd="0" presId="urn:microsoft.com/office/officeart/2005/8/layout/hProcess9"/>
    <dgm:cxn modelId="{79784FDB-2400-421F-AE1D-933BDDE53AD1}" type="presParOf" srcId="{A535FE85-195F-4808-968C-72C47CC76DFE}" destId="{1AD4BF5F-F75D-41A7-A124-CCA30F266E90}"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B8D18-BBB9-4F64-91A2-9F0578A732B3}">
      <dsp:nvSpPr>
        <dsp:cNvPr id="0" name=""/>
        <dsp:cNvSpPr/>
      </dsp:nvSpPr>
      <dsp:spPr>
        <a:xfrm>
          <a:off x="0" y="0"/>
          <a:ext cx="6291367" cy="5830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Define Project</a:t>
          </a:r>
        </a:p>
      </dsp:txBody>
      <dsp:txXfrm>
        <a:off x="17077" y="17077"/>
        <a:ext cx="5594004" cy="548886"/>
      </dsp:txXfrm>
    </dsp:sp>
    <dsp:sp modelId="{741044C9-E3C0-4D27-BF6C-7F8FC75E97A9}">
      <dsp:nvSpPr>
        <dsp:cNvPr id="0" name=""/>
        <dsp:cNvSpPr/>
      </dsp:nvSpPr>
      <dsp:spPr>
        <a:xfrm>
          <a:off x="469809" y="664018"/>
          <a:ext cx="6291367" cy="5830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Determine “Level of Review”</a:t>
          </a:r>
        </a:p>
      </dsp:txBody>
      <dsp:txXfrm>
        <a:off x="486886" y="681095"/>
        <a:ext cx="5408427" cy="548886"/>
      </dsp:txXfrm>
    </dsp:sp>
    <dsp:sp modelId="{8E6E834C-D109-48C8-98F1-B64A9A9279DE}">
      <dsp:nvSpPr>
        <dsp:cNvPr id="0" name=""/>
        <dsp:cNvSpPr/>
      </dsp:nvSpPr>
      <dsp:spPr>
        <a:xfrm>
          <a:off x="939619" y="1328036"/>
          <a:ext cx="6291367" cy="5830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Conduct the Environmental Review</a:t>
          </a:r>
        </a:p>
      </dsp:txBody>
      <dsp:txXfrm>
        <a:off x="956696" y="1345113"/>
        <a:ext cx="5408427" cy="548886"/>
      </dsp:txXfrm>
    </dsp:sp>
    <dsp:sp modelId="{19B8A930-CE53-4910-BAFD-FE0D0850E0A8}">
      <dsp:nvSpPr>
        <dsp:cNvPr id="0" name=""/>
        <dsp:cNvSpPr/>
      </dsp:nvSpPr>
      <dsp:spPr>
        <a:xfrm>
          <a:off x="1409429" y="1992055"/>
          <a:ext cx="6291367" cy="5830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Finalize Review (RROF </a:t>
          </a:r>
          <a:r>
            <a:rPr lang="en-US" sz="2400" kern="1200" dirty="0">
              <a:sym typeface="Wingdings" panose="05000000000000000000" pitchFamily="2" charset="2"/>
            </a:rPr>
            <a:t> </a:t>
          </a:r>
          <a:r>
            <a:rPr lang="en-US" sz="2400" kern="1200" dirty="0" err="1">
              <a:sym typeface="Wingdings" panose="05000000000000000000" pitchFamily="2" charset="2"/>
            </a:rPr>
            <a:t>Env</a:t>
          </a:r>
          <a:r>
            <a:rPr lang="en-US" sz="2400" kern="1200" dirty="0">
              <a:sym typeface="Wingdings" panose="05000000000000000000" pitchFamily="2" charset="2"/>
            </a:rPr>
            <a:t> Release </a:t>
          </a:r>
          <a:r>
            <a:rPr lang="en-US" sz="2400" kern="1200" dirty="0" err="1">
              <a:sym typeface="Wingdings" panose="05000000000000000000" pitchFamily="2" charset="2"/>
            </a:rPr>
            <a:t>Ltr</a:t>
          </a:r>
          <a:r>
            <a:rPr lang="en-US" sz="2400" kern="1200" dirty="0">
              <a:sym typeface="Wingdings" panose="05000000000000000000" pitchFamily="2" charset="2"/>
            </a:rPr>
            <a:t>)</a:t>
          </a:r>
          <a:endParaRPr lang="en-US" sz="2400" kern="1200" dirty="0"/>
        </a:p>
      </dsp:txBody>
      <dsp:txXfrm>
        <a:off x="1426506" y="2009132"/>
        <a:ext cx="5408427" cy="548886"/>
      </dsp:txXfrm>
    </dsp:sp>
    <dsp:sp modelId="{73F9B3CC-FAB1-498A-86F1-CDEC4ADF1070}">
      <dsp:nvSpPr>
        <dsp:cNvPr id="0" name=""/>
        <dsp:cNvSpPr/>
      </dsp:nvSpPr>
      <dsp:spPr>
        <a:xfrm>
          <a:off x="1879239" y="2656073"/>
          <a:ext cx="6291367" cy="5830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Commit / Expend HUD funds</a:t>
          </a:r>
        </a:p>
      </dsp:txBody>
      <dsp:txXfrm>
        <a:off x="1896316" y="2673150"/>
        <a:ext cx="5408427" cy="548886"/>
      </dsp:txXfrm>
    </dsp:sp>
    <dsp:sp modelId="{81623EE3-DEC9-495B-AD2C-2039B50C8959}">
      <dsp:nvSpPr>
        <dsp:cNvPr id="0" name=""/>
        <dsp:cNvSpPr/>
      </dsp:nvSpPr>
      <dsp:spPr>
        <a:xfrm>
          <a:off x="5912391" y="425943"/>
          <a:ext cx="378976" cy="37897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997661" y="425943"/>
        <a:ext cx="208436" cy="285179"/>
      </dsp:txXfrm>
    </dsp:sp>
    <dsp:sp modelId="{3661CEE8-4481-4306-98E0-25ED2FD2B8C6}">
      <dsp:nvSpPr>
        <dsp:cNvPr id="0" name=""/>
        <dsp:cNvSpPr/>
      </dsp:nvSpPr>
      <dsp:spPr>
        <a:xfrm>
          <a:off x="6382200" y="1089961"/>
          <a:ext cx="378976" cy="37897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467470" y="1089961"/>
        <a:ext cx="208436" cy="285179"/>
      </dsp:txXfrm>
    </dsp:sp>
    <dsp:sp modelId="{49223B81-055A-4495-B4D0-A61F9D7A8E7B}">
      <dsp:nvSpPr>
        <dsp:cNvPr id="0" name=""/>
        <dsp:cNvSpPr/>
      </dsp:nvSpPr>
      <dsp:spPr>
        <a:xfrm>
          <a:off x="6852010" y="1744262"/>
          <a:ext cx="378976" cy="37897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937280" y="1744262"/>
        <a:ext cx="208436" cy="285179"/>
      </dsp:txXfrm>
    </dsp:sp>
    <dsp:sp modelId="{C4C2B25D-4428-4541-BEED-11E668A973D8}">
      <dsp:nvSpPr>
        <dsp:cNvPr id="0" name=""/>
        <dsp:cNvSpPr/>
      </dsp:nvSpPr>
      <dsp:spPr>
        <a:xfrm>
          <a:off x="7321820" y="2414759"/>
          <a:ext cx="378976" cy="37897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407090" y="2414759"/>
        <a:ext cx="208436" cy="285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FF078-9F9C-4B39-8CBF-0BF5AE0911CD}">
      <dsp:nvSpPr>
        <dsp:cNvPr id="0" name=""/>
        <dsp:cNvSpPr/>
      </dsp:nvSpPr>
      <dsp:spPr>
        <a:xfrm>
          <a:off x="-355991" y="293344"/>
          <a:ext cx="7886700" cy="114701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182089" numCol="1" spcCol="1270" anchor="ctr" anchorCtr="0">
          <a:noAutofit/>
        </a:bodyPr>
        <a:lstStyle/>
        <a:p>
          <a:pPr marL="0" lvl="0" indent="0" algn="l" defTabSz="577850">
            <a:lnSpc>
              <a:spcPct val="90000"/>
            </a:lnSpc>
            <a:spcBef>
              <a:spcPct val="0"/>
            </a:spcBef>
            <a:spcAft>
              <a:spcPct val="35000"/>
            </a:spcAft>
            <a:buNone/>
          </a:pPr>
          <a:r>
            <a:rPr lang="en-US" sz="1300" kern="1200" dirty="0"/>
            <a:t>EIS – one to two years</a:t>
          </a:r>
        </a:p>
      </dsp:txBody>
      <dsp:txXfrm>
        <a:off x="-355991" y="580098"/>
        <a:ext cx="7599946" cy="573507"/>
      </dsp:txXfrm>
    </dsp:sp>
    <dsp:sp modelId="{C507DE6B-821A-4074-95D4-639B948AE54D}">
      <dsp:nvSpPr>
        <dsp:cNvPr id="0" name=""/>
        <dsp:cNvSpPr/>
      </dsp:nvSpPr>
      <dsp:spPr>
        <a:xfrm>
          <a:off x="1101470" y="675861"/>
          <a:ext cx="6429237" cy="114701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182089" numCol="1" spcCol="1270" anchor="ctr" anchorCtr="0">
          <a:noAutofit/>
        </a:bodyPr>
        <a:lstStyle/>
        <a:p>
          <a:pPr marL="0" lvl="0" indent="0" algn="l" defTabSz="577850">
            <a:lnSpc>
              <a:spcPct val="90000"/>
            </a:lnSpc>
            <a:spcBef>
              <a:spcPct val="0"/>
            </a:spcBef>
            <a:spcAft>
              <a:spcPct val="35000"/>
            </a:spcAft>
            <a:buNone/>
          </a:pPr>
          <a:r>
            <a:rPr lang="en-US" sz="1300" kern="1200" dirty="0"/>
            <a:t>EA – 45 to 100 days to complete depending on consultations required</a:t>
          </a:r>
        </a:p>
      </dsp:txBody>
      <dsp:txXfrm>
        <a:off x="1101470" y="962615"/>
        <a:ext cx="6142483" cy="573507"/>
      </dsp:txXfrm>
    </dsp:sp>
    <dsp:sp modelId="{A5DB5172-034A-4C4E-8FAD-3F79210C7C80}">
      <dsp:nvSpPr>
        <dsp:cNvPr id="0" name=""/>
        <dsp:cNvSpPr/>
      </dsp:nvSpPr>
      <dsp:spPr>
        <a:xfrm>
          <a:off x="2558932" y="1058378"/>
          <a:ext cx="4971775" cy="114701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182089" numCol="1" spcCol="1270" anchor="ctr" anchorCtr="0">
          <a:noAutofit/>
        </a:bodyPr>
        <a:lstStyle/>
        <a:p>
          <a:pPr marL="0" lvl="0" indent="0" algn="l" defTabSz="577850">
            <a:lnSpc>
              <a:spcPct val="90000"/>
            </a:lnSpc>
            <a:spcBef>
              <a:spcPct val="0"/>
            </a:spcBef>
            <a:spcAft>
              <a:spcPct val="35000"/>
            </a:spcAft>
            <a:buNone/>
          </a:pPr>
          <a:r>
            <a:rPr lang="en-US" sz="1300" kern="1200" dirty="0"/>
            <a:t>CEST – 30 to 75 days depending on consultations required</a:t>
          </a:r>
        </a:p>
      </dsp:txBody>
      <dsp:txXfrm>
        <a:off x="2558932" y="1345132"/>
        <a:ext cx="4685021" cy="573507"/>
      </dsp:txXfrm>
    </dsp:sp>
    <dsp:sp modelId="{17F71D8E-3004-487A-A239-22F5491B3A9F}">
      <dsp:nvSpPr>
        <dsp:cNvPr id="0" name=""/>
        <dsp:cNvSpPr/>
      </dsp:nvSpPr>
      <dsp:spPr>
        <a:xfrm>
          <a:off x="4017183" y="1440627"/>
          <a:ext cx="3513524" cy="114701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182089" numCol="1" spcCol="1270" anchor="ctr" anchorCtr="0">
          <a:noAutofit/>
        </a:bodyPr>
        <a:lstStyle/>
        <a:p>
          <a:pPr marL="0" lvl="0" indent="0" algn="l" defTabSz="577850">
            <a:lnSpc>
              <a:spcPct val="90000"/>
            </a:lnSpc>
            <a:spcBef>
              <a:spcPct val="0"/>
            </a:spcBef>
            <a:spcAft>
              <a:spcPct val="35000"/>
            </a:spcAft>
            <a:buNone/>
          </a:pPr>
          <a:r>
            <a:rPr lang="en-US" sz="1300" kern="1200" dirty="0"/>
            <a:t>CENST – less than an hour</a:t>
          </a:r>
        </a:p>
      </dsp:txBody>
      <dsp:txXfrm>
        <a:off x="4017183" y="1727381"/>
        <a:ext cx="3226770" cy="573507"/>
      </dsp:txXfrm>
    </dsp:sp>
    <dsp:sp modelId="{04D2C321-3836-441F-9A41-58C9B53475A3}">
      <dsp:nvSpPr>
        <dsp:cNvPr id="0" name=""/>
        <dsp:cNvSpPr/>
      </dsp:nvSpPr>
      <dsp:spPr>
        <a:xfrm>
          <a:off x="4026570" y="2013732"/>
          <a:ext cx="3480030" cy="114701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182089" numCol="1" spcCol="1270" anchor="ctr" anchorCtr="0">
          <a:noAutofit/>
        </a:bodyPr>
        <a:lstStyle/>
        <a:p>
          <a:pPr marL="0" lvl="0" indent="0" algn="l" defTabSz="577850">
            <a:lnSpc>
              <a:spcPct val="90000"/>
            </a:lnSpc>
            <a:spcBef>
              <a:spcPct val="0"/>
            </a:spcBef>
            <a:spcAft>
              <a:spcPct val="35000"/>
            </a:spcAft>
            <a:buNone/>
          </a:pPr>
          <a:r>
            <a:rPr lang="en-US" sz="1300" kern="1200" dirty="0"/>
            <a:t>Exempt &amp; </a:t>
          </a:r>
          <a:r>
            <a:rPr lang="en-US" sz="1300" kern="1200" dirty="0" err="1"/>
            <a:t>CoC</a:t>
          </a:r>
          <a:r>
            <a:rPr lang="en-US" sz="1300" kern="1200" dirty="0"/>
            <a:t> – less than an hour</a:t>
          </a:r>
        </a:p>
      </dsp:txBody>
      <dsp:txXfrm>
        <a:off x="4026570" y="2300486"/>
        <a:ext cx="3193276" cy="573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B0926-E374-4DBD-89F6-73CB5C1A4DC9}">
      <dsp:nvSpPr>
        <dsp:cNvPr id="0" name=""/>
        <dsp:cNvSpPr/>
      </dsp:nvSpPr>
      <dsp:spPr>
        <a:xfrm>
          <a:off x="0" y="0"/>
          <a:ext cx="1828800" cy="452628"/>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Screening</a:t>
          </a:r>
        </a:p>
      </dsp:txBody>
      <dsp:txXfrm>
        <a:off x="13257" y="13257"/>
        <a:ext cx="1302132" cy="426114"/>
      </dsp:txXfrm>
    </dsp:sp>
    <dsp:sp modelId="{5858202C-885A-4FBA-B609-9DCF2F3FA32F}">
      <dsp:nvSpPr>
        <dsp:cNvPr id="0" name=""/>
        <dsp:cNvSpPr/>
      </dsp:nvSpPr>
      <dsp:spPr>
        <a:xfrm>
          <a:off x="153162" y="534924"/>
          <a:ext cx="1828800" cy="452628"/>
        </a:xfrm>
        <a:prstGeom prst="roundRect">
          <a:avLst>
            <a:gd name="adj" fmla="val 10000"/>
          </a:avLst>
        </a:prstGeom>
        <a:solidFill>
          <a:schemeClr val="tx2"/>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Phase I ESA</a:t>
          </a:r>
        </a:p>
      </dsp:txBody>
      <dsp:txXfrm>
        <a:off x="166419" y="548181"/>
        <a:ext cx="1354915" cy="426114"/>
      </dsp:txXfrm>
    </dsp:sp>
    <dsp:sp modelId="{02F1387B-E3E0-4D33-B791-92FB7538BE72}">
      <dsp:nvSpPr>
        <dsp:cNvPr id="0" name=""/>
        <dsp:cNvSpPr/>
      </dsp:nvSpPr>
      <dsp:spPr>
        <a:xfrm>
          <a:off x="304037" y="1069848"/>
          <a:ext cx="1828800" cy="452628"/>
        </a:xfrm>
        <a:prstGeom prst="roundRect">
          <a:avLst>
            <a:gd name="adj" fmla="val 10000"/>
          </a:avLst>
        </a:prstGeom>
        <a:solidFill>
          <a:schemeClr val="accent1"/>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Phase II ESA</a:t>
          </a:r>
        </a:p>
      </dsp:txBody>
      <dsp:txXfrm>
        <a:off x="317294" y="1083105"/>
        <a:ext cx="1357201" cy="426114"/>
      </dsp:txXfrm>
    </dsp:sp>
    <dsp:sp modelId="{D3A35A89-3CB9-4393-B51B-292E55A02052}">
      <dsp:nvSpPr>
        <dsp:cNvPr id="0" name=""/>
        <dsp:cNvSpPr/>
      </dsp:nvSpPr>
      <dsp:spPr>
        <a:xfrm>
          <a:off x="457199" y="1604772"/>
          <a:ext cx="1828800" cy="452628"/>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Site Remediation</a:t>
          </a:r>
        </a:p>
      </dsp:txBody>
      <dsp:txXfrm>
        <a:off x="470456" y="1618029"/>
        <a:ext cx="1354915" cy="426114"/>
      </dsp:txXfrm>
    </dsp:sp>
    <dsp:sp modelId="{20CA6A88-CBAD-494E-8B09-8DFCCA78DE4D}">
      <dsp:nvSpPr>
        <dsp:cNvPr id="0" name=""/>
        <dsp:cNvSpPr/>
      </dsp:nvSpPr>
      <dsp:spPr>
        <a:xfrm>
          <a:off x="1534591" y="346671"/>
          <a:ext cx="294208" cy="29420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600788" y="346671"/>
        <a:ext cx="161814" cy="221392"/>
      </dsp:txXfrm>
    </dsp:sp>
    <dsp:sp modelId="{3C8D08B0-A9E1-4954-BC4A-27F406556CDD}">
      <dsp:nvSpPr>
        <dsp:cNvPr id="0" name=""/>
        <dsp:cNvSpPr/>
      </dsp:nvSpPr>
      <dsp:spPr>
        <a:xfrm>
          <a:off x="1687753" y="881595"/>
          <a:ext cx="294208" cy="29420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753950" y="881595"/>
        <a:ext cx="161814" cy="221392"/>
      </dsp:txXfrm>
    </dsp:sp>
    <dsp:sp modelId="{574B2AF9-1E45-4858-ADE6-B170B3B14FB9}">
      <dsp:nvSpPr>
        <dsp:cNvPr id="0" name=""/>
        <dsp:cNvSpPr/>
      </dsp:nvSpPr>
      <dsp:spPr>
        <a:xfrm>
          <a:off x="1838629" y="1416519"/>
          <a:ext cx="294208" cy="29420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904826" y="1416519"/>
        <a:ext cx="161814" cy="2213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6F115-65D1-403B-9AEE-79417D882FE6}">
      <dsp:nvSpPr>
        <dsp:cNvPr id="0" name=""/>
        <dsp:cNvSpPr/>
      </dsp:nvSpPr>
      <dsp:spPr>
        <a:xfrm>
          <a:off x="617219" y="0"/>
          <a:ext cx="6995160" cy="324167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4F3C1F-1E25-482F-BD98-FA86A664A44F}">
      <dsp:nvSpPr>
        <dsp:cNvPr id="0" name=""/>
        <dsp:cNvSpPr/>
      </dsp:nvSpPr>
      <dsp:spPr>
        <a:xfrm>
          <a:off x="8840" y="972502"/>
          <a:ext cx="2648902" cy="1296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HUD Form 7015.15 (RROF) signed by Certifying Officer</a:t>
          </a:r>
        </a:p>
      </dsp:txBody>
      <dsp:txXfrm>
        <a:off x="72138" y="1035800"/>
        <a:ext cx="2522306" cy="1170074"/>
      </dsp:txXfrm>
    </dsp:sp>
    <dsp:sp modelId="{FE2942EA-F190-43DA-A0B5-6971910E8D52}">
      <dsp:nvSpPr>
        <dsp:cNvPr id="0" name=""/>
        <dsp:cNvSpPr/>
      </dsp:nvSpPr>
      <dsp:spPr>
        <a:xfrm>
          <a:off x="2790348" y="972502"/>
          <a:ext cx="2648902" cy="1296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Submit RROF to DCEO ERO</a:t>
          </a:r>
        </a:p>
      </dsp:txBody>
      <dsp:txXfrm>
        <a:off x="2853646" y="1035800"/>
        <a:ext cx="2522306" cy="1170074"/>
      </dsp:txXfrm>
    </dsp:sp>
    <dsp:sp modelId="{1AD4BF5F-F75D-41A7-A124-CCA30F266E90}">
      <dsp:nvSpPr>
        <dsp:cNvPr id="0" name=""/>
        <dsp:cNvSpPr/>
      </dsp:nvSpPr>
      <dsp:spPr>
        <a:xfrm>
          <a:off x="5571857" y="972502"/>
          <a:ext cx="2648902" cy="1296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DCEO issues </a:t>
          </a:r>
          <a:r>
            <a:rPr lang="en-US" sz="2300" kern="1200" dirty="0" err="1"/>
            <a:t>Env</a:t>
          </a:r>
          <a:r>
            <a:rPr lang="en-US" sz="2300" kern="1200" dirty="0"/>
            <a:t>. Release Letter</a:t>
          </a:r>
        </a:p>
      </dsp:txBody>
      <dsp:txXfrm>
        <a:off x="5635155" y="1035800"/>
        <a:ext cx="2522306" cy="117007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977769" y="8842636"/>
            <a:ext cx="3043762" cy="465022"/>
          </a:xfrm>
          <a:prstGeom prst="rect">
            <a:avLst/>
          </a:prstGeom>
        </p:spPr>
        <p:txBody>
          <a:bodyPr vert="horz" lIns="93297" tIns="46648" rIns="93297" bIns="46648" rtlCol="0" anchor="b"/>
          <a:lstStyle>
            <a:lvl1pPr algn="r" fontAlgn="auto">
              <a:spcBef>
                <a:spcPts val="0"/>
              </a:spcBef>
              <a:spcAft>
                <a:spcPts val="0"/>
              </a:spcAft>
              <a:defRPr sz="1200">
                <a:latin typeface="+mn-lt"/>
              </a:defRPr>
            </a:lvl1pPr>
          </a:lstStyle>
          <a:p>
            <a:pPr>
              <a:defRPr/>
            </a:pPr>
            <a:fld id="{D6874C21-9C63-4DA8-82F8-B9E41A6D9DC7}" type="slidenum">
              <a:rPr lang="en-US"/>
              <a:pPr>
                <a:defRPr/>
              </a:pPr>
              <a:t>‹#›</a:t>
            </a:fld>
            <a:endParaRPr lang="en-US" dirty="0"/>
          </a:p>
        </p:txBody>
      </p:sp>
    </p:spTree>
    <p:extLst>
      <p:ext uri="{BB962C8B-B14F-4D97-AF65-F5344CB8AC3E}">
        <p14:creationId xmlns:p14="http://schemas.microsoft.com/office/powerpoint/2010/main" val="31184536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762" cy="465022"/>
          </a:xfrm>
          <a:prstGeom prst="rect">
            <a:avLst/>
          </a:prstGeom>
        </p:spPr>
        <p:txBody>
          <a:bodyPr vert="horz" lIns="93297" tIns="46648" rIns="93297" bIns="46648"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7769" y="0"/>
            <a:ext cx="3043762" cy="465022"/>
          </a:xfrm>
          <a:prstGeom prst="rect">
            <a:avLst/>
          </a:prstGeom>
        </p:spPr>
        <p:txBody>
          <a:bodyPr vert="horz" lIns="93297" tIns="46648" rIns="93297" bIns="46648" rtlCol="0"/>
          <a:lstStyle>
            <a:lvl1pPr algn="r" fontAlgn="auto">
              <a:spcBef>
                <a:spcPts val="0"/>
              </a:spcBef>
              <a:spcAft>
                <a:spcPts val="0"/>
              </a:spcAft>
              <a:defRPr sz="1200">
                <a:latin typeface="+mn-lt"/>
              </a:defRPr>
            </a:lvl1pPr>
          </a:lstStyle>
          <a:p>
            <a:pPr>
              <a:defRPr/>
            </a:pPr>
            <a:fld id="{84AF7DDB-C234-4D30-BCEA-F9BDEC3C3C58}" type="datetimeFigureOut">
              <a:rPr lang="en-US"/>
              <a:pPr>
                <a:defRPr/>
              </a:pPr>
              <a:t>7/16/2018</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97" tIns="46648" rIns="93297" bIns="46648" rtlCol="0" anchor="ctr"/>
          <a:lstStyle/>
          <a:p>
            <a:pPr lvl="0"/>
            <a:endParaRPr lang="en-US" noProof="0" dirty="0"/>
          </a:p>
        </p:txBody>
      </p:sp>
      <p:sp>
        <p:nvSpPr>
          <p:cNvPr id="5" name="Notes Placeholder 4"/>
          <p:cNvSpPr>
            <a:spLocks noGrp="1"/>
          </p:cNvSpPr>
          <p:nvPr>
            <p:ph type="body" sz="quarter" idx="3"/>
          </p:nvPr>
        </p:nvSpPr>
        <p:spPr>
          <a:xfrm>
            <a:off x="701683" y="4420597"/>
            <a:ext cx="5619736" cy="4189528"/>
          </a:xfrm>
          <a:prstGeom prst="rect">
            <a:avLst/>
          </a:prstGeom>
        </p:spPr>
        <p:txBody>
          <a:bodyPr vert="horz" lIns="93297" tIns="46648" rIns="93297" bIns="4664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42636"/>
            <a:ext cx="3043762" cy="465022"/>
          </a:xfrm>
          <a:prstGeom prst="rect">
            <a:avLst/>
          </a:prstGeom>
        </p:spPr>
        <p:txBody>
          <a:bodyPr vert="horz" lIns="93297" tIns="46648" rIns="93297" bIns="46648"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7769" y="8842636"/>
            <a:ext cx="3043762" cy="465022"/>
          </a:xfrm>
          <a:prstGeom prst="rect">
            <a:avLst/>
          </a:prstGeom>
        </p:spPr>
        <p:txBody>
          <a:bodyPr vert="horz" lIns="93297" tIns="46648" rIns="93297" bIns="46648" rtlCol="0" anchor="b"/>
          <a:lstStyle>
            <a:lvl1pPr algn="r" fontAlgn="auto">
              <a:spcBef>
                <a:spcPts val="0"/>
              </a:spcBef>
              <a:spcAft>
                <a:spcPts val="0"/>
              </a:spcAft>
              <a:defRPr sz="1200">
                <a:latin typeface="+mn-lt"/>
              </a:defRPr>
            </a:lvl1pPr>
          </a:lstStyle>
          <a:p>
            <a:pPr>
              <a:defRPr/>
            </a:pPr>
            <a:fld id="{D063D1D7-4627-4720-9508-7AF77BEA11A2}" type="slidenum">
              <a:rPr lang="en-US"/>
              <a:pPr>
                <a:defRPr/>
              </a:pPr>
              <a:t>‹#›</a:t>
            </a:fld>
            <a:endParaRPr lang="en-US" dirty="0"/>
          </a:p>
        </p:txBody>
      </p:sp>
    </p:spTree>
    <p:extLst>
      <p:ext uri="{BB962C8B-B14F-4D97-AF65-F5344CB8AC3E}">
        <p14:creationId xmlns:p14="http://schemas.microsoft.com/office/powerpoint/2010/main" val="34640360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6EDEEAE-7681-40F8-8489-A75286E22F0E}" type="slidenum">
              <a:rPr lang="en-US" smtClean="0"/>
              <a:pPr>
                <a:defRPr/>
              </a:pPr>
              <a:t>9</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772"/>
            <a:fld id="{91BE2FF4-02F7-4731-BC2A-8B466C9AE835}" type="slidenum">
              <a:rPr lang="en-US">
                <a:solidFill>
                  <a:prstClr val="black"/>
                </a:solidFill>
                <a:latin typeface="Calibri" panose="020F0502020204030204"/>
              </a:rPr>
              <a:pPr defTabSz="915772"/>
              <a:t>71</a:t>
            </a:fld>
            <a:endParaRPr lang="en-US">
              <a:solidFill>
                <a:prstClr val="black"/>
              </a:solidFill>
              <a:latin typeface="Calibri" panose="020F0502020204030204"/>
            </a:endParaRPr>
          </a:p>
        </p:txBody>
      </p:sp>
    </p:spTree>
    <p:extLst>
      <p:ext uri="{BB962C8B-B14F-4D97-AF65-F5344CB8AC3E}">
        <p14:creationId xmlns:p14="http://schemas.microsoft.com/office/powerpoint/2010/main" val="431794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93197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09209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70915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3301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0907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32673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1793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endParaRPr lang="en-US" dirty="0"/>
          </a:p>
        </p:txBody>
      </p:sp>
      <p:sp>
        <p:nvSpPr>
          <p:cNvPr id="4" name="Slide Number Placeholder 3"/>
          <p:cNvSpPr>
            <a:spLocks noGrp="1"/>
          </p:cNvSpPr>
          <p:nvPr>
            <p:ph type="sldNum" sz="quarter" idx="10"/>
          </p:nvPr>
        </p:nvSpPr>
        <p:spPr/>
        <p:txBody>
          <a:bodyPr/>
          <a:lstStyle/>
          <a:p>
            <a:pPr defTabSz="915772"/>
            <a:fld id="{91BE2FF4-02F7-4731-BC2A-8B466C9AE835}" type="slidenum">
              <a:rPr lang="en-US">
                <a:solidFill>
                  <a:prstClr val="black"/>
                </a:solidFill>
                <a:latin typeface="Calibri" panose="020F0502020204030204"/>
              </a:rPr>
              <a:pPr defTabSz="915772"/>
              <a:t>73</a:t>
            </a:fld>
            <a:endParaRPr lang="en-US">
              <a:solidFill>
                <a:prstClr val="black"/>
              </a:solidFill>
              <a:latin typeface="Calibri" panose="020F0502020204030204"/>
            </a:endParaRPr>
          </a:p>
        </p:txBody>
      </p:sp>
    </p:spTree>
    <p:extLst>
      <p:ext uri="{BB962C8B-B14F-4D97-AF65-F5344CB8AC3E}">
        <p14:creationId xmlns:p14="http://schemas.microsoft.com/office/powerpoint/2010/main" val="3209315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endParaRPr lang="en-US" dirty="0"/>
          </a:p>
        </p:txBody>
      </p:sp>
      <p:sp>
        <p:nvSpPr>
          <p:cNvPr id="4" name="Slide Number Placeholder 3"/>
          <p:cNvSpPr>
            <a:spLocks noGrp="1"/>
          </p:cNvSpPr>
          <p:nvPr>
            <p:ph type="sldNum" sz="quarter" idx="10"/>
          </p:nvPr>
        </p:nvSpPr>
        <p:spPr/>
        <p:txBody>
          <a:bodyPr/>
          <a:lstStyle/>
          <a:p>
            <a:pPr defTabSz="915772"/>
            <a:fld id="{91BE2FF4-02F7-4731-BC2A-8B466C9AE835}" type="slidenum">
              <a:rPr lang="en-US">
                <a:solidFill>
                  <a:prstClr val="black"/>
                </a:solidFill>
                <a:latin typeface="Calibri" panose="020F0502020204030204"/>
              </a:rPr>
              <a:pPr defTabSz="915772"/>
              <a:t>74</a:t>
            </a:fld>
            <a:endParaRPr lang="en-US">
              <a:solidFill>
                <a:prstClr val="black"/>
              </a:solidFill>
              <a:latin typeface="Calibri" panose="020F0502020204030204"/>
            </a:endParaRPr>
          </a:p>
        </p:txBody>
      </p:sp>
    </p:spTree>
    <p:extLst>
      <p:ext uri="{BB962C8B-B14F-4D97-AF65-F5344CB8AC3E}">
        <p14:creationId xmlns:p14="http://schemas.microsoft.com/office/powerpoint/2010/main" val="1635304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772"/>
            <a:fld id="{91BE2FF4-02F7-4731-BC2A-8B466C9AE835}" type="slidenum">
              <a:rPr lang="en-US">
                <a:solidFill>
                  <a:prstClr val="black"/>
                </a:solidFill>
                <a:latin typeface="Calibri" panose="020F0502020204030204"/>
              </a:rPr>
              <a:pPr defTabSz="915772"/>
              <a:t>75</a:t>
            </a:fld>
            <a:endParaRPr lang="en-US">
              <a:solidFill>
                <a:prstClr val="black"/>
              </a:solidFill>
              <a:latin typeface="Calibri" panose="020F0502020204030204"/>
            </a:endParaRPr>
          </a:p>
        </p:txBody>
      </p:sp>
    </p:spTree>
    <p:extLst>
      <p:ext uri="{BB962C8B-B14F-4D97-AF65-F5344CB8AC3E}">
        <p14:creationId xmlns:p14="http://schemas.microsoft.com/office/powerpoint/2010/main" val="2619652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772"/>
            <a:fld id="{91BE2FF4-02F7-4731-BC2A-8B466C9AE835}" type="slidenum">
              <a:rPr lang="en-US">
                <a:solidFill>
                  <a:prstClr val="black"/>
                </a:solidFill>
                <a:latin typeface="Calibri" panose="020F0502020204030204"/>
              </a:rPr>
              <a:pPr defTabSz="915772"/>
              <a:t>76</a:t>
            </a:fld>
            <a:endParaRPr lang="en-US">
              <a:solidFill>
                <a:prstClr val="black"/>
              </a:solidFill>
              <a:latin typeface="Calibri" panose="020F0502020204030204"/>
            </a:endParaRPr>
          </a:p>
        </p:txBody>
      </p:sp>
    </p:spTree>
    <p:extLst>
      <p:ext uri="{BB962C8B-B14F-4D97-AF65-F5344CB8AC3E}">
        <p14:creationId xmlns:p14="http://schemas.microsoft.com/office/powerpoint/2010/main" val="2789966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772"/>
            <a:fld id="{91BE2FF4-02F7-4731-BC2A-8B466C9AE835}" type="slidenum">
              <a:rPr lang="en-US">
                <a:solidFill>
                  <a:prstClr val="black"/>
                </a:solidFill>
                <a:latin typeface="Calibri" panose="020F0502020204030204"/>
              </a:rPr>
              <a:pPr defTabSz="915772"/>
              <a:t>77</a:t>
            </a:fld>
            <a:endParaRPr lang="en-US">
              <a:solidFill>
                <a:prstClr val="black"/>
              </a:solidFill>
              <a:latin typeface="Calibri" panose="020F0502020204030204"/>
            </a:endParaRPr>
          </a:p>
        </p:txBody>
      </p:sp>
    </p:spTree>
    <p:extLst>
      <p:ext uri="{BB962C8B-B14F-4D97-AF65-F5344CB8AC3E}">
        <p14:creationId xmlns:p14="http://schemas.microsoft.com/office/powerpoint/2010/main" val="2395960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cs typeface="Times New Roman" pitchFamily="18" charset="0"/>
              </a:defRPr>
            </a:lvl1pPr>
            <a:lvl2pPr marL="759315" indent="-292043" eaLnBrk="0" hangingPunct="0">
              <a:defRPr sz="2400">
                <a:solidFill>
                  <a:schemeClr val="tx1"/>
                </a:solidFill>
                <a:latin typeface="Times New Roman" pitchFamily="18" charset="0"/>
                <a:cs typeface="Times New Roman" pitchFamily="18" charset="0"/>
              </a:defRPr>
            </a:lvl2pPr>
            <a:lvl3pPr marL="1168177" indent="-233635" eaLnBrk="0" hangingPunct="0">
              <a:defRPr sz="2400">
                <a:solidFill>
                  <a:schemeClr val="tx1"/>
                </a:solidFill>
                <a:latin typeface="Times New Roman" pitchFamily="18" charset="0"/>
                <a:cs typeface="Times New Roman" pitchFamily="18" charset="0"/>
              </a:defRPr>
            </a:lvl3pPr>
            <a:lvl4pPr marL="1635446" indent="-233635" eaLnBrk="0" hangingPunct="0">
              <a:defRPr sz="2400">
                <a:solidFill>
                  <a:schemeClr val="tx1"/>
                </a:solidFill>
                <a:latin typeface="Times New Roman" pitchFamily="18" charset="0"/>
                <a:cs typeface="Times New Roman" pitchFamily="18" charset="0"/>
              </a:defRPr>
            </a:lvl4pPr>
            <a:lvl5pPr marL="2102716" indent="-233635" eaLnBrk="0" hangingPunct="0">
              <a:defRPr sz="2400">
                <a:solidFill>
                  <a:schemeClr val="tx1"/>
                </a:solidFill>
                <a:latin typeface="Times New Roman" pitchFamily="18" charset="0"/>
                <a:cs typeface="Times New Roman" pitchFamily="18" charset="0"/>
              </a:defRPr>
            </a:lvl5pPr>
            <a:lvl6pPr marL="2569987" indent="-233635"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3037257" indent="-233635"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504528" indent="-233635"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971799" indent="-233635"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defTabSz="915772" eaLnBrk="1" hangingPunct="1"/>
            <a:fld id="{F3CCA21D-2318-441E-A99C-D0EB011661C8}" type="slidenum">
              <a:rPr lang="en-US" sz="1200">
                <a:solidFill>
                  <a:prstClr val="black"/>
                </a:solidFill>
              </a:rPr>
              <a:pPr defTabSz="915772" eaLnBrk="1" hangingPunct="1"/>
              <a:t>86</a:t>
            </a:fld>
            <a:endParaRPr lang="en-US" sz="1200">
              <a:solidFill>
                <a:prstClr val="black"/>
              </a:solidFill>
            </a:endParaRPr>
          </a:p>
        </p:txBody>
      </p:sp>
      <p:sp>
        <p:nvSpPr>
          <p:cNvPr id="50179" name="Rectangle 2"/>
          <p:cNvSpPr>
            <a:spLocks noGrp="1" noRot="1" noChangeAspect="1" noChangeArrowheads="1" noTextEdit="1"/>
          </p:cNvSpPr>
          <p:nvPr>
            <p:ph type="sldImg"/>
          </p:nvPr>
        </p:nvSpPr>
        <p:spPr>
          <a:xfrm>
            <a:off x="1174750" y="688975"/>
            <a:ext cx="4686300" cy="3514725"/>
          </a:xfrm>
          <a:ln/>
        </p:spPr>
      </p:sp>
      <p:sp>
        <p:nvSpPr>
          <p:cNvPr id="50180" name="Rectangle 3"/>
          <p:cNvSpPr>
            <a:spLocks noGrp="1" noChangeArrowheads="1"/>
          </p:cNvSpPr>
          <p:nvPr>
            <p:ph type="body" idx="1"/>
          </p:nvPr>
        </p:nvSpPr>
        <p:spPr>
          <a:xfrm>
            <a:off x="916938" y="4431100"/>
            <a:ext cx="5201949" cy="4202910"/>
          </a:xfrm>
          <a:noFill/>
        </p:spPr>
        <p:txBody>
          <a:bodyPr lIns="91705" tIns="45854" rIns="91705" bIns="45854"/>
          <a:lstStyle/>
          <a:p>
            <a:pPr eaLnBrk="1" hangingPunct="1"/>
            <a:endParaRPr lang="en-US"/>
          </a:p>
        </p:txBody>
      </p:sp>
    </p:spTree>
    <p:extLst>
      <p:ext uri="{BB962C8B-B14F-4D97-AF65-F5344CB8AC3E}">
        <p14:creationId xmlns:p14="http://schemas.microsoft.com/office/powerpoint/2010/main" val="3416799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pPr defTabSz="915772"/>
            <a:fld id="{0B35BE43-21C4-4AA5-AD84-5071358600F1}" type="slidenum">
              <a:rPr lang="en-US">
                <a:solidFill>
                  <a:prstClr val="black"/>
                </a:solidFill>
                <a:latin typeface="Calibri"/>
              </a:rPr>
              <a:pPr defTabSz="915772"/>
              <a:t>94</a:t>
            </a:fld>
            <a:endParaRPr lang="en-US" dirty="0">
              <a:solidFill>
                <a:prstClr val="black"/>
              </a:solidFill>
              <a:latin typeface="Calibri"/>
            </a:endParaRPr>
          </a:p>
        </p:txBody>
      </p:sp>
    </p:spTree>
    <p:extLst>
      <p:ext uri="{BB962C8B-B14F-4D97-AF65-F5344CB8AC3E}">
        <p14:creationId xmlns:p14="http://schemas.microsoft.com/office/powerpoint/2010/main" val="3450861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874" indent="-285721" eaLnBrk="0" hangingPunct="0">
              <a:defRPr>
                <a:solidFill>
                  <a:schemeClr val="tx1"/>
                </a:solidFill>
                <a:latin typeface="Verdana" panose="020B0604030504040204" pitchFamily="34" charset="0"/>
              </a:defRPr>
            </a:lvl2pPr>
            <a:lvl3pPr marL="1142883" indent="-228576" eaLnBrk="0" hangingPunct="0">
              <a:defRPr>
                <a:solidFill>
                  <a:schemeClr val="tx1"/>
                </a:solidFill>
                <a:latin typeface="Verdana" panose="020B0604030504040204" pitchFamily="34" charset="0"/>
              </a:defRPr>
            </a:lvl3pPr>
            <a:lvl4pPr marL="1600036" indent="-228576" eaLnBrk="0" hangingPunct="0">
              <a:defRPr>
                <a:solidFill>
                  <a:schemeClr val="tx1"/>
                </a:solidFill>
                <a:latin typeface="Verdana" panose="020B0604030504040204" pitchFamily="34" charset="0"/>
              </a:defRPr>
            </a:lvl4pPr>
            <a:lvl5pPr marL="2057189" indent="-228576" eaLnBrk="0" hangingPunct="0">
              <a:defRPr>
                <a:solidFill>
                  <a:schemeClr val="tx1"/>
                </a:solidFill>
                <a:latin typeface="Verdana" panose="020B0604030504040204" pitchFamily="34" charset="0"/>
              </a:defRPr>
            </a:lvl5pPr>
            <a:lvl6pPr marL="2514343" indent="-228576" eaLnBrk="0" fontAlgn="base" hangingPunct="0">
              <a:spcBef>
                <a:spcPct val="0"/>
              </a:spcBef>
              <a:spcAft>
                <a:spcPct val="0"/>
              </a:spcAft>
              <a:defRPr>
                <a:solidFill>
                  <a:schemeClr val="tx1"/>
                </a:solidFill>
                <a:latin typeface="Verdana" panose="020B0604030504040204" pitchFamily="34" charset="0"/>
              </a:defRPr>
            </a:lvl6pPr>
            <a:lvl7pPr marL="2971496" indent="-228576" eaLnBrk="0" fontAlgn="base" hangingPunct="0">
              <a:spcBef>
                <a:spcPct val="0"/>
              </a:spcBef>
              <a:spcAft>
                <a:spcPct val="0"/>
              </a:spcAft>
              <a:defRPr>
                <a:solidFill>
                  <a:schemeClr val="tx1"/>
                </a:solidFill>
                <a:latin typeface="Verdana" panose="020B0604030504040204" pitchFamily="34" charset="0"/>
              </a:defRPr>
            </a:lvl7pPr>
            <a:lvl8pPr marL="3428649" indent="-228576" eaLnBrk="0" fontAlgn="base" hangingPunct="0">
              <a:spcBef>
                <a:spcPct val="0"/>
              </a:spcBef>
              <a:spcAft>
                <a:spcPct val="0"/>
              </a:spcAft>
              <a:defRPr>
                <a:solidFill>
                  <a:schemeClr val="tx1"/>
                </a:solidFill>
                <a:latin typeface="Verdana" panose="020B0604030504040204" pitchFamily="34" charset="0"/>
              </a:defRPr>
            </a:lvl8pPr>
            <a:lvl9pPr marL="3885802" indent="-228576" eaLnBrk="0" fontAlgn="base" hangingPunct="0">
              <a:spcBef>
                <a:spcPct val="0"/>
              </a:spcBef>
              <a:spcAft>
                <a:spcPct val="0"/>
              </a:spcAft>
              <a:defRPr>
                <a:solidFill>
                  <a:schemeClr val="tx1"/>
                </a:solidFill>
                <a:latin typeface="Verdana" panose="020B0604030504040204" pitchFamily="34" charset="0"/>
              </a:defRPr>
            </a:lvl9pPr>
          </a:lstStyle>
          <a:p>
            <a:pPr defTabSz="915772"/>
            <a:fld id="{7F5C0379-AB9F-430C-B77B-BA8CCF6F0988}" type="slidenum">
              <a:rPr lang="en-US" altLang="en-US">
                <a:solidFill>
                  <a:prstClr val="black"/>
                </a:solidFill>
                <a:latin typeface="Arial" panose="020B0604020202020204" pitchFamily="34" charset="0"/>
              </a:rPr>
              <a:pPr defTabSz="915772"/>
              <a:t>97</a:t>
            </a:fld>
            <a:endParaRPr lang="en-US" altLang="en-US">
              <a:solidFill>
                <a:prstClr val="black"/>
              </a:solidFill>
              <a:latin typeface="Arial" panose="020B0604020202020204" pitchFamily="34" charset="0"/>
            </a:endParaRPr>
          </a:p>
        </p:txBody>
      </p:sp>
      <p:sp>
        <p:nvSpPr>
          <p:cNvPr id="264195" name="Rectangle 2"/>
          <p:cNvSpPr>
            <a:spLocks noChangeArrowheads="1"/>
          </p:cNvSpPr>
          <p:nvPr/>
        </p:nvSpPr>
        <p:spPr bwMode="auto">
          <a:xfrm>
            <a:off x="3884614" y="-1587"/>
            <a:ext cx="2973387"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915772" fontAlgn="auto">
              <a:spcBef>
                <a:spcPts val="0"/>
              </a:spcBef>
              <a:spcAft>
                <a:spcPts val="0"/>
              </a:spcAft>
            </a:pPr>
            <a:endParaRPr lang="en-US" altLang="en-US">
              <a:solidFill>
                <a:prstClr val="black"/>
              </a:solidFill>
            </a:endParaRPr>
          </a:p>
        </p:txBody>
      </p:sp>
      <p:sp>
        <p:nvSpPr>
          <p:cNvPr id="264196" name="Rectangle 3"/>
          <p:cNvSpPr>
            <a:spLocks noChangeArrowheads="1"/>
          </p:cNvSpPr>
          <p:nvPr/>
        </p:nvSpPr>
        <p:spPr bwMode="auto">
          <a:xfrm>
            <a:off x="3884614" y="8688388"/>
            <a:ext cx="2973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733" tIns="0" rIns="18733" bIns="0" anchor="b"/>
          <a:lstStyle>
            <a:lvl1pPr defTabSz="949325" eaLnBrk="0" hangingPunct="0">
              <a:defRPr>
                <a:solidFill>
                  <a:schemeClr val="tx1"/>
                </a:solidFill>
                <a:latin typeface="Verdana" panose="020B0604030504040204" pitchFamily="34" charset="0"/>
              </a:defRPr>
            </a:lvl1pPr>
            <a:lvl2pPr marL="742950" indent="-285750" defTabSz="949325" eaLnBrk="0" hangingPunct="0">
              <a:defRPr>
                <a:solidFill>
                  <a:schemeClr val="tx1"/>
                </a:solidFill>
                <a:latin typeface="Verdana" panose="020B0604030504040204" pitchFamily="34" charset="0"/>
              </a:defRPr>
            </a:lvl2pPr>
            <a:lvl3pPr marL="1143000" indent="-228600" defTabSz="949325" eaLnBrk="0" hangingPunct="0">
              <a:defRPr>
                <a:solidFill>
                  <a:schemeClr val="tx1"/>
                </a:solidFill>
                <a:latin typeface="Verdana" panose="020B0604030504040204" pitchFamily="34" charset="0"/>
              </a:defRPr>
            </a:lvl3pPr>
            <a:lvl4pPr marL="1600200" indent="-228600" defTabSz="949325" eaLnBrk="0" hangingPunct="0">
              <a:defRPr>
                <a:solidFill>
                  <a:schemeClr val="tx1"/>
                </a:solidFill>
                <a:latin typeface="Verdana" panose="020B0604030504040204" pitchFamily="34" charset="0"/>
              </a:defRPr>
            </a:lvl4pPr>
            <a:lvl5pPr marL="2057400" indent="-228600" defTabSz="949325" eaLnBrk="0" hangingPunct="0">
              <a:defRPr>
                <a:solidFill>
                  <a:schemeClr val="tx1"/>
                </a:solidFill>
                <a:latin typeface="Verdana" panose="020B0604030504040204" pitchFamily="34" charset="0"/>
              </a:defRPr>
            </a:lvl5pPr>
            <a:lvl6pPr marL="2514600" indent="-228600" defTabSz="949325" eaLnBrk="0" fontAlgn="base" hangingPunct="0">
              <a:spcBef>
                <a:spcPct val="0"/>
              </a:spcBef>
              <a:spcAft>
                <a:spcPct val="0"/>
              </a:spcAft>
              <a:defRPr>
                <a:solidFill>
                  <a:schemeClr val="tx1"/>
                </a:solidFill>
                <a:latin typeface="Verdana" panose="020B0604030504040204" pitchFamily="34" charset="0"/>
              </a:defRPr>
            </a:lvl6pPr>
            <a:lvl7pPr marL="2971800" indent="-228600" defTabSz="949325" eaLnBrk="0" fontAlgn="base" hangingPunct="0">
              <a:spcBef>
                <a:spcPct val="0"/>
              </a:spcBef>
              <a:spcAft>
                <a:spcPct val="0"/>
              </a:spcAft>
              <a:defRPr>
                <a:solidFill>
                  <a:schemeClr val="tx1"/>
                </a:solidFill>
                <a:latin typeface="Verdana" panose="020B0604030504040204" pitchFamily="34" charset="0"/>
              </a:defRPr>
            </a:lvl7pPr>
            <a:lvl8pPr marL="3429000" indent="-228600" defTabSz="949325" eaLnBrk="0" fontAlgn="base" hangingPunct="0">
              <a:spcBef>
                <a:spcPct val="0"/>
              </a:spcBef>
              <a:spcAft>
                <a:spcPct val="0"/>
              </a:spcAft>
              <a:defRPr>
                <a:solidFill>
                  <a:schemeClr val="tx1"/>
                </a:solidFill>
                <a:latin typeface="Verdana" panose="020B0604030504040204" pitchFamily="34" charset="0"/>
              </a:defRPr>
            </a:lvl8pPr>
            <a:lvl9pPr marL="3886200" indent="-228600" defTabSz="949325" eaLnBrk="0" fontAlgn="base" hangingPunct="0">
              <a:spcBef>
                <a:spcPct val="0"/>
              </a:spcBef>
              <a:spcAft>
                <a:spcPct val="0"/>
              </a:spcAft>
              <a:defRPr>
                <a:solidFill>
                  <a:schemeClr val="tx1"/>
                </a:solidFill>
                <a:latin typeface="Verdana" panose="020B0604030504040204" pitchFamily="34" charset="0"/>
              </a:defRPr>
            </a:lvl9pPr>
          </a:lstStyle>
          <a:p>
            <a:pPr algn="r" defTabSz="950749" fontAlgn="auto">
              <a:spcBef>
                <a:spcPts val="0"/>
              </a:spcBef>
              <a:spcAft>
                <a:spcPts val="0"/>
              </a:spcAft>
            </a:pPr>
            <a:r>
              <a:rPr lang="en-US" altLang="en-US" sz="1000" i="1">
                <a:solidFill>
                  <a:prstClr val="black"/>
                </a:solidFill>
                <a:latin typeface="Arial" panose="020B0604020202020204" pitchFamily="34" charset="0"/>
              </a:rPr>
              <a:t>35</a:t>
            </a:r>
          </a:p>
        </p:txBody>
      </p:sp>
      <p:sp>
        <p:nvSpPr>
          <p:cNvPr id="264197" name="Rectangle 4"/>
          <p:cNvSpPr>
            <a:spLocks noChangeArrowheads="1"/>
          </p:cNvSpPr>
          <p:nvPr/>
        </p:nvSpPr>
        <p:spPr bwMode="auto">
          <a:xfrm>
            <a:off x="-1587" y="8688388"/>
            <a:ext cx="29718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915772" fontAlgn="auto">
              <a:spcBef>
                <a:spcPts val="0"/>
              </a:spcBef>
              <a:spcAft>
                <a:spcPts val="0"/>
              </a:spcAft>
            </a:pPr>
            <a:endParaRPr lang="en-US" altLang="en-US">
              <a:solidFill>
                <a:prstClr val="black"/>
              </a:solidFill>
            </a:endParaRPr>
          </a:p>
        </p:txBody>
      </p:sp>
      <p:sp>
        <p:nvSpPr>
          <p:cNvPr id="264198" name="Rectangle 5"/>
          <p:cNvSpPr>
            <a:spLocks noChangeArrowheads="1"/>
          </p:cNvSpPr>
          <p:nvPr/>
        </p:nvSpPr>
        <p:spPr bwMode="auto">
          <a:xfrm>
            <a:off x="-1587" y="-1587"/>
            <a:ext cx="2971801"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915772" fontAlgn="auto">
              <a:spcBef>
                <a:spcPts val="0"/>
              </a:spcBef>
              <a:spcAft>
                <a:spcPts val="0"/>
              </a:spcAft>
            </a:pPr>
            <a:endParaRPr lang="en-US" altLang="en-US">
              <a:solidFill>
                <a:prstClr val="black"/>
              </a:solidFill>
            </a:endParaRPr>
          </a:p>
        </p:txBody>
      </p:sp>
      <p:sp>
        <p:nvSpPr>
          <p:cNvPr id="264199" name="Rectangle 6"/>
          <p:cNvSpPr>
            <a:spLocks noGrp="1" noRot="1" noChangeAspect="1" noChangeArrowheads="1" noTextEdit="1"/>
          </p:cNvSpPr>
          <p:nvPr>
            <p:ph type="sldImg"/>
          </p:nvPr>
        </p:nvSpPr>
        <p:spPr>
          <a:xfrm>
            <a:off x="1152525" y="693738"/>
            <a:ext cx="4554538" cy="3414712"/>
          </a:xfrm>
          <a:ln w="12700" cap="flat">
            <a:solidFill>
              <a:schemeClr val="tx1"/>
            </a:solidFill>
          </a:ln>
        </p:spPr>
      </p:sp>
      <p:sp>
        <p:nvSpPr>
          <p:cNvPr id="264200" name="Rectangle 7"/>
          <p:cNvSpPr>
            <a:spLocks noGrp="1" noChangeArrowheads="1"/>
          </p:cNvSpPr>
          <p:nvPr>
            <p:ph type="body" idx="1"/>
          </p:nvPr>
        </p:nvSpPr>
        <p:spPr>
          <a:xfrm>
            <a:off x="912813" y="4346576"/>
            <a:ext cx="502920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3" tIns="46831" rIns="92103" bIns="46831"/>
          <a:lstStyle/>
          <a:p>
            <a:endParaRPr lang="en-US" altLang="en-US"/>
          </a:p>
        </p:txBody>
      </p:sp>
    </p:spTree>
    <p:extLst>
      <p:ext uri="{BB962C8B-B14F-4D97-AF65-F5344CB8AC3E}">
        <p14:creationId xmlns:p14="http://schemas.microsoft.com/office/powerpoint/2010/main" val="2602040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874" indent="-285721" eaLnBrk="0" hangingPunct="0">
              <a:defRPr>
                <a:solidFill>
                  <a:schemeClr val="tx1"/>
                </a:solidFill>
                <a:latin typeface="Verdana" panose="020B0604030504040204" pitchFamily="34" charset="0"/>
              </a:defRPr>
            </a:lvl2pPr>
            <a:lvl3pPr marL="1142883" indent="-228576" eaLnBrk="0" hangingPunct="0">
              <a:defRPr>
                <a:solidFill>
                  <a:schemeClr val="tx1"/>
                </a:solidFill>
                <a:latin typeface="Verdana" panose="020B0604030504040204" pitchFamily="34" charset="0"/>
              </a:defRPr>
            </a:lvl3pPr>
            <a:lvl4pPr marL="1600036" indent="-228576" eaLnBrk="0" hangingPunct="0">
              <a:defRPr>
                <a:solidFill>
                  <a:schemeClr val="tx1"/>
                </a:solidFill>
                <a:latin typeface="Verdana" panose="020B0604030504040204" pitchFamily="34" charset="0"/>
              </a:defRPr>
            </a:lvl4pPr>
            <a:lvl5pPr marL="2057189" indent="-228576" eaLnBrk="0" hangingPunct="0">
              <a:defRPr>
                <a:solidFill>
                  <a:schemeClr val="tx1"/>
                </a:solidFill>
                <a:latin typeface="Verdana" panose="020B0604030504040204" pitchFamily="34" charset="0"/>
              </a:defRPr>
            </a:lvl5pPr>
            <a:lvl6pPr marL="2514343" indent="-228576" eaLnBrk="0" fontAlgn="base" hangingPunct="0">
              <a:spcBef>
                <a:spcPct val="0"/>
              </a:spcBef>
              <a:spcAft>
                <a:spcPct val="0"/>
              </a:spcAft>
              <a:defRPr>
                <a:solidFill>
                  <a:schemeClr val="tx1"/>
                </a:solidFill>
                <a:latin typeface="Verdana" panose="020B0604030504040204" pitchFamily="34" charset="0"/>
              </a:defRPr>
            </a:lvl6pPr>
            <a:lvl7pPr marL="2971496" indent="-228576" eaLnBrk="0" fontAlgn="base" hangingPunct="0">
              <a:spcBef>
                <a:spcPct val="0"/>
              </a:spcBef>
              <a:spcAft>
                <a:spcPct val="0"/>
              </a:spcAft>
              <a:defRPr>
                <a:solidFill>
                  <a:schemeClr val="tx1"/>
                </a:solidFill>
                <a:latin typeface="Verdana" panose="020B0604030504040204" pitchFamily="34" charset="0"/>
              </a:defRPr>
            </a:lvl7pPr>
            <a:lvl8pPr marL="3428649" indent="-228576" eaLnBrk="0" fontAlgn="base" hangingPunct="0">
              <a:spcBef>
                <a:spcPct val="0"/>
              </a:spcBef>
              <a:spcAft>
                <a:spcPct val="0"/>
              </a:spcAft>
              <a:defRPr>
                <a:solidFill>
                  <a:schemeClr val="tx1"/>
                </a:solidFill>
                <a:latin typeface="Verdana" panose="020B0604030504040204" pitchFamily="34" charset="0"/>
              </a:defRPr>
            </a:lvl8pPr>
            <a:lvl9pPr marL="3885802" indent="-228576" eaLnBrk="0" fontAlgn="base" hangingPunct="0">
              <a:spcBef>
                <a:spcPct val="0"/>
              </a:spcBef>
              <a:spcAft>
                <a:spcPct val="0"/>
              </a:spcAft>
              <a:defRPr>
                <a:solidFill>
                  <a:schemeClr val="tx1"/>
                </a:solidFill>
                <a:latin typeface="Verdana" panose="020B0604030504040204" pitchFamily="34" charset="0"/>
              </a:defRPr>
            </a:lvl9pPr>
          </a:lstStyle>
          <a:p>
            <a:pPr defTabSz="915772"/>
            <a:fld id="{1A067B3A-A6CA-4309-836E-899168515A68}" type="slidenum">
              <a:rPr lang="en-US" altLang="en-US">
                <a:solidFill>
                  <a:prstClr val="black"/>
                </a:solidFill>
                <a:latin typeface="Arial" panose="020B0604020202020204" pitchFamily="34" charset="0"/>
              </a:rPr>
              <a:pPr defTabSz="915772"/>
              <a:t>98</a:t>
            </a:fld>
            <a:endParaRPr lang="en-US" altLang="en-US">
              <a:solidFill>
                <a:prstClr val="black"/>
              </a:solidFill>
              <a:latin typeface="Arial" panose="020B0604020202020204" pitchFamily="34" charset="0"/>
            </a:endParaRPr>
          </a:p>
        </p:txBody>
      </p:sp>
      <p:sp>
        <p:nvSpPr>
          <p:cNvPr id="263171" name="Rectangle 2"/>
          <p:cNvSpPr>
            <a:spLocks noChangeArrowheads="1"/>
          </p:cNvSpPr>
          <p:nvPr/>
        </p:nvSpPr>
        <p:spPr bwMode="auto">
          <a:xfrm>
            <a:off x="3884614" y="-1587"/>
            <a:ext cx="2973387"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915772" fontAlgn="auto">
              <a:spcBef>
                <a:spcPts val="0"/>
              </a:spcBef>
              <a:spcAft>
                <a:spcPts val="0"/>
              </a:spcAft>
            </a:pPr>
            <a:endParaRPr lang="en-US" altLang="en-US">
              <a:solidFill>
                <a:prstClr val="black"/>
              </a:solidFill>
            </a:endParaRPr>
          </a:p>
        </p:txBody>
      </p:sp>
      <p:sp>
        <p:nvSpPr>
          <p:cNvPr id="263172" name="Rectangle 3"/>
          <p:cNvSpPr>
            <a:spLocks noChangeArrowheads="1"/>
          </p:cNvSpPr>
          <p:nvPr/>
        </p:nvSpPr>
        <p:spPr bwMode="auto">
          <a:xfrm>
            <a:off x="3884614" y="8688388"/>
            <a:ext cx="2973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733" tIns="0" rIns="18733" bIns="0" anchor="b"/>
          <a:lstStyle>
            <a:lvl1pPr defTabSz="949325" eaLnBrk="0" hangingPunct="0">
              <a:defRPr>
                <a:solidFill>
                  <a:schemeClr val="tx1"/>
                </a:solidFill>
                <a:latin typeface="Verdana" panose="020B0604030504040204" pitchFamily="34" charset="0"/>
              </a:defRPr>
            </a:lvl1pPr>
            <a:lvl2pPr marL="742950" indent="-285750" defTabSz="949325" eaLnBrk="0" hangingPunct="0">
              <a:defRPr>
                <a:solidFill>
                  <a:schemeClr val="tx1"/>
                </a:solidFill>
                <a:latin typeface="Verdana" panose="020B0604030504040204" pitchFamily="34" charset="0"/>
              </a:defRPr>
            </a:lvl2pPr>
            <a:lvl3pPr marL="1143000" indent="-228600" defTabSz="949325" eaLnBrk="0" hangingPunct="0">
              <a:defRPr>
                <a:solidFill>
                  <a:schemeClr val="tx1"/>
                </a:solidFill>
                <a:latin typeface="Verdana" panose="020B0604030504040204" pitchFamily="34" charset="0"/>
              </a:defRPr>
            </a:lvl3pPr>
            <a:lvl4pPr marL="1600200" indent="-228600" defTabSz="949325" eaLnBrk="0" hangingPunct="0">
              <a:defRPr>
                <a:solidFill>
                  <a:schemeClr val="tx1"/>
                </a:solidFill>
                <a:latin typeface="Verdana" panose="020B0604030504040204" pitchFamily="34" charset="0"/>
              </a:defRPr>
            </a:lvl4pPr>
            <a:lvl5pPr marL="2057400" indent="-228600" defTabSz="949325" eaLnBrk="0" hangingPunct="0">
              <a:defRPr>
                <a:solidFill>
                  <a:schemeClr val="tx1"/>
                </a:solidFill>
                <a:latin typeface="Verdana" panose="020B0604030504040204" pitchFamily="34" charset="0"/>
              </a:defRPr>
            </a:lvl5pPr>
            <a:lvl6pPr marL="2514600" indent="-228600" defTabSz="949325" eaLnBrk="0" fontAlgn="base" hangingPunct="0">
              <a:spcBef>
                <a:spcPct val="0"/>
              </a:spcBef>
              <a:spcAft>
                <a:spcPct val="0"/>
              </a:spcAft>
              <a:defRPr>
                <a:solidFill>
                  <a:schemeClr val="tx1"/>
                </a:solidFill>
                <a:latin typeface="Verdana" panose="020B0604030504040204" pitchFamily="34" charset="0"/>
              </a:defRPr>
            </a:lvl6pPr>
            <a:lvl7pPr marL="2971800" indent="-228600" defTabSz="949325" eaLnBrk="0" fontAlgn="base" hangingPunct="0">
              <a:spcBef>
                <a:spcPct val="0"/>
              </a:spcBef>
              <a:spcAft>
                <a:spcPct val="0"/>
              </a:spcAft>
              <a:defRPr>
                <a:solidFill>
                  <a:schemeClr val="tx1"/>
                </a:solidFill>
                <a:latin typeface="Verdana" panose="020B0604030504040204" pitchFamily="34" charset="0"/>
              </a:defRPr>
            </a:lvl7pPr>
            <a:lvl8pPr marL="3429000" indent="-228600" defTabSz="949325" eaLnBrk="0" fontAlgn="base" hangingPunct="0">
              <a:spcBef>
                <a:spcPct val="0"/>
              </a:spcBef>
              <a:spcAft>
                <a:spcPct val="0"/>
              </a:spcAft>
              <a:defRPr>
                <a:solidFill>
                  <a:schemeClr val="tx1"/>
                </a:solidFill>
                <a:latin typeface="Verdana" panose="020B0604030504040204" pitchFamily="34" charset="0"/>
              </a:defRPr>
            </a:lvl8pPr>
            <a:lvl9pPr marL="3886200" indent="-228600" defTabSz="949325" eaLnBrk="0" fontAlgn="base" hangingPunct="0">
              <a:spcBef>
                <a:spcPct val="0"/>
              </a:spcBef>
              <a:spcAft>
                <a:spcPct val="0"/>
              </a:spcAft>
              <a:defRPr>
                <a:solidFill>
                  <a:schemeClr val="tx1"/>
                </a:solidFill>
                <a:latin typeface="Verdana" panose="020B0604030504040204" pitchFamily="34" charset="0"/>
              </a:defRPr>
            </a:lvl9pPr>
          </a:lstStyle>
          <a:p>
            <a:pPr algn="r" defTabSz="950749" fontAlgn="auto">
              <a:spcBef>
                <a:spcPts val="0"/>
              </a:spcBef>
              <a:spcAft>
                <a:spcPts val="0"/>
              </a:spcAft>
            </a:pPr>
            <a:r>
              <a:rPr lang="en-US" altLang="en-US" sz="1000" i="1">
                <a:solidFill>
                  <a:prstClr val="black"/>
                </a:solidFill>
                <a:latin typeface="Arial" panose="020B0604020202020204" pitchFamily="34" charset="0"/>
              </a:rPr>
              <a:t>35</a:t>
            </a:r>
          </a:p>
        </p:txBody>
      </p:sp>
      <p:sp>
        <p:nvSpPr>
          <p:cNvPr id="263173" name="Rectangle 4"/>
          <p:cNvSpPr>
            <a:spLocks noChangeArrowheads="1"/>
          </p:cNvSpPr>
          <p:nvPr/>
        </p:nvSpPr>
        <p:spPr bwMode="auto">
          <a:xfrm>
            <a:off x="-1587" y="8688388"/>
            <a:ext cx="29718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915772" fontAlgn="auto">
              <a:spcBef>
                <a:spcPts val="0"/>
              </a:spcBef>
              <a:spcAft>
                <a:spcPts val="0"/>
              </a:spcAft>
            </a:pPr>
            <a:endParaRPr lang="en-US" altLang="en-US">
              <a:solidFill>
                <a:prstClr val="black"/>
              </a:solidFill>
            </a:endParaRPr>
          </a:p>
        </p:txBody>
      </p:sp>
      <p:sp>
        <p:nvSpPr>
          <p:cNvPr id="263174" name="Rectangle 5"/>
          <p:cNvSpPr>
            <a:spLocks noChangeArrowheads="1"/>
          </p:cNvSpPr>
          <p:nvPr/>
        </p:nvSpPr>
        <p:spPr bwMode="auto">
          <a:xfrm>
            <a:off x="-1587" y="-1587"/>
            <a:ext cx="2971801"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nchor="ct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915772" fontAlgn="auto">
              <a:spcBef>
                <a:spcPts val="0"/>
              </a:spcBef>
              <a:spcAft>
                <a:spcPts val="0"/>
              </a:spcAft>
            </a:pPr>
            <a:endParaRPr lang="en-US" altLang="en-US">
              <a:solidFill>
                <a:prstClr val="black"/>
              </a:solidFill>
            </a:endParaRPr>
          </a:p>
        </p:txBody>
      </p:sp>
      <p:sp>
        <p:nvSpPr>
          <p:cNvPr id="263175" name="Rectangle 6"/>
          <p:cNvSpPr>
            <a:spLocks noGrp="1" noRot="1" noChangeAspect="1" noChangeArrowheads="1" noTextEdit="1"/>
          </p:cNvSpPr>
          <p:nvPr>
            <p:ph type="sldImg"/>
          </p:nvPr>
        </p:nvSpPr>
        <p:spPr>
          <a:xfrm>
            <a:off x="1152525" y="693738"/>
            <a:ext cx="4554538" cy="3414712"/>
          </a:xfrm>
          <a:ln w="12700" cap="flat">
            <a:solidFill>
              <a:schemeClr val="tx1"/>
            </a:solidFill>
          </a:ln>
        </p:spPr>
      </p:sp>
      <p:sp>
        <p:nvSpPr>
          <p:cNvPr id="263176" name="Rectangle 7"/>
          <p:cNvSpPr>
            <a:spLocks noGrp="1" noChangeArrowheads="1"/>
          </p:cNvSpPr>
          <p:nvPr>
            <p:ph type="body" idx="1"/>
          </p:nvPr>
        </p:nvSpPr>
        <p:spPr>
          <a:xfrm>
            <a:off x="912813" y="4346576"/>
            <a:ext cx="502920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3" tIns="46831" rIns="92103" bIns="46831"/>
          <a:lstStyle/>
          <a:p>
            <a:endParaRPr lang="en-US" altLang="en-US"/>
          </a:p>
        </p:txBody>
      </p:sp>
    </p:spTree>
    <p:extLst>
      <p:ext uri="{BB962C8B-B14F-4D97-AF65-F5344CB8AC3E}">
        <p14:creationId xmlns:p14="http://schemas.microsoft.com/office/powerpoint/2010/main" val="520084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063D1D7-4627-4720-9508-7AF77BEA11A2}" type="slidenum">
              <a:rPr lang="en-US" smtClean="0"/>
              <a:pPr>
                <a:defRPr/>
              </a:pPr>
              <a:t>11</a:t>
            </a:fld>
            <a:endParaRPr lang="en-US" dirty="0"/>
          </a:p>
        </p:txBody>
      </p:sp>
    </p:spTree>
    <p:extLst>
      <p:ext uri="{BB962C8B-B14F-4D97-AF65-F5344CB8AC3E}">
        <p14:creationId xmlns:p14="http://schemas.microsoft.com/office/powerpoint/2010/main" val="2344005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5772"/>
            <a:fld id="{0B35BE43-21C4-4AA5-AD84-5071358600F1}" type="slidenum">
              <a:rPr lang="en-US">
                <a:solidFill>
                  <a:prstClr val="black"/>
                </a:solidFill>
                <a:latin typeface="Calibri"/>
              </a:rPr>
              <a:pPr defTabSz="915772"/>
              <a:t>101</a:t>
            </a:fld>
            <a:endParaRPr lang="en-US" dirty="0">
              <a:solidFill>
                <a:prstClr val="black"/>
              </a:solidFill>
              <a:latin typeface="Calibri"/>
            </a:endParaRPr>
          </a:p>
        </p:txBody>
      </p:sp>
    </p:spTree>
    <p:extLst>
      <p:ext uri="{BB962C8B-B14F-4D97-AF65-F5344CB8AC3E}">
        <p14:creationId xmlns:p14="http://schemas.microsoft.com/office/powerpoint/2010/main" val="775166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Tx/>
              <a:buNone/>
            </a:pPr>
            <a:r>
              <a:rPr lang="en-US" dirty="0"/>
              <a:t>Site</a:t>
            </a:r>
            <a:r>
              <a:rPr lang="en-US" baseline="0" dirty="0"/>
              <a:t> contamination can be the result of many different past and current activities. It’s not just major industrial operations. For example, dry cleaners are also a major consideration.</a:t>
            </a:r>
            <a:endParaRPr lang="en-US" dirty="0"/>
          </a:p>
          <a:p>
            <a:pPr>
              <a:buFontTx/>
              <a:buNone/>
            </a:pPr>
            <a:endParaRPr lang="en-US" dirty="0"/>
          </a:p>
          <a:p>
            <a:pPr>
              <a:buFontTx/>
              <a:buNone/>
            </a:pPr>
            <a:r>
              <a:rPr lang="en-US" dirty="0"/>
              <a:t>Potential Sources: </a:t>
            </a:r>
          </a:p>
          <a:p>
            <a:pPr>
              <a:buFontTx/>
              <a:buChar char="-"/>
            </a:pPr>
            <a:r>
              <a:rPr lang="en-US" dirty="0"/>
              <a:t>Railroad yards</a:t>
            </a:r>
          </a:p>
          <a:p>
            <a:pPr>
              <a:buFontTx/>
              <a:buChar char="-"/>
            </a:pPr>
            <a:r>
              <a:rPr lang="en-US" dirty="0"/>
              <a:t>Foundries &amp; incinerators</a:t>
            </a:r>
          </a:p>
          <a:p>
            <a:pPr>
              <a:buFontTx/>
              <a:buChar char="-"/>
            </a:pPr>
            <a:r>
              <a:rPr lang="en-US" dirty="0"/>
              <a:t>Auto &amp; truck garages, gas stations &amp; service centers</a:t>
            </a:r>
          </a:p>
          <a:p>
            <a:pPr>
              <a:buFontTx/>
              <a:buChar char="-"/>
            </a:pPr>
            <a:r>
              <a:rPr lang="en-US" dirty="0"/>
              <a:t>Dry cleaners</a:t>
            </a:r>
          </a:p>
          <a:p>
            <a:pPr>
              <a:buFontTx/>
              <a:buChar char="-"/>
            </a:pPr>
            <a:r>
              <a:rPr lang="en-US" dirty="0"/>
              <a:t>Dumps – landfills and junkyards</a:t>
            </a:r>
          </a:p>
          <a:p>
            <a:pPr>
              <a:buFontTx/>
              <a:buChar char="-"/>
            </a:pPr>
            <a:r>
              <a:rPr lang="en-US" dirty="0"/>
              <a:t>Commercial printing operations</a:t>
            </a:r>
          </a:p>
          <a:p>
            <a:pPr>
              <a:buFontTx/>
              <a:buChar char="-"/>
            </a:pPr>
            <a:r>
              <a:rPr lang="en-US" dirty="0"/>
              <a:t>Hospitals</a:t>
            </a:r>
          </a:p>
          <a:p>
            <a:pPr>
              <a:buFontTx/>
              <a:buChar char="-"/>
            </a:pPr>
            <a:r>
              <a:rPr lang="en-US" dirty="0"/>
              <a:t>Waste treatment, storage, disposal, processing or recycling facilities</a:t>
            </a:r>
          </a:p>
          <a:p>
            <a:pPr>
              <a:buFontTx/>
              <a:buChar char="-"/>
            </a:pPr>
            <a:r>
              <a:rPr lang="en-US" dirty="0"/>
              <a:t>Agricultural operations</a:t>
            </a:r>
          </a:p>
          <a:p>
            <a:pPr>
              <a:buFontTx/>
              <a:buChar char="-"/>
            </a:pPr>
            <a:r>
              <a:rPr lang="en-US" dirty="0"/>
              <a:t>Tanneries</a:t>
            </a:r>
          </a:p>
          <a:p>
            <a:pPr>
              <a:buFontTx/>
              <a:buChar char="-"/>
            </a:pPr>
            <a:r>
              <a:rPr lang="en-US" dirty="0"/>
              <a:t>Mining operations</a:t>
            </a:r>
          </a:p>
          <a:p>
            <a:endParaRPr lang="en-US" dirty="0"/>
          </a:p>
          <a:p>
            <a:r>
              <a:rPr lang="en-US" dirty="0"/>
              <a:t>Caused by:</a:t>
            </a:r>
          </a:p>
          <a:p>
            <a:pPr>
              <a:buFont typeface="Courier New" pitchFamily="49" charset="0"/>
              <a:buChar char="o"/>
            </a:pPr>
            <a:r>
              <a:rPr lang="en-US" dirty="0"/>
              <a:t> Industrial or commercial operations not properly managed, resulting in spills and careless waste disposal practices</a:t>
            </a:r>
          </a:p>
          <a:p>
            <a:pPr>
              <a:buFont typeface="Courier New" pitchFamily="49" charset="0"/>
              <a:buChar char="o"/>
            </a:pPr>
            <a:r>
              <a:rPr lang="en-US" dirty="0"/>
              <a:t> Leakage of gasoline or other products from underground storage tanks</a:t>
            </a:r>
          </a:p>
          <a:p>
            <a:pPr>
              <a:buFont typeface="Courier New" pitchFamily="49" charset="0"/>
              <a:buChar char="o"/>
            </a:pPr>
            <a:r>
              <a:rPr lang="en-US" dirty="0"/>
              <a:t> Municipal waste disposal sites may contain solvents, paints and heavy metals which can leach out if not properly managed</a:t>
            </a:r>
          </a:p>
          <a:p>
            <a:pPr>
              <a:buFont typeface="Courier New" pitchFamily="49" charset="0"/>
              <a:buChar char="o"/>
            </a:pPr>
            <a:r>
              <a:rPr lang="en-US" dirty="0"/>
              <a:t> Agricultural and other land with past use of pesticide and herbicides</a:t>
            </a:r>
          </a:p>
          <a:p>
            <a:pPr>
              <a:buFont typeface="Courier New" pitchFamily="49" charset="0"/>
              <a:buChar char="o"/>
            </a:pPr>
            <a:r>
              <a:rPr lang="en-US" dirty="0"/>
              <a:t> Intentional and illegal discharges on and in land, air and water</a:t>
            </a:r>
          </a:p>
          <a:p>
            <a:endParaRPr lang="en-US" dirty="0"/>
          </a:p>
        </p:txBody>
      </p:sp>
      <p:sp>
        <p:nvSpPr>
          <p:cNvPr id="4" name="Slide Number Placeholder 3"/>
          <p:cNvSpPr>
            <a:spLocks noGrp="1"/>
          </p:cNvSpPr>
          <p:nvPr>
            <p:ph type="sldNum" sz="quarter" idx="10"/>
          </p:nvPr>
        </p:nvSpPr>
        <p:spPr/>
        <p:txBody>
          <a:bodyPr/>
          <a:lstStyle/>
          <a:p>
            <a:pPr defTabSz="915772"/>
            <a:fld id="{0B35BE43-21C4-4AA5-AD84-5071358600F1}" type="slidenum">
              <a:rPr lang="en-US">
                <a:solidFill>
                  <a:prstClr val="black"/>
                </a:solidFill>
                <a:latin typeface="Calibri"/>
              </a:rPr>
              <a:pPr defTabSz="915772"/>
              <a:t>109</a:t>
            </a:fld>
            <a:endParaRPr lang="en-US" dirty="0">
              <a:solidFill>
                <a:prstClr val="black"/>
              </a:solidFill>
              <a:latin typeface="Calibri"/>
            </a:endParaRPr>
          </a:p>
        </p:txBody>
      </p:sp>
    </p:spTree>
    <p:extLst>
      <p:ext uri="{BB962C8B-B14F-4D97-AF65-F5344CB8AC3E}">
        <p14:creationId xmlns:p14="http://schemas.microsoft.com/office/powerpoint/2010/main" val="3873888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5772"/>
            <a:fld id="{A049972C-2FCC-4028-8B6A-1E12672CA5D0}" type="slidenum">
              <a:rPr lang="en-US">
                <a:solidFill>
                  <a:prstClr val="black"/>
                </a:solidFill>
                <a:latin typeface="Calibri"/>
              </a:rPr>
              <a:pPr defTabSz="915772"/>
              <a:t>110</a:t>
            </a:fld>
            <a:endParaRPr lang="en-US" dirty="0">
              <a:solidFill>
                <a:prstClr val="black"/>
              </a:solidFill>
              <a:latin typeface="Calibri"/>
            </a:endParaRPr>
          </a:p>
        </p:txBody>
      </p:sp>
    </p:spTree>
    <p:extLst>
      <p:ext uri="{BB962C8B-B14F-4D97-AF65-F5344CB8AC3E}">
        <p14:creationId xmlns:p14="http://schemas.microsoft.com/office/powerpoint/2010/main" val="3029009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p:spPr>
        <p:txBody>
          <a:bodyPr/>
          <a:lstStyle/>
          <a:p>
            <a:pPr eaLnBrk="1" hangingPunct="1"/>
            <a:r>
              <a:rPr lang="en-US" dirty="0">
                <a:latin typeface="+mj-lt"/>
              </a:rPr>
              <a:t>HUD Mission/Policy – 1949 Housing Act, Section 2 = Provide a decent home and a suitable living environment for every American. </a:t>
            </a:r>
          </a:p>
          <a:p>
            <a:pPr eaLnBrk="1" hangingPunct="1"/>
            <a:endParaRPr lang="en-US" dirty="0">
              <a:latin typeface="+mj-lt"/>
            </a:endParaRPr>
          </a:p>
          <a:p>
            <a:pPr eaLnBrk="1" hangingPunct="1"/>
            <a:r>
              <a:rPr lang="en-US" dirty="0">
                <a:latin typeface="+mj-lt"/>
              </a:rPr>
              <a:t>Sustainability is reflected in the Department’s current management plan.</a:t>
            </a:r>
          </a:p>
        </p:txBody>
      </p:sp>
    </p:spTree>
    <p:extLst>
      <p:ext uri="{BB962C8B-B14F-4D97-AF65-F5344CB8AC3E}">
        <p14:creationId xmlns:p14="http://schemas.microsoft.com/office/powerpoint/2010/main" val="3291731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2373">
              <a:defRPr/>
            </a:pPr>
            <a:r>
              <a:rPr lang="en-US" b="1" dirty="0">
                <a:solidFill>
                  <a:srgbClr val="0000FF"/>
                </a:solidFill>
                <a:cs typeface="Times New Roman" pitchFamily="18" charset="0"/>
              </a:rPr>
              <a:t>Choice-limiting actions </a:t>
            </a:r>
            <a:r>
              <a:rPr lang="en-US" dirty="0">
                <a:cs typeface="Times New Roman" pitchFamily="18" charset="0"/>
              </a:rPr>
              <a:t>include real property acquisition, leasing, disposition, demolition, rehabilitation, repair, construction and site improvements</a:t>
            </a:r>
            <a:r>
              <a:rPr lang="en-US" dirty="0"/>
              <a:t> </a:t>
            </a:r>
          </a:p>
          <a:p>
            <a:endParaRPr lang="en-US" dirty="0"/>
          </a:p>
          <a:p>
            <a:pPr defTabSz="952373">
              <a:defRPr/>
            </a:pPr>
            <a:r>
              <a:rPr lang="en-US" b="1" dirty="0"/>
              <a:t>Commit</a:t>
            </a:r>
            <a:r>
              <a:rPr lang="en-US" dirty="0"/>
              <a:t> = legally binding agreement or contract.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15772"/>
            <a:fld id="{0B35BE43-21C4-4AA5-AD84-5071358600F1}" type="slidenum">
              <a:rPr lang="en-US">
                <a:solidFill>
                  <a:prstClr val="black"/>
                </a:solidFill>
                <a:latin typeface="Calibri"/>
              </a:rPr>
              <a:pPr defTabSz="915772"/>
              <a:t>112</a:t>
            </a:fld>
            <a:endParaRPr lang="en-US" dirty="0">
              <a:solidFill>
                <a:prstClr val="black"/>
              </a:solidFill>
              <a:latin typeface="Calibri"/>
            </a:endParaRPr>
          </a:p>
        </p:txBody>
      </p:sp>
    </p:spTree>
    <p:extLst>
      <p:ext uri="{BB962C8B-B14F-4D97-AF65-F5344CB8AC3E}">
        <p14:creationId xmlns:p14="http://schemas.microsoft.com/office/powerpoint/2010/main" val="1347111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772"/>
            <a:fld id="{A049972C-2FCC-4028-8B6A-1E12672CA5D0}" type="slidenum">
              <a:rPr lang="en-US">
                <a:solidFill>
                  <a:prstClr val="black"/>
                </a:solidFill>
                <a:latin typeface="Calibri"/>
              </a:rPr>
              <a:pPr defTabSz="915772"/>
              <a:t>117</a:t>
            </a:fld>
            <a:endParaRPr lang="en-US" dirty="0">
              <a:solidFill>
                <a:prstClr val="black"/>
              </a:solidFill>
              <a:latin typeface="Calibri"/>
            </a:endParaRPr>
          </a:p>
        </p:txBody>
      </p:sp>
    </p:spTree>
    <p:extLst>
      <p:ext uri="{BB962C8B-B14F-4D97-AF65-F5344CB8AC3E}">
        <p14:creationId xmlns:p14="http://schemas.microsoft.com/office/powerpoint/2010/main" val="1925793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2373">
              <a:defRPr/>
            </a:pPr>
            <a:r>
              <a:rPr lang="en-US" dirty="0"/>
              <a:t>ASTM International (formerly known as the American Society for Testing and Materials (ASTM)) is a globally recognized leader in the development and delivery of international voluntary consensus standards. Today, some 12,000 ASTM standards are used around the world to improve product quality, enhance safety, facilitate market access and trade, and build consumer confidence.</a:t>
            </a:r>
          </a:p>
          <a:p>
            <a:endParaRPr lang="en-US" dirty="0"/>
          </a:p>
          <a:p>
            <a:r>
              <a:rPr lang="en-US" u="sng" dirty="0"/>
              <a:t>ASTM Phase I </a:t>
            </a:r>
            <a:endParaRPr lang="en-US" dirty="0"/>
          </a:p>
          <a:p>
            <a:r>
              <a:rPr lang="en-US" dirty="0"/>
              <a:t>Used primarily for commercial real estate transactions and CERCLA liability protections.</a:t>
            </a:r>
          </a:p>
          <a:p>
            <a:r>
              <a:rPr lang="en-US" dirty="0"/>
              <a:t>Also used to assess business environmental risk concerns .</a:t>
            </a:r>
          </a:p>
          <a:p>
            <a:endParaRPr lang="en-US" dirty="0"/>
          </a:p>
          <a:p>
            <a:r>
              <a:rPr lang="en-US" dirty="0"/>
              <a:t>Does NOT delineate contamination or quantify the risk of contamination.</a:t>
            </a:r>
          </a:p>
          <a:p>
            <a:endParaRPr lang="en-US" dirty="0"/>
          </a:p>
          <a:p>
            <a:r>
              <a:rPr lang="en-US" dirty="0"/>
              <a:t>Current online price = $57. Download directly from ASTM website.</a:t>
            </a:r>
          </a:p>
          <a:p>
            <a:endParaRPr lang="en-US" dirty="0"/>
          </a:p>
          <a:p>
            <a:pPr defTabSz="952373">
              <a:defRPr/>
            </a:pPr>
            <a:r>
              <a:rPr lang="en-US" dirty="0"/>
              <a:t>(Note: An equivalent “Phase I” due diligence may be achieved by conducting “</a:t>
            </a:r>
            <a:r>
              <a:rPr lang="en-US" dirty="0">
                <a:solidFill>
                  <a:srgbClr val="666699"/>
                </a:solidFill>
              </a:rPr>
              <a:t>All Appropriate Inquiries” </a:t>
            </a:r>
            <a:r>
              <a:rPr lang="en-US" dirty="0"/>
              <a:t>(AAI) using 40 CFR Part 312.  AAI was added as amendment to Small Business Liability Relief and Brownfields Revitalization Act of 2002. Rule became effective Nov 2006.)</a:t>
            </a:r>
          </a:p>
          <a:p>
            <a:endParaRPr lang="en-US" dirty="0"/>
          </a:p>
        </p:txBody>
      </p:sp>
      <p:sp>
        <p:nvSpPr>
          <p:cNvPr id="4" name="Slide Number Placeholder 3"/>
          <p:cNvSpPr>
            <a:spLocks noGrp="1"/>
          </p:cNvSpPr>
          <p:nvPr>
            <p:ph type="sldNum" sz="quarter" idx="10"/>
          </p:nvPr>
        </p:nvSpPr>
        <p:spPr/>
        <p:txBody>
          <a:bodyPr/>
          <a:lstStyle/>
          <a:p>
            <a:pPr defTabSz="915772"/>
            <a:fld id="{0B35BE43-21C4-4AA5-AD84-5071358600F1}" type="slidenum">
              <a:rPr lang="en-US">
                <a:solidFill>
                  <a:prstClr val="black"/>
                </a:solidFill>
                <a:latin typeface="Calibri"/>
              </a:rPr>
              <a:pPr defTabSz="915772"/>
              <a:t>118</a:t>
            </a:fld>
            <a:endParaRPr lang="en-US" dirty="0">
              <a:solidFill>
                <a:prstClr val="black"/>
              </a:solidFill>
              <a:latin typeface="Calibri"/>
            </a:endParaRPr>
          </a:p>
        </p:txBody>
      </p:sp>
    </p:spTree>
    <p:extLst>
      <p:ext uri="{BB962C8B-B14F-4D97-AF65-F5344CB8AC3E}">
        <p14:creationId xmlns:p14="http://schemas.microsoft.com/office/powerpoint/2010/main" val="641184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a:t>Vapor Encroachment (aka, vapor migration):</a:t>
            </a:r>
          </a:p>
          <a:p>
            <a:pPr eaLnBrk="1" hangingPunct="1"/>
            <a:endParaRPr lang="en-US" dirty="0"/>
          </a:p>
          <a:p>
            <a:pPr eaLnBrk="1" hangingPunct="1">
              <a:buFont typeface="Arial" pitchFamily="34" charset="0"/>
              <a:buChar char="•"/>
            </a:pPr>
            <a:r>
              <a:rPr lang="en-US" dirty="0"/>
              <a:t> Short term problems = respiratory, headaches, nausea, eye irritation </a:t>
            </a:r>
          </a:p>
          <a:p>
            <a:pPr eaLnBrk="1" hangingPunct="1">
              <a:lnSpc>
                <a:spcPct val="90000"/>
              </a:lnSpc>
              <a:buFont typeface="Arial" pitchFamily="34" charset="0"/>
              <a:buChar char="•"/>
            </a:pPr>
            <a:r>
              <a:rPr lang="en-US" dirty="0"/>
              <a:t> Long-term exposure = cancer</a:t>
            </a:r>
          </a:p>
          <a:p>
            <a:pPr eaLnBrk="1" hangingPunct="1">
              <a:lnSpc>
                <a:spcPct val="90000"/>
              </a:lnSpc>
              <a:buFont typeface="Arial" pitchFamily="34" charset="0"/>
              <a:buChar char="•"/>
            </a:pPr>
            <a:r>
              <a:rPr lang="en-US" dirty="0"/>
              <a:t> VE analysis often appropriate to conduct because a VEC (vapor encroachment condition) </a:t>
            </a:r>
            <a:r>
              <a:rPr lang="en-US" b="1" dirty="0"/>
              <a:t>may not otherwise be </a:t>
            </a:r>
            <a:r>
              <a:rPr lang="en-US" b="1" dirty="0">
                <a:solidFill>
                  <a:srgbClr val="666699"/>
                </a:solidFill>
              </a:rPr>
              <a:t>identified </a:t>
            </a:r>
            <a:r>
              <a:rPr lang="en-US" dirty="0"/>
              <a:t>by the ASTM Phase I – e.g., where vapor source is down-gradient of the target property.</a:t>
            </a:r>
          </a:p>
          <a:p>
            <a:pPr eaLnBrk="1" hangingPunct="1">
              <a:lnSpc>
                <a:spcPct val="90000"/>
              </a:lnSpc>
              <a:buFont typeface="Arial" pitchFamily="34" charset="0"/>
              <a:buChar char="•"/>
            </a:pPr>
            <a:r>
              <a:rPr lang="en-US" dirty="0"/>
              <a:t> ASTM E 2600-10 “Standard Guide for Vapor Encroachment Screening.”</a:t>
            </a:r>
          </a:p>
          <a:p>
            <a:pPr eaLnBrk="1" hangingPunct="1">
              <a:lnSpc>
                <a:spcPct val="90000"/>
              </a:lnSpc>
              <a:buFont typeface="Arial" pitchFamily="34" charset="0"/>
              <a:buChar char="•"/>
            </a:pPr>
            <a:r>
              <a:rPr lang="en-US" dirty="0"/>
              <a:t> Uses iterative approach – are known or suspected sites in proximity that may have vapor contamination (e.g., drycleaners, gas stations, industrial uses)…If yes, perform further assessment &amp; </a:t>
            </a:r>
            <a:r>
              <a:rPr lang="en-US" b="1" dirty="0"/>
              <a:t>may include sampling for soil gas or groundwater contamination</a:t>
            </a:r>
            <a:r>
              <a:rPr lang="en-US" dirty="0"/>
              <a:t>…Depending on various factors, a VEC may or may not be considered a REC.</a:t>
            </a:r>
          </a:p>
          <a:p>
            <a:pPr marL="476187" indent="-476187"/>
            <a:endParaRPr lang="en-US" dirty="0"/>
          </a:p>
          <a:p>
            <a:pPr marL="476187" indent="-476187"/>
            <a:r>
              <a:rPr lang="en-US" dirty="0"/>
              <a:t>VE is relevant to the earlier slide about “different programs, different requirements” – The VE analysis is required in MAP Chapter 9 – While only MAP requires it (for FHAinsurance programs), it may well be appropriate to conduct VE analysis for other projects, e.g., Part 58. </a:t>
            </a:r>
          </a:p>
        </p:txBody>
      </p:sp>
      <p:sp>
        <p:nvSpPr>
          <p:cNvPr id="4" name="Slide Number Placeholder 3"/>
          <p:cNvSpPr>
            <a:spLocks noGrp="1"/>
          </p:cNvSpPr>
          <p:nvPr>
            <p:ph type="sldNum" sz="quarter" idx="10"/>
          </p:nvPr>
        </p:nvSpPr>
        <p:spPr/>
        <p:txBody>
          <a:bodyPr/>
          <a:lstStyle/>
          <a:p>
            <a:pPr defTabSz="915772"/>
            <a:fld id="{0B35BE43-21C4-4AA5-AD84-5071358600F1}" type="slidenum">
              <a:rPr lang="en-US">
                <a:solidFill>
                  <a:prstClr val="black"/>
                </a:solidFill>
                <a:latin typeface="Calibri"/>
              </a:rPr>
              <a:pPr defTabSz="915772"/>
              <a:t>119</a:t>
            </a:fld>
            <a:endParaRPr lang="en-US" dirty="0">
              <a:solidFill>
                <a:prstClr val="black"/>
              </a:solidFill>
              <a:latin typeface="Calibri"/>
            </a:endParaRPr>
          </a:p>
        </p:txBody>
      </p:sp>
    </p:spTree>
    <p:extLst>
      <p:ext uri="{BB962C8B-B14F-4D97-AF65-F5344CB8AC3E}">
        <p14:creationId xmlns:p14="http://schemas.microsoft.com/office/powerpoint/2010/main" val="175034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lvl="1" defTabSz="952373">
              <a:defRPr/>
            </a:pPr>
            <a:r>
              <a:rPr lang="en-US" sz="3400" dirty="0"/>
              <a:t>If between 180 days and 1 year old, the following sections must be updated: Interviews, Environmental cleanup liens, Government records searches, Site/visual inspections, Report &amp; EP’s declaration.</a:t>
            </a:r>
          </a:p>
          <a:p>
            <a:pPr marL="0" lvl="1" defTabSz="952373">
              <a:defRPr/>
            </a:pPr>
            <a:endParaRPr lang="en-US" sz="3400" dirty="0"/>
          </a:p>
          <a:p>
            <a:pPr marL="0" lvl="1" defTabSz="952373">
              <a:defRPr/>
            </a:pPr>
            <a:r>
              <a:rPr lang="en-US" dirty="0"/>
              <a:t>If over 1-year, prior report can be used as a reference, but a new Phase I must be completed.</a:t>
            </a:r>
          </a:p>
          <a:p>
            <a:endParaRPr lang="en-US" dirty="0"/>
          </a:p>
        </p:txBody>
      </p:sp>
      <p:sp>
        <p:nvSpPr>
          <p:cNvPr id="4" name="Slide Number Placeholder 3"/>
          <p:cNvSpPr>
            <a:spLocks noGrp="1"/>
          </p:cNvSpPr>
          <p:nvPr>
            <p:ph type="sldNum" sz="quarter" idx="10"/>
          </p:nvPr>
        </p:nvSpPr>
        <p:spPr/>
        <p:txBody>
          <a:bodyPr/>
          <a:lstStyle/>
          <a:p>
            <a:pPr defTabSz="915772"/>
            <a:fld id="{0B35BE43-21C4-4AA5-AD84-5071358600F1}" type="slidenum">
              <a:rPr lang="en-US">
                <a:solidFill>
                  <a:prstClr val="black"/>
                </a:solidFill>
                <a:latin typeface="Calibri"/>
              </a:rPr>
              <a:pPr defTabSz="915772"/>
              <a:t>120</a:t>
            </a:fld>
            <a:endParaRPr lang="en-US" dirty="0">
              <a:solidFill>
                <a:prstClr val="black"/>
              </a:solidFill>
              <a:latin typeface="Calibri"/>
            </a:endParaRPr>
          </a:p>
        </p:txBody>
      </p:sp>
    </p:spTree>
    <p:extLst>
      <p:ext uri="{BB962C8B-B14F-4D97-AF65-F5344CB8AC3E}">
        <p14:creationId xmlns:p14="http://schemas.microsoft.com/office/powerpoint/2010/main" val="4288707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2922C986-426F-4DBC-986D-2A919F444FE7}" type="slidenum">
              <a:rPr lang="en-US" sz="1000">
                <a:solidFill>
                  <a:srgbClr val="000000"/>
                </a:solidFill>
              </a:rPr>
              <a:pPr defTabSz="915772" eaLnBrk="1" fontAlgn="base" hangingPunct="1">
                <a:spcBef>
                  <a:spcPct val="0"/>
                </a:spcBef>
                <a:spcAft>
                  <a:spcPct val="0"/>
                </a:spcAft>
              </a:pPr>
              <a:t>123</a:t>
            </a:fld>
            <a:endParaRPr lang="en-US" sz="1000" dirty="0">
              <a:solidFill>
                <a:srgbClr val="000000"/>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1987025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89F4DC-E029-4E7D-B194-23FAE7229594}" type="slidenum">
              <a:rPr lang="en-US" smtClean="0"/>
              <a:pPr fontAlgn="base">
                <a:spcBef>
                  <a:spcPct val="0"/>
                </a:spcBef>
                <a:spcAft>
                  <a:spcPct val="0"/>
                </a:spcAft>
                <a:defRPr/>
              </a:pPr>
              <a:t>16</a:t>
            </a:fld>
            <a:endParaRPr lang="en-US" dirty="0"/>
          </a:p>
        </p:txBody>
      </p:sp>
      <p:sp>
        <p:nvSpPr>
          <p:cNvPr id="49155" name="Rectangle 2"/>
          <p:cNvSpPr>
            <a:spLocks noGrp="1" noRot="1" noChangeAspect="1" noChangeArrowheads="1" noTextEdit="1"/>
          </p:cNvSpPr>
          <p:nvPr>
            <p:ph type="sldImg"/>
          </p:nvPr>
        </p:nvSpPr>
        <p:spPr bwMode="auto">
          <a:xfrm>
            <a:off x="1193800" y="706438"/>
            <a:ext cx="4635500" cy="3476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solidFill>
                <a:srgbClr val="0000FF"/>
              </a:solidFill>
              <a:latin typeface="Verdana" pitchFamily="34" charset="0"/>
              <a:cs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E8604D6C-6802-439B-A9EC-40DE43D62162}" type="slidenum">
              <a:rPr lang="en-US" sz="1000">
                <a:solidFill>
                  <a:srgbClr val="000000"/>
                </a:solidFill>
              </a:rPr>
              <a:pPr defTabSz="915772" eaLnBrk="1" fontAlgn="base" hangingPunct="1">
                <a:spcBef>
                  <a:spcPct val="0"/>
                </a:spcBef>
                <a:spcAft>
                  <a:spcPct val="0"/>
                </a:spcAft>
              </a:pPr>
              <a:t>127</a:t>
            </a:fld>
            <a:endParaRPr lang="en-US" sz="1000" dirty="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2112188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F158D3EE-4A67-48D1-AD87-70F8B915A9C3}" type="slidenum">
              <a:rPr lang="en-US" sz="1000">
                <a:solidFill>
                  <a:srgbClr val="000000"/>
                </a:solidFill>
              </a:rPr>
              <a:pPr defTabSz="915772" eaLnBrk="1" fontAlgn="base" hangingPunct="1">
                <a:spcBef>
                  <a:spcPct val="0"/>
                </a:spcBef>
                <a:spcAft>
                  <a:spcPct val="0"/>
                </a:spcAft>
              </a:pPr>
              <a:t>128</a:t>
            </a:fld>
            <a:endParaRPr lang="en-US" sz="1000" dirty="0">
              <a:solidFill>
                <a:srgbClr val="000000"/>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2303759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3D42FAAB-5BCF-4302-A525-DA82D3B3BF09}" type="slidenum">
              <a:rPr lang="en-US" sz="1000">
                <a:solidFill>
                  <a:srgbClr val="000000"/>
                </a:solidFill>
              </a:rPr>
              <a:pPr defTabSz="915772" eaLnBrk="1" fontAlgn="base" hangingPunct="1">
                <a:spcBef>
                  <a:spcPct val="0"/>
                </a:spcBef>
                <a:spcAft>
                  <a:spcPct val="0"/>
                </a:spcAft>
              </a:pPr>
              <a:t>130</a:t>
            </a:fld>
            <a:endParaRPr lang="en-US" sz="1000" dirty="0">
              <a:solidFill>
                <a:srgbClr val="000000"/>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1323755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F7F7D6E6-0AD6-4069-995A-0B67D9FBCBF5}" type="slidenum">
              <a:rPr lang="en-US" sz="1000">
                <a:solidFill>
                  <a:srgbClr val="000000"/>
                </a:solidFill>
              </a:rPr>
              <a:pPr defTabSz="915772" eaLnBrk="1" fontAlgn="base" hangingPunct="1">
                <a:spcBef>
                  <a:spcPct val="0"/>
                </a:spcBef>
                <a:spcAft>
                  <a:spcPct val="0"/>
                </a:spcAft>
              </a:pPr>
              <a:t>131</a:t>
            </a:fld>
            <a:endParaRPr lang="en-US" sz="1000" dirty="0">
              <a:solidFill>
                <a:srgbClr val="000000"/>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3833572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AC1923AF-CDC7-4A4F-AD8F-97EC88D46968}" type="slidenum">
              <a:rPr lang="en-US" sz="1000">
                <a:solidFill>
                  <a:srgbClr val="000000"/>
                </a:solidFill>
              </a:rPr>
              <a:pPr defTabSz="915772" eaLnBrk="1" fontAlgn="base" hangingPunct="1">
                <a:spcBef>
                  <a:spcPct val="0"/>
                </a:spcBef>
                <a:spcAft>
                  <a:spcPct val="0"/>
                </a:spcAft>
              </a:pPr>
              <a:t>132</a:t>
            </a:fld>
            <a:endParaRPr lang="en-US" sz="1000" dirty="0">
              <a:solidFill>
                <a:srgbClr val="000000"/>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944688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75B1D4FC-B9F4-4E80-9E67-251FD208F609}" type="slidenum">
              <a:rPr lang="en-US" sz="1000">
                <a:solidFill>
                  <a:srgbClr val="000000"/>
                </a:solidFill>
              </a:rPr>
              <a:pPr defTabSz="915772" eaLnBrk="1" fontAlgn="base" hangingPunct="1">
                <a:spcBef>
                  <a:spcPct val="0"/>
                </a:spcBef>
                <a:spcAft>
                  <a:spcPct val="0"/>
                </a:spcAft>
              </a:pPr>
              <a:t>133</a:t>
            </a:fld>
            <a:endParaRPr lang="en-US" sz="1000" dirty="0">
              <a:solidFill>
                <a:srgbClr val="000000"/>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649198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EE415E03-B2E7-4AC7-9EE0-113D545EA633}" type="slidenum">
              <a:rPr lang="en-US" sz="1000">
                <a:solidFill>
                  <a:srgbClr val="000000"/>
                </a:solidFill>
              </a:rPr>
              <a:pPr defTabSz="915772" eaLnBrk="1" fontAlgn="base" hangingPunct="1">
                <a:spcBef>
                  <a:spcPct val="0"/>
                </a:spcBef>
                <a:spcAft>
                  <a:spcPct val="0"/>
                </a:spcAft>
              </a:pPr>
              <a:t>134</a:t>
            </a:fld>
            <a:endParaRPr lang="en-US" sz="1000" dirty="0">
              <a:solidFill>
                <a:srgbClr val="000000"/>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750135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A02BC6A8-0785-4597-9AFD-662A9F0CA38E}" type="slidenum">
              <a:rPr lang="en-US" sz="1000">
                <a:solidFill>
                  <a:srgbClr val="000000"/>
                </a:solidFill>
              </a:rPr>
              <a:pPr defTabSz="915772" eaLnBrk="1" fontAlgn="base" hangingPunct="1">
                <a:spcBef>
                  <a:spcPct val="0"/>
                </a:spcBef>
                <a:spcAft>
                  <a:spcPct val="0"/>
                </a:spcAft>
              </a:pPr>
              <a:t>135</a:t>
            </a:fld>
            <a:endParaRPr lang="en-US" sz="1000" dirty="0">
              <a:solidFill>
                <a:srgbClr val="000000"/>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4076740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F2B5EF6F-646A-4A88-B807-278FC9156731}" type="slidenum">
              <a:rPr lang="en-US" sz="1000">
                <a:solidFill>
                  <a:srgbClr val="000000"/>
                </a:solidFill>
              </a:rPr>
              <a:pPr defTabSz="915772" eaLnBrk="1" fontAlgn="base" hangingPunct="1">
                <a:spcBef>
                  <a:spcPct val="0"/>
                </a:spcBef>
                <a:spcAft>
                  <a:spcPct val="0"/>
                </a:spcAft>
              </a:pPr>
              <a:t>136</a:t>
            </a:fld>
            <a:endParaRPr lang="en-US" sz="1000" dirty="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2121358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13089B44-4765-48A4-B364-C17B9E838EC5}" type="slidenum">
              <a:rPr lang="en-US" sz="1000">
                <a:solidFill>
                  <a:srgbClr val="000000"/>
                </a:solidFill>
              </a:rPr>
              <a:pPr defTabSz="915772" eaLnBrk="1" fontAlgn="base" hangingPunct="1">
                <a:spcBef>
                  <a:spcPct val="0"/>
                </a:spcBef>
                <a:spcAft>
                  <a:spcPct val="0"/>
                </a:spcAft>
              </a:pPr>
              <a:t>137</a:t>
            </a:fld>
            <a:endParaRPr lang="en-US" sz="1000" dirty="0">
              <a:solidFill>
                <a:srgbClr val="000000"/>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4291408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A6BCA-E85C-4DBE-8491-3AC2FC95ED9F}" type="slidenum">
              <a:rPr lang="en-US" smtClean="0"/>
              <a:t>31</a:t>
            </a:fld>
            <a:endParaRPr lang="en-US"/>
          </a:p>
        </p:txBody>
      </p:sp>
    </p:spTree>
    <p:extLst>
      <p:ext uri="{BB962C8B-B14F-4D97-AF65-F5344CB8AC3E}">
        <p14:creationId xmlns:p14="http://schemas.microsoft.com/office/powerpoint/2010/main" val="1515426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01AA9104-7017-40CF-BDA6-EE72CBA243C7}" type="slidenum">
              <a:rPr lang="en-US" sz="1000">
                <a:solidFill>
                  <a:srgbClr val="000000"/>
                </a:solidFill>
              </a:rPr>
              <a:pPr defTabSz="915772" eaLnBrk="1" fontAlgn="base" hangingPunct="1">
                <a:spcBef>
                  <a:spcPct val="0"/>
                </a:spcBef>
                <a:spcAft>
                  <a:spcPct val="0"/>
                </a:spcAft>
              </a:pPr>
              <a:t>138</a:t>
            </a:fld>
            <a:endParaRPr lang="en-US" sz="1000" dirty="0">
              <a:solidFill>
                <a:srgbClr val="000000"/>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3458747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8C14611E-34BE-4D06-8D53-AEC4B95DBCA1}" type="slidenum">
              <a:rPr lang="en-US" sz="1000">
                <a:solidFill>
                  <a:srgbClr val="000000"/>
                </a:solidFill>
              </a:rPr>
              <a:pPr defTabSz="915772" eaLnBrk="1" fontAlgn="base" hangingPunct="1">
                <a:spcBef>
                  <a:spcPct val="0"/>
                </a:spcBef>
                <a:spcAft>
                  <a:spcPct val="0"/>
                </a:spcAft>
              </a:pPr>
              <a:t>139</a:t>
            </a:fld>
            <a:endParaRPr lang="en-US" sz="1000" dirty="0">
              <a:solidFill>
                <a:srgbClr val="000000"/>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1970825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0BCA960C-F7D7-44EC-828D-E0EB3D783AE9}" type="slidenum">
              <a:rPr lang="en-US" sz="1000">
                <a:solidFill>
                  <a:srgbClr val="000000"/>
                </a:solidFill>
              </a:rPr>
              <a:pPr defTabSz="915772" eaLnBrk="1" fontAlgn="base" hangingPunct="1">
                <a:spcBef>
                  <a:spcPct val="0"/>
                </a:spcBef>
                <a:spcAft>
                  <a:spcPct val="0"/>
                </a:spcAft>
              </a:pPr>
              <a:t>140</a:t>
            </a:fld>
            <a:endParaRPr lang="en-US" sz="1000" dirty="0">
              <a:solidFill>
                <a:srgbClr val="000000"/>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4238938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17204" indent="-275847" eaLnBrk="0" hangingPunct="0">
              <a:defRPr>
                <a:solidFill>
                  <a:schemeClr val="tx1"/>
                </a:solidFill>
                <a:latin typeface="Arial" charset="0"/>
              </a:defRPr>
            </a:lvl2pPr>
            <a:lvl3pPr marL="1103391" indent="-220679" eaLnBrk="0" hangingPunct="0">
              <a:defRPr>
                <a:solidFill>
                  <a:schemeClr val="tx1"/>
                </a:solidFill>
                <a:latin typeface="Arial" charset="0"/>
              </a:defRPr>
            </a:lvl3pPr>
            <a:lvl4pPr marL="1544747" indent="-220679" eaLnBrk="0" hangingPunct="0">
              <a:defRPr>
                <a:solidFill>
                  <a:schemeClr val="tx1"/>
                </a:solidFill>
                <a:latin typeface="Arial" charset="0"/>
              </a:defRPr>
            </a:lvl4pPr>
            <a:lvl5pPr marL="1986103" indent="-220679" eaLnBrk="0" hangingPunct="0">
              <a:defRPr>
                <a:solidFill>
                  <a:schemeClr val="tx1"/>
                </a:solidFill>
                <a:latin typeface="Arial" charset="0"/>
              </a:defRPr>
            </a:lvl5pPr>
            <a:lvl6pPr marL="2427459" indent="-220679" eaLnBrk="0" fontAlgn="base" hangingPunct="0">
              <a:spcBef>
                <a:spcPct val="0"/>
              </a:spcBef>
              <a:spcAft>
                <a:spcPct val="0"/>
              </a:spcAft>
              <a:defRPr>
                <a:solidFill>
                  <a:schemeClr val="tx1"/>
                </a:solidFill>
                <a:latin typeface="Arial" charset="0"/>
              </a:defRPr>
            </a:lvl6pPr>
            <a:lvl7pPr marL="2868815" indent="-220679" eaLnBrk="0" fontAlgn="base" hangingPunct="0">
              <a:spcBef>
                <a:spcPct val="0"/>
              </a:spcBef>
              <a:spcAft>
                <a:spcPct val="0"/>
              </a:spcAft>
              <a:defRPr>
                <a:solidFill>
                  <a:schemeClr val="tx1"/>
                </a:solidFill>
                <a:latin typeface="Arial" charset="0"/>
              </a:defRPr>
            </a:lvl7pPr>
            <a:lvl8pPr marL="3310171" indent="-220679" eaLnBrk="0" fontAlgn="base" hangingPunct="0">
              <a:spcBef>
                <a:spcPct val="0"/>
              </a:spcBef>
              <a:spcAft>
                <a:spcPct val="0"/>
              </a:spcAft>
              <a:defRPr>
                <a:solidFill>
                  <a:schemeClr val="tx1"/>
                </a:solidFill>
                <a:latin typeface="Arial" charset="0"/>
              </a:defRPr>
            </a:lvl8pPr>
            <a:lvl9pPr marL="3751527" indent="-220679" eaLnBrk="0" fontAlgn="base" hangingPunct="0">
              <a:spcBef>
                <a:spcPct val="0"/>
              </a:spcBef>
              <a:spcAft>
                <a:spcPct val="0"/>
              </a:spcAft>
              <a:defRPr>
                <a:solidFill>
                  <a:schemeClr val="tx1"/>
                </a:solidFill>
                <a:latin typeface="Arial" charset="0"/>
              </a:defRPr>
            </a:lvl9pPr>
          </a:lstStyle>
          <a:p>
            <a:pPr defTabSz="915772" eaLnBrk="1" fontAlgn="base" hangingPunct="1">
              <a:spcBef>
                <a:spcPct val="0"/>
              </a:spcBef>
              <a:spcAft>
                <a:spcPct val="0"/>
              </a:spcAft>
            </a:pPr>
            <a:fld id="{32D68869-631D-4518-86C9-9121EB96B8FA}" type="slidenum">
              <a:rPr lang="en-US" sz="1000">
                <a:solidFill>
                  <a:srgbClr val="000000"/>
                </a:solidFill>
              </a:rPr>
              <a:pPr defTabSz="915772" eaLnBrk="1" fontAlgn="base" hangingPunct="1">
                <a:spcBef>
                  <a:spcPct val="0"/>
                </a:spcBef>
                <a:spcAft>
                  <a:spcPct val="0"/>
                </a:spcAft>
              </a:pPr>
              <a:t>141</a:t>
            </a:fld>
            <a:endParaRPr lang="en-US" sz="1000" dirty="0">
              <a:solidFill>
                <a:srgbClr val="000000"/>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a:p>
        </p:txBody>
      </p:sp>
    </p:spTree>
    <p:extLst>
      <p:ext uri="{BB962C8B-B14F-4D97-AF65-F5344CB8AC3E}">
        <p14:creationId xmlns:p14="http://schemas.microsoft.com/office/powerpoint/2010/main" val="2168566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772"/>
            <a:fld id="{0B35BE43-21C4-4AA5-AD84-5071358600F1}" type="slidenum">
              <a:rPr lang="en-US">
                <a:solidFill>
                  <a:prstClr val="black"/>
                </a:solidFill>
                <a:latin typeface="Calibri"/>
              </a:rPr>
              <a:pPr defTabSz="915772"/>
              <a:t>143</a:t>
            </a:fld>
            <a:endParaRPr lang="en-US" dirty="0">
              <a:solidFill>
                <a:prstClr val="black"/>
              </a:solidFill>
              <a:latin typeface="Calibri"/>
            </a:endParaRPr>
          </a:p>
        </p:txBody>
      </p:sp>
    </p:spTree>
    <p:extLst>
      <p:ext uri="{BB962C8B-B14F-4D97-AF65-F5344CB8AC3E}">
        <p14:creationId xmlns:p14="http://schemas.microsoft.com/office/powerpoint/2010/main" val="40046184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772"/>
            <a:fld id="{0B35BE43-21C4-4AA5-AD84-5071358600F1}" type="slidenum">
              <a:rPr lang="en-US">
                <a:solidFill>
                  <a:prstClr val="black"/>
                </a:solidFill>
                <a:latin typeface="Calibri"/>
              </a:rPr>
              <a:pPr defTabSz="915772"/>
              <a:t>144</a:t>
            </a:fld>
            <a:endParaRPr lang="en-US" dirty="0">
              <a:solidFill>
                <a:prstClr val="black"/>
              </a:solidFill>
              <a:latin typeface="Calibri"/>
            </a:endParaRPr>
          </a:p>
        </p:txBody>
      </p:sp>
    </p:spTree>
    <p:extLst>
      <p:ext uri="{BB962C8B-B14F-4D97-AF65-F5344CB8AC3E}">
        <p14:creationId xmlns:p14="http://schemas.microsoft.com/office/powerpoint/2010/main" val="42809449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772"/>
            <a:fld id="{0B35BE43-21C4-4AA5-AD84-5071358600F1}" type="slidenum">
              <a:rPr lang="en-US">
                <a:solidFill>
                  <a:prstClr val="black"/>
                </a:solidFill>
                <a:latin typeface="Calibri"/>
              </a:rPr>
              <a:pPr defTabSz="915772"/>
              <a:t>145</a:t>
            </a:fld>
            <a:endParaRPr lang="en-US" dirty="0">
              <a:solidFill>
                <a:prstClr val="black"/>
              </a:solidFill>
              <a:latin typeface="Calibri"/>
            </a:endParaRPr>
          </a:p>
        </p:txBody>
      </p:sp>
    </p:spTree>
    <p:extLst>
      <p:ext uri="{BB962C8B-B14F-4D97-AF65-F5344CB8AC3E}">
        <p14:creationId xmlns:p14="http://schemas.microsoft.com/office/powerpoint/2010/main" val="3129786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72714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53775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47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0"/>
            <a:ext cx="4273550" cy="3205163"/>
          </a:xfrm>
        </p:spPr>
      </p:sp>
      <p:sp>
        <p:nvSpPr>
          <p:cNvPr id="3" name="Notes Placeholder 2"/>
          <p:cNvSpPr>
            <a:spLocks noGrp="1"/>
          </p:cNvSpPr>
          <p:nvPr>
            <p:ph type="body" idx="1"/>
          </p:nvPr>
        </p:nvSpPr>
        <p:spPr>
          <a:xfrm>
            <a:off x="732845" y="3281076"/>
            <a:ext cx="5862762" cy="5612166"/>
          </a:xfrm>
        </p:spPr>
        <p:txBody>
          <a:bodyPr/>
          <a:lstStyle/>
          <a:p>
            <a:r>
              <a:rPr lang="en-US" sz="1000" u="sng" dirty="0">
                <a:latin typeface="Arial" panose="020B0604020202020204" pitchFamily="34" charset="0"/>
                <a:cs typeface="Arial" panose="020B0604020202020204" pitchFamily="34" charset="0"/>
              </a:rPr>
              <a:t>Demonstrate - Search box terms that work for “HUD Exchange” that can Google:</a:t>
            </a:r>
          </a:p>
          <a:p>
            <a:pPr marL="457886" indent="-228943">
              <a:spcBef>
                <a:spcPts val="0"/>
              </a:spcBef>
              <a:spcAft>
                <a:spcPts val="0"/>
              </a:spcAft>
            </a:pPr>
            <a:r>
              <a:rPr lang="en-US" sz="1000" dirty="0">
                <a:latin typeface="Arial" panose="020B0604020202020204" pitchFamily="34" charset="0"/>
                <a:cs typeface="Arial" panose="020B0604020202020204" pitchFamily="34" charset="0"/>
              </a:rPr>
              <a:t>-         </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Coc</a:t>
            </a:r>
            <a:r>
              <a:rPr lang="en-US" sz="1000" b="1" dirty="0">
                <a:latin typeface="Arial" panose="020B0604020202020204" pitchFamily="34" charset="0"/>
                <a:cs typeface="Arial" panose="020B0604020202020204" pitchFamily="34" charset="0"/>
              </a:rPr>
              <a:t> limited scope</a:t>
            </a:r>
          </a:p>
          <a:p>
            <a:pPr marL="457886" indent="-228943">
              <a:spcBef>
                <a:spcPts val="0"/>
              </a:spcBef>
              <a:spcAft>
                <a:spcPts val="0"/>
              </a:spcAft>
            </a:pPr>
            <a:r>
              <a:rPr lang="en-US" sz="1000"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CoC</a:t>
            </a:r>
            <a:r>
              <a:rPr lang="en-US" sz="1000" b="1" dirty="0">
                <a:latin typeface="Arial" panose="020B0604020202020204" pitchFamily="34" charset="0"/>
                <a:cs typeface="Arial" panose="020B0604020202020204" pitchFamily="34" charset="0"/>
              </a:rPr>
              <a:t> limited scope review</a:t>
            </a:r>
          </a:p>
          <a:p>
            <a:pPr marL="457886" indent="-228943">
              <a:spcBef>
                <a:spcPts val="0"/>
              </a:spcBef>
              <a:spcAft>
                <a:spcPts val="0"/>
              </a:spcAft>
            </a:pPr>
            <a:endParaRPr lang="en-US" sz="1000" dirty="0">
              <a:solidFill>
                <a:srgbClr val="1F497D"/>
              </a:solidFill>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FAQ’s:</a:t>
            </a:r>
          </a:p>
          <a:p>
            <a:r>
              <a:rPr lang="en-US" sz="1000" dirty="0">
                <a:latin typeface="Arial" panose="020B0604020202020204" pitchFamily="34" charset="0"/>
                <a:cs typeface="Arial" panose="020B0604020202020204" pitchFamily="34" charset="0"/>
              </a:rPr>
              <a:t>1.       “Manage a program”</a:t>
            </a:r>
          </a:p>
          <a:p>
            <a:r>
              <a:rPr lang="en-US" sz="1000" dirty="0">
                <a:latin typeface="Arial" panose="020B0604020202020204" pitchFamily="34" charset="0"/>
                <a:cs typeface="Arial" panose="020B0604020202020204" pitchFamily="34" charset="0"/>
              </a:rPr>
              <a:t>2.       “Environmental Review”</a:t>
            </a:r>
          </a:p>
          <a:p>
            <a:r>
              <a:rPr lang="en-US" sz="1000" dirty="0">
                <a:latin typeface="Arial" panose="020B0604020202020204" pitchFamily="34" charset="0"/>
                <a:cs typeface="Arial" panose="020B0604020202020204" pitchFamily="34" charset="0"/>
              </a:rPr>
              <a:t>2.       Select “</a:t>
            </a:r>
            <a:r>
              <a:rPr lang="en-US" sz="1000" dirty="0" err="1">
                <a:latin typeface="Arial" panose="020B0604020202020204" pitchFamily="34" charset="0"/>
                <a:cs typeface="Arial" panose="020B0604020202020204" pitchFamily="34" charset="0"/>
              </a:rPr>
              <a:t>CoC</a:t>
            </a:r>
            <a:r>
              <a:rPr lang="en-US" sz="1000" dirty="0">
                <a:latin typeface="Arial" panose="020B0604020202020204" pitchFamily="34" charset="0"/>
                <a:cs typeface="Arial" panose="020B0604020202020204" pitchFamily="34" charset="0"/>
              </a:rPr>
              <a:t> Limited Scope Review” (bottom right under Suggested Formats)</a:t>
            </a:r>
          </a:p>
          <a:p>
            <a:pPr defTabSz="909266" eaLnBrk="1" fontAlgn="auto" hangingPunct="1">
              <a:spcBef>
                <a:spcPts val="0"/>
              </a:spcBef>
              <a:spcAft>
                <a:spcPts val="0"/>
              </a:spcAft>
              <a:defRPr/>
            </a:pPr>
            <a:r>
              <a:rPr lang="en-US" sz="1000" dirty="0">
                <a:latin typeface="Arial" panose="020B0604020202020204" pitchFamily="34" charset="0"/>
                <a:cs typeface="Arial" panose="020B0604020202020204" pitchFamily="34" charset="0"/>
              </a:rPr>
              <a:t>3.       Click Limited Scope Environmental Review Instructions-- </a:t>
            </a:r>
            <a:r>
              <a:rPr lang="en-US" sz="1000" dirty="0" err="1">
                <a:latin typeface="Arial" panose="020B0604020202020204" pitchFamily="34" charset="0"/>
                <a:cs typeface="Arial" panose="020B0604020202020204" pitchFamily="34" charset="0"/>
              </a:rPr>
              <a:t>CoC</a:t>
            </a:r>
            <a:r>
              <a:rPr lang="en-US" sz="1000" dirty="0">
                <a:latin typeface="Arial" panose="020B0604020202020204" pitchFamily="34" charset="0"/>
                <a:cs typeface="Arial" panose="020B0604020202020204" pitchFamily="34" charset="0"/>
              </a:rPr>
              <a:t> </a:t>
            </a:r>
          </a:p>
          <a:p>
            <a:pPr defTabSz="909266" eaLnBrk="1" fontAlgn="auto" hangingPunct="1">
              <a:spcBef>
                <a:spcPts val="0"/>
              </a:spcBef>
              <a:spcAft>
                <a:spcPts val="0"/>
              </a:spcAft>
              <a:defRPr/>
            </a:pPr>
            <a:r>
              <a:rPr lang="en-US" sz="1000" dirty="0">
                <a:latin typeface="Arial" panose="020B0604020202020204" pitchFamily="34" charset="0"/>
                <a:cs typeface="Arial" panose="020B0604020202020204" pitchFamily="34" charset="0"/>
              </a:rPr>
              <a:t>4.       Limited Scope  Environmental Review Format-- </a:t>
            </a:r>
            <a:r>
              <a:rPr lang="en-US" sz="1000" dirty="0" err="1">
                <a:latin typeface="Arial" panose="020B0604020202020204" pitchFamily="34" charset="0"/>
                <a:cs typeface="Arial" panose="020B0604020202020204" pitchFamily="34" charset="0"/>
              </a:rPr>
              <a:t>CoC</a:t>
            </a:r>
            <a:r>
              <a:rPr lang="en-US" sz="1000" dirty="0">
                <a:latin typeface="Arial" panose="020B0604020202020204" pitchFamily="34" charset="0"/>
                <a:cs typeface="Arial" panose="020B0604020202020204" pitchFamily="34" charset="0"/>
              </a:rPr>
              <a:t> </a:t>
            </a:r>
          </a:p>
          <a:p>
            <a:r>
              <a:rPr lang="en-US" sz="1000" dirty="0">
                <a:latin typeface="Arial" panose="020B0604020202020204" pitchFamily="34" charset="0"/>
                <a:cs typeface="Arial" panose="020B0604020202020204" pitchFamily="34" charset="0"/>
              </a:rPr>
              <a:t> </a:t>
            </a:r>
          </a:p>
          <a:p>
            <a:pPr marL="457886" indent="-228943">
              <a:spcBef>
                <a:spcPts val="0"/>
              </a:spcBef>
              <a:spcAft>
                <a:spcPts val="0"/>
              </a:spcAft>
            </a:pPr>
            <a:endParaRPr lang="en-US" sz="140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401854B-F759-46C7-A0F4-4B8CB65664F7}" type="slidenum">
              <a:rPr lang="en-US" smtClean="0"/>
              <a:t>61</a:t>
            </a:fld>
            <a:endParaRPr lang="en-US"/>
          </a:p>
        </p:txBody>
      </p:sp>
    </p:spTree>
    <p:extLst>
      <p:ext uri="{BB962C8B-B14F-4D97-AF65-F5344CB8AC3E}">
        <p14:creationId xmlns:p14="http://schemas.microsoft.com/office/powerpoint/2010/main" val="3066449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61416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a year ago, DCEO CDBG ERO worked with IDOA to make sure they also reviewed our PI, ED-PI &amp; RLF Closeout Projects under Federal law.</a:t>
            </a:r>
          </a:p>
        </p:txBody>
      </p:sp>
    </p:spTree>
    <p:extLst>
      <p:ext uri="{BB962C8B-B14F-4D97-AF65-F5344CB8AC3E}">
        <p14:creationId xmlns:p14="http://schemas.microsoft.com/office/powerpoint/2010/main" val="33606486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98842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Terry and John prefer phone calls to start a conversation on a topic, because each feels it lets everyone know what’s being asked upfront. Haven’t worked directly with Brian yet. </a:t>
            </a:r>
          </a:p>
        </p:txBody>
      </p:sp>
    </p:spTree>
    <p:extLst>
      <p:ext uri="{BB962C8B-B14F-4D97-AF65-F5344CB8AC3E}">
        <p14:creationId xmlns:p14="http://schemas.microsoft.com/office/powerpoint/2010/main" val="18622841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734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08305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78748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5304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63684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7243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772"/>
            <a:fld id="{91BE2FF4-02F7-4731-BC2A-8B466C9AE835}" type="slidenum">
              <a:rPr lang="en-US">
                <a:solidFill>
                  <a:prstClr val="black"/>
                </a:solidFill>
                <a:latin typeface="Calibri" panose="020F0502020204030204"/>
              </a:rPr>
              <a:pPr defTabSz="915772"/>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8431556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75206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17043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65195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804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98694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10206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45746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SSA Designation for Mahomet Aquifer only applies to those areas in blue on the map. Doesn’t include other portions of the Mahomet Aquifer that are not in blue on the map (e.g., west of Illinois River, and in Indiana).</a:t>
            </a:r>
          </a:p>
        </p:txBody>
      </p:sp>
    </p:spTree>
    <p:extLst>
      <p:ext uri="{BB962C8B-B14F-4D97-AF65-F5344CB8AC3E}">
        <p14:creationId xmlns:p14="http://schemas.microsoft.com/office/powerpoint/2010/main" val="42590699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772">
              <a:defRPr/>
            </a:pPr>
            <a:fld id="{B191D4E9-BA35-4018-AB78-147716309F9B}" type="slidenum">
              <a:rPr lang="en-US">
                <a:solidFill>
                  <a:prstClr val="black"/>
                </a:solidFill>
                <a:latin typeface="Calibri"/>
              </a:rPr>
              <a:pPr defTabSz="915772">
                <a:defRPr/>
              </a:pPr>
              <a:t>214</a:t>
            </a:fld>
            <a:endParaRPr lang="en-US" dirty="0">
              <a:solidFill>
                <a:prstClr val="black"/>
              </a:solidFill>
              <a:latin typeface="Calibri"/>
            </a:endParaRPr>
          </a:p>
        </p:txBody>
      </p:sp>
    </p:spTree>
    <p:extLst>
      <p:ext uri="{BB962C8B-B14F-4D97-AF65-F5344CB8AC3E}">
        <p14:creationId xmlns:p14="http://schemas.microsoft.com/office/powerpoint/2010/main" val="30649235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0565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endParaRPr lang="en-US" baseline="0" dirty="0"/>
          </a:p>
        </p:txBody>
      </p:sp>
      <p:sp>
        <p:nvSpPr>
          <p:cNvPr id="4" name="Slide Number Placeholder 3"/>
          <p:cNvSpPr>
            <a:spLocks noGrp="1"/>
          </p:cNvSpPr>
          <p:nvPr>
            <p:ph type="sldNum" sz="quarter" idx="10"/>
          </p:nvPr>
        </p:nvSpPr>
        <p:spPr/>
        <p:txBody>
          <a:bodyPr/>
          <a:lstStyle/>
          <a:p>
            <a:pPr defTabSz="915772"/>
            <a:fld id="{91BE2FF4-02F7-4731-BC2A-8B466C9AE835}" type="slidenum">
              <a:rPr lang="en-US">
                <a:solidFill>
                  <a:prstClr val="black"/>
                </a:solidFill>
                <a:latin typeface="Calibri" panose="020F0502020204030204"/>
              </a:rPr>
              <a:pPr defTabSz="915772"/>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1045506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76056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47595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62843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77928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60608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82395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stretch of the Mississippi, Illinois or Ohio Rivers are Federal Wild &amp; Scenic Rivers</a:t>
            </a:r>
          </a:p>
        </p:txBody>
      </p:sp>
    </p:spTree>
    <p:extLst>
      <p:ext uri="{BB962C8B-B14F-4D97-AF65-F5344CB8AC3E}">
        <p14:creationId xmlns:p14="http://schemas.microsoft.com/office/powerpoint/2010/main" val="37366721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DCEO CDBG ERO has and will provide copies of this map. Mark your project’s location (incl. Community’s name) on it.</a:t>
            </a:r>
          </a:p>
        </p:txBody>
      </p:sp>
    </p:spTree>
    <p:extLst>
      <p:ext uri="{BB962C8B-B14F-4D97-AF65-F5344CB8AC3E}">
        <p14:creationId xmlns:p14="http://schemas.microsoft.com/office/powerpoint/2010/main" val="14754242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47660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1498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772"/>
            <a:fld id="{91BE2FF4-02F7-4731-BC2A-8B466C9AE835}" type="slidenum">
              <a:rPr lang="en-US">
                <a:solidFill>
                  <a:prstClr val="black"/>
                </a:solidFill>
                <a:latin typeface="Calibri" panose="020F0502020204030204"/>
              </a:rPr>
              <a:pPr defTabSz="915772"/>
              <a:t>69</a:t>
            </a:fld>
            <a:endParaRPr lang="en-US">
              <a:solidFill>
                <a:prstClr val="black"/>
              </a:solidFill>
              <a:latin typeface="Calibri" panose="020F0502020204030204"/>
            </a:endParaRPr>
          </a:p>
        </p:txBody>
      </p:sp>
    </p:spTree>
    <p:extLst>
      <p:ext uri="{BB962C8B-B14F-4D97-AF65-F5344CB8AC3E}">
        <p14:creationId xmlns:p14="http://schemas.microsoft.com/office/powerpoint/2010/main" val="39335817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25704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67328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43353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50131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77953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85983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69316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93399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89470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5492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772"/>
            <a:fld id="{91BE2FF4-02F7-4731-BC2A-8B466C9AE835}" type="slidenum">
              <a:rPr lang="en-US">
                <a:solidFill>
                  <a:prstClr val="black"/>
                </a:solidFill>
                <a:latin typeface="Calibri" panose="020F0502020204030204"/>
              </a:rPr>
              <a:pPr defTabSz="915772"/>
              <a:t>70</a:t>
            </a:fld>
            <a:endParaRPr lang="en-US">
              <a:solidFill>
                <a:prstClr val="black"/>
              </a:solidFill>
              <a:latin typeface="Calibri" panose="020F0502020204030204"/>
            </a:endParaRPr>
          </a:p>
        </p:txBody>
      </p:sp>
    </p:spTree>
    <p:extLst>
      <p:ext uri="{BB962C8B-B14F-4D97-AF65-F5344CB8AC3E}">
        <p14:creationId xmlns:p14="http://schemas.microsoft.com/office/powerpoint/2010/main" val="3860773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92026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85404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10399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9014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64104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03327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96320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4031604" y="9735132"/>
            <a:ext cx="3083738" cy="51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586" tIns="0" rIns="20586" bIns="0" anchor="b"/>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defTabSz="915772" fontAlgn="auto">
              <a:spcBef>
                <a:spcPct val="0"/>
              </a:spcBef>
              <a:spcAft>
                <a:spcPts val="0"/>
              </a:spcAft>
            </a:pPr>
            <a:fld id="{8C011D01-198E-4360-BBC2-536A3F635CA3}" type="slidenum">
              <a:rPr lang="en-US" altLang="en-US" sz="1100" i="1">
                <a:solidFill>
                  <a:prstClr val="black"/>
                </a:solidFill>
              </a:rPr>
              <a:pPr algn="r" defTabSz="915772" fontAlgn="auto">
                <a:spcBef>
                  <a:spcPct val="0"/>
                </a:spcBef>
                <a:spcAft>
                  <a:spcPts val="0"/>
                </a:spcAft>
              </a:pPr>
              <a:t>271</a:t>
            </a:fld>
            <a:endParaRPr lang="en-US" altLang="en-US" sz="1100" i="1">
              <a:solidFill>
                <a:prstClr val="black"/>
              </a:solidFill>
            </a:endParaRPr>
          </a:p>
        </p:txBody>
      </p:sp>
      <p:sp>
        <p:nvSpPr>
          <p:cNvPr id="53251" name="Rectangle 2"/>
          <p:cNvSpPr>
            <a:spLocks noGrp="1" noRot="1" noChangeAspect="1" noChangeArrowheads="1" noTextEdit="1"/>
          </p:cNvSpPr>
          <p:nvPr>
            <p:ph type="sldImg"/>
          </p:nvPr>
        </p:nvSpPr>
        <p:spPr>
          <a:xfrm>
            <a:off x="1019175" y="798513"/>
            <a:ext cx="5076825" cy="3806825"/>
          </a:xfrm>
          <a:ln cap="flat"/>
        </p:spPr>
      </p:sp>
      <p:sp>
        <p:nvSpPr>
          <p:cNvPr id="53252" name="Rectangle 3"/>
          <p:cNvSpPr>
            <a:spLocks noGrp="1" noChangeArrowheads="1"/>
          </p:cNvSpPr>
          <p:nvPr>
            <p:ph type="body" idx="1"/>
          </p:nvPr>
        </p:nvSpPr>
        <p:spPr>
          <a:xfrm>
            <a:off x="949455" y="4869156"/>
            <a:ext cx="5216433" cy="45877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4064" indent="-286179" eaLnBrk="0" hangingPunct="0">
              <a:spcBef>
                <a:spcPct val="30000"/>
              </a:spcBef>
              <a:defRPr sz="1200">
                <a:solidFill>
                  <a:schemeClr val="tx1"/>
                </a:solidFill>
                <a:latin typeface="Times New Roman" panose="02020603050405020304" pitchFamily="18" charset="0"/>
              </a:defRPr>
            </a:lvl2pPr>
            <a:lvl3pPr marL="1144715" indent="-228943" eaLnBrk="0" hangingPunct="0">
              <a:spcBef>
                <a:spcPct val="30000"/>
              </a:spcBef>
              <a:defRPr sz="1200">
                <a:solidFill>
                  <a:schemeClr val="tx1"/>
                </a:solidFill>
                <a:latin typeface="Times New Roman" panose="02020603050405020304" pitchFamily="18" charset="0"/>
              </a:defRPr>
            </a:lvl3pPr>
            <a:lvl4pPr marL="1602600" indent="-228943" eaLnBrk="0" hangingPunct="0">
              <a:spcBef>
                <a:spcPct val="30000"/>
              </a:spcBef>
              <a:defRPr sz="1200">
                <a:solidFill>
                  <a:schemeClr val="tx1"/>
                </a:solidFill>
                <a:latin typeface="Times New Roman" panose="02020603050405020304" pitchFamily="18" charset="0"/>
              </a:defRPr>
            </a:lvl4pPr>
            <a:lvl5pPr marL="2060486" indent="-228943" eaLnBrk="0" hangingPunct="0">
              <a:spcBef>
                <a:spcPct val="30000"/>
              </a:spcBef>
              <a:defRPr sz="1200">
                <a:solidFill>
                  <a:schemeClr val="tx1"/>
                </a:solidFill>
                <a:latin typeface="Times New Roman" panose="02020603050405020304" pitchFamily="18" charset="0"/>
              </a:defRPr>
            </a:lvl5pPr>
            <a:lvl6pPr marL="2518372" indent="-228943" eaLnBrk="0" fontAlgn="base" hangingPunct="0">
              <a:spcBef>
                <a:spcPct val="30000"/>
              </a:spcBef>
              <a:spcAft>
                <a:spcPct val="0"/>
              </a:spcAft>
              <a:defRPr sz="1200">
                <a:solidFill>
                  <a:schemeClr val="tx1"/>
                </a:solidFill>
                <a:latin typeface="Times New Roman" panose="02020603050405020304" pitchFamily="18" charset="0"/>
              </a:defRPr>
            </a:lvl6pPr>
            <a:lvl7pPr marL="2976258" indent="-228943" eaLnBrk="0" fontAlgn="base" hangingPunct="0">
              <a:spcBef>
                <a:spcPct val="30000"/>
              </a:spcBef>
              <a:spcAft>
                <a:spcPct val="0"/>
              </a:spcAft>
              <a:defRPr sz="1200">
                <a:solidFill>
                  <a:schemeClr val="tx1"/>
                </a:solidFill>
                <a:latin typeface="Times New Roman" panose="02020603050405020304" pitchFamily="18" charset="0"/>
              </a:defRPr>
            </a:lvl7pPr>
            <a:lvl8pPr marL="3434144" indent="-228943" eaLnBrk="0" fontAlgn="base" hangingPunct="0">
              <a:spcBef>
                <a:spcPct val="30000"/>
              </a:spcBef>
              <a:spcAft>
                <a:spcPct val="0"/>
              </a:spcAft>
              <a:defRPr sz="1200">
                <a:solidFill>
                  <a:schemeClr val="tx1"/>
                </a:solidFill>
                <a:latin typeface="Times New Roman" panose="02020603050405020304" pitchFamily="18" charset="0"/>
              </a:defRPr>
            </a:lvl8pPr>
            <a:lvl9pPr marL="3892029" indent="-228943"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5772">
              <a:spcBef>
                <a:spcPct val="0"/>
              </a:spcBef>
            </a:pPr>
            <a:endParaRPr lang="en-US" altLang="en-US" sz="1100">
              <a:solidFill>
                <a:prstClr val="black"/>
              </a:solidFill>
            </a:endParaRPr>
          </a:p>
        </p:txBody>
      </p:sp>
    </p:spTree>
    <p:extLst>
      <p:ext uri="{BB962C8B-B14F-4D97-AF65-F5344CB8AC3E}">
        <p14:creationId xmlns:p14="http://schemas.microsoft.com/office/powerpoint/2010/main" val="16686029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75103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1452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D619CE-CCB5-4E3B-A76E-4AB19507BFDB}" type="slidenum">
              <a:rPr lang="en-US" smtClean="0"/>
              <a:t>‹#›</a:t>
            </a:fld>
            <a:endParaRPr lang="en-US" dirty="0"/>
          </a:p>
        </p:txBody>
      </p:sp>
    </p:spTree>
    <p:extLst>
      <p:ext uri="{BB962C8B-B14F-4D97-AF65-F5344CB8AC3E}">
        <p14:creationId xmlns:p14="http://schemas.microsoft.com/office/powerpoint/2010/main" val="3133877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D619CE-CCB5-4E3B-A76E-4AB19507BFDB}" type="slidenum">
              <a:rPr lang="en-US" smtClean="0"/>
              <a:t>‹#›</a:t>
            </a:fld>
            <a:endParaRPr lang="en-US" dirty="0"/>
          </a:p>
        </p:txBody>
      </p:sp>
    </p:spTree>
    <p:extLst>
      <p:ext uri="{BB962C8B-B14F-4D97-AF65-F5344CB8AC3E}">
        <p14:creationId xmlns:p14="http://schemas.microsoft.com/office/powerpoint/2010/main" val="1086650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C9AD5-895D-4EB1-A6F1-DA709CAEA9A8}"/>
              </a:ext>
            </a:extLst>
          </p:cNvPr>
          <p:cNvSpPr>
            <a:spLocks noGrp="1"/>
          </p:cNvSpPr>
          <p:nvPr>
            <p:ph type="dt" sz="half" idx="10"/>
          </p:nvPr>
        </p:nvSpPr>
        <p:spPr/>
        <p:txBody>
          <a:bodyPr/>
          <a:lstStyle/>
          <a:p>
            <a:fld id="{958FB04C-F892-46C2-BDD3-3BD319D4375F}" type="datetime1">
              <a:rPr lang="en-US" smtClean="0"/>
              <a:pPr/>
              <a:t>7/16/2018</a:t>
            </a:fld>
            <a:endParaRPr lang="en-US" dirty="0"/>
          </a:p>
        </p:txBody>
      </p:sp>
      <p:sp>
        <p:nvSpPr>
          <p:cNvPr id="3" name="Footer Placeholder 2">
            <a:extLst>
              <a:ext uri="{FF2B5EF4-FFF2-40B4-BE49-F238E27FC236}">
                <a16:creationId xmlns:a16="http://schemas.microsoft.com/office/drawing/2014/main" id="{A1DCCA74-D3D0-4ED2-BA10-5A5977C573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4071C01-A393-456C-A00C-B953B059E608}"/>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4871618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E1E-ECDB-49FB-A4B5-F564A169FB0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9EDEEC-7E54-4232-A7C2-D6B5852B5DC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E7521E-0DB1-46A5-A620-29BFDFF8A5F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3AE3778-3DF3-40E7-9C71-1AE1B291BABC}"/>
              </a:ext>
            </a:extLst>
          </p:cNvPr>
          <p:cNvSpPr>
            <a:spLocks noGrp="1"/>
          </p:cNvSpPr>
          <p:nvPr>
            <p:ph type="dt" sz="half" idx="10"/>
          </p:nvPr>
        </p:nvSpPr>
        <p:spPr/>
        <p:txBody>
          <a:bodyPr/>
          <a:lstStyle/>
          <a:p>
            <a:fld id="{B55163CD-EDFC-4A11-9605-7D479C35BAA4}" type="datetime1">
              <a:rPr lang="en-US" smtClean="0"/>
              <a:pPr/>
              <a:t>7/16/2018</a:t>
            </a:fld>
            <a:endParaRPr lang="en-US" dirty="0"/>
          </a:p>
        </p:txBody>
      </p:sp>
      <p:sp>
        <p:nvSpPr>
          <p:cNvPr id="6" name="Footer Placeholder 5">
            <a:extLst>
              <a:ext uri="{FF2B5EF4-FFF2-40B4-BE49-F238E27FC236}">
                <a16:creationId xmlns:a16="http://schemas.microsoft.com/office/drawing/2014/main" id="{41AEAEC5-8A10-4092-A59F-60F0AD8048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25C54E-7D3E-4BEA-BE6D-8824EBD7FD49}"/>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40493947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D6153-5D79-4E55-8EF9-AC21359B784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E0EDB9-EA61-4925-ABE1-5C04A05BA98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D5777E5A-9D89-4D6E-BAB9-A9965F68F4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37F79E3-997F-4913-A1D9-92CF6C56CCEA}"/>
              </a:ext>
            </a:extLst>
          </p:cNvPr>
          <p:cNvSpPr>
            <a:spLocks noGrp="1"/>
          </p:cNvSpPr>
          <p:nvPr>
            <p:ph type="dt" sz="half" idx="10"/>
          </p:nvPr>
        </p:nvSpPr>
        <p:spPr/>
        <p:txBody>
          <a:bodyPr/>
          <a:lstStyle/>
          <a:p>
            <a:fld id="{5F7E224E-468F-4938-8036-2F32BEB973F3}" type="datetime1">
              <a:rPr lang="en-US" smtClean="0"/>
              <a:pPr/>
              <a:t>7/16/2018</a:t>
            </a:fld>
            <a:endParaRPr lang="en-US" dirty="0"/>
          </a:p>
        </p:txBody>
      </p:sp>
      <p:sp>
        <p:nvSpPr>
          <p:cNvPr id="6" name="Footer Placeholder 5">
            <a:extLst>
              <a:ext uri="{FF2B5EF4-FFF2-40B4-BE49-F238E27FC236}">
                <a16:creationId xmlns:a16="http://schemas.microsoft.com/office/drawing/2014/main" id="{66B337D1-B502-4BE6-8EC3-7ABC3ADA12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28700B-B89E-4A6F-9F6B-5461DE8452FA}"/>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10521623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27BF-4E4A-4805-9EA4-5FE8F198E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256975-B6BA-4981-8F4C-FF2FB19181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F2EC6-9E22-4FC5-BB35-43AA596CBF2E}"/>
              </a:ext>
            </a:extLst>
          </p:cNvPr>
          <p:cNvSpPr>
            <a:spLocks noGrp="1"/>
          </p:cNvSpPr>
          <p:nvPr>
            <p:ph type="dt" sz="half" idx="10"/>
          </p:nvPr>
        </p:nvSpPr>
        <p:spPr/>
        <p:txBody>
          <a:bodyPr/>
          <a:lstStyle/>
          <a:p>
            <a:fld id="{F1E67E26-1CA4-4064-A3FD-395F09A3F146}" type="datetime1">
              <a:rPr lang="en-US" smtClean="0"/>
              <a:pPr/>
              <a:t>7/16/2018</a:t>
            </a:fld>
            <a:endParaRPr lang="en-US" dirty="0"/>
          </a:p>
        </p:txBody>
      </p:sp>
      <p:sp>
        <p:nvSpPr>
          <p:cNvPr id="5" name="Footer Placeholder 4">
            <a:extLst>
              <a:ext uri="{FF2B5EF4-FFF2-40B4-BE49-F238E27FC236}">
                <a16:creationId xmlns:a16="http://schemas.microsoft.com/office/drawing/2014/main" id="{6711A1BE-2028-40D5-8308-5608A4D2FB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544669-41E5-46F7-928F-CDCF235663CB}"/>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6164190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80F4D0-0E18-4B0C-A041-36569238548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330C04-2AEE-4335-970A-3E19FF94E8C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B414-818D-4838-B260-FF865A88DF3B}"/>
              </a:ext>
            </a:extLst>
          </p:cNvPr>
          <p:cNvSpPr>
            <a:spLocks noGrp="1"/>
          </p:cNvSpPr>
          <p:nvPr>
            <p:ph type="dt" sz="half" idx="10"/>
          </p:nvPr>
        </p:nvSpPr>
        <p:spPr/>
        <p:txBody>
          <a:bodyPr/>
          <a:lstStyle/>
          <a:p>
            <a:fld id="{00B5567A-1D73-4D62-AAD2-7A3DDAAD4870}" type="datetime1">
              <a:rPr lang="en-US" smtClean="0"/>
              <a:pPr/>
              <a:t>7/16/2018</a:t>
            </a:fld>
            <a:endParaRPr lang="en-US" dirty="0"/>
          </a:p>
        </p:txBody>
      </p:sp>
      <p:sp>
        <p:nvSpPr>
          <p:cNvPr id="5" name="Footer Placeholder 4">
            <a:extLst>
              <a:ext uri="{FF2B5EF4-FFF2-40B4-BE49-F238E27FC236}">
                <a16:creationId xmlns:a16="http://schemas.microsoft.com/office/drawing/2014/main" id="{6467986D-A924-4785-BED6-54FD563EC0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EFE2F8-DFAD-4C9B-AAF2-F3B83713BD8D}"/>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41965965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FAB46E-0F2F-4F70-864A-D719663DAFE1}"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35402-A96B-43FB-BE82-10458D361873}" type="slidenum">
              <a:rPr lang="en-US" smtClean="0"/>
              <a:t>‹#›</a:t>
            </a:fld>
            <a:endParaRPr lang="en-US"/>
          </a:p>
        </p:txBody>
      </p:sp>
    </p:spTree>
    <p:extLst>
      <p:ext uri="{BB962C8B-B14F-4D97-AF65-F5344CB8AC3E}">
        <p14:creationId xmlns:p14="http://schemas.microsoft.com/office/powerpoint/2010/main" val="28593868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0B250D-8FCD-44F6-89C1-7F847194C4D3}"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35402-A96B-43FB-BE82-10458D361873}" type="slidenum">
              <a:rPr lang="en-US" smtClean="0"/>
              <a:t>‹#›</a:t>
            </a:fld>
            <a:endParaRPr lang="en-US"/>
          </a:p>
        </p:txBody>
      </p:sp>
    </p:spTree>
    <p:extLst>
      <p:ext uri="{BB962C8B-B14F-4D97-AF65-F5344CB8AC3E}">
        <p14:creationId xmlns:p14="http://schemas.microsoft.com/office/powerpoint/2010/main" val="20957493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59AA4F-AC20-4F39-BA7A-7C42A5FEDA2C}"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35402-A96B-43FB-BE82-10458D361873}" type="slidenum">
              <a:rPr lang="en-US" smtClean="0"/>
              <a:t>‹#›</a:t>
            </a:fld>
            <a:endParaRPr lang="en-US"/>
          </a:p>
        </p:txBody>
      </p:sp>
    </p:spTree>
    <p:extLst>
      <p:ext uri="{BB962C8B-B14F-4D97-AF65-F5344CB8AC3E}">
        <p14:creationId xmlns:p14="http://schemas.microsoft.com/office/powerpoint/2010/main" val="10805295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A11620-0D48-415D-B6B8-8A564973A8F3}" type="datetime1">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35402-A96B-43FB-BE82-10458D361873}" type="slidenum">
              <a:rPr lang="en-US" smtClean="0"/>
              <a:t>‹#›</a:t>
            </a:fld>
            <a:endParaRPr lang="en-US"/>
          </a:p>
        </p:txBody>
      </p:sp>
    </p:spTree>
    <p:extLst>
      <p:ext uri="{BB962C8B-B14F-4D97-AF65-F5344CB8AC3E}">
        <p14:creationId xmlns:p14="http://schemas.microsoft.com/office/powerpoint/2010/main" val="5209171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33EB7C-919F-49B1-8DE1-529C68D58B8C}" type="datetime1">
              <a:rPr lang="en-US" smtClean="0"/>
              <a:t>7/16/2018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35402-A96B-43FB-BE82-10458D361873}" type="slidenum">
              <a:rPr lang="en-US" smtClean="0"/>
              <a:t>‹#›</a:t>
            </a:fld>
            <a:endParaRPr lang="en-US"/>
          </a:p>
        </p:txBody>
      </p:sp>
    </p:spTree>
    <p:extLst>
      <p:ext uri="{BB962C8B-B14F-4D97-AF65-F5344CB8AC3E}">
        <p14:creationId xmlns:p14="http://schemas.microsoft.com/office/powerpoint/2010/main" val="2144502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D619CE-CCB5-4E3B-A76E-4AB19507BFDB}" type="slidenum">
              <a:rPr lang="en-US" smtClean="0"/>
              <a:t>‹#›</a:t>
            </a:fld>
            <a:endParaRPr lang="en-US" dirty="0"/>
          </a:p>
        </p:txBody>
      </p:sp>
    </p:spTree>
    <p:extLst>
      <p:ext uri="{BB962C8B-B14F-4D97-AF65-F5344CB8AC3E}">
        <p14:creationId xmlns:p14="http://schemas.microsoft.com/office/powerpoint/2010/main" val="212868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C6FF1A-ADEF-4FA9-9442-3C3DAC0A7DB2}" type="datetime1">
              <a:rPr lang="en-US" smtClean="0"/>
              <a:t>7/16/2018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35402-A96B-43FB-BE82-10458D361873}" type="slidenum">
              <a:rPr lang="en-US" smtClean="0"/>
              <a:t>‹#›</a:t>
            </a:fld>
            <a:endParaRPr lang="en-US"/>
          </a:p>
        </p:txBody>
      </p:sp>
    </p:spTree>
    <p:extLst>
      <p:ext uri="{BB962C8B-B14F-4D97-AF65-F5344CB8AC3E}">
        <p14:creationId xmlns:p14="http://schemas.microsoft.com/office/powerpoint/2010/main" val="32261920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DA35E-9CC0-463C-83EB-0A40378B2AFE}" type="datetime1">
              <a:rPr lang="en-US" smtClean="0"/>
              <a:t>7/16/2018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35402-A96B-43FB-BE82-10458D361873}" type="slidenum">
              <a:rPr lang="en-US" smtClean="0"/>
              <a:t>‹#›</a:t>
            </a:fld>
            <a:endParaRPr lang="en-US"/>
          </a:p>
        </p:txBody>
      </p:sp>
    </p:spTree>
    <p:extLst>
      <p:ext uri="{BB962C8B-B14F-4D97-AF65-F5344CB8AC3E}">
        <p14:creationId xmlns:p14="http://schemas.microsoft.com/office/powerpoint/2010/main" val="37848668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71297B-841C-4F79-A23B-9E2B28CCBC86}" type="datetime1">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35402-A96B-43FB-BE82-10458D361873}" type="slidenum">
              <a:rPr lang="en-US" smtClean="0"/>
              <a:t>‹#›</a:t>
            </a:fld>
            <a:endParaRPr lang="en-US"/>
          </a:p>
        </p:txBody>
      </p:sp>
    </p:spTree>
    <p:extLst>
      <p:ext uri="{BB962C8B-B14F-4D97-AF65-F5344CB8AC3E}">
        <p14:creationId xmlns:p14="http://schemas.microsoft.com/office/powerpoint/2010/main" val="20404409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65B107-029D-445C-A08E-25A797B7A92C}" type="datetime1">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35402-A96B-43FB-BE82-10458D361873}" type="slidenum">
              <a:rPr lang="en-US" smtClean="0"/>
              <a:t>‹#›</a:t>
            </a:fld>
            <a:endParaRPr lang="en-US"/>
          </a:p>
        </p:txBody>
      </p:sp>
    </p:spTree>
    <p:extLst>
      <p:ext uri="{BB962C8B-B14F-4D97-AF65-F5344CB8AC3E}">
        <p14:creationId xmlns:p14="http://schemas.microsoft.com/office/powerpoint/2010/main" val="31636824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5B59D0-36A5-437B-A68F-3025FCD9B77E}"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35402-A96B-43FB-BE82-10458D361873}" type="slidenum">
              <a:rPr lang="en-US" smtClean="0"/>
              <a:t>‹#›</a:t>
            </a:fld>
            <a:endParaRPr lang="en-US"/>
          </a:p>
        </p:txBody>
      </p:sp>
    </p:spTree>
    <p:extLst>
      <p:ext uri="{BB962C8B-B14F-4D97-AF65-F5344CB8AC3E}">
        <p14:creationId xmlns:p14="http://schemas.microsoft.com/office/powerpoint/2010/main" val="22754634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EF8703-83EE-4356-91ED-49C8227C0824}" type="datetime1">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35402-A96B-43FB-BE82-10458D361873}" type="slidenum">
              <a:rPr lang="en-US" smtClean="0"/>
              <a:t>‹#›</a:t>
            </a:fld>
            <a:endParaRPr lang="en-US"/>
          </a:p>
        </p:txBody>
      </p:sp>
    </p:spTree>
    <p:extLst>
      <p:ext uri="{BB962C8B-B14F-4D97-AF65-F5344CB8AC3E}">
        <p14:creationId xmlns:p14="http://schemas.microsoft.com/office/powerpoint/2010/main" val="32391725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C0960-0B07-4DA5-862E-2C88CE3181A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F031704-8E16-4512-991D-710F87D44E4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43099B-2052-488D-8AC2-F2757CE06EDE}"/>
              </a:ext>
            </a:extLst>
          </p:cNvPr>
          <p:cNvSpPr>
            <a:spLocks noGrp="1"/>
          </p:cNvSpPr>
          <p:nvPr>
            <p:ph type="dt" sz="half" idx="10"/>
          </p:nvPr>
        </p:nvSpPr>
        <p:spPr/>
        <p:txBody>
          <a:bodyPr/>
          <a:lstStyle/>
          <a:p>
            <a:fld id="{A0EEE468-86B2-4C6F-AC58-CD705502DC54}" type="datetimeFigureOut">
              <a:rPr lang="en-US" smtClean="0"/>
              <a:t>7/16/2018</a:t>
            </a:fld>
            <a:endParaRPr lang="en-US"/>
          </a:p>
        </p:txBody>
      </p:sp>
      <p:sp>
        <p:nvSpPr>
          <p:cNvPr id="5" name="Footer Placeholder 4">
            <a:extLst>
              <a:ext uri="{FF2B5EF4-FFF2-40B4-BE49-F238E27FC236}">
                <a16:creationId xmlns:a16="http://schemas.microsoft.com/office/drawing/2014/main" id="{5C2274B4-9CB0-49E5-8B06-22C592ACE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50EDE-5F59-49BC-8C52-576D0310CAA1}"/>
              </a:ext>
            </a:extLst>
          </p:cNvPr>
          <p:cNvSpPr>
            <a:spLocks noGrp="1"/>
          </p:cNvSpPr>
          <p:nvPr>
            <p:ph type="sldNum" sz="quarter" idx="12"/>
          </p:nvPr>
        </p:nvSpPr>
        <p:spPr/>
        <p:txBody>
          <a:bodyPr/>
          <a:lstStyle/>
          <a:p>
            <a:fld id="{4CDD6533-B940-42D3-BBF8-F78E116600B1}" type="slidenum">
              <a:rPr lang="en-US" smtClean="0"/>
              <a:t>‹#›</a:t>
            </a:fld>
            <a:endParaRPr lang="en-US"/>
          </a:p>
        </p:txBody>
      </p:sp>
    </p:spTree>
    <p:extLst>
      <p:ext uri="{BB962C8B-B14F-4D97-AF65-F5344CB8AC3E}">
        <p14:creationId xmlns:p14="http://schemas.microsoft.com/office/powerpoint/2010/main" val="31187400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F8FB9-7877-4089-ABF1-2B6C2CF859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0555F9-FDD4-4778-B611-3CCF4B4B3A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8CABD-5D8F-48C4-BACC-E05BC50564BE}"/>
              </a:ext>
            </a:extLst>
          </p:cNvPr>
          <p:cNvSpPr>
            <a:spLocks noGrp="1"/>
          </p:cNvSpPr>
          <p:nvPr>
            <p:ph type="dt" sz="half" idx="10"/>
          </p:nvPr>
        </p:nvSpPr>
        <p:spPr/>
        <p:txBody>
          <a:bodyPr/>
          <a:lstStyle/>
          <a:p>
            <a:fld id="{A0EEE468-86B2-4C6F-AC58-CD705502DC54}" type="datetimeFigureOut">
              <a:rPr lang="en-US" smtClean="0"/>
              <a:t>7/16/2018</a:t>
            </a:fld>
            <a:endParaRPr lang="en-US"/>
          </a:p>
        </p:txBody>
      </p:sp>
      <p:sp>
        <p:nvSpPr>
          <p:cNvPr id="5" name="Footer Placeholder 4">
            <a:extLst>
              <a:ext uri="{FF2B5EF4-FFF2-40B4-BE49-F238E27FC236}">
                <a16:creationId xmlns:a16="http://schemas.microsoft.com/office/drawing/2014/main" id="{9565069A-EDC6-405A-9B13-58369ECBC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CE939-F60B-41FF-AED7-59503A3C20AB}"/>
              </a:ext>
            </a:extLst>
          </p:cNvPr>
          <p:cNvSpPr>
            <a:spLocks noGrp="1"/>
          </p:cNvSpPr>
          <p:nvPr>
            <p:ph type="sldNum" sz="quarter" idx="12"/>
          </p:nvPr>
        </p:nvSpPr>
        <p:spPr/>
        <p:txBody>
          <a:bodyPr/>
          <a:lstStyle/>
          <a:p>
            <a:fld id="{4CDD6533-B940-42D3-BBF8-F78E116600B1}" type="slidenum">
              <a:rPr lang="en-US" smtClean="0"/>
              <a:t>‹#›</a:t>
            </a:fld>
            <a:endParaRPr lang="en-US"/>
          </a:p>
        </p:txBody>
      </p:sp>
    </p:spTree>
    <p:extLst>
      <p:ext uri="{BB962C8B-B14F-4D97-AF65-F5344CB8AC3E}">
        <p14:creationId xmlns:p14="http://schemas.microsoft.com/office/powerpoint/2010/main" val="23758122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D7B4-D11C-4BCE-A738-7E924AA4E18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97F6A56-8541-40C3-A3BE-D9F71049CD8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BACD64C-3611-4760-BA42-56DFF7CD9170}"/>
              </a:ext>
            </a:extLst>
          </p:cNvPr>
          <p:cNvSpPr>
            <a:spLocks noGrp="1"/>
          </p:cNvSpPr>
          <p:nvPr>
            <p:ph type="dt" sz="half" idx="10"/>
          </p:nvPr>
        </p:nvSpPr>
        <p:spPr/>
        <p:txBody>
          <a:bodyPr/>
          <a:lstStyle/>
          <a:p>
            <a:fld id="{A0EEE468-86B2-4C6F-AC58-CD705502DC54}" type="datetimeFigureOut">
              <a:rPr lang="en-US" smtClean="0"/>
              <a:t>7/16/2018</a:t>
            </a:fld>
            <a:endParaRPr lang="en-US"/>
          </a:p>
        </p:txBody>
      </p:sp>
      <p:sp>
        <p:nvSpPr>
          <p:cNvPr id="5" name="Footer Placeholder 4">
            <a:extLst>
              <a:ext uri="{FF2B5EF4-FFF2-40B4-BE49-F238E27FC236}">
                <a16:creationId xmlns:a16="http://schemas.microsoft.com/office/drawing/2014/main" id="{83C0A17E-E7FD-4A78-95AA-B3C767A5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65A4E-E39A-4C1D-A831-7547375EBA19}"/>
              </a:ext>
            </a:extLst>
          </p:cNvPr>
          <p:cNvSpPr>
            <a:spLocks noGrp="1"/>
          </p:cNvSpPr>
          <p:nvPr>
            <p:ph type="sldNum" sz="quarter" idx="12"/>
          </p:nvPr>
        </p:nvSpPr>
        <p:spPr/>
        <p:txBody>
          <a:bodyPr/>
          <a:lstStyle/>
          <a:p>
            <a:fld id="{4CDD6533-B940-42D3-BBF8-F78E116600B1}" type="slidenum">
              <a:rPr lang="en-US" smtClean="0"/>
              <a:t>‹#›</a:t>
            </a:fld>
            <a:endParaRPr lang="en-US"/>
          </a:p>
        </p:txBody>
      </p:sp>
    </p:spTree>
    <p:extLst>
      <p:ext uri="{BB962C8B-B14F-4D97-AF65-F5344CB8AC3E}">
        <p14:creationId xmlns:p14="http://schemas.microsoft.com/office/powerpoint/2010/main" val="29690878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0482-295B-4ADD-B67B-BA201FEA9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4D7EEA-34CB-4922-BCF9-A62126C4650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7441DD-684A-49D9-8540-07300A232C6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6AFC6E-D397-440D-881D-566A1C48A8BD}"/>
              </a:ext>
            </a:extLst>
          </p:cNvPr>
          <p:cNvSpPr>
            <a:spLocks noGrp="1"/>
          </p:cNvSpPr>
          <p:nvPr>
            <p:ph type="dt" sz="half" idx="10"/>
          </p:nvPr>
        </p:nvSpPr>
        <p:spPr/>
        <p:txBody>
          <a:bodyPr/>
          <a:lstStyle/>
          <a:p>
            <a:fld id="{A0EEE468-86B2-4C6F-AC58-CD705502DC54}" type="datetimeFigureOut">
              <a:rPr lang="en-US" smtClean="0"/>
              <a:t>7/16/2018</a:t>
            </a:fld>
            <a:endParaRPr lang="en-US"/>
          </a:p>
        </p:txBody>
      </p:sp>
      <p:sp>
        <p:nvSpPr>
          <p:cNvPr id="6" name="Footer Placeholder 5">
            <a:extLst>
              <a:ext uri="{FF2B5EF4-FFF2-40B4-BE49-F238E27FC236}">
                <a16:creationId xmlns:a16="http://schemas.microsoft.com/office/drawing/2014/main" id="{3F16AAD6-3A94-47BA-B162-4ACF7242C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C3BAD-8D5E-41AB-A4A6-DD446C316A48}"/>
              </a:ext>
            </a:extLst>
          </p:cNvPr>
          <p:cNvSpPr>
            <a:spLocks noGrp="1"/>
          </p:cNvSpPr>
          <p:nvPr>
            <p:ph type="sldNum" sz="quarter" idx="12"/>
          </p:nvPr>
        </p:nvSpPr>
        <p:spPr/>
        <p:txBody>
          <a:bodyPr/>
          <a:lstStyle/>
          <a:p>
            <a:fld id="{4CDD6533-B940-42D3-BBF8-F78E116600B1}" type="slidenum">
              <a:rPr lang="en-US" smtClean="0"/>
              <a:t>‹#›</a:t>
            </a:fld>
            <a:endParaRPr lang="en-US"/>
          </a:p>
        </p:txBody>
      </p:sp>
    </p:spTree>
    <p:extLst>
      <p:ext uri="{BB962C8B-B14F-4D97-AF65-F5344CB8AC3E}">
        <p14:creationId xmlns:p14="http://schemas.microsoft.com/office/powerpoint/2010/main" val="4263520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FE60-528C-44F6-A9EB-704C3DDC605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860954F-9B07-47F0-BCD5-21B5BB3E72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5E1358-EA06-4471-946F-E744C1E98B6F}"/>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D0558C9C-19FF-42AB-9C76-F6266659E29C}"/>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33430F63-AB82-4113-A9F7-185395E94238}"/>
              </a:ext>
            </a:extLst>
          </p:cNvPr>
          <p:cNvSpPr>
            <a:spLocks noGrp="1"/>
          </p:cNvSpPr>
          <p:nvPr>
            <p:ph type="sldNum" sz="quarter" idx="12"/>
          </p:nvPr>
        </p:nvSpPr>
        <p:spPr/>
        <p:txBody>
          <a:bodyPr/>
          <a:lstStyle/>
          <a:p>
            <a:pPr>
              <a:defRPr/>
            </a:pPr>
            <a:fld id="{D8F939ED-1F77-42FD-BFC3-AA32D37EAD6C}" type="slidenum">
              <a:rPr lang="en-US" smtClean="0"/>
              <a:pPr>
                <a:defRPr/>
              </a:pPr>
              <a:t>‹#›</a:t>
            </a:fld>
            <a:endParaRPr lang="en-US" dirty="0"/>
          </a:p>
        </p:txBody>
      </p:sp>
    </p:spTree>
    <p:extLst>
      <p:ext uri="{BB962C8B-B14F-4D97-AF65-F5344CB8AC3E}">
        <p14:creationId xmlns:p14="http://schemas.microsoft.com/office/powerpoint/2010/main" val="16382679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90F6F-06AD-4B8A-BB66-09A01519893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823131-6C89-4D90-84FA-DE7BE1CF152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40E205D-BEA4-49A8-9A8B-C09A44C1475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3D82CF-4928-4FB5-9424-F05225D5181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000A1B4-378C-454C-8306-66457BDD754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46871E-0595-4639-B0F7-BF2C78BEDF2C}"/>
              </a:ext>
            </a:extLst>
          </p:cNvPr>
          <p:cNvSpPr>
            <a:spLocks noGrp="1"/>
          </p:cNvSpPr>
          <p:nvPr>
            <p:ph type="dt" sz="half" idx="10"/>
          </p:nvPr>
        </p:nvSpPr>
        <p:spPr/>
        <p:txBody>
          <a:bodyPr/>
          <a:lstStyle/>
          <a:p>
            <a:fld id="{A0EEE468-86B2-4C6F-AC58-CD705502DC54}" type="datetimeFigureOut">
              <a:rPr lang="en-US" smtClean="0"/>
              <a:t>7/16/2018</a:t>
            </a:fld>
            <a:endParaRPr lang="en-US"/>
          </a:p>
        </p:txBody>
      </p:sp>
      <p:sp>
        <p:nvSpPr>
          <p:cNvPr id="8" name="Footer Placeholder 7">
            <a:extLst>
              <a:ext uri="{FF2B5EF4-FFF2-40B4-BE49-F238E27FC236}">
                <a16:creationId xmlns:a16="http://schemas.microsoft.com/office/drawing/2014/main" id="{9C306166-22FB-41DC-B4C1-8AC106D3B0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C6C873-E7E4-4924-8EAE-90DDDF15BCAB}"/>
              </a:ext>
            </a:extLst>
          </p:cNvPr>
          <p:cNvSpPr>
            <a:spLocks noGrp="1"/>
          </p:cNvSpPr>
          <p:nvPr>
            <p:ph type="sldNum" sz="quarter" idx="12"/>
          </p:nvPr>
        </p:nvSpPr>
        <p:spPr/>
        <p:txBody>
          <a:bodyPr/>
          <a:lstStyle/>
          <a:p>
            <a:fld id="{4CDD6533-B940-42D3-BBF8-F78E116600B1}" type="slidenum">
              <a:rPr lang="en-US" smtClean="0"/>
              <a:t>‹#›</a:t>
            </a:fld>
            <a:endParaRPr lang="en-US"/>
          </a:p>
        </p:txBody>
      </p:sp>
    </p:spTree>
    <p:extLst>
      <p:ext uri="{BB962C8B-B14F-4D97-AF65-F5344CB8AC3E}">
        <p14:creationId xmlns:p14="http://schemas.microsoft.com/office/powerpoint/2010/main" val="21651709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C14A2-2AB4-4F0A-B892-00C6C2C59C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B3DA5A-5B8E-4CEF-977F-B3348332EF9A}"/>
              </a:ext>
            </a:extLst>
          </p:cNvPr>
          <p:cNvSpPr>
            <a:spLocks noGrp="1"/>
          </p:cNvSpPr>
          <p:nvPr>
            <p:ph type="dt" sz="half" idx="10"/>
          </p:nvPr>
        </p:nvSpPr>
        <p:spPr/>
        <p:txBody>
          <a:bodyPr/>
          <a:lstStyle/>
          <a:p>
            <a:fld id="{A0EEE468-86B2-4C6F-AC58-CD705502DC54}" type="datetimeFigureOut">
              <a:rPr lang="en-US" smtClean="0"/>
              <a:t>7/16/2018</a:t>
            </a:fld>
            <a:endParaRPr lang="en-US"/>
          </a:p>
        </p:txBody>
      </p:sp>
      <p:sp>
        <p:nvSpPr>
          <p:cNvPr id="4" name="Footer Placeholder 3">
            <a:extLst>
              <a:ext uri="{FF2B5EF4-FFF2-40B4-BE49-F238E27FC236}">
                <a16:creationId xmlns:a16="http://schemas.microsoft.com/office/drawing/2014/main" id="{26E55D90-9606-4F31-A276-AB5F7D0F7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E46BFC-7674-490E-9200-E41BE7985F92}"/>
              </a:ext>
            </a:extLst>
          </p:cNvPr>
          <p:cNvSpPr>
            <a:spLocks noGrp="1"/>
          </p:cNvSpPr>
          <p:nvPr>
            <p:ph type="sldNum" sz="quarter" idx="12"/>
          </p:nvPr>
        </p:nvSpPr>
        <p:spPr/>
        <p:txBody>
          <a:bodyPr/>
          <a:lstStyle/>
          <a:p>
            <a:fld id="{4CDD6533-B940-42D3-BBF8-F78E116600B1}" type="slidenum">
              <a:rPr lang="en-US" smtClean="0"/>
              <a:t>‹#›</a:t>
            </a:fld>
            <a:endParaRPr lang="en-US"/>
          </a:p>
        </p:txBody>
      </p:sp>
    </p:spTree>
    <p:extLst>
      <p:ext uri="{BB962C8B-B14F-4D97-AF65-F5344CB8AC3E}">
        <p14:creationId xmlns:p14="http://schemas.microsoft.com/office/powerpoint/2010/main" val="34274945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EAD93-14B0-4E10-AF1C-68BC8B64798E}"/>
              </a:ext>
            </a:extLst>
          </p:cNvPr>
          <p:cNvSpPr>
            <a:spLocks noGrp="1"/>
          </p:cNvSpPr>
          <p:nvPr>
            <p:ph type="dt" sz="half" idx="10"/>
          </p:nvPr>
        </p:nvSpPr>
        <p:spPr/>
        <p:txBody>
          <a:bodyPr/>
          <a:lstStyle/>
          <a:p>
            <a:fld id="{A0EEE468-86B2-4C6F-AC58-CD705502DC54}" type="datetimeFigureOut">
              <a:rPr lang="en-US" smtClean="0"/>
              <a:t>7/16/2018</a:t>
            </a:fld>
            <a:endParaRPr lang="en-US"/>
          </a:p>
        </p:txBody>
      </p:sp>
      <p:sp>
        <p:nvSpPr>
          <p:cNvPr id="3" name="Footer Placeholder 2">
            <a:extLst>
              <a:ext uri="{FF2B5EF4-FFF2-40B4-BE49-F238E27FC236}">
                <a16:creationId xmlns:a16="http://schemas.microsoft.com/office/drawing/2014/main" id="{80D0B4EC-A6A6-4C61-9198-082F407E5B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92BE67-293D-470B-BFC9-E1466E0AE153}"/>
              </a:ext>
            </a:extLst>
          </p:cNvPr>
          <p:cNvSpPr>
            <a:spLocks noGrp="1"/>
          </p:cNvSpPr>
          <p:nvPr>
            <p:ph type="sldNum" sz="quarter" idx="12"/>
          </p:nvPr>
        </p:nvSpPr>
        <p:spPr/>
        <p:txBody>
          <a:bodyPr/>
          <a:lstStyle/>
          <a:p>
            <a:fld id="{4CDD6533-B940-42D3-BBF8-F78E116600B1}" type="slidenum">
              <a:rPr lang="en-US" smtClean="0"/>
              <a:t>‹#›</a:t>
            </a:fld>
            <a:endParaRPr lang="en-US"/>
          </a:p>
        </p:txBody>
      </p:sp>
    </p:spTree>
    <p:extLst>
      <p:ext uri="{BB962C8B-B14F-4D97-AF65-F5344CB8AC3E}">
        <p14:creationId xmlns:p14="http://schemas.microsoft.com/office/powerpoint/2010/main" val="4292213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0289A-F949-47CF-8E26-A102498A948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F7E6A71-A742-478C-8E11-472930C1D83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351E25-F76F-489B-9542-41396BC9BE6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884DF80-5907-4E03-AF51-4EF7AE03AE1A}"/>
              </a:ext>
            </a:extLst>
          </p:cNvPr>
          <p:cNvSpPr>
            <a:spLocks noGrp="1"/>
          </p:cNvSpPr>
          <p:nvPr>
            <p:ph type="dt" sz="half" idx="10"/>
          </p:nvPr>
        </p:nvSpPr>
        <p:spPr/>
        <p:txBody>
          <a:bodyPr/>
          <a:lstStyle/>
          <a:p>
            <a:fld id="{A0EEE468-86B2-4C6F-AC58-CD705502DC54}" type="datetimeFigureOut">
              <a:rPr lang="en-US" smtClean="0"/>
              <a:t>7/16/2018</a:t>
            </a:fld>
            <a:endParaRPr lang="en-US"/>
          </a:p>
        </p:txBody>
      </p:sp>
      <p:sp>
        <p:nvSpPr>
          <p:cNvPr id="6" name="Footer Placeholder 5">
            <a:extLst>
              <a:ext uri="{FF2B5EF4-FFF2-40B4-BE49-F238E27FC236}">
                <a16:creationId xmlns:a16="http://schemas.microsoft.com/office/drawing/2014/main" id="{5AD2283B-AC3C-4762-B10D-DF071C16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4535E7-B8B3-4552-A793-4E6BBE467E2B}"/>
              </a:ext>
            </a:extLst>
          </p:cNvPr>
          <p:cNvSpPr>
            <a:spLocks noGrp="1"/>
          </p:cNvSpPr>
          <p:nvPr>
            <p:ph type="sldNum" sz="quarter" idx="12"/>
          </p:nvPr>
        </p:nvSpPr>
        <p:spPr/>
        <p:txBody>
          <a:bodyPr/>
          <a:lstStyle/>
          <a:p>
            <a:fld id="{4CDD6533-B940-42D3-BBF8-F78E116600B1}" type="slidenum">
              <a:rPr lang="en-US" smtClean="0"/>
              <a:t>‹#›</a:t>
            </a:fld>
            <a:endParaRPr lang="en-US"/>
          </a:p>
        </p:txBody>
      </p:sp>
    </p:spTree>
    <p:extLst>
      <p:ext uri="{BB962C8B-B14F-4D97-AF65-F5344CB8AC3E}">
        <p14:creationId xmlns:p14="http://schemas.microsoft.com/office/powerpoint/2010/main" val="28864333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21941-A802-4856-9C53-57EE7C2D786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5DAAC4D-3747-4535-ACEB-B002DBA087D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DB198CB-37E2-4068-8C38-2FD8FC657EA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85E347A-9B0D-44C4-ACCB-0C77C7AB657B}"/>
              </a:ext>
            </a:extLst>
          </p:cNvPr>
          <p:cNvSpPr>
            <a:spLocks noGrp="1"/>
          </p:cNvSpPr>
          <p:nvPr>
            <p:ph type="dt" sz="half" idx="10"/>
          </p:nvPr>
        </p:nvSpPr>
        <p:spPr/>
        <p:txBody>
          <a:bodyPr/>
          <a:lstStyle/>
          <a:p>
            <a:fld id="{A0EEE468-86B2-4C6F-AC58-CD705502DC54}" type="datetimeFigureOut">
              <a:rPr lang="en-US" smtClean="0"/>
              <a:t>7/16/2018</a:t>
            </a:fld>
            <a:endParaRPr lang="en-US"/>
          </a:p>
        </p:txBody>
      </p:sp>
      <p:sp>
        <p:nvSpPr>
          <p:cNvPr id="6" name="Footer Placeholder 5">
            <a:extLst>
              <a:ext uri="{FF2B5EF4-FFF2-40B4-BE49-F238E27FC236}">
                <a16:creationId xmlns:a16="http://schemas.microsoft.com/office/drawing/2014/main" id="{82A8EC20-5759-4C4F-958F-43E22EFD8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CE8634-7A4F-41FC-BDD1-3EFB9FA4B480}"/>
              </a:ext>
            </a:extLst>
          </p:cNvPr>
          <p:cNvSpPr>
            <a:spLocks noGrp="1"/>
          </p:cNvSpPr>
          <p:nvPr>
            <p:ph type="sldNum" sz="quarter" idx="12"/>
          </p:nvPr>
        </p:nvSpPr>
        <p:spPr/>
        <p:txBody>
          <a:bodyPr/>
          <a:lstStyle/>
          <a:p>
            <a:fld id="{4CDD6533-B940-42D3-BBF8-F78E116600B1}" type="slidenum">
              <a:rPr lang="en-US" smtClean="0"/>
              <a:t>‹#›</a:t>
            </a:fld>
            <a:endParaRPr lang="en-US"/>
          </a:p>
        </p:txBody>
      </p:sp>
    </p:spTree>
    <p:extLst>
      <p:ext uri="{BB962C8B-B14F-4D97-AF65-F5344CB8AC3E}">
        <p14:creationId xmlns:p14="http://schemas.microsoft.com/office/powerpoint/2010/main" val="16492101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16A1-7BD3-4C33-B43D-D3661EEE3D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5D98BD-12C9-432C-9374-5FDAC426F2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286D8-FC72-4624-AF94-3E72B4B912A3}"/>
              </a:ext>
            </a:extLst>
          </p:cNvPr>
          <p:cNvSpPr>
            <a:spLocks noGrp="1"/>
          </p:cNvSpPr>
          <p:nvPr>
            <p:ph type="dt" sz="half" idx="10"/>
          </p:nvPr>
        </p:nvSpPr>
        <p:spPr/>
        <p:txBody>
          <a:bodyPr/>
          <a:lstStyle/>
          <a:p>
            <a:fld id="{A0EEE468-86B2-4C6F-AC58-CD705502DC54}" type="datetimeFigureOut">
              <a:rPr lang="en-US" smtClean="0"/>
              <a:t>7/16/2018</a:t>
            </a:fld>
            <a:endParaRPr lang="en-US"/>
          </a:p>
        </p:txBody>
      </p:sp>
      <p:sp>
        <p:nvSpPr>
          <p:cNvPr id="5" name="Footer Placeholder 4">
            <a:extLst>
              <a:ext uri="{FF2B5EF4-FFF2-40B4-BE49-F238E27FC236}">
                <a16:creationId xmlns:a16="http://schemas.microsoft.com/office/drawing/2014/main" id="{992349C7-E83E-4C72-BB78-D73004DE4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D4CE7-960D-4EF2-80B0-3913DBF7DDD6}"/>
              </a:ext>
            </a:extLst>
          </p:cNvPr>
          <p:cNvSpPr>
            <a:spLocks noGrp="1"/>
          </p:cNvSpPr>
          <p:nvPr>
            <p:ph type="sldNum" sz="quarter" idx="12"/>
          </p:nvPr>
        </p:nvSpPr>
        <p:spPr/>
        <p:txBody>
          <a:bodyPr/>
          <a:lstStyle/>
          <a:p>
            <a:fld id="{4CDD6533-B940-42D3-BBF8-F78E116600B1}" type="slidenum">
              <a:rPr lang="en-US" smtClean="0"/>
              <a:t>‹#›</a:t>
            </a:fld>
            <a:endParaRPr lang="en-US"/>
          </a:p>
        </p:txBody>
      </p:sp>
    </p:spTree>
    <p:extLst>
      <p:ext uri="{BB962C8B-B14F-4D97-AF65-F5344CB8AC3E}">
        <p14:creationId xmlns:p14="http://schemas.microsoft.com/office/powerpoint/2010/main" val="8688440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EBA22-D1FB-49A3-951D-AC55A8C7B6B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73E194-EC58-4E4E-9B5E-A8B46A37097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A971D-A6FF-4EEE-A620-A49DB8AC77BC}"/>
              </a:ext>
            </a:extLst>
          </p:cNvPr>
          <p:cNvSpPr>
            <a:spLocks noGrp="1"/>
          </p:cNvSpPr>
          <p:nvPr>
            <p:ph type="dt" sz="half" idx="10"/>
          </p:nvPr>
        </p:nvSpPr>
        <p:spPr/>
        <p:txBody>
          <a:bodyPr/>
          <a:lstStyle/>
          <a:p>
            <a:fld id="{A0EEE468-86B2-4C6F-AC58-CD705502DC54}" type="datetimeFigureOut">
              <a:rPr lang="en-US" smtClean="0"/>
              <a:t>7/16/2018</a:t>
            </a:fld>
            <a:endParaRPr lang="en-US"/>
          </a:p>
        </p:txBody>
      </p:sp>
      <p:sp>
        <p:nvSpPr>
          <p:cNvPr id="5" name="Footer Placeholder 4">
            <a:extLst>
              <a:ext uri="{FF2B5EF4-FFF2-40B4-BE49-F238E27FC236}">
                <a16:creationId xmlns:a16="http://schemas.microsoft.com/office/drawing/2014/main" id="{D95DB74F-E504-4AC7-BCA7-B3E6C0D38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90646-26F1-4760-93C3-0ABA8998FB84}"/>
              </a:ext>
            </a:extLst>
          </p:cNvPr>
          <p:cNvSpPr>
            <a:spLocks noGrp="1"/>
          </p:cNvSpPr>
          <p:nvPr>
            <p:ph type="sldNum" sz="quarter" idx="12"/>
          </p:nvPr>
        </p:nvSpPr>
        <p:spPr/>
        <p:txBody>
          <a:bodyPr/>
          <a:lstStyle/>
          <a:p>
            <a:fld id="{4CDD6533-B940-42D3-BBF8-F78E116600B1}" type="slidenum">
              <a:rPr lang="en-US" smtClean="0"/>
              <a:t>‹#›</a:t>
            </a:fld>
            <a:endParaRPr lang="en-US"/>
          </a:p>
        </p:txBody>
      </p:sp>
    </p:spTree>
    <p:extLst>
      <p:ext uri="{BB962C8B-B14F-4D97-AF65-F5344CB8AC3E}">
        <p14:creationId xmlns:p14="http://schemas.microsoft.com/office/powerpoint/2010/main" val="25351546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FB69E8-6C16-45BF-8CB9-429C80D613D1}" type="datetime1">
              <a:rPr lang="en-US" smtClean="0"/>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16533662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7B76B4-8114-4E39-89C6-CE85F7CE587D}" type="datetime1">
              <a:rPr lang="en-US" smtClean="0"/>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5263588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063D40-49A1-4827-8BD0-3061B6415714}" type="datetime1">
              <a:rPr lang="en-US" smtClean="0"/>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908555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FEA7-BB76-46A5-8DEF-F8937A0C4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20713-21A4-4754-9D8F-E2BEF24C5B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BC23E-0C60-4F1B-962C-CCF3CDA1CEC3}"/>
              </a:ext>
            </a:extLst>
          </p:cNvPr>
          <p:cNvSpPr>
            <a:spLocks noGrp="1"/>
          </p:cNvSpPr>
          <p:nvPr>
            <p:ph type="dt" sz="half" idx="10"/>
          </p:nvPr>
        </p:nvSpPr>
        <p:spPr/>
        <p:txBody>
          <a:bodyPr/>
          <a:lstStyle/>
          <a:p>
            <a:fld id="{1580C7B2-AA88-4C50-BD14-DBCC0C75F2F2}" type="datetimeFigureOut">
              <a:rPr lang="en-US" smtClean="0"/>
              <a:t>7/16/2018</a:t>
            </a:fld>
            <a:endParaRPr lang="en-US"/>
          </a:p>
        </p:txBody>
      </p:sp>
      <p:sp>
        <p:nvSpPr>
          <p:cNvPr id="5" name="Footer Placeholder 4">
            <a:extLst>
              <a:ext uri="{FF2B5EF4-FFF2-40B4-BE49-F238E27FC236}">
                <a16:creationId xmlns:a16="http://schemas.microsoft.com/office/drawing/2014/main" id="{EE1EE8A2-7E2D-49A6-944C-A904A4718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59E3B-A201-4798-BE90-D9384C9086D4}"/>
              </a:ext>
            </a:extLst>
          </p:cNvPr>
          <p:cNvSpPr>
            <a:spLocks noGrp="1"/>
          </p:cNvSpPr>
          <p:nvPr>
            <p:ph type="sldNum" sz="quarter" idx="12"/>
          </p:nvPr>
        </p:nvSpPr>
        <p:spPr/>
        <p:txBody>
          <a:bodyPr/>
          <a:lstStyle/>
          <a:p>
            <a:fld id="{4FEF01BC-EB52-4999-838D-90A84416BF45}" type="slidenum">
              <a:rPr lang="en-US" smtClean="0"/>
              <a:t>‹#›</a:t>
            </a:fld>
            <a:endParaRPr lang="en-US"/>
          </a:p>
        </p:txBody>
      </p:sp>
    </p:spTree>
    <p:extLst>
      <p:ext uri="{BB962C8B-B14F-4D97-AF65-F5344CB8AC3E}">
        <p14:creationId xmlns:p14="http://schemas.microsoft.com/office/powerpoint/2010/main" val="1819778088"/>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A81E57-003A-4C45-AF93-E3D560E66ECF}" type="datetime1">
              <a:rPr lang="en-US" smtClean="0"/>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1752860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9C3CFD-C5DB-461B-BC9E-36F56DCBC124}" type="datetime1">
              <a:rPr lang="en-US" smtClean="0"/>
              <a:t>7/16/2018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1422823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DD5283-1C0D-4F2C-81F9-082765F75F76}" type="datetime1">
              <a:rPr lang="en-US" smtClean="0"/>
              <a:t>7/16/2018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3304901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3C54D-0DD0-4E2C-974E-FCE99FD9F37F}" type="datetime1">
              <a:rPr lang="en-US" smtClean="0"/>
              <a:t>7/16/2018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64747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53F874-056E-4EF3-8BBA-8A50DF91B475}" type="datetime1">
              <a:rPr lang="en-US" smtClean="0"/>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854798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DBCE5F-E97C-4A62-A576-C34D9E5B2ECD}" type="datetime1">
              <a:rPr lang="en-US" smtClean="0"/>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158944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C60022-4E64-45ED-81AA-B114A775FD7D}" type="datetime1">
              <a:rPr lang="en-US" smtClean="0"/>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40640038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7F88B0-D419-4578-BD21-6C063C39B865}" type="datetime1">
              <a:rPr lang="en-US" smtClean="0"/>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084899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8CEC-F487-4A87-BBED-C1DEBDD9797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8BDA8BD-CFF2-4F08-A010-A31570C8CCD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091A3-10D1-46DC-98D0-DBA4D4667FE2}"/>
              </a:ext>
            </a:extLst>
          </p:cNvPr>
          <p:cNvSpPr>
            <a:spLocks noGrp="1"/>
          </p:cNvSpPr>
          <p:nvPr>
            <p:ph type="dt" sz="half" idx="10"/>
          </p:nvPr>
        </p:nvSpPr>
        <p:spPr/>
        <p:txBody>
          <a:bodyPr/>
          <a:lstStyle/>
          <a:p>
            <a:fld id="{1580C7B2-AA88-4C50-BD14-DBCC0C75F2F2}" type="datetimeFigureOut">
              <a:rPr lang="en-US" smtClean="0"/>
              <a:t>7/16/2018</a:t>
            </a:fld>
            <a:endParaRPr lang="en-US"/>
          </a:p>
        </p:txBody>
      </p:sp>
      <p:sp>
        <p:nvSpPr>
          <p:cNvPr id="5" name="Footer Placeholder 4">
            <a:extLst>
              <a:ext uri="{FF2B5EF4-FFF2-40B4-BE49-F238E27FC236}">
                <a16:creationId xmlns:a16="http://schemas.microsoft.com/office/drawing/2014/main" id="{CBFEFD2E-518A-4F40-A219-3D5410A013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8A234-23FF-4DA8-A237-1E9EC02899EE}"/>
              </a:ext>
            </a:extLst>
          </p:cNvPr>
          <p:cNvSpPr>
            <a:spLocks noGrp="1"/>
          </p:cNvSpPr>
          <p:nvPr>
            <p:ph type="sldNum" sz="quarter" idx="12"/>
          </p:nvPr>
        </p:nvSpPr>
        <p:spPr/>
        <p:txBody>
          <a:bodyPr/>
          <a:lstStyle/>
          <a:p>
            <a:fld id="{4FEF01BC-EB52-4999-838D-90A84416BF45}" type="slidenum">
              <a:rPr lang="en-US" smtClean="0"/>
              <a:t>‹#›</a:t>
            </a:fld>
            <a:endParaRPr lang="en-US"/>
          </a:p>
        </p:txBody>
      </p:sp>
    </p:spTree>
    <p:extLst>
      <p:ext uri="{BB962C8B-B14F-4D97-AF65-F5344CB8AC3E}">
        <p14:creationId xmlns:p14="http://schemas.microsoft.com/office/powerpoint/2010/main" val="156663176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7121-207B-45BF-85BB-E281C3FCA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A6498-9C0E-4C1E-8813-79623343C3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24B5D-7166-4DAB-80DA-F6B8C32F114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5F077E-0A50-43E8-A4DC-1BA62C474A67}"/>
              </a:ext>
            </a:extLst>
          </p:cNvPr>
          <p:cNvSpPr>
            <a:spLocks noGrp="1"/>
          </p:cNvSpPr>
          <p:nvPr>
            <p:ph type="dt" sz="half" idx="10"/>
          </p:nvPr>
        </p:nvSpPr>
        <p:spPr/>
        <p:txBody>
          <a:bodyPr/>
          <a:lstStyle/>
          <a:p>
            <a:fld id="{1580C7B2-AA88-4C50-BD14-DBCC0C75F2F2}" type="datetimeFigureOut">
              <a:rPr lang="en-US" smtClean="0"/>
              <a:t>7/16/2018</a:t>
            </a:fld>
            <a:endParaRPr lang="en-US"/>
          </a:p>
        </p:txBody>
      </p:sp>
      <p:sp>
        <p:nvSpPr>
          <p:cNvPr id="6" name="Footer Placeholder 5">
            <a:extLst>
              <a:ext uri="{FF2B5EF4-FFF2-40B4-BE49-F238E27FC236}">
                <a16:creationId xmlns:a16="http://schemas.microsoft.com/office/drawing/2014/main" id="{94E5247F-0ED9-4DB0-AF62-C7BC1D2C1F95}"/>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17B451E3-1405-4D42-B2F6-876CF73C24B6}"/>
              </a:ext>
            </a:extLst>
          </p:cNvPr>
          <p:cNvSpPr>
            <a:spLocks noGrp="1"/>
          </p:cNvSpPr>
          <p:nvPr>
            <p:ph type="sldNum" sz="quarter" idx="12"/>
          </p:nvPr>
        </p:nvSpPr>
        <p:spPr/>
        <p:txBody>
          <a:bodyPr/>
          <a:lstStyle/>
          <a:p>
            <a:pPr>
              <a:defRPr/>
            </a:pPr>
            <a:fld id="{8FCA90C9-4BC3-427A-A892-5239AE2FDFAB}" type="slidenum">
              <a:rPr lang="en-US" smtClean="0"/>
              <a:pPr>
                <a:defRPr/>
              </a:pPr>
              <a:t>‹#›</a:t>
            </a:fld>
            <a:endParaRPr lang="en-US" dirty="0"/>
          </a:p>
        </p:txBody>
      </p:sp>
    </p:spTree>
    <p:extLst>
      <p:ext uri="{BB962C8B-B14F-4D97-AF65-F5344CB8AC3E}">
        <p14:creationId xmlns:p14="http://schemas.microsoft.com/office/powerpoint/2010/main" val="341593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035B-A145-49CC-B896-CACF9A146FE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EEF5A7-FBA5-4486-B46E-55C2B8DDB80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A21241B-5051-4739-90F2-93EC70DCF63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D4C230-1940-4D97-882F-06464D08668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C266EDD-A82F-4849-A717-7DC16B10CB9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4C456C-E25D-4FC7-B052-B67ECFAE1C11}"/>
              </a:ext>
            </a:extLst>
          </p:cNvPr>
          <p:cNvSpPr>
            <a:spLocks noGrp="1"/>
          </p:cNvSpPr>
          <p:nvPr>
            <p:ph type="dt" sz="half" idx="10"/>
          </p:nvPr>
        </p:nvSpPr>
        <p:spPr/>
        <p:txBody>
          <a:bodyPr/>
          <a:lstStyle/>
          <a:p>
            <a:pPr>
              <a:defRPr/>
            </a:pPr>
            <a:endParaRPr lang="en-US" dirty="0"/>
          </a:p>
        </p:txBody>
      </p:sp>
      <p:sp>
        <p:nvSpPr>
          <p:cNvPr id="8" name="Footer Placeholder 7">
            <a:extLst>
              <a:ext uri="{FF2B5EF4-FFF2-40B4-BE49-F238E27FC236}">
                <a16:creationId xmlns:a16="http://schemas.microsoft.com/office/drawing/2014/main" id="{46E76A95-5F17-4A79-B671-A999FBB17CB9}"/>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93F85A5E-2E40-4818-AA8C-6DA9BEEEF1B1}"/>
              </a:ext>
            </a:extLst>
          </p:cNvPr>
          <p:cNvSpPr>
            <a:spLocks noGrp="1"/>
          </p:cNvSpPr>
          <p:nvPr>
            <p:ph type="sldNum" sz="quarter" idx="12"/>
          </p:nvPr>
        </p:nvSpPr>
        <p:spPr/>
        <p:txBody>
          <a:bodyPr/>
          <a:lstStyle/>
          <a:p>
            <a:pPr>
              <a:defRPr/>
            </a:pPr>
            <a:fld id="{6570B253-E5B0-45B8-A06D-B0543727DA16}" type="slidenum">
              <a:rPr lang="en-US" smtClean="0"/>
              <a:pPr>
                <a:defRPr/>
              </a:pPr>
              <a:t>‹#›</a:t>
            </a:fld>
            <a:endParaRPr lang="en-US" dirty="0"/>
          </a:p>
        </p:txBody>
      </p:sp>
    </p:spTree>
    <p:extLst>
      <p:ext uri="{BB962C8B-B14F-4D97-AF65-F5344CB8AC3E}">
        <p14:creationId xmlns:p14="http://schemas.microsoft.com/office/powerpoint/2010/main" val="393416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E685-4027-412E-84DD-24F94154B2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AC51EA-AA93-41BC-8E44-64D4C840D7E5}"/>
              </a:ext>
            </a:extLst>
          </p:cNvPr>
          <p:cNvSpPr>
            <a:spLocks noGrp="1"/>
          </p:cNvSpPr>
          <p:nvPr>
            <p:ph type="dt" sz="half" idx="10"/>
          </p:nvPr>
        </p:nvSpPr>
        <p:spPr/>
        <p:txBody>
          <a:bodyPr/>
          <a:lstStyle/>
          <a:p>
            <a:fld id="{1580C7B2-AA88-4C50-BD14-DBCC0C75F2F2}" type="datetimeFigureOut">
              <a:rPr lang="en-US" smtClean="0"/>
              <a:t>7/16/2018</a:t>
            </a:fld>
            <a:endParaRPr lang="en-US"/>
          </a:p>
        </p:txBody>
      </p:sp>
      <p:sp>
        <p:nvSpPr>
          <p:cNvPr id="4" name="Footer Placeholder 3">
            <a:extLst>
              <a:ext uri="{FF2B5EF4-FFF2-40B4-BE49-F238E27FC236}">
                <a16:creationId xmlns:a16="http://schemas.microsoft.com/office/drawing/2014/main" id="{11E6AB22-7037-4E66-87F6-2F87587729F5}"/>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9F9FA39C-8D45-4A13-92B2-8B2B6C960E53}"/>
              </a:ext>
            </a:extLst>
          </p:cNvPr>
          <p:cNvSpPr>
            <a:spLocks noGrp="1"/>
          </p:cNvSpPr>
          <p:nvPr>
            <p:ph type="sldNum" sz="quarter" idx="12"/>
          </p:nvPr>
        </p:nvSpPr>
        <p:spPr/>
        <p:txBody>
          <a:bodyPr/>
          <a:lstStyle/>
          <a:p>
            <a:pPr>
              <a:defRPr/>
            </a:pPr>
            <a:fld id="{C8475FE3-CD2E-4FEF-AA1E-203C2966B8EE}" type="slidenum">
              <a:rPr lang="en-US" smtClean="0"/>
              <a:pPr>
                <a:defRPr/>
              </a:pPr>
              <a:t>‹#›</a:t>
            </a:fld>
            <a:endParaRPr lang="en-US" dirty="0"/>
          </a:p>
        </p:txBody>
      </p:sp>
    </p:spTree>
    <p:extLst>
      <p:ext uri="{BB962C8B-B14F-4D97-AF65-F5344CB8AC3E}">
        <p14:creationId xmlns:p14="http://schemas.microsoft.com/office/powerpoint/2010/main" val="2923495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C9AD5-895D-4EB1-A6F1-DA709CAEA9A8}"/>
              </a:ext>
            </a:extLst>
          </p:cNvPr>
          <p:cNvSpPr>
            <a:spLocks noGrp="1"/>
          </p:cNvSpPr>
          <p:nvPr>
            <p:ph type="dt" sz="half" idx="10"/>
          </p:nvPr>
        </p:nvSpPr>
        <p:spPr/>
        <p:txBody>
          <a:bodyPr/>
          <a:lstStyle/>
          <a:p>
            <a:fld id="{1580C7B2-AA88-4C50-BD14-DBCC0C75F2F2}" type="datetimeFigureOut">
              <a:rPr lang="en-US" smtClean="0"/>
              <a:t>7/16/2018</a:t>
            </a:fld>
            <a:endParaRPr lang="en-US"/>
          </a:p>
        </p:txBody>
      </p:sp>
      <p:sp>
        <p:nvSpPr>
          <p:cNvPr id="3" name="Footer Placeholder 2">
            <a:extLst>
              <a:ext uri="{FF2B5EF4-FFF2-40B4-BE49-F238E27FC236}">
                <a16:creationId xmlns:a16="http://schemas.microsoft.com/office/drawing/2014/main" id="{A1DCCA74-D3D0-4ED2-BA10-5A5977C573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071C01-A393-456C-A00C-B953B059E608}"/>
              </a:ext>
            </a:extLst>
          </p:cNvPr>
          <p:cNvSpPr>
            <a:spLocks noGrp="1"/>
          </p:cNvSpPr>
          <p:nvPr>
            <p:ph type="sldNum" sz="quarter" idx="12"/>
          </p:nvPr>
        </p:nvSpPr>
        <p:spPr/>
        <p:txBody>
          <a:bodyPr/>
          <a:lstStyle/>
          <a:p>
            <a:fld id="{4FEF01BC-EB52-4999-838D-90A84416BF45}" type="slidenum">
              <a:rPr lang="en-US" smtClean="0"/>
              <a:t>‹#›</a:t>
            </a:fld>
            <a:endParaRPr lang="en-US"/>
          </a:p>
        </p:txBody>
      </p:sp>
    </p:spTree>
    <p:extLst>
      <p:ext uri="{BB962C8B-B14F-4D97-AF65-F5344CB8AC3E}">
        <p14:creationId xmlns:p14="http://schemas.microsoft.com/office/powerpoint/2010/main" val="203968164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E1E-ECDB-49FB-A4B5-F564A169FB0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9EDEEC-7E54-4232-A7C2-D6B5852B5DC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E7521E-0DB1-46A5-A620-29BFDFF8A5F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3AE3778-3DF3-40E7-9C71-1AE1B291BABC}"/>
              </a:ext>
            </a:extLst>
          </p:cNvPr>
          <p:cNvSpPr>
            <a:spLocks noGrp="1"/>
          </p:cNvSpPr>
          <p:nvPr>
            <p:ph type="dt" sz="half" idx="10"/>
          </p:nvPr>
        </p:nvSpPr>
        <p:spPr/>
        <p:txBody>
          <a:bodyPr/>
          <a:lstStyle/>
          <a:p>
            <a:fld id="{1580C7B2-AA88-4C50-BD14-DBCC0C75F2F2}" type="datetimeFigureOut">
              <a:rPr lang="en-US" smtClean="0"/>
              <a:t>7/16/2018</a:t>
            </a:fld>
            <a:endParaRPr lang="en-US"/>
          </a:p>
        </p:txBody>
      </p:sp>
      <p:sp>
        <p:nvSpPr>
          <p:cNvPr id="6" name="Footer Placeholder 5">
            <a:extLst>
              <a:ext uri="{FF2B5EF4-FFF2-40B4-BE49-F238E27FC236}">
                <a16:creationId xmlns:a16="http://schemas.microsoft.com/office/drawing/2014/main" id="{41AEAEC5-8A10-4092-A59F-60F0AD804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25C54E-7D3E-4BEA-BE6D-8824EBD7FD49}"/>
              </a:ext>
            </a:extLst>
          </p:cNvPr>
          <p:cNvSpPr>
            <a:spLocks noGrp="1"/>
          </p:cNvSpPr>
          <p:nvPr>
            <p:ph type="sldNum" sz="quarter" idx="12"/>
          </p:nvPr>
        </p:nvSpPr>
        <p:spPr/>
        <p:txBody>
          <a:bodyPr/>
          <a:lstStyle/>
          <a:p>
            <a:fld id="{4FEF01BC-EB52-4999-838D-90A84416BF45}" type="slidenum">
              <a:rPr lang="en-US" smtClean="0"/>
              <a:t>‹#›</a:t>
            </a:fld>
            <a:endParaRPr lang="en-US"/>
          </a:p>
        </p:txBody>
      </p:sp>
    </p:spTree>
    <p:extLst>
      <p:ext uri="{BB962C8B-B14F-4D97-AF65-F5344CB8AC3E}">
        <p14:creationId xmlns:p14="http://schemas.microsoft.com/office/powerpoint/2010/main" val="72668803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D619CE-CCB5-4E3B-A76E-4AB19507BFDB}" type="slidenum">
              <a:rPr lang="en-US" smtClean="0"/>
              <a:t>‹#›</a:t>
            </a:fld>
            <a:endParaRPr lang="en-US" dirty="0"/>
          </a:p>
        </p:txBody>
      </p:sp>
    </p:spTree>
    <p:extLst>
      <p:ext uri="{BB962C8B-B14F-4D97-AF65-F5344CB8AC3E}">
        <p14:creationId xmlns:p14="http://schemas.microsoft.com/office/powerpoint/2010/main" val="3563013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D6153-5D79-4E55-8EF9-AC21359B784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E0EDB9-EA61-4925-ABE1-5C04A05BA98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D5777E5A-9D89-4D6E-BAB9-A9965F68F4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37F79E3-997F-4913-A1D9-92CF6C56CCEA}"/>
              </a:ext>
            </a:extLst>
          </p:cNvPr>
          <p:cNvSpPr>
            <a:spLocks noGrp="1"/>
          </p:cNvSpPr>
          <p:nvPr>
            <p:ph type="dt" sz="half" idx="10"/>
          </p:nvPr>
        </p:nvSpPr>
        <p:spPr/>
        <p:txBody>
          <a:bodyPr/>
          <a:lstStyle/>
          <a:p>
            <a:fld id="{1580C7B2-AA88-4C50-BD14-DBCC0C75F2F2}" type="datetimeFigureOut">
              <a:rPr lang="en-US" smtClean="0"/>
              <a:t>7/16/2018</a:t>
            </a:fld>
            <a:endParaRPr lang="en-US"/>
          </a:p>
        </p:txBody>
      </p:sp>
      <p:sp>
        <p:nvSpPr>
          <p:cNvPr id="6" name="Footer Placeholder 5">
            <a:extLst>
              <a:ext uri="{FF2B5EF4-FFF2-40B4-BE49-F238E27FC236}">
                <a16:creationId xmlns:a16="http://schemas.microsoft.com/office/drawing/2014/main" id="{66B337D1-B502-4BE6-8EC3-7ABC3ADA12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28700B-B89E-4A6F-9F6B-5461DE8452FA}"/>
              </a:ext>
            </a:extLst>
          </p:cNvPr>
          <p:cNvSpPr>
            <a:spLocks noGrp="1"/>
          </p:cNvSpPr>
          <p:nvPr>
            <p:ph type="sldNum" sz="quarter" idx="12"/>
          </p:nvPr>
        </p:nvSpPr>
        <p:spPr/>
        <p:txBody>
          <a:bodyPr/>
          <a:lstStyle/>
          <a:p>
            <a:fld id="{4FEF01BC-EB52-4999-838D-90A84416BF45}" type="slidenum">
              <a:rPr lang="en-US" smtClean="0"/>
              <a:t>‹#›</a:t>
            </a:fld>
            <a:endParaRPr lang="en-US"/>
          </a:p>
        </p:txBody>
      </p:sp>
    </p:spTree>
    <p:extLst>
      <p:ext uri="{BB962C8B-B14F-4D97-AF65-F5344CB8AC3E}">
        <p14:creationId xmlns:p14="http://schemas.microsoft.com/office/powerpoint/2010/main" val="244481363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27BF-4E4A-4805-9EA4-5FE8F198E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256975-B6BA-4981-8F4C-FF2FB19181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F2EC6-9E22-4FC5-BB35-43AA596CBF2E}"/>
              </a:ext>
            </a:extLst>
          </p:cNvPr>
          <p:cNvSpPr>
            <a:spLocks noGrp="1"/>
          </p:cNvSpPr>
          <p:nvPr>
            <p:ph type="dt" sz="half" idx="10"/>
          </p:nvPr>
        </p:nvSpPr>
        <p:spPr/>
        <p:txBody>
          <a:bodyPr/>
          <a:lstStyle/>
          <a:p>
            <a:fld id="{1580C7B2-AA88-4C50-BD14-DBCC0C75F2F2}" type="datetimeFigureOut">
              <a:rPr lang="en-US" smtClean="0"/>
              <a:t>7/16/2018</a:t>
            </a:fld>
            <a:endParaRPr lang="en-US"/>
          </a:p>
        </p:txBody>
      </p:sp>
      <p:sp>
        <p:nvSpPr>
          <p:cNvPr id="5" name="Footer Placeholder 4">
            <a:extLst>
              <a:ext uri="{FF2B5EF4-FFF2-40B4-BE49-F238E27FC236}">
                <a16:creationId xmlns:a16="http://schemas.microsoft.com/office/drawing/2014/main" id="{6711A1BE-2028-40D5-8308-5608A4D2F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44669-41E5-46F7-928F-CDCF235663CB}"/>
              </a:ext>
            </a:extLst>
          </p:cNvPr>
          <p:cNvSpPr>
            <a:spLocks noGrp="1"/>
          </p:cNvSpPr>
          <p:nvPr>
            <p:ph type="sldNum" sz="quarter" idx="12"/>
          </p:nvPr>
        </p:nvSpPr>
        <p:spPr/>
        <p:txBody>
          <a:bodyPr/>
          <a:lstStyle/>
          <a:p>
            <a:fld id="{4FEF01BC-EB52-4999-838D-90A84416BF45}" type="slidenum">
              <a:rPr lang="en-US" smtClean="0"/>
              <a:t>‹#›</a:t>
            </a:fld>
            <a:endParaRPr lang="en-US"/>
          </a:p>
        </p:txBody>
      </p:sp>
    </p:spTree>
    <p:extLst>
      <p:ext uri="{BB962C8B-B14F-4D97-AF65-F5344CB8AC3E}">
        <p14:creationId xmlns:p14="http://schemas.microsoft.com/office/powerpoint/2010/main" val="246514462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80F4D0-0E18-4B0C-A041-36569238548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330C04-2AEE-4335-970A-3E19FF94E8C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B414-818D-4838-B260-FF865A88DF3B}"/>
              </a:ext>
            </a:extLst>
          </p:cNvPr>
          <p:cNvSpPr>
            <a:spLocks noGrp="1"/>
          </p:cNvSpPr>
          <p:nvPr>
            <p:ph type="dt" sz="half" idx="10"/>
          </p:nvPr>
        </p:nvSpPr>
        <p:spPr/>
        <p:txBody>
          <a:bodyPr/>
          <a:lstStyle/>
          <a:p>
            <a:fld id="{1580C7B2-AA88-4C50-BD14-DBCC0C75F2F2}" type="datetimeFigureOut">
              <a:rPr lang="en-US" smtClean="0"/>
              <a:t>7/16/2018</a:t>
            </a:fld>
            <a:endParaRPr lang="en-US"/>
          </a:p>
        </p:txBody>
      </p:sp>
      <p:sp>
        <p:nvSpPr>
          <p:cNvPr id="5" name="Footer Placeholder 4">
            <a:extLst>
              <a:ext uri="{FF2B5EF4-FFF2-40B4-BE49-F238E27FC236}">
                <a16:creationId xmlns:a16="http://schemas.microsoft.com/office/drawing/2014/main" id="{6467986D-A924-4785-BED6-54FD563EC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FE2F8-DFAD-4C9B-AAF2-F3B83713BD8D}"/>
              </a:ext>
            </a:extLst>
          </p:cNvPr>
          <p:cNvSpPr>
            <a:spLocks noGrp="1"/>
          </p:cNvSpPr>
          <p:nvPr>
            <p:ph type="sldNum" sz="quarter" idx="12"/>
          </p:nvPr>
        </p:nvSpPr>
        <p:spPr/>
        <p:txBody>
          <a:bodyPr/>
          <a:lstStyle/>
          <a:p>
            <a:fld id="{4FEF01BC-EB52-4999-838D-90A84416BF45}" type="slidenum">
              <a:rPr lang="en-US" smtClean="0"/>
              <a:t>‹#›</a:t>
            </a:fld>
            <a:endParaRPr lang="en-US"/>
          </a:p>
        </p:txBody>
      </p:sp>
    </p:spTree>
    <p:extLst>
      <p:ext uri="{BB962C8B-B14F-4D97-AF65-F5344CB8AC3E}">
        <p14:creationId xmlns:p14="http://schemas.microsoft.com/office/powerpoint/2010/main" val="1364135318"/>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03752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a:defRPr/>
            </a:pPr>
            <a:endParaRPr lang="en-US" dirty="0"/>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a:defRPr/>
            </a:pPr>
            <a:fld id="{0F7E371A-B3D3-4558-BBFB-5C535846D5AE}" type="slidenum">
              <a:rPr lang="en-US" smtClean="0"/>
              <a:pPr>
                <a:defRPr/>
              </a:pPr>
              <a:t>‹#›</a:t>
            </a:fld>
            <a:endParaRPr lang="en-US" dirty="0"/>
          </a:p>
        </p:txBody>
      </p:sp>
    </p:spTree>
    <p:extLst>
      <p:ext uri="{BB962C8B-B14F-4D97-AF65-F5344CB8AC3E}">
        <p14:creationId xmlns:p14="http://schemas.microsoft.com/office/powerpoint/2010/main" val="3423763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609600"/>
            <a:ext cx="6248400" cy="609600"/>
          </a:xfrm>
        </p:spPr>
        <p:txBody>
          <a:bodyPr/>
          <a:lstStyle/>
          <a:p>
            <a:r>
              <a:rPr lang="en-US"/>
              <a:t>Click to edit Master title style</a:t>
            </a:r>
          </a:p>
        </p:txBody>
      </p:sp>
      <p:sp>
        <p:nvSpPr>
          <p:cNvPr id="3" name="Text Placeholder 2"/>
          <p:cNvSpPr>
            <a:spLocks noGrp="1"/>
          </p:cNvSpPr>
          <p:nvPr>
            <p:ph type="body" sz="half" idx="1"/>
          </p:nvPr>
        </p:nvSpPr>
        <p:spPr>
          <a:xfrm>
            <a:off x="2209800" y="1676400"/>
            <a:ext cx="3048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676400"/>
            <a:ext cx="3048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r>
              <a:rPr lang="en-US" dirty="0"/>
              <a:t>Slide </a:t>
            </a:r>
            <a:fld id="{755A941B-AEEE-489C-A636-FE17EADE48C0}" type="slidenum">
              <a:rPr lang="en-US"/>
              <a:pPr>
                <a:defRPr/>
              </a:pPr>
              <a:t>‹#›</a:t>
            </a:fld>
            <a:endParaRPr lang="en-US" dirty="0"/>
          </a:p>
        </p:txBody>
      </p:sp>
    </p:spTree>
    <p:extLst>
      <p:ext uri="{BB962C8B-B14F-4D97-AF65-F5344CB8AC3E}">
        <p14:creationId xmlns:p14="http://schemas.microsoft.com/office/powerpoint/2010/main" val="577846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FE60-528C-44F6-A9EB-704C3DDC605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860954F-9B07-47F0-BCD5-21B5BB3E72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5E1358-EA06-4471-946F-E744C1E98B6F}"/>
              </a:ext>
            </a:extLst>
          </p:cNvPr>
          <p:cNvSpPr>
            <a:spLocks noGrp="1"/>
          </p:cNvSpPr>
          <p:nvPr>
            <p:ph type="dt" sz="half" idx="10"/>
          </p:nvPr>
        </p:nvSpPr>
        <p:spPr/>
        <p:txBody>
          <a:bodyPr/>
          <a:lstStyle/>
          <a:p>
            <a:fld id="{1580C7B2-AA88-4C50-BD14-DBCC0C75F2F2}" type="datetimeFigureOut">
              <a:rPr lang="en-US" smtClean="0"/>
              <a:t>7/16/2018</a:t>
            </a:fld>
            <a:endParaRPr lang="en-US"/>
          </a:p>
        </p:txBody>
      </p:sp>
      <p:sp>
        <p:nvSpPr>
          <p:cNvPr id="5" name="Footer Placeholder 4">
            <a:extLst>
              <a:ext uri="{FF2B5EF4-FFF2-40B4-BE49-F238E27FC236}">
                <a16:creationId xmlns:a16="http://schemas.microsoft.com/office/drawing/2014/main" id="{D0558C9C-19FF-42AB-9C76-F6266659E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30F63-AB82-4113-A9F7-185395E94238}"/>
              </a:ext>
            </a:extLst>
          </p:cNvPr>
          <p:cNvSpPr>
            <a:spLocks noGrp="1"/>
          </p:cNvSpPr>
          <p:nvPr>
            <p:ph type="sldNum" sz="quarter" idx="12"/>
          </p:nvPr>
        </p:nvSpPr>
        <p:spPr/>
        <p:txBody>
          <a:bodyPr/>
          <a:lstStyle/>
          <a:p>
            <a:fld id="{4FEF01BC-EB52-4999-838D-90A84416BF45}" type="slidenum">
              <a:rPr lang="en-US" smtClean="0"/>
              <a:t>‹#›</a:t>
            </a:fld>
            <a:endParaRPr lang="en-US"/>
          </a:p>
        </p:txBody>
      </p:sp>
    </p:spTree>
    <p:extLst>
      <p:ext uri="{BB962C8B-B14F-4D97-AF65-F5344CB8AC3E}">
        <p14:creationId xmlns:p14="http://schemas.microsoft.com/office/powerpoint/2010/main" val="397688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FEA7-BB76-46A5-8DEF-F8937A0C4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20713-21A4-4754-9D8F-E2BEF24C5B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BC23E-0C60-4F1B-962C-CCF3CDA1CEC3}"/>
              </a:ext>
            </a:extLst>
          </p:cNvPr>
          <p:cNvSpPr>
            <a:spLocks noGrp="1"/>
          </p:cNvSpPr>
          <p:nvPr>
            <p:ph type="dt" sz="half" idx="10"/>
          </p:nvPr>
        </p:nvSpPr>
        <p:spPr/>
        <p:txBody>
          <a:bodyPr/>
          <a:lstStyle/>
          <a:p>
            <a:fld id="{1580C7B2-AA88-4C50-BD14-DBCC0C75F2F2}" type="datetimeFigureOut">
              <a:rPr lang="en-US" smtClean="0"/>
              <a:t>7/16/2018</a:t>
            </a:fld>
            <a:endParaRPr lang="en-US"/>
          </a:p>
        </p:txBody>
      </p:sp>
      <p:sp>
        <p:nvSpPr>
          <p:cNvPr id="5" name="Footer Placeholder 4">
            <a:extLst>
              <a:ext uri="{FF2B5EF4-FFF2-40B4-BE49-F238E27FC236}">
                <a16:creationId xmlns:a16="http://schemas.microsoft.com/office/drawing/2014/main" id="{EE1EE8A2-7E2D-49A6-944C-A904A4718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59E3B-A201-4798-BE90-D9384C9086D4}"/>
              </a:ext>
            </a:extLst>
          </p:cNvPr>
          <p:cNvSpPr>
            <a:spLocks noGrp="1"/>
          </p:cNvSpPr>
          <p:nvPr>
            <p:ph type="sldNum" sz="quarter" idx="12"/>
          </p:nvPr>
        </p:nvSpPr>
        <p:spPr/>
        <p:txBody>
          <a:bodyPr/>
          <a:lstStyle/>
          <a:p>
            <a:fld id="{4FEF01BC-EB52-4999-838D-90A84416BF45}" type="slidenum">
              <a:rPr lang="en-US" smtClean="0"/>
              <a:t>‹#›</a:t>
            </a:fld>
            <a:endParaRPr lang="en-US"/>
          </a:p>
        </p:txBody>
      </p:sp>
    </p:spTree>
    <p:extLst>
      <p:ext uri="{BB962C8B-B14F-4D97-AF65-F5344CB8AC3E}">
        <p14:creationId xmlns:p14="http://schemas.microsoft.com/office/powerpoint/2010/main" val="2660002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8CEC-F487-4A87-BBED-C1DEBDD9797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8BDA8BD-CFF2-4F08-A010-A31570C8CCD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091A3-10D1-46DC-98D0-DBA4D4667FE2}"/>
              </a:ext>
            </a:extLst>
          </p:cNvPr>
          <p:cNvSpPr>
            <a:spLocks noGrp="1"/>
          </p:cNvSpPr>
          <p:nvPr>
            <p:ph type="dt" sz="half" idx="10"/>
          </p:nvPr>
        </p:nvSpPr>
        <p:spPr/>
        <p:txBody>
          <a:bodyPr/>
          <a:lstStyle/>
          <a:p>
            <a:fld id="{CB2FB837-C2E7-4EF5-A7B2-B676C5263702}" type="datetimeFigureOut">
              <a:rPr lang="en-US" smtClean="0"/>
              <a:t>7/16/2018</a:t>
            </a:fld>
            <a:endParaRPr lang="en-US"/>
          </a:p>
        </p:txBody>
      </p:sp>
      <p:sp>
        <p:nvSpPr>
          <p:cNvPr id="5" name="Footer Placeholder 4">
            <a:extLst>
              <a:ext uri="{FF2B5EF4-FFF2-40B4-BE49-F238E27FC236}">
                <a16:creationId xmlns:a16="http://schemas.microsoft.com/office/drawing/2014/main" id="{CBFEFD2E-518A-4F40-A219-3D5410A013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8A234-23FF-4DA8-A237-1E9EC02899EE}"/>
              </a:ext>
            </a:extLst>
          </p:cNvPr>
          <p:cNvSpPr>
            <a:spLocks noGrp="1"/>
          </p:cNvSpPr>
          <p:nvPr>
            <p:ph type="sldNum" sz="quarter" idx="12"/>
          </p:nvPr>
        </p:nvSpPr>
        <p:spPr/>
        <p:txBody>
          <a:bodyPr/>
          <a:lstStyle/>
          <a:p>
            <a:fld id="{54B046D7-F131-49A7-9EAB-0E41EC56412B}" type="slidenum">
              <a:rPr lang="en-US" smtClean="0"/>
              <a:t>‹#›</a:t>
            </a:fld>
            <a:endParaRPr lang="en-US"/>
          </a:p>
        </p:txBody>
      </p:sp>
    </p:spTree>
    <p:extLst>
      <p:ext uri="{BB962C8B-B14F-4D97-AF65-F5344CB8AC3E}">
        <p14:creationId xmlns:p14="http://schemas.microsoft.com/office/powerpoint/2010/main" val="2292892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7121-207B-45BF-85BB-E281C3FCA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A6498-9C0E-4C1E-8813-79623343C3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24B5D-7166-4DAB-80DA-F6B8C32F114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5F077E-0A50-43E8-A4DC-1BA62C474A67}"/>
              </a:ext>
            </a:extLst>
          </p:cNvPr>
          <p:cNvSpPr>
            <a:spLocks noGrp="1"/>
          </p:cNvSpPr>
          <p:nvPr>
            <p:ph type="dt" sz="half" idx="10"/>
          </p:nvPr>
        </p:nvSpPr>
        <p:spPr/>
        <p:txBody>
          <a:bodyPr/>
          <a:lstStyle/>
          <a:p>
            <a:fld id="{CB2FB837-C2E7-4EF5-A7B2-B676C5263702}" type="datetimeFigureOut">
              <a:rPr lang="en-US" smtClean="0"/>
              <a:t>7/16/2018</a:t>
            </a:fld>
            <a:endParaRPr lang="en-US"/>
          </a:p>
        </p:txBody>
      </p:sp>
      <p:sp>
        <p:nvSpPr>
          <p:cNvPr id="6" name="Footer Placeholder 5">
            <a:extLst>
              <a:ext uri="{FF2B5EF4-FFF2-40B4-BE49-F238E27FC236}">
                <a16:creationId xmlns:a16="http://schemas.microsoft.com/office/drawing/2014/main" id="{94E5247F-0ED9-4DB0-AF62-C7BC1D2C1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451E3-1405-4D42-B2F6-876CF73C24B6}"/>
              </a:ext>
            </a:extLst>
          </p:cNvPr>
          <p:cNvSpPr>
            <a:spLocks noGrp="1"/>
          </p:cNvSpPr>
          <p:nvPr>
            <p:ph type="sldNum" sz="quarter" idx="12"/>
          </p:nvPr>
        </p:nvSpPr>
        <p:spPr/>
        <p:txBody>
          <a:bodyPr/>
          <a:lstStyle/>
          <a:p>
            <a:fld id="{54B046D7-F131-49A7-9EAB-0E41EC56412B}" type="slidenum">
              <a:rPr lang="en-US" smtClean="0"/>
              <a:t>‹#›</a:t>
            </a:fld>
            <a:endParaRPr lang="en-US"/>
          </a:p>
        </p:txBody>
      </p:sp>
    </p:spTree>
    <p:extLst>
      <p:ext uri="{BB962C8B-B14F-4D97-AF65-F5344CB8AC3E}">
        <p14:creationId xmlns:p14="http://schemas.microsoft.com/office/powerpoint/2010/main" val="4203151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D619CE-CCB5-4E3B-A76E-4AB19507BFDB}" type="slidenum">
              <a:rPr lang="en-US" smtClean="0"/>
              <a:t>‹#›</a:t>
            </a:fld>
            <a:endParaRPr lang="en-US" dirty="0"/>
          </a:p>
        </p:txBody>
      </p:sp>
    </p:spTree>
    <p:extLst>
      <p:ext uri="{BB962C8B-B14F-4D97-AF65-F5344CB8AC3E}">
        <p14:creationId xmlns:p14="http://schemas.microsoft.com/office/powerpoint/2010/main" val="465798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035B-A145-49CC-B896-CACF9A146FE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EEF5A7-FBA5-4486-B46E-55C2B8DDB80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A21241B-5051-4739-90F2-93EC70DCF63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D4C230-1940-4D97-882F-06464D08668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C266EDD-A82F-4849-A717-7DC16B10CB9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4C456C-E25D-4FC7-B052-B67ECFAE1C11}"/>
              </a:ext>
            </a:extLst>
          </p:cNvPr>
          <p:cNvSpPr>
            <a:spLocks noGrp="1"/>
          </p:cNvSpPr>
          <p:nvPr>
            <p:ph type="dt" sz="half" idx="10"/>
          </p:nvPr>
        </p:nvSpPr>
        <p:spPr/>
        <p:txBody>
          <a:bodyPr/>
          <a:lstStyle/>
          <a:p>
            <a:fld id="{CB2FB837-C2E7-4EF5-A7B2-B676C5263702}" type="datetimeFigureOut">
              <a:rPr lang="en-US" smtClean="0"/>
              <a:t>7/16/2018</a:t>
            </a:fld>
            <a:endParaRPr lang="en-US"/>
          </a:p>
        </p:txBody>
      </p:sp>
      <p:sp>
        <p:nvSpPr>
          <p:cNvPr id="8" name="Footer Placeholder 7">
            <a:extLst>
              <a:ext uri="{FF2B5EF4-FFF2-40B4-BE49-F238E27FC236}">
                <a16:creationId xmlns:a16="http://schemas.microsoft.com/office/drawing/2014/main" id="{46E76A95-5F17-4A79-B671-A999FBB17C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F85A5E-2E40-4818-AA8C-6DA9BEEEF1B1}"/>
              </a:ext>
            </a:extLst>
          </p:cNvPr>
          <p:cNvSpPr>
            <a:spLocks noGrp="1"/>
          </p:cNvSpPr>
          <p:nvPr>
            <p:ph type="sldNum" sz="quarter" idx="12"/>
          </p:nvPr>
        </p:nvSpPr>
        <p:spPr/>
        <p:txBody>
          <a:bodyPr/>
          <a:lstStyle/>
          <a:p>
            <a:fld id="{54B046D7-F131-49A7-9EAB-0E41EC56412B}" type="slidenum">
              <a:rPr lang="en-US" smtClean="0"/>
              <a:t>‹#›</a:t>
            </a:fld>
            <a:endParaRPr lang="en-US"/>
          </a:p>
        </p:txBody>
      </p:sp>
    </p:spTree>
    <p:extLst>
      <p:ext uri="{BB962C8B-B14F-4D97-AF65-F5344CB8AC3E}">
        <p14:creationId xmlns:p14="http://schemas.microsoft.com/office/powerpoint/2010/main" val="557836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E685-4027-412E-84DD-24F94154B2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AC51EA-AA93-41BC-8E44-64D4C840D7E5}"/>
              </a:ext>
            </a:extLst>
          </p:cNvPr>
          <p:cNvSpPr>
            <a:spLocks noGrp="1"/>
          </p:cNvSpPr>
          <p:nvPr>
            <p:ph type="dt" sz="half" idx="10"/>
          </p:nvPr>
        </p:nvSpPr>
        <p:spPr/>
        <p:txBody>
          <a:bodyPr/>
          <a:lstStyle/>
          <a:p>
            <a:fld id="{1580C7B2-AA88-4C50-BD14-DBCC0C75F2F2}" type="datetimeFigureOut">
              <a:rPr lang="en-US" smtClean="0"/>
              <a:t>7/16/2018</a:t>
            </a:fld>
            <a:endParaRPr lang="en-US"/>
          </a:p>
        </p:txBody>
      </p:sp>
      <p:sp>
        <p:nvSpPr>
          <p:cNvPr id="4" name="Footer Placeholder 3">
            <a:extLst>
              <a:ext uri="{FF2B5EF4-FFF2-40B4-BE49-F238E27FC236}">
                <a16:creationId xmlns:a16="http://schemas.microsoft.com/office/drawing/2014/main" id="{11E6AB22-7037-4E66-87F6-2F87587729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9FA39C-8D45-4A13-92B2-8B2B6C960E53}"/>
              </a:ext>
            </a:extLst>
          </p:cNvPr>
          <p:cNvSpPr>
            <a:spLocks noGrp="1"/>
          </p:cNvSpPr>
          <p:nvPr>
            <p:ph type="sldNum" sz="quarter" idx="12"/>
          </p:nvPr>
        </p:nvSpPr>
        <p:spPr/>
        <p:txBody>
          <a:bodyPr/>
          <a:lstStyle/>
          <a:p>
            <a:fld id="{4FEF01BC-EB52-4999-838D-90A84416BF45}" type="slidenum">
              <a:rPr lang="en-US" smtClean="0"/>
              <a:t>‹#›</a:t>
            </a:fld>
            <a:endParaRPr lang="en-US"/>
          </a:p>
        </p:txBody>
      </p:sp>
    </p:spTree>
    <p:extLst>
      <p:ext uri="{BB962C8B-B14F-4D97-AF65-F5344CB8AC3E}">
        <p14:creationId xmlns:p14="http://schemas.microsoft.com/office/powerpoint/2010/main" val="754934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C9AD5-895D-4EB1-A6F1-DA709CAEA9A8}"/>
              </a:ext>
            </a:extLst>
          </p:cNvPr>
          <p:cNvSpPr>
            <a:spLocks noGrp="1"/>
          </p:cNvSpPr>
          <p:nvPr>
            <p:ph type="dt" sz="half" idx="10"/>
          </p:nvPr>
        </p:nvSpPr>
        <p:spPr/>
        <p:txBody>
          <a:bodyPr/>
          <a:lstStyle/>
          <a:p>
            <a:fld id="{CB2FB837-C2E7-4EF5-A7B2-B676C5263702}" type="datetimeFigureOut">
              <a:rPr lang="en-US" smtClean="0"/>
              <a:t>7/16/2018</a:t>
            </a:fld>
            <a:endParaRPr lang="en-US"/>
          </a:p>
        </p:txBody>
      </p:sp>
      <p:sp>
        <p:nvSpPr>
          <p:cNvPr id="3" name="Footer Placeholder 2">
            <a:extLst>
              <a:ext uri="{FF2B5EF4-FFF2-40B4-BE49-F238E27FC236}">
                <a16:creationId xmlns:a16="http://schemas.microsoft.com/office/drawing/2014/main" id="{A1DCCA74-D3D0-4ED2-BA10-5A5977C573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071C01-A393-456C-A00C-B953B059E608}"/>
              </a:ext>
            </a:extLst>
          </p:cNvPr>
          <p:cNvSpPr>
            <a:spLocks noGrp="1"/>
          </p:cNvSpPr>
          <p:nvPr>
            <p:ph type="sldNum" sz="quarter" idx="12"/>
          </p:nvPr>
        </p:nvSpPr>
        <p:spPr/>
        <p:txBody>
          <a:bodyPr/>
          <a:lstStyle/>
          <a:p>
            <a:fld id="{54B046D7-F131-49A7-9EAB-0E41EC56412B}" type="slidenum">
              <a:rPr lang="en-US" smtClean="0"/>
              <a:t>‹#›</a:t>
            </a:fld>
            <a:endParaRPr lang="en-US"/>
          </a:p>
        </p:txBody>
      </p:sp>
    </p:spTree>
    <p:extLst>
      <p:ext uri="{BB962C8B-B14F-4D97-AF65-F5344CB8AC3E}">
        <p14:creationId xmlns:p14="http://schemas.microsoft.com/office/powerpoint/2010/main" val="2211126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E1E-ECDB-49FB-A4B5-F564A169FB0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9EDEEC-7E54-4232-A7C2-D6B5852B5DC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E7521E-0DB1-46A5-A620-29BFDFF8A5F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3AE3778-3DF3-40E7-9C71-1AE1B291BABC}"/>
              </a:ext>
            </a:extLst>
          </p:cNvPr>
          <p:cNvSpPr>
            <a:spLocks noGrp="1"/>
          </p:cNvSpPr>
          <p:nvPr>
            <p:ph type="dt" sz="half" idx="10"/>
          </p:nvPr>
        </p:nvSpPr>
        <p:spPr/>
        <p:txBody>
          <a:bodyPr/>
          <a:lstStyle/>
          <a:p>
            <a:fld id="{CB2FB837-C2E7-4EF5-A7B2-B676C5263702}" type="datetimeFigureOut">
              <a:rPr lang="en-US" smtClean="0"/>
              <a:t>7/16/2018</a:t>
            </a:fld>
            <a:endParaRPr lang="en-US"/>
          </a:p>
        </p:txBody>
      </p:sp>
      <p:sp>
        <p:nvSpPr>
          <p:cNvPr id="6" name="Footer Placeholder 5">
            <a:extLst>
              <a:ext uri="{FF2B5EF4-FFF2-40B4-BE49-F238E27FC236}">
                <a16:creationId xmlns:a16="http://schemas.microsoft.com/office/drawing/2014/main" id="{41AEAEC5-8A10-4092-A59F-60F0AD804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25C54E-7D3E-4BEA-BE6D-8824EBD7FD49}"/>
              </a:ext>
            </a:extLst>
          </p:cNvPr>
          <p:cNvSpPr>
            <a:spLocks noGrp="1"/>
          </p:cNvSpPr>
          <p:nvPr>
            <p:ph type="sldNum" sz="quarter" idx="12"/>
          </p:nvPr>
        </p:nvSpPr>
        <p:spPr/>
        <p:txBody>
          <a:bodyPr/>
          <a:lstStyle/>
          <a:p>
            <a:fld id="{54B046D7-F131-49A7-9EAB-0E41EC56412B}" type="slidenum">
              <a:rPr lang="en-US" smtClean="0"/>
              <a:t>‹#›</a:t>
            </a:fld>
            <a:endParaRPr lang="en-US"/>
          </a:p>
        </p:txBody>
      </p:sp>
    </p:spTree>
    <p:extLst>
      <p:ext uri="{BB962C8B-B14F-4D97-AF65-F5344CB8AC3E}">
        <p14:creationId xmlns:p14="http://schemas.microsoft.com/office/powerpoint/2010/main" val="2342047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D6153-5D79-4E55-8EF9-AC21359B784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E0EDB9-EA61-4925-ABE1-5C04A05BA98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D5777E5A-9D89-4D6E-BAB9-A9965F68F4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37F79E3-997F-4913-A1D9-92CF6C56CCEA}"/>
              </a:ext>
            </a:extLst>
          </p:cNvPr>
          <p:cNvSpPr>
            <a:spLocks noGrp="1"/>
          </p:cNvSpPr>
          <p:nvPr>
            <p:ph type="dt" sz="half" idx="10"/>
          </p:nvPr>
        </p:nvSpPr>
        <p:spPr/>
        <p:txBody>
          <a:bodyPr/>
          <a:lstStyle/>
          <a:p>
            <a:fld id="{CB2FB837-C2E7-4EF5-A7B2-B676C5263702}" type="datetimeFigureOut">
              <a:rPr lang="en-US" smtClean="0"/>
              <a:t>7/16/2018</a:t>
            </a:fld>
            <a:endParaRPr lang="en-US"/>
          </a:p>
        </p:txBody>
      </p:sp>
      <p:sp>
        <p:nvSpPr>
          <p:cNvPr id="6" name="Footer Placeholder 5">
            <a:extLst>
              <a:ext uri="{FF2B5EF4-FFF2-40B4-BE49-F238E27FC236}">
                <a16:creationId xmlns:a16="http://schemas.microsoft.com/office/drawing/2014/main" id="{66B337D1-B502-4BE6-8EC3-7ABC3ADA12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28700B-B89E-4A6F-9F6B-5461DE8452FA}"/>
              </a:ext>
            </a:extLst>
          </p:cNvPr>
          <p:cNvSpPr>
            <a:spLocks noGrp="1"/>
          </p:cNvSpPr>
          <p:nvPr>
            <p:ph type="sldNum" sz="quarter" idx="12"/>
          </p:nvPr>
        </p:nvSpPr>
        <p:spPr/>
        <p:txBody>
          <a:bodyPr/>
          <a:lstStyle/>
          <a:p>
            <a:fld id="{54B046D7-F131-49A7-9EAB-0E41EC56412B}" type="slidenum">
              <a:rPr lang="en-US" smtClean="0"/>
              <a:t>‹#›</a:t>
            </a:fld>
            <a:endParaRPr lang="en-US"/>
          </a:p>
        </p:txBody>
      </p:sp>
    </p:spTree>
    <p:extLst>
      <p:ext uri="{BB962C8B-B14F-4D97-AF65-F5344CB8AC3E}">
        <p14:creationId xmlns:p14="http://schemas.microsoft.com/office/powerpoint/2010/main" val="33917656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27BF-4E4A-4805-9EA4-5FE8F198E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256975-B6BA-4981-8F4C-FF2FB19181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F2EC6-9E22-4FC5-BB35-43AA596CBF2E}"/>
              </a:ext>
            </a:extLst>
          </p:cNvPr>
          <p:cNvSpPr>
            <a:spLocks noGrp="1"/>
          </p:cNvSpPr>
          <p:nvPr>
            <p:ph type="dt" sz="half" idx="10"/>
          </p:nvPr>
        </p:nvSpPr>
        <p:spPr/>
        <p:txBody>
          <a:bodyPr/>
          <a:lstStyle/>
          <a:p>
            <a:fld id="{CB2FB837-C2E7-4EF5-A7B2-B676C5263702}" type="datetimeFigureOut">
              <a:rPr lang="en-US" smtClean="0"/>
              <a:t>7/16/2018</a:t>
            </a:fld>
            <a:endParaRPr lang="en-US"/>
          </a:p>
        </p:txBody>
      </p:sp>
      <p:sp>
        <p:nvSpPr>
          <p:cNvPr id="5" name="Footer Placeholder 4">
            <a:extLst>
              <a:ext uri="{FF2B5EF4-FFF2-40B4-BE49-F238E27FC236}">
                <a16:creationId xmlns:a16="http://schemas.microsoft.com/office/drawing/2014/main" id="{6711A1BE-2028-40D5-8308-5608A4D2F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44669-41E5-46F7-928F-CDCF235663CB}"/>
              </a:ext>
            </a:extLst>
          </p:cNvPr>
          <p:cNvSpPr>
            <a:spLocks noGrp="1"/>
          </p:cNvSpPr>
          <p:nvPr>
            <p:ph type="sldNum" sz="quarter" idx="12"/>
          </p:nvPr>
        </p:nvSpPr>
        <p:spPr/>
        <p:txBody>
          <a:bodyPr/>
          <a:lstStyle/>
          <a:p>
            <a:fld id="{54B046D7-F131-49A7-9EAB-0E41EC56412B}" type="slidenum">
              <a:rPr lang="en-US" smtClean="0"/>
              <a:t>‹#›</a:t>
            </a:fld>
            <a:endParaRPr lang="en-US"/>
          </a:p>
        </p:txBody>
      </p:sp>
    </p:spTree>
    <p:extLst>
      <p:ext uri="{BB962C8B-B14F-4D97-AF65-F5344CB8AC3E}">
        <p14:creationId xmlns:p14="http://schemas.microsoft.com/office/powerpoint/2010/main" val="810822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80F4D0-0E18-4B0C-A041-36569238548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330C04-2AEE-4335-970A-3E19FF94E8C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B414-818D-4838-B260-FF865A88DF3B}"/>
              </a:ext>
            </a:extLst>
          </p:cNvPr>
          <p:cNvSpPr>
            <a:spLocks noGrp="1"/>
          </p:cNvSpPr>
          <p:nvPr>
            <p:ph type="dt" sz="half" idx="10"/>
          </p:nvPr>
        </p:nvSpPr>
        <p:spPr/>
        <p:txBody>
          <a:bodyPr/>
          <a:lstStyle/>
          <a:p>
            <a:fld id="{CB2FB837-C2E7-4EF5-A7B2-B676C5263702}" type="datetimeFigureOut">
              <a:rPr lang="en-US" smtClean="0"/>
              <a:t>7/16/2018</a:t>
            </a:fld>
            <a:endParaRPr lang="en-US"/>
          </a:p>
        </p:txBody>
      </p:sp>
      <p:sp>
        <p:nvSpPr>
          <p:cNvPr id="5" name="Footer Placeholder 4">
            <a:extLst>
              <a:ext uri="{FF2B5EF4-FFF2-40B4-BE49-F238E27FC236}">
                <a16:creationId xmlns:a16="http://schemas.microsoft.com/office/drawing/2014/main" id="{6467986D-A924-4785-BED6-54FD563EC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FE2F8-DFAD-4C9B-AAF2-F3B83713BD8D}"/>
              </a:ext>
            </a:extLst>
          </p:cNvPr>
          <p:cNvSpPr>
            <a:spLocks noGrp="1"/>
          </p:cNvSpPr>
          <p:nvPr>
            <p:ph type="sldNum" sz="quarter" idx="12"/>
          </p:nvPr>
        </p:nvSpPr>
        <p:spPr/>
        <p:txBody>
          <a:bodyPr/>
          <a:lstStyle/>
          <a:p>
            <a:fld id="{54B046D7-F131-49A7-9EAB-0E41EC56412B}" type="slidenum">
              <a:rPr lang="en-US" smtClean="0"/>
              <a:t>‹#›</a:t>
            </a:fld>
            <a:endParaRPr lang="en-US"/>
          </a:p>
        </p:txBody>
      </p:sp>
    </p:spTree>
    <p:extLst>
      <p:ext uri="{BB962C8B-B14F-4D97-AF65-F5344CB8AC3E}">
        <p14:creationId xmlns:p14="http://schemas.microsoft.com/office/powerpoint/2010/main" val="2786240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609600"/>
            <a:ext cx="6248400" cy="609600"/>
          </a:xfrm>
        </p:spPr>
        <p:txBody>
          <a:bodyPr/>
          <a:lstStyle/>
          <a:p>
            <a:r>
              <a:rPr lang="en-US"/>
              <a:t>Click to edit Master title style</a:t>
            </a:r>
          </a:p>
        </p:txBody>
      </p:sp>
      <p:sp>
        <p:nvSpPr>
          <p:cNvPr id="3" name="Text Placeholder 2"/>
          <p:cNvSpPr>
            <a:spLocks noGrp="1"/>
          </p:cNvSpPr>
          <p:nvPr>
            <p:ph type="body" sz="half" idx="1"/>
          </p:nvPr>
        </p:nvSpPr>
        <p:spPr>
          <a:xfrm>
            <a:off x="2209800" y="1676400"/>
            <a:ext cx="3048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676400"/>
            <a:ext cx="3048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r>
              <a:rPr lang="en-US" dirty="0"/>
              <a:t>Slide </a:t>
            </a:r>
            <a:fld id="{755A941B-AEEE-489C-A636-FE17EADE48C0}" type="slidenum">
              <a:rPr lang="en-US"/>
              <a:pPr>
                <a:defRPr/>
              </a:pPr>
              <a:t>‹#›</a:t>
            </a:fld>
            <a:endParaRPr lang="en-US" dirty="0"/>
          </a:p>
        </p:txBody>
      </p:sp>
    </p:spTree>
    <p:extLst>
      <p:ext uri="{BB962C8B-B14F-4D97-AF65-F5344CB8AC3E}">
        <p14:creationId xmlns:p14="http://schemas.microsoft.com/office/powerpoint/2010/main" val="37777069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62025" y="3455988"/>
            <a:ext cx="6976872" cy="429768"/>
          </a:xfrm>
        </p:spPr>
        <p:txBody>
          <a:bodyPr anchor="ctr" anchorCtr="0"/>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960628" y="2252282"/>
            <a:ext cx="6976872" cy="1133856"/>
          </a:xfrm>
        </p:spPr>
        <p:txBody>
          <a:bodyPr/>
          <a:lstStyle>
            <a:lvl1pPr>
              <a:defRPr>
                <a:solidFill>
                  <a:schemeClr val="accent2">
                    <a:lumMod val="50000"/>
                  </a:schemeClr>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808C6478-6665-46E0-A931-77C2A58D4AF4}" type="datetime1">
              <a:rPr lang="en-US" smtClean="0"/>
              <a:pPr/>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31CE53-EDDC-42C6-8584-62302CB06799}" type="slidenum">
              <a:rPr lang="en-US" smtClean="0"/>
              <a:pPr/>
              <a:t>‹#›</a:t>
            </a:fld>
            <a:endParaRPr lang="en-US" dirty="0"/>
          </a:p>
        </p:txBody>
      </p:sp>
      <p:pic>
        <p:nvPicPr>
          <p:cNvPr id="7" name="Picture 3" descr="cover-bottom.jpg"/>
          <p:cNvPicPr>
            <a:picLocks noChangeAspect="1"/>
          </p:cNvPicPr>
          <p:nvPr userDrawn="1"/>
        </p:nvPicPr>
        <p:blipFill>
          <a:blip r:embed="rId2" cstate="print"/>
          <a:srcRect/>
          <a:stretch>
            <a:fillRect/>
          </a:stretch>
        </p:blipFill>
        <p:spPr bwMode="auto">
          <a:xfrm>
            <a:off x="0" y="4699000"/>
            <a:ext cx="9144000" cy="2159000"/>
          </a:xfrm>
          <a:prstGeom prst="rect">
            <a:avLst/>
          </a:prstGeom>
          <a:noFill/>
          <a:ln w="9525">
            <a:noFill/>
            <a:miter lim="800000"/>
            <a:headEnd/>
            <a:tailEnd/>
          </a:ln>
        </p:spPr>
      </p:pic>
      <p:pic>
        <p:nvPicPr>
          <p:cNvPr id="8" name="Picture 4" descr="cover-logo.jpg"/>
          <p:cNvPicPr>
            <a:picLocks noChangeAspect="1"/>
          </p:cNvPicPr>
          <p:nvPr userDrawn="1"/>
        </p:nvPicPr>
        <p:blipFill>
          <a:blip r:embed="rId3" cstate="print"/>
          <a:srcRect/>
          <a:stretch>
            <a:fillRect/>
          </a:stretch>
        </p:blipFill>
        <p:spPr bwMode="auto">
          <a:xfrm>
            <a:off x="3854450" y="612775"/>
            <a:ext cx="1166813" cy="1382713"/>
          </a:xfrm>
          <a:prstGeom prst="rect">
            <a:avLst/>
          </a:prstGeom>
          <a:noFill/>
          <a:ln w="9525">
            <a:noFill/>
            <a:miter lim="800000"/>
            <a:headEnd/>
            <a:tailEnd/>
          </a:ln>
        </p:spPr>
      </p:pic>
    </p:spTree>
    <p:extLst>
      <p:ext uri="{BB962C8B-B14F-4D97-AF65-F5344CB8AC3E}">
        <p14:creationId xmlns:p14="http://schemas.microsoft.com/office/powerpoint/2010/main" val="1437737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6EC00D-6EED-4367-866E-128F4BCABF7C}" type="datetime1">
              <a:rPr lang="en-US" smtClean="0"/>
              <a:pPr/>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31CE53-EDDC-42C6-8584-62302CB06799}" type="slidenum">
              <a:rPr lang="en-US" smtClean="0"/>
              <a:pPr/>
              <a:t>‹#›</a:t>
            </a:fld>
            <a:endParaRPr lang="en-US" dirty="0"/>
          </a:p>
        </p:txBody>
      </p:sp>
    </p:spTree>
    <p:extLst>
      <p:ext uri="{BB962C8B-B14F-4D97-AF65-F5344CB8AC3E}">
        <p14:creationId xmlns:p14="http://schemas.microsoft.com/office/powerpoint/2010/main" val="1597129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D619CE-CCB5-4E3B-A76E-4AB19507BFDB}" type="slidenum">
              <a:rPr lang="en-US" smtClean="0"/>
              <a:t>‹#›</a:t>
            </a:fld>
            <a:endParaRPr lang="en-US" dirty="0"/>
          </a:p>
        </p:txBody>
      </p:sp>
    </p:spTree>
    <p:extLst>
      <p:ext uri="{BB962C8B-B14F-4D97-AF65-F5344CB8AC3E}">
        <p14:creationId xmlns:p14="http://schemas.microsoft.com/office/powerpoint/2010/main" val="41973078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E1ECC1-4384-4986-9C97-D872C67C39DD}" type="datetime1">
              <a:rPr lang="en-US" smtClean="0"/>
              <a:pPr/>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31CE53-EDDC-42C6-8584-62302CB06799}" type="slidenum">
              <a:rPr lang="en-US" smtClean="0"/>
              <a:pPr/>
              <a:t>‹#›</a:t>
            </a:fld>
            <a:endParaRPr lang="en-US" dirty="0"/>
          </a:p>
        </p:txBody>
      </p:sp>
    </p:spTree>
    <p:extLst>
      <p:ext uri="{BB962C8B-B14F-4D97-AF65-F5344CB8AC3E}">
        <p14:creationId xmlns:p14="http://schemas.microsoft.com/office/powerpoint/2010/main" val="2230589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2433EB-4C92-435F-B62A-09A6D4C7E9C3}" type="datetime1">
              <a:rPr lang="en-US" smtClean="0"/>
              <a:pPr/>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31CE53-EDDC-42C6-8584-62302CB06799}" type="slidenum">
              <a:rPr lang="en-US" smtClean="0"/>
              <a:pPr/>
              <a:t>‹#›</a:t>
            </a:fld>
            <a:endParaRPr lang="en-US" dirty="0"/>
          </a:p>
        </p:txBody>
      </p:sp>
    </p:spTree>
    <p:extLst>
      <p:ext uri="{BB962C8B-B14F-4D97-AF65-F5344CB8AC3E}">
        <p14:creationId xmlns:p14="http://schemas.microsoft.com/office/powerpoint/2010/main" val="14244309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24D47D-3CDF-40BE-B671-F612735FCFB4}" type="datetime1">
              <a:rPr lang="en-US" smtClean="0"/>
              <a:pPr/>
              <a:t>7/16/2018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431CE53-EDDC-42C6-8584-62302CB06799}" type="slidenum">
              <a:rPr lang="en-US" smtClean="0"/>
              <a:pPr/>
              <a:t>‹#›</a:t>
            </a:fld>
            <a:endParaRPr lang="en-US" dirty="0"/>
          </a:p>
        </p:txBody>
      </p:sp>
    </p:spTree>
    <p:extLst>
      <p:ext uri="{BB962C8B-B14F-4D97-AF65-F5344CB8AC3E}">
        <p14:creationId xmlns:p14="http://schemas.microsoft.com/office/powerpoint/2010/main" val="21607637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BDF87F-24F2-4639-83D4-340244FBFC9B}" type="datetime1">
              <a:rPr lang="en-US" smtClean="0"/>
              <a:pPr/>
              <a:t>7/16/2018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431CE53-EDDC-42C6-8584-62302CB06799}" type="slidenum">
              <a:rPr lang="en-US" smtClean="0"/>
              <a:pPr/>
              <a:t>‹#›</a:t>
            </a:fld>
            <a:endParaRPr lang="en-US" dirty="0"/>
          </a:p>
        </p:txBody>
      </p:sp>
    </p:spTree>
    <p:extLst>
      <p:ext uri="{BB962C8B-B14F-4D97-AF65-F5344CB8AC3E}">
        <p14:creationId xmlns:p14="http://schemas.microsoft.com/office/powerpoint/2010/main" val="764712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C18CB5-7CEB-4ED7-85CF-6A9F9F2429AA}" type="datetime1">
              <a:rPr lang="en-US" smtClean="0"/>
              <a:pPr/>
              <a:t>7/16/2018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431CE53-EDDC-42C6-8584-62302CB06799}" type="slidenum">
              <a:rPr lang="en-US" smtClean="0"/>
              <a:pPr/>
              <a:t>‹#›</a:t>
            </a:fld>
            <a:endParaRPr lang="en-US" dirty="0"/>
          </a:p>
        </p:txBody>
      </p:sp>
    </p:spTree>
    <p:extLst>
      <p:ext uri="{BB962C8B-B14F-4D97-AF65-F5344CB8AC3E}">
        <p14:creationId xmlns:p14="http://schemas.microsoft.com/office/powerpoint/2010/main" val="4265635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EB43E6-389B-4F72-B462-EBD11E20D787}" type="datetime1">
              <a:rPr lang="en-US" smtClean="0"/>
              <a:pPr/>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31CE53-EDDC-42C6-8584-62302CB06799}" type="slidenum">
              <a:rPr lang="en-US" smtClean="0"/>
              <a:pPr/>
              <a:t>‹#›</a:t>
            </a:fld>
            <a:endParaRPr lang="en-US" dirty="0"/>
          </a:p>
        </p:txBody>
      </p:sp>
    </p:spTree>
    <p:extLst>
      <p:ext uri="{BB962C8B-B14F-4D97-AF65-F5344CB8AC3E}">
        <p14:creationId xmlns:p14="http://schemas.microsoft.com/office/powerpoint/2010/main" val="1630189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683C6E-B0C8-47FC-A79F-CE41E7AE08B6}" type="datetime1">
              <a:rPr lang="en-US" smtClean="0"/>
              <a:pPr/>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31CE53-EDDC-42C6-8584-62302CB06799}" type="slidenum">
              <a:rPr lang="en-US" smtClean="0"/>
              <a:pPr/>
              <a:t>‹#›</a:t>
            </a:fld>
            <a:endParaRPr lang="en-US" dirty="0"/>
          </a:p>
        </p:txBody>
      </p:sp>
    </p:spTree>
    <p:extLst>
      <p:ext uri="{BB962C8B-B14F-4D97-AF65-F5344CB8AC3E}">
        <p14:creationId xmlns:p14="http://schemas.microsoft.com/office/powerpoint/2010/main" val="1708654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A9942-95CF-4AEA-8341-221C7FECD9AA}" type="datetime1">
              <a:rPr lang="en-US" smtClean="0"/>
              <a:pPr/>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31CE53-EDDC-42C6-8584-62302CB06799}" type="slidenum">
              <a:rPr lang="en-US" smtClean="0"/>
              <a:pPr/>
              <a:t>‹#›</a:t>
            </a:fld>
            <a:endParaRPr lang="en-US" dirty="0"/>
          </a:p>
        </p:txBody>
      </p:sp>
    </p:spTree>
    <p:extLst>
      <p:ext uri="{BB962C8B-B14F-4D97-AF65-F5344CB8AC3E}">
        <p14:creationId xmlns:p14="http://schemas.microsoft.com/office/powerpoint/2010/main" val="72602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D2DCCE-E456-4855-8E30-9C9F4149AC44}" type="datetime1">
              <a:rPr lang="en-US" smtClean="0"/>
              <a:pPr/>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31CE53-EDDC-42C6-8584-62302CB06799}" type="slidenum">
              <a:rPr lang="en-US" smtClean="0"/>
              <a:pPr/>
              <a:t>‹#›</a:t>
            </a:fld>
            <a:endParaRPr lang="en-US" dirty="0"/>
          </a:p>
        </p:txBody>
      </p:sp>
    </p:spTree>
    <p:extLst>
      <p:ext uri="{BB962C8B-B14F-4D97-AF65-F5344CB8AC3E}">
        <p14:creationId xmlns:p14="http://schemas.microsoft.com/office/powerpoint/2010/main" val="12455959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629" y="278279"/>
            <a:ext cx="8228742" cy="1138936"/>
          </a:xfrm>
        </p:spPr>
        <p:txBody>
          <a:bodyPr/>
          <a:lstStyle/>
          <a:p>
            <a:r>
              <a:rPr lang="en-US"/>
              <a:t>Click to edit Master title style</a:t>
            </a:r>
          </a:p>
        </p:txBody>
      </p:sp>
      <p:sp>
        <p:nvSpPr>
          <p:cNvPr id="3" name="Chart Placeholder 2"/>
          <p:cNvSpPr>
            <a:spLocks noGrp="1"/>
          </p:cNvSpPr>
          <p:nvPr>
            <p:ph type="chart" sz="half" idx="1"/>
          </p:nvPr>
        </p:nvSpPr>
        <p:spPr>
          <a:xfrm>
            <a:off x="457629" y="1600822"/>
            <a:ext cx="4045727" cy="4529923"/>
          </a:xfrm>
        </p:spPr>
        <p:txBody>
          <a:bodyPr/>
          <a:lstStyle/>
          <a:p>
            <a:pPr lvl="0"/>
            <a:endParaRPr lang="en-US" noProof="0"/>
          </a:p>
        </p:txBody>
      </p:sp>
      <p:sp>
        <p:nvSpPr>
          <p:cNvPr id="4" name="Text Placeholder 3"/>
          <p:cNvSpPr>
            <a:spLocks noGrp="1"/>
          </p:cNvSpPr>
          <p:nvPr>
            <p:ph type="body" sz="half" idx="2"/>
          </p:nvPr>
        </p:nvSpPr>
        <p:spPr>
          <a:xfrm>
            <a:off x="4640645" y="1600822"/>
            <a:ext cx="4045726" cy="4529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fld id="{A4D7D694-AF9F-409A-A3A7-91AFDEC5A8FE}" type="datetime1">
              <a:rPr lang="en-US" altLang="en-US"/>
              <a:pPr>
                <a:defRPr/>
              </a:pPr>
              <a:t>7/16/2018</a:t>
            </a:fld>
            <a:endParaRPr lang="en-US" alt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p:cNvSpPr>
            <a:spLocks noGrp="1" noChangeArrowheads="1"/>
          </p:cNvSpPr>
          <p:nvPr>
            <p:ph type="sldNum" sz="quarter" idx="12"/>
          </p:nvPr>
        </p:nvSpPr>
        <p:spPr>
          <a:ln/>
        </p:spPr>
        <p:txBody>
          <a:bodyPr/>
          <a:lstStyle>
            <a:lvl1pPr>
              <a:defRPr/>
            </a:lvl1pPr>
          </a:lstStyle>
          <a:p>
            <a:fld id="{8180CE04-A443-40B5-B06F-A0AACCC0897A}" type="slidenum">
              <a:rPr lang="en-US" altLang="en-US"/>
              <a:pPr/>
              <a:t>‹#›</a:t>
            </a:fld>
            <a:endParaRPr lang="en-US" altLang="en-US"/>
          </a:p>
        </p:txBody>
      </p:sp>
    </p:spTree>
    <p:extLst>
      <p:ext uri="{BB962C8B-B14F-4D97-AF65-F5344CB8AC3E}">
        <p14:creationId xmlns:p14="http://schemas.microsoft.com/office/powerpoint/2010/main" val="8618103"/>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D619CE-CCB5-4E3B-A76E-4AB19507BFDB}" type="slidenum">
              <a:rPr lang="en-US" smtClean="0"/>
              <a:t>‹#›</a:t>
            </a:fld>
            <a:endParaRPr lang="en-US" dirty="0"/>
          </a:p>
        </p:txBody>
      </p:sp>
    </p:spTree>
    <p:extLst>
      <p:ext uri="{BB962C8B-B14F-4D97-AF65-F5344CB8AC3E}">
        <p14:creationId xmlns:p14="http://schemas.microsoft.com/office/powerpoint/2010/main" val="42214891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FE60-528C-44F6-A9EB-704C3DDC605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860954F-9B07-47F0-BCD5-21B5BB3E72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5E1358-EA06-4471-946F-E744C1E98B6F}"/>
              </a:ext>
            </a:extLst>
          </p:cNvPr>
          <p:cNvSpPr>
            <a:spLocks noGrp="1"/>
          </p:cNvSpPr>
          <p:nvPr>
            <p:ph type="dt" sz="half" idx="10"/>
          </p:nvPr>
        </p:nvSpPr>
        <p:spPr/>
        <p:txBody>
          <a:bodyPr/>
          <a:lstStyle/>
          <a:p>
            <a:fld id="{1E2B322B-76ED-45DF-9ED8-24AAE97B2AFB}" type="datetime1">
              <a:rPr lang="en-US" smtClean="0"/>
              <a:pPr/>
              <a:t>7/16/2018</a:t>
            </a:fld>
            <a:endParaRPr lang="en-US" dirty="0"/>
          </a:p>
        </p:txBody>
      </p:sp>
      <p:sp>
        <p:nvSpPr>
          <p:cNvPr id="5" name="Footer Placeholder 4">
            <a:extLst>
              <a:ext uri="{FF2B5EF4-FFF2-40B4-BE49-F238E27FC236}">
                <a16:creationId xmlns:a16="http://schemas.microsoft.com/office/drawing/2014/main" id="{D0558C9C-19FF-42AB-9C76-F6266659E2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430F63-AB82-4113-A9F7-185395E94238}"/>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3588986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FEA7-BB76-46A5-8DEF-F8937A0C4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20713-21A4-4754-9D8F-E2BEF24C5B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BC23E-0C60-4F1B-962C-CCF3CDA1CEC3}"/>
              </a:ext>
            </a:extLst>
          </p:cNvPr>
          <p:cNvSpPr>
            <a:spLocks noGrp="1"/>
          </p:cNvSpPr>
          <p:nvPr>
            <p:ph type="dt" sz="half" idx="10"/>
          </p:nvPr>
        </p:nvSpPr>
        <p:spPr/>
        <p:txBody>
          <a:bodyPr/>
          <a:lstStyle/>
          <a:p>
            <a:fld id="{8A5DBD24-6D07-4292-941E-1BF0962DAEF0}" type="datetime1">
              <a:rPr lang="en-US" smtClean="0"/>
              <a:pPr/>
              <a:t>7/16/2018</a:t>
            </a:fld>
            <a:endParaRPr lang="en-US" dirty="0"/>
          </a:p>
        </p:txBody>
      </p:sp>
      <p:sp>
        <p:nvSpPr>
          <p:cNvPr id="5" name="Footer Placeholder 4">
            <a:extLst>
              <a:ext uri="{FF2B5EF4-FFF2-40B4-BE49-F238E27FC236}">
                <a16:creationId xmlns:a16="http://schemas.microsoft.com/office/drawing/2014/main" id="{EE1EE8A2-7E2D-49A6-944C-A904A47188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559E3B-A201-4798-BE90-D9384C9086D4}"/>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216954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8CEC-F487-4A87-BBED-C1DEBDD9797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8BDA8BD-CFF2-4F08-A010-A31570C8CCD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091A3-10D1-46DC-98D0-DBA4D4667FE2}"/>
              </a:ext>
            </a:extLst>
          </p:cNvPr>
          <p:cNvSpPr>
            <a:spLocks noGrp="1"/>
          </p:cNvSpPr>
          <p:nvPr>
            <p:ph type="dt" sz="half" idx="10"/>
          </p:nvPr>
        </p:nvSpPr>
        <p:spPr/>
        <p:txBody>
          <a:bodyPr/>
          <a:lstStyle/>
          <a:p>
            <a:fld id="{E3E1F397-D004-4F1D-B2DF-42DECCD0A095}" type="datetime1">
              <a:rPr lang="en-US" smtClean="0"/>
              <a:pPr/>
              <a:t>7/16/2018</a:t>
            </a:fld>
            <a:endParaRPr lang="en-US" dirty="0"/>
          </a:p>
        </p:txBody>
      </p:sp>
      <p:sp>
        <p:nvSpPr>
          <p:cNvPr id="5" name="Footer Placeholder 4">
            <a:extLst>
              <a:ext uri="{FF2B5EF4-FFF2-40B4-BE49-F238E27FC236}">
                <a16:creationId xmlns:a16="http://schemas.microsoft.com/office/drawing/2014/main" id="{CBFEFD2E-518A-4F40-A219-3D5410A013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B8A234-23FF-4DA8-A237-1E9EC02899EE}"/>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5188358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7121-207B-45BF-85BB-E281C3FCA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A6498-9C0E-4C1E-8813-79623343C3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24B5D-7166-4DAB-80DA-F6B8C32F114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5F077E-0A50-43E8-A4DC-1BA62C474A67}"/>
              </a:ext>
            </a:extLst>
          </p:cNvPr>
          <p:cNvSpPr>
            <a:spLocks noGrp="1"/>
          </p:cNvSpPr>
          <p:nvPr>
            <p:ph type="dt" sz="half" idx="10"/>
          </p:nvPr>
        </p:nvSpPr>
        <p:spPr/>
        <p:txBody>
          <a:bodyPr/>
          <a:lstStyle/>
          <a:p>
            <a:fld id="{9D4A9FB3-5861-4293-BFF3-FAB8A19676CF}" type="datetime1">
              <a:rPr lang="en-US" smtClean="0"/>
              <a:pPr/>
              <a:t>7/16/2018</a:t>
            </a:fld>
            <a:endParaRPr lang="en-US" dirty="0"/>
          </a:p>
        </p:txBody>
      </p:sp>
      <p:sp>
        <p:nvSpPr>
          <p:cNvPr id="6" name="Footer Placeholder 5">
            <a:extLst>
              <a:ext uri="{FF2B5EF4-FFF2-40B4-BE49-F238E27FC236}">
                <a16:creationId xmlns:a16="http://schemas.microsoft.com/office/drawing/2014/main" id="{94E5247F-0ED9-4DB0-AF62-C7BC1D2C1F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B451E3-1405-4D42-B2F6-876CF73C24B6}"/>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8746999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035B-A145-49CC-B896-CACF9A146FE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EEF5A7-FBA5-4486-B46E-55C2B8DDB80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A21241B-5051-4739-90F2-93EC70DCF63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D4C230-1940-4D97-882F-06464D08668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C266EDD-A82F-4849-A717-7DC16B10CB9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4C456C-E25D-4FC7-B052-B67ECFAE1C11}"/>
              </a:ext>
            </a:extLst>
          </p:cNvPr>
          <p:cNvSpPr>
            <a:spLocks noGrp="1"/>
          </p:cNvSpPr>
          <p:nvPr>
            <p:ph type="dt" sz="half" idx="10"/>
          </p:nvPr>
        </p:nvSpPr>
        <p:spPr/>
        <p:txBody>
          <a:bodyPr/>
          <a:lstStyle/>
          <a:p>
            <a:fld id="{CF83804C-87BC-4F31-A59D-A199D1CD54BC}" type="datetime1">
              <a:rPr lang="en-US" smtClean="0"/>
              <a:pPr/>
              <a:t>7/16/2018</a:t>
            </a:fld>
            <a:endParaRPr lang="en-US" dirty="0"/>
          </a:p>
        </p:txBody>
      </p:sp>
      <p:sp>
        <p:nvSpPr>
          <p:cNvPr id="8" name="Footer Placeholder 7">
            <a:extLst>
              <a:ext uri="{FF2B5EF4-FFF2-40B4-BE49-F238E27FC236}">
                <a16:creationId xmlns:a16="http://schemas.microsoft.com/office/drawing/2014/main" id="{46E76A95-5F17-4A79-B671-A999FBB17CB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3F85A5E-2E40-4818-AA8C-6DA9BEEEF1B1}"/>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7925719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E685-4027-412E-84DD-24F94154B2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AC51EA-AA93-41BC-8E44-64D4C840D7E5}"/>
              </a:ext>
            </a:extLst>
          </p:cNvPr>
          <p:cNvSpPr>
            <a:spLocks noGrp="1"/>
          </p:cNvSpPr>
          <p:nvPr>
            <p:ph type="dt" sz="half" idx="10"/>
          </p:nvPr>
        </p:nvSpPr>
        <p:spPr/>
        <p:txBody>
          <a:bodyPr/>
          <a:lstStyle/>
          <a:p>
            <a:fld id="{14ECD37D-7722-4B4D-B784-8CD17C4B2284}" type="datetime1">
              <a:rPr lang="en-US" smtClean="0"/>
              <a:pPr/>
              <a:t>7/16/2018</a:t>
            </a:fld>
            <a:endParaRPr lang="en-US" dirty="0"/>
          </a:p>
        </p:txBody>
      </p:sp>
      <p:sp>
        <p:nvSpPr>
          <p:cNvPr id="4" name="Footer Placeholder 3">
            <a:extLst>
              <a:ext uri="{FF2B5EF4-FFF2-40B4-BE49-F238E27FC236}">
                <a16:creationId xmlns:a16="http://schemas.microsoft.com/office/drawing/2014/main" id="{11E6AB22-7037-4E66-87F6-2F87587729F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F9FA39C-8D45-4A13-92B2-8B2B6C960E53}"/>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2996836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C9AD5-895D-4EB1-A6F1-DA709CAEA9A8}"/>
              </a:ext>
            </a:extLst>
          </p:cNvPr>
          <p:cNvSpPr>
            <a:spLocks noGrp="1"/>
          </p:cNvSpPr>
          <p:nvPr>
            <p:ph type="dt" sz="half" idx="10"/>
          </p:nvPr>
        </p:nvSpPr>
        <p:spPr/>
        <p:txBody>
          <a:bodyPr/>
          <a:lstStyle/>
          <a:p>
            <a:fld id="{958FB04C-F892-46C2-BDD3-3BD319D4375F}" type="datetime1">
              <a:rPr lang="en-US" smtClean="0"/>
              <a:pPr/>
              <a:t>7/16/2018</a:t>
            </a:fld>
            <a:endParaRPr lang="en-US" dirty="0"/>
          </a:p>
        </p:txBody>
      </p:sp>
      <p:sp>
        <p:nvSpPr>
          <p:cNvPr id="3" name="Footer Placeholder 2">
            <a:extLst>
              <a:ext uri="{FF2B5EF4-FFF2-40B4-BE49-F238E27FC236}">
                <a16:creationId xmlns:a16="http://schemas.microsoft.com/office/drawing/2014/main" id="{A1DCCA74-D3D0-4ED2-BA10-5A5977C573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4071C01-A393-456C-A00C-B953B059E608}"/>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3003999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E1E-ECDB-49FB-A4B5-F564A169FB0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9EDEEC-7E54-4232-A7C2-D6B5852B5DC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E7521E-0DB1-46A5-A620-29BFDFF8A5F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3AE3778-3DF3-40E7-9C71-1AE1B291BABC}"/>
              </a:ext>
            </a:extLst>
          </p:cNvPr>
          <p:cNvSpPr>
            <a:spLocks noGrp="1"/>
          </p:cNvSpPr>
          <p:nvPr>
            <p:ph type="dt" sz="half" idx="10"/>
          </p:nvPr>
        </p:nvSpPr>
        <p:spPr/>
        <p:txBody>
          <a:bodyPr/>
          <a:lstStyle/>
          <a:p>
            <a:fld id="{B55163CD-EDFC-4A11-9605-7D479C35BAA4}" type="datetime1">
              <a:rPr lang="en-US" smtClean="0"/>
              <a:pPr/>
              <a:t>7/16/2018</a:t>
            </a:fld>
            <a:endParaRPr lang="en-US" dirty="0"/>
          </a:p>
        </p:txBody>
      </p:sp>
      <p:sp>
        <p:nvSpPr>
          <p:cNvPr id="6" name="Footer Placeholder 5">
            <a:extLst>
              <a:ext uri="{FF2B5EF4-FFF2-40B4-BE49-F238E27FC236}">
                <a16:creationId xmlns:a16="http://schemas.microsoft.com/office/drawing/2014/main" id="{41AEAEC5-8A10-4092-A59F-60F0AD8048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25C54E-7D3E-4BEA-BE6D-8824EBD7FD49}"/>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1732022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D6153-5D79-4E55-8EF9-AC21359B784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E0EDB9-EA61-4925-ABE1-5C04A05BA98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D5777E5A-9D89-4D6E-BAB9-A9965F68F4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37F79E3-997F-4913-A1D9-92CF6C56CCEA}"/>
              </a:ext>
            </a:extLst>
          </p:cNvPr>
          <p:cNvSpPr>
            <a:spLocks noGrp="1"/>
          </p:cNvSpPr>
          <p:nvPr>
            <p:ph type="dt" sz="half" idx="10"/>
          </p:nvPr>
        </p:nvSpPr>
        <p:spPr/>
        <p:txBody>
          <a:bodyPr/>
          <a:lstStyle/>
          <a:p>
            <a:fld id="{5F7E224E-468F-4938-8036-2F32BEB973F3}" type="datetime1">
              <a:rPr lang="en-US" smtClean="0"/>
              <a:pPr/>
              <a:t>7/16/2018</a:t>
            </a:fld>
            <a:endParaRPr lang="en-US" dirty="0"/>
          </a:p>
        </p:txBody>
      </p:sp>
      <p:sp>
        <p:nvSpPr>
          <p:cNvPr id="6" name="Footer Placeholder 5">
            <a:extLst>
              <a:ext uri="{FF2B5EF4-FFF2-40B4-BE49-F238E27FC236}">
                <a16:creationId xmlns:a16="http://schemas.microsoft.com/office/drawing/2014/main" id="{66B337D1-B502-4BE6-8EC3-7ABC3ADA12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28700B-B89E-4A6F-9F6B-5461DE8452FA}"/>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1071023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27BF-4E4A-4805-9EA4-5FE8F198E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256975-B6BA-4981-8F4C-FF2FB19181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F2EC6-9E22-4FC5-BB35-43AA596CBF2E}"/>
              </a:ext>
            </a:extLst>
          </p:cNvPr>
          <p:cNvSpPr>
            <a:spLocks noGrp="1"/>
          </p:cNvSpPr>
          <p:nvPr>
            <p:ph type="dt" sz="half" idx="10"/>
          </p:nvPr>
        </p:nvSpPr>
        <p:spPr/>
        <p:txBody>
          <a:bodyPr/>
          <a:lstStyle/>
          <a:p>
            <a:fld id="{F1E67E26-1CA4-4064-A3FD-395F09A3F146}" type="datetime1">
              <a:rPr lang="en-US" smtClean="0"/>
              <a:pPr/>
              <a:t>7/16/2018</a:t>
            </a:fld>
            <a:endParaRPr lang="en-US" dirty="0"/>
          </a:p>
        </p:txBody>
      </p:sp>
      <p:sp>
        <p:nvSpPr>
          <p:cNvPr id="5" name="Footer Placeholder 4">
            <a:extLst>
              <a:ext uri="{FF2B5EF4-FFF2-40B4-BE49-F238E27FC236}">
                <a16:creationId xmlns:a16="http://schemas.microsoft.com/office/drawing/2014/main" id="{6711A1BE-2028-40D5-8308-5608A4D2FB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544669-41E5-46F7-928F-CDCF235663CB}"/>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33258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D619CE-CCB5-4E3B-A76E-4AB19507BFDB}" type="slidenum">
              <a:rPr lang="en-US" smtClean="0"/>
              <a:t>‹#›</a:t>
            </a:fld>
            <a:endParaRPr lang="en-US" dirty="0"/>
          </a:p>
        </p:txBody>
      </p:sp>
    </p:spTree>
    <p:extLst>
      <p:ext uri="{BB962C8B-B14F-4D97-AF65-F5344CB8AC3E}">
        <p14:creationId xmlns:p14="http://schemas.microsoft.com/office/powerpoint/2010/main" val="36167578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80F4D0-0E18-4B0C-A041-36569238548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330C04-2AEE-4335-970A-3E19FF94E8C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B414-818D-4838-B260-FF865A88DF3B}"/>
              </a:ext>
            </a:extLst>
          </p:cNvPr>
          <p:cNvSpPr>
            <a:spLocks noGrp="1"/>
          </p:cNvSpPr>
          <p:nvPr>
            <p:ph type="dt" sz="half" idx="10"/>
          </p:nvPr>
        </p:nvSpPr>
        <p:spPr/>
        <p:txBody>
          <a:bodyPr/>
          <a:lstStyle/>
          <a:p>
            <a:fld id="{00B5567A-1D73-4D62-AAD2-7A3DDAAD4870}" type="datetime1">
              <a:rPr lang="en-US" smtClean="0"/>
              <a:pPr/>
              <a:t>7/16/2018</a:t>
            </a:fld>
            <a:endParaRPr lang="en-US" dirty="0"/>
          </a:p>
        </p:txBody>
      </p:sp>
      <p:sp>
        <p:nvSpPr>
          <p:cNvPr id="5" name="Footer Placeholder 4">
            <a:extLst>
              <a:ext uri="{FF2B5EF4-FFF2-40B4-BE49-F238E27FC236}">
                <a16:creationId xmlns:a16="http://schemas.microsoft.com/office/drawing/2014/main" id="{6467986D-A924-4785-BED6-54FD563EC0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EFE2F8-DFAD-4C9B-AAF2-F3B83713BD8D}"/>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3388264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40916B-EE13-4B31-A383-8E6AB4ABC589}" type="datetime1">
              <a:rPr lang="en-US" smtClean="0"/>
              <a:pPr/>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8737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4A7FB-489D-4CD3-9A61-73557274890A}" type="datetime1">
              <a:rPr lang="en-US" smtClean="0"/>
              <a:pPr/>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3412054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182214-C8F3-457B-904B-E1116908BD39}" type="datetime1">
              <a:rPr lang="en-US" smtClean="0"/>
              <a:pPr/>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333559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EC8DE5-BDC9-456D-942E-AA7D7AFEDE70}" type="datetime1">
              <a:rPr lang="en-US" smtClean="0"/>
              <a:pPr/>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4038766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92ACC8-2C32-42D9-B322-07B86403E0DE}" type="datetime1">
              <a:rPr lang="en-US" smtClean="0"/>
              <a:pPr/>
              <a:t>7/16/2018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5179983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24D8C3-A577-4039-8434-8A274E2472F4}" type="datetime1">
              <a:rPr lang="en-US" smtClean="0"/>
              <a:pPr/>
              <a:t>7/16/2018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801596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6CA99-E079-4249-A04C-241AF9153BF6}" type="datetime1">
              <a:rPr lang="en-US" smtClean="0"/>
              <a:pPr/>
              <a:t>7/16/2018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6439077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6ADA79-C95E-439A-85AE-4EA85172CB90}" type="datetime1">
              <a:rPr lang="en-US" smtClean="0"/>
              <a:pPr/>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5786323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FB7F35-AD47-4470-90D1-26216446DF99}" type="datetime1">
              <a:rPr lang="en-US" smtClean="0"/>
              <a:pPr/>
              <a:t>7/16/2018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4210732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D619CE-CCB5-4E3B-A76E-4AB19507BFDB}" type="slidenum">
              <a:rPr lang="en-US" smtClean="0"/>
              <a:t>‹#›</a:t>
            </a:fld>
            <a:endParaRPr lang="en-US" dirty="0"/>
          </a:p>
        </p:txBody>
      </p:sp>
    </p:spTree>
    <p:extLst>
      <p:ext uri="{BB962C8B-B14F-4D97-AF65-F5344CB8AC3E}">
        <p14:creationId xmlns:p14="http://schemas.microsoft.com/office/powerpoint/2010/main" val="34643676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EE30E0-0370-4324-93C9-21BF5B3FC477}" type="datetime1">
              <a:rPr lang="en-US" smtClean="0"/>
              <a:pPr/>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38858012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FB783E-5BE6-477D-BA56-CD956EFB95E8}" type="datetime1">
              <a:rPr lang="en-US" smtClean="0"/>
              <a:pPr/>
              <a:t>7/16/2018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12540931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FE60-528C-44F6-A9EB-704C3DDC605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860954F-9B07-47F0-BCD5-21B5BB3E72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5E1358-EA06-4471-946F-E744C1E98B6F}"/>
              </a:ext>
            </a:extLst>
          </p:cNvPr>
          <p:cNvSpPr>
            <a:spLocks noGrp="1"/>
          </p:cNvSpPr>
          <p:nvPr>
            <p:ph type="dt" sz="half" idx="10"/>
          </p:nvPr>
        </p:nvSpPr>
        <p:spPr/>
        <p:txBody>
          <a:bodyPr/>
          <a:lstStyle/>
          <a:p>
            <a:fld id="{1E2B322B-76ED-45DF-9ED8-24AAE97B2AFB}" type="datetime1">
              <a:rPr lang="en-US" smtClean="0"/>
              <a:pPr/>
              <a:t>7/16/2018</a:t>
            </a:fld>
            <a:endParaRPr lang="en-US" dirty="0"/>
          </a:p>
        </p:txBody>
      </p:sp>
      <p:sp>
        <p:nvSpPr>
          <p:cNvPr id="5" name="Footer Placeholder 4">
            <a:extLst>
              <a:ext uri="{FF2B5EF4-FFF2-40B4-BE49-F238E27FC236}">
                <a16:creationId xmlns:a16="http://schemas.microsoft.com/office/drawing/2014/main" id="{D0558C9C-19FF-42AB-9C76-F6266659E2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430F63-AB82-4113-A9F7-185395E94238}"/>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3559221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FEA7-BB76-46A5-8DEF-F8937A0C4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20713-21A4-4754-9D8F-E2BEF24C5B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BC23E-0C60-4F1B-962C-CCF3CDA1CEC3}"/>
              </a:ext>
            </a:extLst>
          </p:cNvPr>
          <p:cNvSpPr>
            <a:spLocks noGrp="1"/>
          </p:cNvSpPr>
          <p:nvPr>
            <p:ph type="dt" sz="half" idx="10"/>
          </p:nvPr>
        </p:nvSpPr>
        <p:spPr/>
        <p:txBody>
          <a:bodyPr/>
          <a:lstStyle/>
          <a:p>
            <a:fld id="{8A5DBD24-6D07-4292-941E-1BF0962DAEF0}" type="datetime1">
              <a:rPr lang="en-US" smtClean="0"/>
              <a:pPr/>
              <a:t>7/16/2018</a:t>
            </a:fld>
            <a:endParaRPr lang="en-US" dirty="0"/>
          </a:p>
        </p:txBody>
      </p:sp>
      <p:sp>
        <p:nvSpPr>
          <p:cNvPr id="5" name="Footer Placeholder 4">
            <a:extLst>
              <a:ext uri="{FF2B5EF4-FFF2-40B4-BE49-F238E27FC236}">
                <a16:creationId xmlns:a16="http://schemas.microsoft.com/office/drawing/2014/main" id="{EE1EE8A2-7E2D-49A6-944C-A904A47188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559E3B-A201-4798-BE90-D9384C9086D4}"/>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1902296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8CEC-F487-4A87-BBED-C1DEBDD9797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8BDA8BD-CFF2-4F08-A010-A31570C8CCD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091A3-10D1-46DC-98D0-DBA4D4667FE2}"/>
              </a:ext>
            </a:extLst>
          </p:cNvPr>
          <p:cNvSpPr>
            <a:spLocks noGrp="1"/>
          </p:cNvSpPr>
          <p:nvPr>
            <p:ph type="dt" sz="half" idx="10"/>
          </p:nvPr>
        </p:nvSpPr>
        <p:spPr/>
        <p:txBody>
          <a:bodyPr/>
          <a:lstStyle/>
          <a:p>
            <a:fld id="{E3E1F397-D004-4F1D-B2DF-42DECCD0A095}" type="datetime1">
              <a:rPr lang="en-US" smtClean="0"/>
              <a:pPr/>
              <a:t>7/16/2018</a:t>
            </a:fld>
            <a:endParaRPr lang="en-US" dirty="0"/>
          </a:p>
        </p:txBody>
      </p:sp>
      <p:sp>
        <p:nvSpPr>
          <p:cNvPr id="5" name="Footer Placeholder 4">
            <a:extLst>
              <a:ext uri="{FF2B5EF4-FFF2-40B4-BE49-F238E27FC236}">
                <a16:creationId xmlns:a16="http://schemas.microsoft.com/office/drawing/2014/main" id="{CBFEFD2E-518A-4F40-A219-3D5410A013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B8A234-23FF-4DA8-A237-1E9EC02899EE}"/>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10835901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7121-207B-45BF-85BB-E281C3FCA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A6498-9C0E-4C1E-8813-79623343C3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24B5D-7166-4DAB-80DA-F6B8C32F114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5F077E-0A50-43E8-A4DC-1BA62C474A67}"/>
              </a:ext>
            </a:extLst>
          </p:cNvPr>
          <p:cNvSpPr>
            <a:spLocks noGrp="1"/>
          </p:cNvSpPr>
          <p:nvPr>
            <p:ph type="dt" sz="half" idx="10"/>
          </p:nvPr>
        </p:nvSpPr>
        <p:spPr/>
        <p:txBody>
          <a:bodyPr/>
          <a:lstStyle/>
          <a:p>
            <a:fld id="{9D4A9FB3-5861-4293-BFF3-FAB8A19676CF}" type="datetime1">
              <a:rPr lang="en-US" smtClean="0"/>
              <a:pPr/>
              <a:t>7/16/2018</a:t>
            </a:fld>
            <a:endParaRPr lang="en-US" dirty="0"/>
          </a:p>
        </p:txBody>
      </p:sp>
      <p:sp>
        <p:nvSpPr>
          <p:cNvPr id="6" name="Footer Placeholder 5">
            <a:extLst>
              <a:ext uri="{FF2B5EF4-FFF2-40B4-BE49-F238E27FC236}">
                <a16:creationId xmlns:a16="http://schemas.microsoft.com/office/drawing/2014/main" id="{94E5247F-0ED9-4DB0-AF62-C7BC1D2C1F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B451E3-1405-4D42-B2F6-876CF73C24B6}"/>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30441747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035B-A145-49CC-B896-CACF9A146FE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EEF5A7-FBA5-4486-B46E-55C2B8DDB80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A21241B-5051-4739-90F2-93EC70DCF63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D4C230-1940-4D97-882F-06464D08668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C266EDD-A82F-4849-A717-7DC16B10CB9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4C456C-E25D-4FC7-B052-B67ECFAE1C11}"/>
              </a:ext>
            </a:extLst>
          </p:cNvPr>
          <p:cNvSpPr>
            <a:spLocks noGrp="1"/>
          </p:cNvSpPr>
          <p:nvPr>
            <p:ph type="dt" sz="half" idx="10"/>
          </p:nvPr>
        </p:nvSpPr>
        <p:spPr/>
        <p:txBody>
          <a:bodyPr/>
          <a:lstStyle/>
          <a:p>
            <a:fld id="{CF83804C-87BC-4F31-A59D-A199D1CD54BC}" type="datetime1">
              <a:rPr lang="en-US" smtClean="0"/>
              <a:pPr/>
              <a:t>7/16/2018</a:t>
            </a:fld>
            <a:endParaRPr lang="en-US" dirty="0"/>
          </a:p>
        </p:txBody>
      </p:sp>
      <p:sp>
        <p:nvSpPr>
          <p:cNvPr id="8" name="Footer Placeholder 7">
            <a:extLst>
              <a:ext uri="{FF2B5EF4-FFF2-40B4-BE49-F238E27FC236}">
                <a16:creationId xmlns:a16="http://schemas.microsoft.com/office/drawing/2014/main" id="{46E76A95-5F17-4A79-B671-A999FBB17CB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3F85A5E-2E40-4818-AA8C-6DA9BEEEF1B1}"/>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280992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E685-4027-412E-84DD-24F94154B2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AC51EA-AA93-41BC-8E44-64D4C840D7E5}"/>
              </a:ext>
            </a:extLst>
          </p:cNvPr>
          <p:cNvSpPr>
            <a:spLocks noGrp="1"/>
          </p:cNvSpPr>
          <p:nvPr>
            <p:ph type="dt" sz="half" idx="10"/>
          </p:nvPr>
        </p:nvSpPr>
        <p:spPr/>
        <p:txBody>
          <a:bodyPr/>
          <a:lstStyle/>
          <a:p>
            <a:fld id="{14ECD37D-7722-4B4D-B784-8CD17C4B2284}" type="datetime1">
              <a:rPr lang="en-US" smtClean="0"/>
              <a:pPr/>
              <a:t>7/16/2018</a:t>
            </a:fld>
            <a:endParaRPr lang="en-US" dirty="0"/>
          </a:p>
        </p:txBody>
      </p:sp>
      <p:sp>
        <p:nvSpPr>
          <p:cNvPr id="4" name="Footer Placeholder 3">
            <a:extLst>
              <a:ext uri="{FF2B5EF4-FFF2-40B4-BE49-F238E27FC236}">
                <a16:creationId xmlns:a16="http://schemas.microsoft.com/office/drawing/2014/main" id="{11E6AB22-7037-4E66-87F6-2F87587729F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F9FA39C-8D45-4A13-92B2-8B2B6C960E53}"/>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16959766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C9AD5-895D-4EB1-A6F1-DA709CAEA9A8}"/>
              </a:ext>
            </a:extLst>
          </p:cNvPr>
          <p:cNvSpPr>
            <a:spLocks noGrp="1"/>
          </p:cNvSpPr>
          <p:nvPr>
            <p:ph type="dt" sz="half" idx="10"/>
          </p:nvPr>
        </p:nvSpPr>
        <p:spPr/>
        <p:txBody>
          <a:bodyPr/>
          <a:lstStyle/>
          <a:p>
            <a:fld id="{958FB04C-F892-46C2-BDD3-3BD319D4375F}" type="datetime1">
              <a:rPr lang="en-US" smtClean="0"/>
              <a:pPr/>
              <a:t>7/16/2018</a:t>
            </a:fld>
            <a:endParaRPr lang="en-US" dirty="0"/>
          </a:p>
        </p:txBody>
      </p:sp>
      <p:sp>
        <p:nvSpPr>
          <p:cNvPr id="3" name="Footer Placeholder 2">
            <a:extLst>
              <a:ext uri="{FF2B5EF4-FFF2-40B4-BE49-F238E27FC236}">
                <a16:creationId xmlns:a16="http://schemas.microsoft.com/office/drawing/2014/main" id="{A1DCCA74-D3D0-4ED2-BA10-5A5977C573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4071C01-A393-456C-A00C-B953B059E608}"/>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40469654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E1E-ECDB-49FB-A4B5-F564A169FB0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9EDEEC-7E54-4232-A7C2-D6B5852B5DC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E7521E-0DB1-46A5-A620-29BFDFF8A5F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3AE3778-3DF3-40E7-9C71-1AE1B291BABC}"/>
              </a:ext>
            </a:extLst>
          </p:cNvPr>
          <p:cNvSpPr>
            <a:spLocks noGrp="1"/>
          </p:cNvSpPr>
          <p:nvPr>
            <p:ph type="dt" sz="half" idx="10"/>
          </p:nvPr>
        </p:nvSpPr>
        <p:spPr/>
        <p:txBody>
          <a:bodyPr/>
          <a:lstStyle/>
          <a:p>
            <a:fld id="{B55163CD-EDFC-4A11-9605-7D479C35BAA4}" type="datetime1">
              <a:rPr lang="en-US" smtClean="0"/>
              <a:pPr/>
              <a:t>7/16/2018</a:t>
            </a:fld>
            <a:endParaRPr lang="en-US" dirty="0"/>
          </a:p>
        </p:txBody>
      </p:sp>
      <p:sp>
        <p:nvSpPr>
          <p:cNvPr id="6" name="Footer Placeholder 5">
            <a:extLst>
              <a:ext uri="{FF2B5EF4-FFF2-40B4-BE49-F238E27FC236}">
                <a16:creationId xmlns:a16="http://schemas.microsoft.com/office/drawing/2014/main" id="{41AEAEC5-8A10-4092-A59F-60F0AD8048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25C54E-7D3E-4BEA-BE6D-8824EBD7FD49}"/>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4115604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D619CE-CCB5-4E3B-A76E-4AB19507BFDB}" type="slidenum">
              <a:rPr lang="en-US" smtClean="0"/>
              <a:t>‹#›</a:t>
            </a:fld>
            <a:endParaRPr lang="en-US" dirty="0"/>
          </a:p>
        </p:txBody>
      </p:sp>
    </p:spTree>
    <p:extLst>
      <p:ext uri="{BB962C8B-B14F-4D97-AF65-F5344CB8AC3E}">
        <p14:creationId xmlns:p14="http://schemas.microsoft.com/office/powerpoint/2010/main" val="132368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D6153-5D79-4E55-8EF9-AC21359B784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E0EDB9-EA61-4925-ABE1-5C04A05BA98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D5777E5A-9D89-4D6E-BAB9-A9965F68F4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37F79E3-997F-4913-A1D9-92CF6C56CCEA}"/>
              </a:ext>
            </a:extLst>
          </p:cNvPr>
          <p:cNvSpPr>
            <a:spLocks noGrp="1"/>
          </p:cNvSpPr>
          <p:nvPr>
            <p:ph type="dt" sz="half" idx="10"/>
          </p:nvPr>
        </p:nvSpPr>
        <p:spPr/>
        <p:txBody>
          <a:bodyPr/>
          <a:lstStyle/>
          <a:p>
            <a:fld id="{5F7E224E-468F-4938-8036-2F32BEB973F3}" type="datetime1">
              <a:rPr lang="en-US" smtClean="0"/>
              <a:pPr/>
              <a:t>7/16/2018</a:t>
            </a:fld>
            <a:endParaRPr lang="en-US" dirty="0"/>
          </a:p>
        </p:txBody>
      </p:sp>
      <p:sp>
        <p:nvSpPr>
          <p:cNvPr id="6" name="Footer Placeholder 5">
            <a:extLst>
              <a:ext uri="{FF2B5EF4-FFF2-40B4-BE49-F238E27FC236}">
                <a16:creationId xmlns:a16="http://schemas.microsoft.com/office/drawing/2014/main" id="{66B337D1-B502-4BE6-8EC3-7ABC3ADA12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28700B-B89E-4A6F-9F6B-5461DE8452FA}"/>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17274334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27BF-4E4A-4805-9EA4-5FE8F198E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256975-B6BA-4981-8F4C-FF2FB19181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F2EC6-9E22-4FC5-BB35-43AA596CBF2E}"/>
              </a:ext>
            </a:extLst>
          </p:cNvPr>
          <p:cNvSpPr>
            <a:spLocks noGrp="1"/>
          </p:cNvSpPr>
          <p:nvPr>
            <p:ph type="dt" sz="half" idx="10"/>
          </p:nvPr>
        </p:nvSpPr>
        <p:spPr/>
        <p:txBody>
          <a:bodyPr/>
          <a:lstStyle/>
          <a:p>
            <a:fld id="{F1E67E26-1CA4-4064-A3FD-395F09A3F146}" type="datetime1">
              <a:rPr lang="en-US" smtClean="0"/>
              <a:pPr/>
              <a:t>7/16/2018</a:t>
            </a:fld>
            <a:endParaRPr lang="en-US" dirty="0"/>
          </a:p>
        </p:txBody>
      </p:sp>
      <p:sp>
        <p:nvSpPr>
          <p:cNvPr id="5" name="Footer Placeholder 4">
            <a:extLst>
              <a:ext uri="{FF2B5EF4-FFF2-40B4-BE49-F238E27FC236}">
                <a16:creationId xmlns:a16="http://schemas.microsoft.com/office/drawing/2014/main" id="{6711A1BE-2028-40D5-8308-5608A4D2FB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544669-41E5-46F7-928F-CDCF235663CB}"/>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14981438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80F4D0-0E18-4B0C-A041-36569238548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330C04-2AEE-4335-970A-3E19FF94E8C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B414-818D-4838-B260-FF865A88DF3B}"/>
              </a:ext>
            </a:extLst>
          </p:cNvPr>
          <p:cNvSpPr>
            <a:spLocks noGrp="1"/>
          </p:cNvSpPr>
          <p:nvPr>
            <p:ph type="dt" sz="half" idx="10"/>
          </p:nvPr>
        </p:nvSpPr>
        <p:spPr/>
        <p:txBody>
          <a:bodyPr/>
          <a:lstStyle/>
          <a:p>
            <a:fld id="{00B5567A-1D73-4D62-AAD2-7A3DDAAD4870}" type="datetime1">
              <a:rPr lang="en-US" smtClean="0"/>
              <a:pPr/>
              <a:t>7/16/2018</a:t>
            </a:fld>
            <a:endParaRPr lang="en-US" dirty="0"/>
          </a:p>
        </p:txBody>
      </p:sp>
      <p:sp>
        <p:nvSpPr>
          <p:cNvPr id="5" name="Footer Placeholder 4">
            <a:extLst>
              <a:ext uri="{FF2B5EF4-FFF2-40B4-BE49-F238E27FC236}">
                <a16:creationId xmlns:a16="http://schemas.microsoft.com/office/drawing/2014/main" id="{6467986D-A924-4785-BED6-54FD563EC0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EFE2F8-DFAD-4C9B-AAF2-F3B83713BD8D}"/>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2750598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FE60-528C-44F6-A9EB-704C3DDC605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860954F-9B07-47F0-BCD5-21B5BB3E72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5E1358-EA06-4471-946F-E744C1E98B6F}"/>
              </a:ext>
            </a:extLst>
          </p:cNvPr>
          <p:cNvSpPr>
            <a:spLocks noGrp="1"/>
          </p:cNvSpPr>
          <p:nvPr>
            <p:ph type="dt" sz="half" idx="10"/>
          </p:nvPr>
        </p:nvSpPr>
        <p:spPr/>
        <p:txBody>
          <a:bodyPr/>
          <a:lstStyle/>
          <a:p>
            <a:pPr>
              <a:defRPr/>
            </a:pPr>
            <a:fld id="{3A636B8A-F035-41BA-83F7-A5698A4FEA95}" type="datetime1">
              <a:rPr lang="en-US" smtClean="0">
                <a:solidFill>
                  <a:prstClr val="black"/>
                </a:solidFill>
              </a:rPr>
              <a:t>7/16/2018</a:t>
            </a:fld>
            <a:endParaRPr lang="en-US" dirty="0">
              <a:solidFill>
                <a:prstClr val="black"/>
              </a:solidFill>
            </a:endParaRPr>
          </a:p>
        </p:txBody>
      </p:sp>
      <p:sp>
        <p:nvSpPr>
          <p:cNvPr id="5" name="Footer Placeholder 4">
            <a:extLst>
              <a:ext uri="{FF2B5EF4-FFF2-40B4-BE49-F238E27FC236}">
                <a16:creationId xmlns:a16="http://schemas.microsoft.com/office/drawing/2014/main" id="{D0558C9C-19FF-42AB-9C76-F6266659E29C}"/>
              </a:ext>
            </a:extLst>
          </p:cNvPr>
          <p:cNvSpPr>
            <a:spLocks noGrp="1"/>
          </p:cNvSpPr>
          <p:nvPr>
            <p:ph type="ftr" sz="quarter" idx="11"/>
          </p:nvPr>
        </p:nvSpPr>
        <p:spPr/>
        <p:txBody>
          <a:bodyPr/>
          <a:lstStyle/>
          <a:p>
            <a:pPr>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33430F63-AB82-4113-A9F7-185395E94238}"/>
              </a:ext>
            </a:extLst>
          </p:cNvPr>
          <p:cNvSpPr>
            <a:spLocks noGrp="1"/>
          </p:cNvSpPr>
          <p:nvPr>
            <p:ph type="sldNum" sz="quarter" idx="12"/>
          </p:nvPr>
        </p:nvSpPr>
        <p:spPr/>
        <p:txBody>
          <a:bodyPr/>
          <a:lstStyle/>
          <a:p>
            <a:pPr>
              <a:defRPr/>
            </a:pPr>
            <a:fld id="{D8F939ED-1F77-42FD-BFC3-AA32D37EAD6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33514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FEA7-BB76-46A5-8DEF-F8937A0C4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20713-21A4-4754-9D8F-E2BEF24C5B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BC23E-0C60-4F1B-962C-CCF3CDA1CEC3}"/>
              </a:ext>
            </a:extLst>
          </p:cNvPr>
          <p:cNvSpPr>
            <a:spLocks noGrp="1"/>
          </p:cNvSpPr>
          <p:nvPr>
            <p:ph type="dt" sz="half" idx="10"/>
          </p:nvPr>
        </p:nvSpPr>
        <p:spPr/>
        <p:txBody>
          <a:bodyPr/>
          <a:lstStyle/>
          <a:p>
            <a:pPr>
              <a:defRPr/>
            </a:pPr>
            <a:fld id="{368C2265-1BD4-4E0F-9FA4-23216D0DCD7E}" type="datetime1">
              <a:rPr lang="en-US" smtClean="0">
                <a:solidFill>
                  <a:prstClr val="black"/>
                </a:solidFill>
              </a:rPr>
              <a:t>7/16/2018</a:t>
            </a:fld>
            <a:endParaRPr lang="en-US" dirty="0">
              <a:solidFill>
                <a:prstClr val="black"/>
              </a:solidFill>
            </a:endParaRPr>
          </a:p>
        </p:txBody>
      </p:sp>
      <p:sp>
        <p:nvSpPr>
          <p:cNvPr id="5" name="Footer Placeholder 4">
            <a:extLst>
              <a:ext uri="{FF2B5EF4-FFF2-40B4-BE49-F238E27FC236}">
                <a16:creationId xmlns:a16="http://schemas.microsoft.com/office/drawing/2014/main" id="{EE1EE8A2-7E2D-49A6-944C-A904A4718898}"/>
              </a:ext>
            </a:extLst>
          </p:cNvPr>
          <p:cNvSpPr>
            <a:spLocks noGrp="1"/>
          </p:cNvSpPr>
          <p:nvPr>
            <p:ph type="ftr" sz="quarter" idx="11"/>
          </p:nvPr>
        </p:nvSpPr>
        <p:spPr/>
        <p:txBody>
          <a:bodyPr/>
          <a:lstStyle/>
          <a:p>
            <a:pPr>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3C559E3B-A201-4798-BE90-D9384C9086D4}"/>
              </a:ext>
            </a:extLst>
          </p:cNvPr>
          <p:cNvSpPr>
            <a:spLocks noGrp="1"/>
          </p:cNvSpPr>
          <p:nvPr>
            <p:ph type="sldNum" sz="quarter" idx="12"/>
          </p:nvPr>
        </p:nvSpPr>
        <p:spPr/>
        <p:txBody>
          <a:bodyPr/>
          <a:lstStyle/>
          <a:p>
            <a:pPr>
              <a:defRPr/>
            </a:pPr>
            <a:fld id="{2EAA460C-4B59-433A-A483-F00B3464F30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273700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8CEC-F487-4A87-BBED-C1DEBDD9797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8BDA8BD-CFF2-4F08-A010-A31570C8CCD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091A3-10D1-46DC-98D0-DBA4D4667FE2}"/>
              </a:ext>
            </a:extLst>
          </p:cNvPr>
          <p:cNvSpPr>
            <a:spLocks noGrp="1"/>
          </p:cNvSpPr>
          <p:nvPr>
            <p:ph type="dt" sz="half" idx="10"/>
          </p:nvPr>
        </p:nvSpPr>
        <p:spPr/>
        <p:txBody>
          <a:bodyPr/>
          <a:lstStyle/>
          <a:p>
            <a:pPr>
              <a:defRPr/>
            </a:pPr>
            <a:fld id="{0AE1F9FE-CB5F-4693-8010-CB34A24738B4}" type="datetime1">
              <a:rPr lang="en-US" smtClean="0">
                <a:solidFill>
                  <a:prstClr val="black"/>
                </a:solidFill>
              </a:rPr>
              <a:t>7/16/2018</a:t>
            </a:fld>
            <a:endParaRPr lang="en-US" dirty="0">
              <a:solidFill>
                <a:prstClr val="black"/>
              </a:solidFill>
            </a:endParaRPr>
          </a:p>
        </p:txBody>
      </p:sp>
      <p:sp>
        <p:nvSpPr>
          <p:cNvPr id="5" name="Footer Placeholder 4">
            <a:extLst>
              <a:ext uri="{FF2B5EF4-FFF2-40B4-BE49-F238E27FC236}">
                <a16:creationId xmlns:a16="http://schemas.microsoft.com/office/drawing/2014/main" id="{CBFEFD2E-518A-4F40-A219-3D5410A013D2}"/>
              </a:ext>
            </a:extLst>
          </p:cNvPr>
          <p:cNvSpPr>
            <a:spLocks noGrp="1"/>
          </p:cNvSpPr>
          <p:nvPr>
            <p:ph type="ftr" sz="quarter" idx="11"/>
          </p:nvPr>
        </p:nvSpPr>
        <p:spPr/>
        <p:txBody>
          <a:bodyPr/>
          <a:lstStyle/>
          <a:p>
            <a:pPr>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AAB8A234-23FF-4DA8-A237-1E9EC02899EE}"/>
              </a:ext>
            </a:extLst>
          </p:cNvPr>
          <p:cNvSpPr>
            <a:spLocks noGrp="1"/>
          </p:cNvSpPr>
          <p:nvPr>
            <p:ph type="sldNum" sz="quarter" idx="12"/>
          </p:nvPr>
        </p:nvSpPr>
        <p:spPr/>
        <p:txBody>
          <a:bodyPr/>
          <a:lstStyle/>
          <a:p>
            <a:pPr>
              <a:defRPr/>
            </a:pPr>
            <a:fld id="{163C0A8D-44C9-44B3-8C31-5B6B3228B50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996678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7121-207B-45BF-85BB-E281C3FCA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A6498-9C0E-4C1E-8813-79623343C3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24B5D-7166-4DAB-80DA-F6B8C32F114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5F077E-0A50-43E8-A4DC-1BA62C474A67}"/>
              </a:ext>
            </a:extLst>
          </p:cNvPr>
          <p:cNvSpPr>
            <a:spLocks noGrp="1"/>
          </p:cNvSpPr>
          <p:nvPr>
            <p:ph type="dt" sz="half" idx="10"/>
          </p:nvPr>
        </p:nvSpPr>
        <p:spPr/>
        <p:txBody>
          <a:bodyPr/>
          <a:lstStyle/>
          <a:p>
            <a:pPr>
              <a:defRPr/>
            </a:pPr>
            <a:fld id="{30E8F26F-B4D9-4081-8F34-08BBD33C26A3}" type="datetime1">
              <a:rPr lang="en-US" smtClean="0">
                <a:solidFill>
                  <a:prstClr val="black"/>
                </a:solidFill>
              </a:rPr>
              <a:t>7/16/2018</a:t>
            </a:fld>
            <a:endParaRPr lang="en-US" dirty="0">
              <a:solidFill>
                <a:prstClr val="black"/>
              </a:solidFill>
            </a:endParaRPr>
          </a:p>
        </p:txBody>
      </p:sp>
      <p:sp>
        <p:nvSpPr>
          <p:cNvPr id="6" name="Footer Placeholder 5">
            <a:extLst>
              <a:ext uri="{FF2B5EF4-FFF2-40B4-BE49-F238E27FC236}">
                <a16:creationId xmlns:a16="http://schemas.microsoft.com/office/drawing/2014/main" id="{94E5247F-0ED9-4DB0-AF62-C7BC1D2C1F95}"/>
              </a:ext>
            </a:extLst>
          </p:cNvPr>
          <p:cNvSpPr>
            <a:spLocks noGrp="1"/>
          </p:cNvSpPr>
          <p:nvPr>
            <p:ph type="ftr" sz="quarter" idx="11"/>
          </p:nvPr>
        </p:nvSpPr>
        <p:spPr/>
        <p:txBody>
          <a:bodyPr/>
          <a:lstStyle/>
          <a:p>
            <a:pPr>
              <a:defRPr/>
            </a:pPr>
            <a:endParaRPr lang="en-US" dirty="0">
              <a:solidFill>
                <a:prstClr val="black"/>
              </a:solidFill>
            </a:endParaRPr>
          </a:p>
        </p:txBody>
      </p:sp>
      <p:sp>
        <p:nvSpPr>
          <p:cNvPr id="7" name="Slide Number Placeholder 6">
            <a:extLst>
              <a:ext uri="{FF2B5EF4-FFF2-40B4-BE49-F238E27FC236}">
                <a16:creationId xmlns:a16="http://schemas.microsoft.com/office/drawing/2014/main" id="{17B451E3-1405-4D42-B2F6-876CF73C24B6}"/>
              </a:ext>
            </a:extLst>
          </p:cNvPr>
          <p:cNvSpPr>
            <a:spLocks noGrp="1"/>
          </p:cNvSpPr>
          <p:nvPr>
            <p:ph type="sldNum" sz="quarter" idx="12"/>
          </p:nvPr>
        </p:nvSpPr>
        <p:spPr/>
        <p:txBody>
          <a:bodyPr/>
          <a:lstStyle/>
          <a:p>
            <a:pPr>
              <a:defRPr/>
            </a:pPr>
            <a:fld id="{2D032F45-90AE-441F-A06B-919AADB9039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79054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035B-A145-49CC-B896-CACF9A146FE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EEF5A7-FBA5-4486-B46E-55C2B8DDB80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A21241B-5051-4739-90F2-93EC70DCF63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D4C230-1940-4D97-882F-06464D08668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C266EDD-A82F-4849-A717-7DC16B10CB9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4C456C-E25D-4FC7-B052-B67ECFAE1C11}"/>
              </a:ext>
            </a:extLst>
          </p:cNvPr>
          <p:cNvSpPr>
            <a:spLocks noGrp="1"/>
          </p:cNvSpPr>
          <p:nvPr>
            <p:ph type="dt" sz="half" idx="10"/>
          </p:nvPr>
        </p:nvSpPr>
        <p:spPr/>
        <p:txBody>
          <a:bodyPr/>
          <a:lstStyle/>
          <a:p>
            <a:pPr>
              <a:defRPr/>
            </a:pPr>
            <a:fld id="{B0661560-0816-4A9F-A909-EC8AB1C637C6}" type="datetime1">
              <a:rPr lang="en-US" smtClean="0">
                <a:solidFill>
                  <a:prstClr val="black"/>
                </a:solidFill>
              </a:rPr>
              <a:t>7/16/2018</a:t>
            </a:fld>
            <a:endParaRPr lang="en-US" dirty="0">
              <a:solidFill>
                <a:prstClr val="black"/>
              </a:solidFill>
            </a:endParaRPr>
          </a:p>
        </p:txBody>
      </p:sp>
      <p:sp>
        <p:nvSpPr>
          <p:cNvPr id="8" name="Footer Placeholder 7">
            <a:extLst>
              <a:ext uri="{FF2B5EF4-FFF2-40B4-BE49-F238E27FC236}">
                <a16:creationId xmlns:a16="http://schemas.microsoft.com/office/drawing/2014/main" id="{46E76A95-5F17-4A79-B671-A999FBB17CB9}"/>
              </a:ext>
            </a:extLst>
          </p:cNvPr>
          <p:cNvSpPr>
            <a:spLocks noGrp="1"/>
          </p:cNvSpPr>
          <p:nvPr>
            <p:ph type="ftr" sz="quarter" idx="11"/>
          </p:nvPr>
        </p:nvSpPr>
        <p:spPr/>
        <p:txBody>
          <a:bodyPr/>
          <a:lstStyle/>
          <a:p>
            <a:pPr>
              <a:defRPr/>
            </a:pPr>
            <a:endParaRPr lang="en-US" dirty="0">
              <a:solidFill>
                <a:prstClr val="black"/>
              </a:solidFill>
            </a:endParaRPr>
          </a:p>
        </p:txBody>
      </p:sp>
      <p:sp>
        <p:nvSpPr>
          <p:cNvPr id="9" name="Slide Number Placeholder 8">
            <a:extLst>
              <a:ext uri="{FF2B5EF4-FFF2-40B4-BE49-F238E27FC236}">
                <a16:creationId xmlns:a16="http://schemas.microsoft.com/office/drawing/2014/main" id="{93F85A5E-2E40-4818-AA8C-6DA9BEEEF1B1}"/>
              </a:ext>
            </a:extLst>
          </p:cNvPr>
          <p:cNvSpPr>
            <a:spLocks noGrp="1"/>
          </p:cNvSpPr>
          <p:nvPr>
            <p:ph type="sldNum" sz="quarter" idx="12"/>
          </p:nvPr>
        </p:nvSpPr>
        <p:spPr/>
        <p:txBody>
          <a:bodyPr/>
          <a:lstStyle/>
          <a:p>
            <a:pPr>
              <a:defRPr/>
            </a:pPr>
            <a:fld id="{12FB9FE6-9EFD-418E-896B-459E79FE6AC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43343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E685-4027-412E-84DD-24F94154B2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AC51EA-AA93-41BC-8E44-64D4C840D7E5}"/>
              </a:ext>
            </a:extLst>
          </p:cNvPr>
          <p:cNvSpPr>
            <a:spLocks noGrp="1"/>
          </p:cNvSpPr>
          <p:nvPr>
            <p:ph type="dt" sz="half" idx="10"/>
          </p:nvPr>
        </p:nvSpPr>
        <p:spPr/>
        <p:txBody>
          <a:bodyPr/>
          <a:lstStyle/>
          <a:p>
            <a:pPr>
              <a:defRPr/>
            </a:pPr>
            <a:fld id="{D64F6FEA-349A-42AF-83E2-828C5F4C2C83}" type="datetime1">
              <a:rPr lang="en-US" smtClean="0">
                <a:solidFill>
                  <a:prstClr val="black"/>
                </a:solidFill>
              </a:rPr>
              <a:t>7/16/2018</a:t>
            </a:fld>
            <a:endParaRPr lang="en-US" dirty="0">
              <a:solidFill>
                <a:prstClr val="black"/>
              </a:solidFill>
            </a:endParaRPr>
          </a:p>
        </p:txBody>
      </p:sp>
      <p:sp>
        <p:nvSpPr>
          <p:cNvPr id="4" name="Footer Placeholder 3">
            <a:extLst>
              <a:ext uri="{FF2B5EF4-FFF2-40B4-BE49-F238E27FC236}">
                <a16:creationId xmlns:a16="http://schemas.microsoft.com/office/drawing/2014/main" id="{11E6AB22-7037-4E66-87F6-2F87587729F5}"/>
              </a:ext>
            </a:extLst>
          </p:cNvPr>
          <p:cNvSpPr>
            <a:spLocks noGrp="1"/>
          </p:cNvSpPr>
          <p:nvPr>
            <p:ph type="ftr" sz="quarter" idx="11"/>
          </p:nvPr>
        </p:nvSpPr>
        <p:spPr/>
        <p:txBody>
          <a:bodyPr/>
          <a:lstStyle/>
          <a:p>
            <a:pPr>
              <a:defRPr/>
            </a:pPr>
            <a:endParaRPr lang="en-US" dirty="0">
              <a:solidFill>
                <a:prstClr val="black"/>
              </a:solidFill>
            </a:endParaRPr>
          </a:p>
        </p:txBody>
      </p:sp>
      <p:sp>
        <p:nvSpPr>
          <p:cNvPr id="5" name="Slide Number Placeholder 4">
            <a:extLst>
              <a:ext uri="{FF2B5EF4-FFF2-40B4-BE49-F238E27FC236}">
                <a16:creationId xmlns:a16="http://schemas.microsoft.com/office/drawing/2014/main" id="{9F9FA39C-8D45-4A13-92B2-8B2B6C960E53}"/>
              </a:ext>
            </a:extLst>
          </p:cNvPr>
          <p:cNvSpPr>
            <a:spLocks noGrp="1"/>
          </p:cNvSpPr>
          <p:nvPr>
            <p:ph type="sldNum" sz="quarter" idx="12"/>
          </p:nvPr>
        </p:nvSpPr>
        <p:spPr/>
        <p:txBody>
          <a:bodyPr/>
          <a:lstStyle/>
          <a:p>
            <a:pPr>
              <a:defRPr/>
            </a:pPr>
            <a:fld id="{CB04ACCD-4312-498B-88DD-F8B5D4A6D5E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350546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C9AD5-895D-4EB1-A6F1-DA709CAEA9A8}"/>
              </a:ext>
            </a:extLst>
          </p:cNvPr>
          <p:cNvSpPr>
            <a:spLocks noGrp="1"/>
          </p:cNvSpPr>
          <p:nvPr>
            <p:ph type="dt" sz="half" idx="10"/>
          </p:nvPr>
        </p:nvSpPr>
        <p:spPr/>
        <p:txBody>
          <a:bodyPr/>
          <a:lstStyle/>
          <a:p>
            <a:pPr>
              <a:defRPr/>
            </a:pPr>
            <a:fld id="{880E215B-2C14-473D-82DF-5EC41CE61E67}" type="datetime1">
              <a:rPr lang="en-US" smtClean="0">
                <a:solidFill>
                  <a:prstClr val="black"/>
                </a:solidFill>
              </a:rPr>
              <a:t>7/16/2018</a:t>
            </a:fld>
            <a:endParaRPr lang="en-US" dirty="0">
              <a:solidFill>
                <a:prstClr val="black"/>
              </a:solidFill>
            </a:endParaRPr>
          </a:p>
        </p:txBody>
      </p:sp>
      <p:sp>
        <p:nvSpPr>
          <p:cNvPr id="3" name="Footer Placeholder 2">
            <a:extLst>
              <a:ext uri="{FF2B5EF4-FFF2-40B4-BE49-F238E27FC236}">
                <a16:creationId xmlns:a16="http://schemas.microsoft.com/office/drawing/2014/main" id="{A1DCCA74-D3D0-4ED2-BA10-5A5977C57351}"/>
              </a:ext>
            </a:extLst>
          </p:cNvPr>
          <p:cNvSpPr>
            <a:spLocks noGrp="1"/>
          </p:cNvSpPr>
          <p:nvPr>
            <p:ph type="ftr" sz="quarter" idx="11"/>
          </p:nvPr>
        </p:nvSpPr>
        <p:spPr/>
        <p:txBody>
          <a:bodyPr/>
          <a:lstStyle/>
          <a:p>
            <a:pPr>
              <a:defRPr/>
            </a:pPr>
            <a:endParaRPr lang="en-US" dirty="0">
              <a:solidFill>
                <a:prstClr val="black"/>
              </a:solidFill>
            </a:endParaRPr>
          </a:p>
        </p:txBody>
      </p:sp>
      <p:sp>
        <p:nvSpPr>
          <p:cNvPr id="4" name="Slide Number Placeholder 3">
            <a:extLst>
              <a:ext uri="{FF2B5EF4-FFF2-40B4-BE49-F238E27FC236}">
                <a16:creationId xmlns:a16="http://schemas.microsoft.com/office/drawing/2014/main" id="{44071C01-A393-456C-A00C-B953B059E608}"/>
              </a:ext>
            </a:extLst>
          </p:cNvPr>
          <p:cNvSpPr>
            <a:spLocks noGrp="1"/>
          </p:cNvSpPr>
          <p:nvPr>
            <p:ph type="sldNum" sz="quarter" idx="12"/>
          </p:nvPr>
        </p:nvSpPr>
        <p:spPr/>
        <p:txBody>
          <a:bodyPr/>
          <a:lstStyle/>
          <a:p>
            <a:pPr>
              <a:defRPr/>
            </a:pPr>
            <a:fld id="{2F7BE0CD-840D-4A47-9646-A4E82126BE2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2990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D619CE-CCB5-4E3B-A76E-4AB19507BFDB}" type="slidenum">
              <a:rPr lang="en-US" smtClean="0"/>
              <a:t>‹#›</a:t>
            </a:fld>
            <a:endParaRPr lang="en-US" dirty="0"/>
          </a:p>
        </p:txBody>
      </p:sp>
    </p:spTree>
    <p:extLst>
      <p:ext uri="{BB962C8B-B14F-4D97-AF65-F5344CB8AC3E}">
        <p14:creationId xmlns:p14="http://schemas.microsoft.com/office/powerpoint/2010/main" val="31401013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E1E-ECDB-49FB-A4B5-F564A169FB0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9EDEEC-7E54-4232-A7C2-D6B5852B5DC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E7521E-0DB1-46A5-A620-29BFDFF8A5F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3AE3778-3DF3-40E7-9C71-1AE1B291BABC}"/>
              </a:ext>
            </a:extLst>
          </p:cNvPr>
          <p:cNvSpPr>
            <a:spLocks noGrp="1"/>
          </p:cNvSpPr>
          <p:nvPr>
            <p:ph type="dt" sz="half" idx="10"/>
          </p:nvPr>
        </p:nvSpPr>
        <p:spPr/>
        <p:txBody>
          <a:bodyPr/>
          <a:lstStyle/>
          <a:p>
            <a:pPr>
              <a:defRPr/>
            </a:pPr>
            <a:fld id="{2BCF5B66-4B65-475D-BC0D-CD79E0A750F2}" type="datetime1">
              <a:rPr lang="en-US" smtClean="0">
                <a:solidFill>
                  <a:prstClr val="black"/>
                </a:solidFill>
              </a:rPr>
              <a:t>7/16/2018</a:t>
            </a:fld>
            <a:endParaRPr lang="en-US" dirty="0">
              <a:solidFill>
                <a:prstClr val="black"/>
              </a:solidFill>
            </a:endParaRPr>
          </a:p>
        </p:txBody>
      </p:sp>
      <p:sp>
        <p:nvSpPr>
          <p:cNvPr id="6" name="Footer Placeholder 5">
            <a:extLst>
              <a:ext uri="{FF2B5EF4-FFF2-40B4-BE49-F238E27FC236}">
                <a16:creationId xmlns:a16="http://schemas.microsoft.com/office/drawing/2014/main" id="{41AEAEC5-8A10-4092-A59F-60F0AD804845}"/>
              </a:ext>
            </a:extLst>
          </p:cNvPr>
          <p:cNvSpPr>
            <a:spLocks noGrp="1"/>
          </p:cNvSpPr>
          <p:nvPr>
            <p:ph type="ftr" sz="quarter" idx="11"/>
          </p:nvPr>
        </p:nvSpPr>
        <p:spPr/>
        <p:txBody>
          <a:bodyPr/>
          <a:lstStyle/>
          <a:p>
            <a:pPr>
              <a:defRPr/>
            </a:pPr>
            <a:endParaRPr lang="en-US" dirty="0">
              <a:solidFill>
                <a:prstClr val="black"/>
              </a:solidFill>
            </a:endParaRPr>
          </a:p>
        </p:txBody>
      </p:sp>
      <p:sp>
        <p:nvSpPr>
          <p:cNvPr id="7" name="Slide Number Placeholder 6">
            <a:extLst>
              <a:ext uri="{FF2B5EF4-FFF2-40B4-BE49-F238E27FC236}">
                <a16:creationId xmlns:a16="http://schemas.microsoft.com/office/drawing/2014/main" id="{0F25C54E-7D3E-4BEA-BE6D-8824EBD7FD49}"/>
              </a:ext>
            </a:extLst>
          </p:cNvPr>
          <p:cNvSpPr>
            <a:spLocks noGrp="1"/>
          </p:cNvSpPr>
          <p:nvPr>
            <p:ph type="sldNum" sz="quarter" idx="12"/>
          </p:nvPr>
        </p:nvSpPr>
        <p:spPr/>
        <p:txBody>
          <a:bodyPr/>
          <a:lstStyle/>
          <a:p>
            <a:pPr>
              <a:defRPr/>
            </a:pPr>
            <a:fld id="{A952BD32-EF14-445E-9EDB-FCE12D639FA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212452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D6153-5D79-4E55-8EF9-AC21359B784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E0EDB9-EA61-4925-ABE1-5C04A05BA98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D5777E5A-9D89-4D6E-BAB9-A9965F68F4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37F79E3-997F-4913-A1D9-92CF6C56CCEA}"/>
              </a:ext>
            </a:extLst>
          </p:cNvPr>
          <p:cNvSpPr>
            <a:spLocks noGrp="1"/>
          </p:cNvSpPr>
          <p:nvPr>
            <p:ph type="dt" sz="half" idx="10"/>
          </p:nvPr>
        </p:nvSpPr>
        <p:spPr/>
        <p:txBody>
          <a:bodyPr/>
          <a:lstStyle/>
          <a:p>
            <a:pPr>
              <a:defRPr/>
            </a:pPr>
            <a:fld id="{A615A5D7-B382-48AC-809B-80289E70273D}" type="datetime1">
              <a:rPr lang="en-US" smtClean="0">
                <a:solidFill>
                  <a:prstClr val="black"/>
                </a:solidFill>
              </a:rPr>
              <a:t>7/16/2018</a:t>
            </a:fld>
            <a:endParaRPr lang="en-US" dirty="0">
              <a:solidFill>
                <a:prstClr val="black"/>
              </a:solidFill>
            </a:endParaRPr>
          </a:p>
        </p:txBody>
      </p:sp>
      <p:sp>
        <p:nvSpPr>
          <p:cNvPr id="6" name="Footer Placeholder 5">
            <a:extLst>
              <a:ext uri="{FF2B5EF4-FFF2-40B4-BE49-F238E27FC236}">
                <a16:creationId xmlns:a16="http://schemas.microsoft.com/office/drawing/2014/main" id="{66B337D1-B502-4BE6-8EC3-7ABC3ADA1219}"/>
              </a:ext>
            </a:extLst>
          </p:cNvPr>
          <p:cNvSpPr>
            <a:spLocks noGrp="1"/>
          </p:cNvSpPr>
          <p:nvPr>
            <p:ph type="ftr" sz="quarter" idx="11"/>
          </p:nvPr>
        </p:nvSpPr>
        <p:spPr/>
        <p:txBody>
          <a:bodyPr/>
          <a:lstStyle/>
          <a:p>
            <a:pPr>
              <a:defRPr/>
            </a:pPr>
            <a:endParaRPr lang="en-US" dirty="0">
              <a:solidFill>
                <a:prstClr val="black"/>
              </a:solidFill>
            </a:endParaRPr>
          </a:p>
        </p:txBody>
      </p:sp>
      <p:sp>
        <p:nvSpPr>
          <p:cNvPr id="7" name="Slide Number Placeholder 6">
            <a:extLst>
              <a:ext uri="{FF2B5EF4-FFF2-40B4-BE49-F238E27FC236}">
                <a16:creationId xmlns:a16="http://schemas.microsoft.com/office/drawing/2014/main" id="{7E28700B-B89E-4A6F-9F6B-5461DE8452FA}"/>
              </a:ext>
            </a:extLst>
          </p:cNvPr>
          <p:cNvSpPr>
            <a:spLocks noGrp="1"/>
          </p:cNvSpPr>
          <p:nvPr>
            <p:ph type="sldNum" sz="quarter" idx="12"/>
          </p:nvPr>
        </p:nvSpPr>
        <p:spPr/>
        <p:txBody>
          <a:bodyPr/>
          <a:lstStyle/>
          <a:p>
            <a:pPr>
              <a:defRPr/>
            </a:pPr>
            <a:fld id="{02147522-15AB-4B53-B0FB-90D85CB4EF5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77567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27BF-4E4A-4805-9EA4-5FE8F198E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256975-B6BA-4981-8F4C-FF2FB19181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F2EC6-9E22-4FC5-BB35-43AA596CBF2E}"/>
              </a:ext>
            </a:extLst>
          </p:cNvPr>
          <p:cNvSpPr>
            <a:spLocks noGrp="1"/>
          </p:cNvSpPr>
          <p:nvPr>
            <p:ph type="dt" sz="half" idx="10"/>
          </p:nvPr>
        </p:nvSpPr>
        <p:spPr/>
        <p:txBody>
          <a:bodyPr/>
          <a:lstStyle/>
          <a:p>
            <a:pPr>
              <a:defRPr/>
            </a:pPr>
            <a:fld id="{AED50AF7-9882-4E7A-9458-3EB10324C091}" type="datetime1">
              <a:rPr lang="en-US" smtClean="0">
                <a:solidFill>
                  <a:prstClr val="black"/>
                </a:solidFill>
              </a:rPr>
              <a:t>7/16/2018</a:t>
            </a:fld>
            <a:endParaRPr lang="en-US" dirty="0">
              <a:solidFill>
                <a:prstClr val="black"/>
              </a:solidFill>
            </a:endParaRPr>
          </a:p>
        </p:txBody>
      </p:sp>
      <p:sp>
        <p:nvSpPr>
          <p:cNvPr id="5" name="Footer Placeholder 4">
            <a:extLst>
              <a:ext uri="{FF2B5EF4-FFF2-40B4-BE49-F238E27FC236}">
                <a16:creationId xmlns:a16="http://schemas.microsoft.com/office/drawing/2014/main" id="{6711A1BE-2028-40D5-8308-5608A4D2FB8F}"/>
              </a:ext>
            </a:extLst>
          </p:cNvPr>
          <p:cNvSpPr>
            <a:spLocks noGrp="1"/>
          </p:cNvSpPr>
          <p:nvPr>
            <p:ph type="ftr" sz="quarter" idx="11"/>
          </p:nvPr>
        </p:nvSpPr>
        <p:spPr/>
        <p:txBody>
          <a:bodyPr/>
          <a:lstStyle/>
          <a:p>
            <a:pPr>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84544669-41E5-46F7-928F-CDCF235663CB}"/>
              </a:ext>
            </a:extLst>
          </p:cNvPr>
          <p:cNvSpPr>
            <a:spLocks noGrp="1"/>
          </p:cNvSpPr>
          <p:nvPr>
            <p:ph type="sldNum" sz="quarter" idx="12"/>
          </p:nvPr>
        </p:nvSpPr>
        <p:spPr/>
        <p:txBody>
          <a:bodyPr/>
          <a:lstStyle/>
          <a:p>
            <a:pPr>
              <a:defRPr/>
            </a:pPr>
            <a:fld id="{76CE6F77-1A10-4251-B499-6D19CCC8A34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04971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80F4D0-0E18-4B0C-A041-36569238548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330C04-2AEE-4335-970A-3E19FF94E8C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B414-818D-4838-B260-FF865A88DF3B}"/>
              </a:ext>
            </a:extLst>
          </p:cNvPr>
          <p:cNvSpPr>
            <a:spLocks noGrp="1"/>
          </p:cNvSpPr>
          <p:nvPr>
            <p:ph type="dt" sz="half" idx="10"/>
          </p:nvPr>
        </p:nvSpPr>
        <p:spPr/>
        <p:txBody>
          <a:bodyPr/>
          <a:lstStyle/>
          <a:p>
            <a:pPr>
              <a:defRPr/>
            </a:pPr>
            <a:fld id="{3F275BA4-95DB-4BBE-80C2-C06406073431}" type="datetime1">
              <a:rPr lang="en-US" smtClean="0">
                <a:solidFill>
                  <a:prstClr val="black"/>
                </a:solidFill>
              </a:rPr>
              <a:t>7/16/2018</a:t>
            </a:fld>
            <a:endParaRPr lang="en-US" dirty="0">
              <a:solidFill>
                <a:prstClr val="black"/>
              </a:solidFill>
            </a:endParaRPr>
          </a:p>
        </p:txBody>
      </p:sp>
      <p:sp>
        <p:nvSpPr>
          <p:cNvPr id="5" name="Footer Placeholder 4">
            <a:extLst>
              <a:ext uri="{FF2B5EF4-FFF2-40B4-BE49-F238E27FC236}">
                <a16:creationId xmlns:a16="http://schemas.microsoft.com/office/drawing/2014/main" id="{6467986D-A924-4785-BED6-54FD563EC0A4}"/>
              </a:ext>
            </a:extLst>
          </p:cNvPr>
          <p:cNvSpPr>
            <a:spLocks noGrp="1"/>
          </p:cNvSpPr>
          <p:nvPr>
            <p:ph type="ftr" sz="quarter" idx="11"/>
          </p:nvPr>
        </p:nvSpPr>
        <p:spPr/>
        <p:txBody>
          <a:bodyPr/>
          <a:lstStyle/>
          <a:p>
            <a:pPr>
              <a:defRPr/>
            </a:pPr>
            <a:endParaRPr lang="en-US" dirty="0">
              <a:solidFill>
                <a:prstClr val="black"/>
              </a:solidFill>
            </a:endParaRPr>
          </a:p>
        </p:txBody>
      </p:sp>
      <p:sp>
        <p:nvSpPr>
          <p:cNvPr id="6" name="Slide Number Placeholder 5">
            <a:extLst>
              <a:ext uri="{FF2B5EF4-FFF2-40B4-BE49-F238E27FC236}">
                <a16:creationId xmlns:a16="http://schemas.microsoft.com/office/drawing/2014/main" id="{34EFE2F8-DFAD-4C9B-AAF2-F3B83713BD8D}"/>
              </a:ext>
            </a:extLst>
          </p:cNvPr>
          <p:cNvSpPr>
            <a:spLocks noGrp="1"/>
          </p:cNvSpPr>
          <p:nvPr>
            <p:ph type="sldNum" sz="quarter" idx="12"/>
          </p:nvPr>
        </p:nvSpPr>
        <p:spPr/>
        <p:txBody>
          <a:bodyPr/>
          <a:lstStyle/>
          <a:p>
            <a:pPr>
              <a:defRPr/>
            </a:pPr>
            <a:fld id="{ED5E4177-983E-4E9F-B0A8-4747932F3AD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790757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FE60-528C-44F6-A9EB-704C3DDC605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860954F-9B07-47F0-BCD5-21B5BB3E72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5E1358-EA06-4471-946F-E744C1E98B6F}"/>
              </a:ext>
            </a:extLst>
          </p:cNvPr>
          <p:cNvSpPr>
            <a:spLocks noGrp="1"/>
          </p:cNvSpPr>
          <p:nvPr>
            <p:ph type="dt" sz="half" idx="10"/>
          </p:nvPr>
        </p:nvSpPr>
        <p:spPr/>
        <p:txBody>
          <a:bodyPr/>
          <a:lstStyle/>
          <a:p>
            <a:fld id="{1E2B322B-76ED-45DF-9ED8-24AAE97B2AFB}" type="datetime1">
              <a:rPr lang="en-US" smtClean="0"/>
              <a:pPr/>
              <a:t>7/16/2018</a:t>
            </a:fld>
            <a:endParaRPr lang="en-US" dirty="0"/>
          </a:p>
        </p:txBody>
      </p:sp>
      <p:sp>
        <p:nvSpPr>
          <p:cNvPr id="5" name="Footer Placeholder 4">
            <a:extLst>
              <a:ext uri="{FF2B5EF4-FFF2-40B4-BE49-F238E27FC236}">
                <a16:creationId xmlns:a16="http://schemas.microsoft.com/office/drawing/2014/main" id="{D0558C9C-19FF-42AB-9C76-F6266659E2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430F63-AB82-4113-A9F7-185395E94238}"/>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7457604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FEA7-BB76-46A5-8DEF-F8937A0C4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20713-21A4-4754-9D8F-E2BEF24C5B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BC23E-0C60-4F1B-962C-CCF3CDA1CEC3}"/>
              </a:ext>
            </a:extLst>
          </p:cNvPr>
          <p:cNvSpPr>
            <a:spLocks noGrp="1"/>
          </p:cNvSpPr>
          <p:nvPr>
            <p:ph type="dt" sz="half" idx="10"/>
          </p:nvPr>
        </p:nvSpPr>
        <p:spPr/>
        <p:txBody>
          <a:bodyPr/>
          <a:lstStyle/>
          <a:p>
            <a:fld id="{8A5DBD24-6D07-4292-941E-1BF0962DAEF0}" type="datetime1">
              <a:rPr lang="en-US" smtClean="0"/>
              <a:pPr/>
              <a:t>7/16/2018</a:t>
            </a:fld>
            <a:endParaRPr lang="en-US" dirty="0"/>
          </a:p>
        </p:txBody>
      </p:sp>
      <p:sp>
        <p:nvSpPr>
          <p:cNvPr id="5" name="Footer Placeholder 4">
            <a:extLst>
              <a:ext uri="{FF2B5EF4-FFF2-40B4-BE49-F238E27FC236}">
                <a16:creationId xmlns:a16="http://schemas.microsoft.com/office/drawing/2014/main" id="{EE1EE8A2-7E2D-49A6-944C-A904A47188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559E3B-A201-4798-BE90-D9384C9086D4}"/>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1169141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8CEC-F487-4A87-BBED-C1DEBDD9797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8BDA8BD-CFF2-4F08-A010-A31570C8CCD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091A3-10D1-46DC-98D0-DBA4D4667FE2}"/>
              </a:ext>
            </a:extLst>
          </p:cNvPr>
          <p:cNvSpPr>
            <a:spLocks noGrp="1"/>
          </p:cNvSpPr>
          <p:nvPr>
            <p:ph type="dt" sz="half" idx="10"/>
          </p:nvPr>
        </p:nvSpPr>
        <p:spPr/>
        <p:txBody>
          <a:bodyPr/>
          <a:lstStyle/>
          <a:p>
            <a:fld id="{E3E1F397-D004-4F1D-B2DF-42DECCD0A095}" type="datetime1">
              <a:rPr lang="en-US" smtClean="0"/>
              <a:pPr/>
              <a:t>7/16/2018</a:t>
            </a:fld>
            <a:endParaRPr lang="en-US" dirty="0"/>
          </a:p>
        </p:txBody>
      </p:sp>
      <p:sp>
        <p:nvSpPr>
          <p:cNvPr id="5" name="Footer Placeholder 4">
            <a:extLst>
              <a:ext uri="{FF2B5EF4-FFF2-40B4-BE49-F238E27FC236}">
                <a16:creationId xmlns:a16="http://schemas.microsoft.com/office/drawing/2014/main" id="{CBFEFD2E-518A-4F40-A219-3D5410A013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B8A234-23FF-4DA8-A237-1E9EC02899EE}"/>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17050133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7121-207B-45BF-85BB-E281C3FCA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A6498-9C0E-4C1E-8813-79623343C3C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24B5D-7166-4DAB-80DA-F6B8C32F114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5F077E-0A50-43E8-A4DC-1BA62C474A67}"/>
              </a:ext>
            </a:extLst>
          </p:cNvPr>
          <p:cNvSpPr>
            <a:spLocks noGrp="1"/>
          </p:cNvSpPr>
          <p:nvPr>
            <p:ph type="dt" sz="half" idx="10"/>
          </p:nvPr>
        </p:nvSpPr>
        <p:spPr/>
        <p:txBody>
          <a:bodyPr/>
          <a:lstStyle/>
          <a:p>
            <a:fld id="{9D4A9FB3-5861-4293-BFF3-FAB8A19676CF}" type="datetime1">
              <a:rPr lang="en-US" smtClean="0"/>
              <a:pPr/>
              <a:t>7/16/2018</a:t>
            </a:fld>
            <a:endParaRPr lang="en-US" dirty="0"/>
          </a:p>
        </p:txBody>
      </p:sp>
      <p:sp>
        <p:nvSpPr>
          <p:cNvPr id="6" name="Footer Placeholder 5">
            <a:extLst>
              <a:ext uri="{FF2B5EF4-FFF2-40B4-BE49-F238E27FC236}">
                <a16:creationId xmlns:a16="http://schemas.microsoft.com/office/drawing/2014/main" id="{94E5247F-0ED9-4DB0-AF62-C7BC1D2C1F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B451E3-1405-4D42-B2F6-876CF73C24B6}"/>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9473886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035B-A145-49CC-B896-CACF9A146FE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EEF5A7-FBA5-4486-B46E-55C2B8DDB80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A21241B-5051-4739-90F2-93EC70DCF63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D4C230-1940-4D97-882F-06464D08668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C266EDD-A82F-4849-A717-7DC16B10CB9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4C456C-E25D-4FC7-B052-B67ECFAE1C11}"/>
              </a:ext>
            </a:extLst>
          </p:cNvPr>
          <p:cNvSpPr>
            <a:spLocks noGrp="1"/>
          </p:cNvSpPr>
          <p:nvPr>
            <p:ph type="dt" sz="half" idx="10"/>
          </p:nvPr>
        </p:nvSpPr>
        <p:spPr/>
        <p:txBody>
          <a:bodyPr/>
          <a:lstStyle/>
          <a:p>
            <a:fld id="{CF83804C-87BC-4F31-A59D-A199D1CD54BC}" type="datetime1">
              <a:rPr lang="en-US" smtClean="0"/>
              <a:pPr/>
              <a:t>7/16/2018</a:t>
            </a:fld>
            <a:endParaRPr lang="en-US" dirty="0"/>
          </a:p>
        </p:txBody>
      </p:sp>
      <p:sp>
        <p:nvSpPr>
          <p:cNvPr id="8" name="Footer Placeholder 7">
            <a:extLst>
              <a:ext uri="{FF2B5EF4-FFF2-40B4-BE49-F238E27FC236}">
                <a16:creationId xmlns:a16="http://schemas.microsoft.com/office/drawing/2014/main" id="{46E76A95-5F17-4A79-B671-A999FBB17CB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3F85A5E-2E40-4818-AA8C-6DA9BEEEF1B1}"/>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12186653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E685-4027-412E-84DD-24F94154B2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AC51EA-AA93-41BC-8E44-64D4C840D7E5}"/>
              </a:ext>
            </a:extLst>
          </p:cNvPr>
          <p:cNvSpPr>
            <a:spLocks noGrp="1"/>
          </p:cNvSpPr>
          <p:nvPr>
            <p:ph type="dt" sz="half" idx="10"/>
          </p:nvPr>
        </p:nvSpPr>
        <p:spPr/>
        <p:txBody>
          <a:bodyPr/>
          <a:lstStyle/>
          <a:p>
            <a:fld id="{14ECD37D-7722-4B4D-B784-8CD17C4B2284}" type="datetime1">
              <a:rPr lang="en-US" smtClean="0"/>
              <a:pPr/>
              <a:t>7/16/2018</a:t>
            </a:fld>
            <a:endParaRPr lang="en-US" dirty="0"/>
          </a:p>
        </p:txBody>
      </p:sp>
      <p:sp>
        <p:nvSpPr>
          <p:cNvPr id="4" name="Footer Placeholder 3">
            <a:extLst>
              <a:ext uri="{FF2B5EF4-FFF2-40B4-BE49-F238E27FC236}">
                <a16:creationId xmlns:a16="http://schemas.microsoft.com/office/drawing/2014/main" id="{11E6AB22-7037-4E66-87F6-2F87587729F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F9FA39C-8D45-4A13-92B2-8B2B6C960E53}"/>
              </a:ext>
            </a:extLst>
          </p:cNvPr>
          <p:cNvSpPr>
            <a:spLocks noGrp="1"/>
          </p:cNvSpPr>
          <p:nvPr>
            <p:ph type="sldNum" sz="quarter" idx="12"/>
          </p:nvPr>
        </p:nvSpPr>
        <p:spPr/>
        <p:txBody>
          <a:bodyPr/>
          <a:lstStyle/>
          <a:p>
            <a:fld id="{0E5ED782-343E-4A4C-A2C5-7ABC204DFDDE}" type="slidenum">
              <a:rPr lang="en-US" smtClean="0"/>
              <a:pPr/>
              <a:t>‹#›</a:t>
            </a:fld>
            <a:endParaRPr lang="en-US" dirty="0"/>
          </a:p>
        </p:txBody>
      </p:sp>
    </p:spTree>
    <p:extLst>
      <p:ext uri="{BB962C8B-B14F-4D97-AF65-F5344CB8AC3E}">
        <p14:creationId xmlns:p14="http://schemas.microsoft.com/office/powerpoint/2010/main" val="469190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4.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6" Type="http://schemas.openxmlformats.org/officeDocument/2006/relationships/image" Target="../media/image7.png"/><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6.png"/><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6" Type="http://schemas.openxmlformats.org/officeDocument/2006/relationships/image" Target="../media/image7.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6.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4.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6" Type="http://schemas.openxmlformats.org/officeDocument/2006/relationships/image" Target="../media/image7.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6.pn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4.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6" Type="http://schemas.openxmlformats.org/officeDocument/2006/relationships/image" Target="../media/image7.pn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6.pn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619CE-CCB5-4E3B-A76E-4AB19507BFDB}" type="slidenum">
              <a:rPr lang="en-US" smtClean="0"/>
              <a:t>‹#›</a:t>
            </a:fld>
            <a:endParaRPr lang="en-US" dirty="0"/>
          </a:p>
        </p:txBody>
      </p:sp>
    </p:spTree>
    <p:extLst>
      <p:ext uri="{BB962C8B-B14F-4D97-AF65-F5344CB8AC3E}">
        <p14:creationId xmlns:p14="http://schemas.microsoft.com/office/powerpoint/2010/main" val="45297733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1927D-F47C-4D0D-94C0-CD2FF86A67F3}" type="datetime1">
              <a:rPr lang="en-US" smtClean="0"/>
              <a:t>7/16/2018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35402-A96B-43FB-BE82-10458D361873}" type="slidenum">
              <a:rPr lang="en-US" smtClean="0"/>
              <a:t>‹#›</a:t>
            </a:fld>
            <a:endParaRPr lang="en-US"/>
          </a:p>
        </p:txBody>
      </p:sp>
    </p:spTree>
    <p:extLst>
      <p:ext uri="{BB962C8B-B14F-4D97-AF65-F5344CB8AC3E}">
        <p14:creationId xmlns:p14="http://schemas.microsoft.com/office/powerpoint/2010/main" val="2215908025"/>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0B8DA-9A65-4442-AB66-32EB0BC00BD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8D699F-4C0A-475C-83EF-B4D178A3609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6B49A-6449-44EF-88A3-6F70D2D0A81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EEE468-86B2-4C6F-AC58-CD705502DC54}" type="datetimeFigureOut">
              <a:rPr lang="en-US" smtClean="0"/>
              <a:t>7/16/2018</a:t>
            </a:fld>
            <a:endParaRPr lang="en-US"/>
          </a:p>
        </p:txBody>
      </p:sp>
      <p:sp>
        <p:nvSpPr>
          <p:cNvPr id="5" name="Footer Placeholder 4">
            <a:extLst>
              <a:ext uri="{FF2B5EF4-FFF2-40B4-BE49-F238E27FC236}">
                <a16:creationId xmlns:a16="http://schemas.microsoft.com/office/drawing/2014/main" id="{28A7110E-F93E-41AB-9F5C-0C25D6C4634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AB7503-34A9-4720-B8E1-85F875E1429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DD6533-B940-42D3-BBF8-F78E116600B1}" type="slidenum">
              <a:rPr lang="en-US" smtClean="0"/>
              <a:t>‹#›</a:t>
            </a:fld>
            <a:endParaRPr lang="en-US"/>
          </a:p>
        </p:txBody>
      </p:sp>
    </p:spTree>
    <p:extLst>
      <p:ext uri="{BB962C8B-B14F-4D97-AF65-F5344CB8AC3E}">
        <p14:creationId xmlns:p14="http://schemas.microsoft.com/office/powerpoint/2010/main" val="2542652437"/>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4" descr="slide-top.jpg"/>
          <p:cNvPicPr>
            <a:picLocks noChangeAspect="1"/>
          </p:cNvPicPr>
          <p:nvPr userDrawn="1"/>
        </p:nvPicPr>
        <p:blipFill>
          <a:blip r:embed="rId13" cstate="print"/>
          <a:srcRect/>
          <a:stretch>
            <a:fillRect/>
          </a:stretch>
        </p:blipFill>
        <p:spPr bwMode="auto">
          <a:xfrm>
            <a:off x="0" y="0"/>
            <a:ext cx="9144000" cy="1333500"/>
          </a:xfrm>
          <a:prstGeom prst="rect">
            <a:avLst/>
          </a:prstGeom>
          <a:noFill/>
          <a:ln w="9525">
            <a:noFill/>
            <a:miter lim="800000"/>
            <a:headEnd/>
            <a:tailEnd/>
          </a:ln>
        </p:spPr>
      </p:pic>
      <p:sp>
        <p:nvSpPr>
          <p:cNvPr id="2" name="Title Placeholder 1"/>
          <p:cNvSpPr>
            <a:spLocks noGrp="1"/>
          </p:cNvSpPr>
          <p:nvPr>
            <p:ph type="title"/>
          </p:nvPr>
        </p:nvSpPr>
        <p:spPr>
          <a:xfrm>
            <a:off x="740791" y="629539"/>
            <a:ext cx="7187184" cy="630936"/>
          </a:xfrm>
          <a:prstGeom prst="rect">
            <a:avLst/>
          </a:prstGeom>
        </p:spPr>
        <p:txBody>
          <a:bodyPr vert="horz" lIns="91440" tIns="45720" rIns="91440" bIns="45720" rtlCol="0" anchor="b" anchorCtr="0">
            <a:normAutofit/>
          </a:bodyPr>
          <a:lstStyle/>
          <a:p>
            <a:r>
              <a:rPr lang="en-US" dirty="0"/>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228F2-B465-4D31-822C-0B8916961773}" type="datetime1">
              <a:rPr lang="en-US" smtClean="0"/>
              <a:t>7/16/2018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ED782-343E-4A4C-A2C5-7ABC204DFDDE}" type="slidenum">
              <a:rPr lang="en-US" smtClean="0"/>
              <a:pPr/>
              <a:t>‹#›</a:t>
            </a:fld>
            <a:endParaRPr lang="en-US" dirty="0"/>
          </a:p>
        </p:txBody>
      </p:sp>
      <p:pic>
        <p:nvPicPr>
          <p:cNvPr id="7" name="Picture 7" descr="Slide bottom bldgs"/>
          <p:cNvPicPr>
            <a:picLocks noChangeAspect="1" noChangeArrowheads="1"/>
          </p:cNvPicPr>
          <p:nvPr userDrawn="1"/>
        </p:nvPicPr>
        <p:blipFill>
          <a:blip r:embed="rId14" cstate="print"/>
          <a:srcRect/>
          <a:stretch>
            <a:fillRect/>
          </a:stretch>
        </p:blipFill>
        <p:spPr bwMode="auto">
          <a:xfrm>
            <a:off x="0" y="4346575"/>
            <a:ext cx="9144000" cy="2511425"/>
          </a:xfrm>
          <a:prstGeom prst="rect">
            <a:avLst/>
          </a:prstGeom>
          <a:noFill/>
        </p:spPr>
      </p:pic>
      <p:grpSp>
        <p:nvGrpSpPr>
          <p:cNvPr id="12" name="Group 13"/>
          <p:cNvGrpSpPr>
            <a:grpSpLocks/>
          </p:cNvGrpSpPr>
          <p:nvPr userDrawn="1"/>
        </p:nvGrpSpPr>
        <p:grpSpPr bwMode="auto">
          <a:xfrm>
            <a:off x="7305675" y="5915025"/>
            <a:ext cx="776288" cy="776288"/>
            <a:chOff x="4626" y="3741"/>
            <a:chExt cx="489" cy="489"/>
          </a:xfrm>
        </p:grpSpPr>
        <p:sp>
          <p:nvSpPr>
            <p:cNvPr id="13" name="Oval 10"/>
            <p:cNvSpPr>
              <a:spLocks noChangeAspect="1" noChangeArrowheads="1"/>
            </p:cNvSpPr>
            <p:nvPr/>
          </p:nvSpPr>
          <p:spPr bwMode="auto">
            <a:xfrm>
              <a:off x="4626" y="3741"/>
              <a:ext cx="489" cy="489"/>
            </a:xfrm>
            <a:prstGeom prst="ellipse">
              <a:avLst/>
            </a:prstGeom>
            <a:solidFill>
              <a:schemeClr val="bg1"/>
            </a:solidFill>
            <a:ln w="9525">
              <a:noFill/>
              <a:round/>
              <a:headEnd/>
              <a:tailEnd/>
            </a:ln>
            <a:effectLst/>
          </p:spPr>
          <p:txBody>
            <a:bodyPr wrap="none" anchor="ctr"/>
            <a:lstStyle/>
            <a:p>
              <a:endParaRPr lang="en-US" dirty="0"/>
            </a:p>
          </p:txBody>
        </p:sp>
        <p:pic>
          <p:nvPicPr>
            <p:cNvPr id="14" name="Picture 12" descr="HHS logo for PPT"/>
            <p:cNvPicPr>
              <a:picLocks noChangeAspect="1" noChangeArrowheads="1"/>
            </p:cNvPicPr>
            <p:nvPr/>
          </p:nvPicPr>
          <p:blipFill>
            <a:blip r:embed="rId15" cstate="print"/>
            <a:srcRect/>
            <a:stretch>
              <a:fillRect/>
            </a:stretch>
          </p:blipFill>
          <p:spPr bwMode="auto">
            <a:xfrm>
              <a:off x="4646" y="3767"/>
              <a:ext cx="449" cy="436"/>
            </a:xfrm>
            <a:prstGeom prst="rect">
              <a:avLst/>
            </a:prstGeom>
            <a:noFill/>
          </p:spPr>
        </p:pic>
      </p:grpSp>
      <p:grpSp>
        <p:nvGrpSpPr>
          <p:cNvPr id="15" name="Group 18"/>
          <p:cNvGrpSpPr>
            <a:grpSpLocks/>
          </p:cNvGrpSpPr>
          <p:nvPr userDrawn="1"/>
        </p:nvGrpSpPr>
        <p:grpSpPr bwMode="auto">
          <a:xfrm>
            <a:off x="8205788" y="5915025"/>
            <a:ext cx="639762" cy="746125"/>
            <a:chOff x="5169" y="3726"/>
            <a:chExt cx="403" cy="470"/>
          </a:xfrm>
        </p:grpSpPr>
        <p:grpSp>
          <p:nvGrpSpPr>
            <p:cNvPr id="16" name="Group 17"/>
            <p:cNvGrpSpPr>
              <a:grpSpLocks/>
            </p:cNvGrpSpPr>
            <p:nvPr/>
          </p:nvGrpSpPr>
          <p:grpSpPr bwMode="auto">
            <a:xfrm>
              <a:off x="5169" y="3726"/>
              <a:ext cx="403" cy="470"/>
              <a:chOff x="5169" y="3726"/>
              <a:chExt cx="403" cy="470"/>
            </a:xfrm>
          </p:grpSpPr>
          <p:sp>
            <p:nvSpPr>
              <p:cNvPr id="18" name="Rectangle 14"/>
              <p:cNvSpPr>
                <a:spLocks noChangeArrowheads="1"/>
              </p:cNvSpPr>
              <p:nvPr/>
            </p:nvSpPr>
            <p:spPr bwMode="auto">
              <a:xfrm>
                <a:off x="5169" y="3872"/>
                <a:ext cx="403" cy="324"/>
              </a:xfrm>
              <a:prstGeom prst="rect">
                <a:avLst/>
              </a:prstGeom>
              <a:solidFill>
                <a:schemeClr val="bg1"/>
              </a:solidFill>
              <a:ln w="9525">
                <a:noFill/>
                <a:miter lim="800000"/>
                <a:headEnd/>
                <a:tailEnd/>
              </a:ln>
              <a:effectLst/>
            </p:spPr>
            <p:txBody>
              <a:bodyPr wrap="none" anchor="ctr"/>
              <a:lstStyle/>
              <a:p>
                <a:endParaRPr lang="en-US" dirty="0"/>
              </a:p>
            </p:txBody>
          </p:sp>
          <p:sp>
            <p:nvSpPr>
              <p:cNvPr id="19" name="AutoShape 16"/>
              <p:cNvSpPr>
                <a:spLocks noChangeArrowheads="1"/>
              </p:cNvSpPr>
              <p:nvPr/>
            </p:nvSpPr>
            <p:spPr bwMode="auto">
              <a:xfrm>
                <a:off x="5169" y="3726"/>
                <a:ext cx="403" cy="146"/>
              </a:xfrm>
              <a:prstGeom prst="triangle">
                <a:avLst>
                  <a:gd name="adj" fmla="val 50000"/>
                </a:avLst>
              </a:prstGeom>
              <a:solidFill>
                <a:schemeClr val="bg1"/>
              </a:solidFill>
              <a:ln w="9525">
                <a:noFill/>
                <a:miter lim="800000"/>
                <a:headEnd/>
                <a:tailEnd/>
              </a:ln>
              <a:effectLst/>
            </p:spPr>
            <p:txBody>
              <a:bodyPr wrap="none" anchor="ctr"/>
              <a:lstStyle/>
              <a:p>
                <a:endParaRPr lang="en-US" dirty="0"/>
              </a:p>
            </p:txBody>
          </p:sp>
        </p:grpSp>
        <p:pic>
          <p:nvPicPr>
            <p:cNvPr id="17" name="Picture 15" descr="NSP logo for PPT"/>
            <p:cNvPicPr>
              <a:picLocks noChangeAspect="1" noChangeArrowheads="1"/>
            </p:cNvPicPr>
            <p:nvPr/>
          </p:nvPicPr>
          <p:blipFill>
            <a:blip r:embed="rId16" cstate="print"/>
            <a:srcRect/>
            <a:stretch>
              <a:fillRect/>
            </a:stretch>
          </p:blipFill>
          <p:spPr bwMode="auto">
            <a:xfrm>
              <a:off x="5203" y="3767"/>
              <a:ext cx="334" cy="396"/>
            </a:xfrm>
            <a:prstGeom prst="rect">
              <a:avLst/>
            </a:prstGeom>
            <a:noFill/>
          </p:spPr>
        </p:pic>
      </p:grpSp>
      <p:sp>
        <p:nvSpPr>
          <p:cNvPr id="3" name="Text Placeholder 2"/>
          <p:cNvSpPr>
            <a:spLocks noGrp="1"/>
          </p:cNvSpPr>
          <p:nvPr>
            <p:ph type="body" idx="1"/>
          </p:nvPr>
        </p:nvSpPr>
        <p:spPr>
          <a:xfrm>
            <a:off x="740791" y="1804988"/>
            <a:ext cx="7187184" cy="32242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2482721"/>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hf hdr="0" ftr="0" dt="0"/>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B89F7E-1B70-4F4D-A6D1-0FA450481EE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6340BD-83CA-4228-8A69-CD8249C064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8B70B-C9F5-49DB-A9F8-2B6397192F4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80C7B2-AA88-4C50-BD14-DBCC0C75F2F2}" type="datetimeFigureOut">
              <a:rPr lang="en-US" smtClean="0"/>
              <a:t>7/16/2018</a:t>
            </a:fld>
            <a:endParaRPr lang="en-US"/>
          </a:p>
        </p:txBody>
      </p:sp>
      <p:sp>
        <p:nvSpPr>
          <p:cNvPr id="5" name="Footer Placeholder 4">
            <a:extLst>
              <a:ext uri="{FF2B5EF4-FFF2-40B4-BE49-F238E27FC236}">
                <a16:creationId xmlns:a16="http://schemas.microsoft.com/office/drawing/2014/main" id="{C8858F2D-CFFE-4A69-9B7F-FA9A424448C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9CCBA8-4A7B-426C-9AD2-6F4FBC890C2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EF01BC-EB52-4999-838D-90A84416BF45}" type="slidenum">
              <a:rPr lang="en-US" smtClean="0"/>
              <a:t>‹#›</a:t>
            </a:fld>
            <a:endParaRPr lang="en-US"/>
          </a:p>
        </p:txBody>
      </p:sp>
      <p:grpSp>
        <p:nvGrpSpPr>
          <p:cNvPr id="7" name="Group 13">
            <a:extLst>
              <a:ext uri="{FF2B5EF4-FFF2-40B4-BE49-F238E27FC236}">
                <a16:creationId xmlns:a16="http://schemas.microsoft.com/office/drawing/2014/main" id="{D6373536-2B2C-47AB-888C-552163B801E9}"/>
              </a:ext>
            </a:extLst>
          </p:cNvPr>
          <p:cNvGrpSpPr>
            <a:grpSpLocks/>
          </p:cNvGrpSpPr>
          <p:nvPr userDrawn="1"/>
        </p:nvGrpSpPr>
        <p:grpSpPr bwMode="auto">
          <a:xfrm>
            <a:off x="508000" y="6157700"/>
            <a:ext cx="457200" cy="395752"/>
            <a:chOff x="4626" y="3741"/>
            <a:chExt cx="489" cy="489"/>
          </a:xfrm>
        </p:grpSpPr>
        <p:sp>
          <p:nvSpPr>
            <p:cNvPr id="8" name="Oval 10">
              <a:extLst>
                <a:ext uri="{FF2B5EF4-FFF2-40B4-BE49-F238E27FC236}">
                  <a16:creationId xmlns:a16="http://schemas.microsoft.com/office/drawing/2014/main" id="{894B7DBC-1C83-404A-A8E4-88A39049FBBA}"/>
                </a:ext>
              </a:extLst>
            </p:cNvPr>
            <p:cNvSpPr>
              <a:spLocks noChangeAspect="1" noChangeArrowheads="1"/>
            </p:cNvSpPr>
            <p:nvPr/>
          </p:nvSpPr>
          <p:spPr bwMode="auto">
            <a:xfrm>
              <a:off x="4626" y="3741"/>
              <a:ext cx="489" cy="48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pic>
          <p:nvPicPr>
            <p:cNvPr id="9" name="Picture 12" descr="HHS logo for PPT">
              <a:extLst>
                <a:ext uri="{FF2B5EF4-FFF2-40B4-BE49-F238E27FC236}">
                  <a16:creationId xmlns:a16="http://schemas.microsoft.com/office/drawing/2014/main" id="{30866519-C4D3-4A79-82FA-D364086A759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46" y="3767"/>
              <a:ext cx="449"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632745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886" r:id="rId13"/>
    <p:sldLayoutId id="2147483925"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B89F7E-1B70-4F4D-A6D1-0FA450481EE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6340BD-83CA-4228-8A69-CD8249C064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8B70B-C9F5-49DB-A9F8-2B6397192F4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2FB837-C2E7-4EF5-A7B2-B676C5263702}" type="datetimeFigureOut">
              <a:rPr lang="en-US" smtClean="0"/>
              <a:t>7/16/2018</a:t>
            </a:fld>
            <a:endParaRPr lang="en-US"/>
          </a:p>
        </p:txBody>
      </p:sp>
      <p:sp>
        <p:nvSpPr>
          <p:cNvPr id="5" name="Footer Placeholder 4">
            <a:extLst>
              <a:ext uri="{FF2B5EF4-FFF2-40B4-BE49-F238E27FC236}">
                <a16:creationId xmlns:a16="http://schemas.microsoft.com/office/drawing/2014/main" id="{C8858F2D-CFFE-4A69-9B7F-FA9A424448C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9CCBA8-4A7B-426C-9AD2-6F4FBC890C2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4B046D7-F131-49A7-9EAB-0E41EC56412B}" type="slidenum">
              <a:rPr lang="en-US" smtClean="0"/>
              <a:t>‹#›</a:t>
            </a:fld>
            <a:endParaRPr lang="en-US"/>
          </a:p>
        </p:txBody>
      </p:sp>
    </p:spTree>
    <p:extLst>
      <p:ext uri="{BB962C8B-B14F-4D97-AF65-F5344CB8AC3E}">
        <p14:creationId xmlns:p14="http://schemas.microsoft.com/office/powerpoint/2010/main" val="373876415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AAF24-FF51-4187-9C63-5DC77924FA6B}" type="datetime1">
              <a:rPr lang="en-US" smtClean="0"/>
              <a:pPr/>
              <a:t>7/16/2018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31CE53-EDDC-42C6-8584-62302CB06799}" type="slidenum">
              <a:rPr lang="en-US" smtClean="0"/>
              <a:pPr/>
              <a:t>‹#›</a:t>
            </a:fld>
            <a:endParaRPr lang="en-US" dirty="0"/>
          </a:p>
        </p:txBody>
      </p:sp>
    </p:spTree>
    <p:extLst>
      <p:ext uri="{BB962C8B-B14F-4D97-AF65-F5344CB8AC3E}">
        <p14:creationId xmlns:p14="http://schemas.microsoft.com/office/powerpoint/2010/main" val="2672562351"/>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B89F7E-1B70-4F4D-A6D1-0FA450481EE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6340BD-83CA-4228-8A69-CD8249C064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8B70B-C9F5-49DB-A9F8-2B6397192F4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80C7B2-AA88-4C50-BD14-DBCC0C75F2F2}" type="datetimeFigureOut">
              <a:rPr lang="en-US" smtClean="0"/>
              <a:t>7/16/2018</a:t>
            </a:fld>
            <a:endParaRPr lang="en-US"/>
          </a:p>
        </p:txBody>
      </p:sp>
      <p:sp>
        <p:nvSpPr>
          <p:cNvPr id="5" name="Footer Placeholder 4">
            <a:extLst>
              <a:ext uri="{FF2B5EF4-FFF2-40B4-BE49-F238E27FC236}">
                <a16:creationId xmlns:a16="http://schemas.microsoft.com/office/drawing/2014/main" id="{C8858F2D-CFFE-4A69-9B7F-FA9A424448C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9CCBA8-4A7B-426C-9AD2-6F4FBC890C2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EF01BC-EB52-4999-838D-90A84416BF45}" type="slidenum">
              <a:rPr lang="en-US" smtClean="0"/>
              <a:t>‹#›</a:t>
            </a:fld>
            <a:endParaRPr lang="en-US"/>
          </a:p>
        </p:txBody>
      </p:sp>
      <p:pic>
        <p:nvPicPr>
          <p:cNvPr id="7" name="Picture 4" descr="slide-top.jpg">
            <a:extLst>
              <a:ext uri="{FF2B5EF4-FFF2-40B4-BE49-F238E27FC236}">
                <a16:creationId xmlns:a16="http://schemas.microsoft.com/office/drawing/2014/main" id="{E4062CEB-EC6F-4ACA-A154-19CDC0BD0917}"/>
              </a:ext>
            </a:extLst>
          </p:cNvPr>
          <p:cNvPicPr>
            <a:picLocks noChangeAspect="1"/>
          </p:cNvPicPr>
          <p:nvPr userDrawn="1"/>
        </p:nvPicPr>
        <p:blipFill>
          <a:blip r:embed="rId13" cstate="print"/>
          <a:srcRect/>
          <a:stretch>
            <a:fillRect/>
          </a:stretch>
        </p:blipFill>
        <p:spPr bwMode="auto">
          <a:xfrm>
            <a:off x="0" y="0"/>
            <a:ext cx="9144000" cy="1333500"/>
          </a:xfrm>
          <a:prstGeom prst="rect">
            <a:avLst/>
          </a:prstGeom>
          <a:noFill/>
          <a:ln w="9525">
            <a:noFill/>
            <a:miter lim="800000"/>
            <a:headEnd/>
            <a:tailEnd/>
          </a:ln>
        </p:spPr>
      </p:pic>
      <p:pic>
        <p:nvPicPr>
          <p:cNvPr id="8" name="Picture 7" descr="Slide bottom bldgs">
            <a:extLst>
              <a:ext uri="{FF2B5EF4-FFF2-40B4-BE49-F238E27FC236}">
                <a16:creationId xmlns:a16="http://schemas.microsoft.com/office/drawing/2014/main" id="{E8607DF3-887B-48EA-91A3-E51E62CD8ADB}"/>
              </a:ext>
            </a:extLst>
          </p:cNvPr>
          <p:cNvPicPr>
            <a:picLocks noChangeAspect="1" noChangeArrowheads="1"/>
          </p:cNvPicPr>
          <p:nvPr userDrawn="1"/>
        </p:nvPicPr>
        <p:blipFill>
          <a:blip r:embed="rId14" cstate="print"/>
          <a:srcRect/>
          <a:stretch>
            <a:fillRect/>
          </a:stretch>
        </p:blipFill>
        <p:spPr bwMode="auto">
          <a:xfrm>
            <a:off x="0" y="4346575"/>
            <a:ext cx="9144000" cy="2511425"/>
          </a:xfrm>
          <a:prstGeom prst="rect">
            <a:avLst/>
          </a:prstGeom>
          <a:noFill/>
        </p:spPr>
      </p:pic>
      <p:grpSp>
        <p:nvGrpSpPr>
          <p:cNvPr id="9" name="Group 13">
            <a:extLst>
              <a:ext uri="{FF2B5EF4-FFF2-40B4-BE49-F238E27FC236}">
                <a16:creationId xmlns:a16="http://schemas.microsoft.com/office/drawing/2014/main" id="{29D99EF4-12FE-44C6-BD06-3373FFC050AB}"/>
              </a:ext>
            </a:extLst>
          </p:cNvPr>
          <p:cNvGrpSpPr>
            <a:grpSpLocks/>
          </p:cNvGrpSpPr>
          <p:nvPr userDrawn="1"/>
        </p:nvGrpSpPr>
        <p:grpSpPr bwMode="auto">
          <a:xfrm>
            <a:off x="7305675" y="5915025"/>
            <a:ext cx="776288" cy="776288"/>
            <a:chOff x="4626" y="3741"/>
            <a:chExt cx="489" cy="489"/>
          </a:xfrm>
        </p:grpSpPr>
        <p:sp>
          <p:nvSpPr>
            <p:cNvPr id="10" name="Oval 10">
              <a:extLst>
                <a:ext uri="{FF2B5EF4-FFF2-40B4-BE49-F238E27FC236}">
                  <a16:creationId xmlns:a16="http://schemas.microsoft.com/office/drawing/2014/main" id="{B186AB53-2508-40A9-85F0-712E095F0B67}"/>
                </a:ext>
              </a:extLst>
            </p:cNvPr>
            <p:cNvSpPr>
              <a:spLocks noChangeAspect="1" noChangeArrowheads="1"/>
            </p:cNvSpPr>
            <p:nvPr/>
          </p:nvSpPr>
          <p:spPr bwMode="auto">
            <a:xfrm>
              <a:off x="4626" y="3741"/>
              <a:ext cx="489" cy="489"/>
            </a:xfrm>
            <a:prstGeom prst="ellipse">
              <a:avLst/>
            </a:prstGeom>
            <a:solidFill>
              <a:schemeClr val="bg1"/>
            </a:solidFill>
            <a:ln w="9525">
              <a:noFill/>
              <a:round/>
              <a:headEnd/>
              <a:tailEnd/>
            </a:ln>
            <a:effectLst/>
          </p:spPr>
          <p:txBody>
            <a:bodyPr wrap="none" anchor="ctr"/>
            <a:lstStyle/>
            <a:p>
              <a:endParaRPr lang="en-US" dirty="0"/>
            </a:p>
          </p:txBody>
        </p:sp>
        <p:pic>
          <p:nvPicPr>
            <p:cNvPr id="11" name="Picture 12" descr="HHS logo for PPT">
              <a:extLst>
                <a:ext uri="{FF2B5EF4-FFF2-40B4-BE49-F238E27FC236}">
                  <a16:creationId xmlns:a16="http://schemas.microsoft.com/office/drawing/2014/main" id="{B18DC15F-788C-4419-A012-96442C6CB211}"/>
                </a:ext>
              </a:extLst>
            </p:cNvPr>
            <p:cNvPicPr>
              <a:picLocks noChangeAspect="1" noChangeArrowheads="1"/>
            </p:cNvPicPr>
            <p:nvPr/>
          </p:nvPicPr>
          <p:blipFill>
            <a:blip r:embed="rId15" cstate="print"/>
            <a:srcRect/>
            <a:stretch>
              <a:fillRect/>
            </a:stretch>
          </p:blipFill>
          <p:spPr bwMode="auto">
            <a:xfrm>
              <a:off x="4646" y="3767"/>
              <a:ext cx="449" cy="436"/>
            </a:xfrm>
            <a:prstGeom prst="rect">
              <a:avLst/>
            </a:prstGeom>
            <a:noFill/>
          </p:spPr>
        </p:pic>
      </p:grpSp>
      <p:grpSp>
        <p:nvGrpSpPr>
          <p:cNvPr id="12" name="Group 18">
            <a:extLst>
              <a:ext uri="{FF2B5EF4-FFF2-40B4-BE49-F238E27FC236}">
                <a16:creationId xmlns:a16="http://schemas.microsoft.com/office/drawing/2014/main" id="{6181FEFF-3D4E-4DDD-9FAD-92CA78762231}"/>
              </a:ext>
            </a:extLst>
          </p:cNvPr>
          <p:cNvGrpSpPr>
            <a:grpSpLocks/>
          </p:cNvGrpSpPr>
          <p:nvPr userDrawn="1"/>
        </p:nvGrpSpPr>
        <p:grpSpPr bwMode="auto">
          <a:xfrm>
            <a:off x="8205788" y="5915025"/>
            <a:ext cx="639762" cy="746125"/>
            <a:chOff x="5169" y="3726"/>
            <a:chExt cx="403" cy="470"/>
          </a:xfrm>
        </p:grpSpPr>
        <p:grpSp>
          <p:nvGrpSpPr>
            <p:cNvPr id="13" name="Group 17">
              <a:extLst>
                <a:ext uri="{FF2B5EF4-FFF2-40B4-BE49-F238E27FC236}">
                  <a16:creationId xmlns:a16="http://schemas.microsoft.com/office/drawing/2014/main" id="{3DE657E9-5804-4816-BA27-83C339202339}"/>
                </a:ext>
              </a:extLst>
            </p:cNvPr>
            <p:cNvGrpSpPr>
              <a:grpSpLocks/>
            </p:cNvGrpSpPr>
            <p:nvPr/>
          </p:nvGrpSpPr>
          <p:grpSpPr bwMode="auto">
            <a:xfrm>
              <a:off x="5169" y="3726"/>
              <a:ext cx="403" cy="470"/>
              <a:chOff x="5169" y="3726"/>
              <a:chExt cx="403" cy="470"/>
            </a:xfrm>
          </p:grpSpPr>
          <p:sp>
            <p:nvSpPr>
              <p:cNvPr id="15" name="Rectangle 14">
                <a:extLst>
                  <a:ext uri="{FF2B5EF4-FFF2-40B4-BE49-F238E27FC236}">
                    <a16:creationId xmlns:a16="http://schemas.microsoft.com/office/drawing/2014/main" id="{FD331989-53A6-400F-AD2D-74C7A70D4311}"/>
                  </a:ext>
                </a:extLst>
              </p:cNvPr>
              <p:cNvSpPr>
                <a:spLocks noChangeArrowheads="1"/>
              </p:cNvSpPr>
              <p:nvPr/>
            </p:nvSpPr>
            <p:spPr bwMode="auto">
              <a:xfrm>
                <a:off x="5169" y="3872"/>
                <a:ext cx="403" cy="324"/>
              </a:xfrm>
              <a:prstGeom prst="rect">
                <a:avLst/>
              </a:prstGeom>
              <a:solidFill>
                <a:schemeClr val="bg1"/>
              </a:solidFill>
              <a:ln w="9525">
                <a:noFill/>
                <a:miter lim="800000"/>
                <a:headEnd/>
                <a:tailEnd/>
              </a:ln>
              <a:effectLst/>
            </p:spPr>
            <p:txBody>
              <a:bodyPr wrap="none" anchor="ctr"/>
              <a:lstStyle/>
              <a:p>
                <a:endParaRPr lang="en-US" dirty="0"/>
              </a:p>
            </p:txBody>
          </p:sp>
          <p:sp>
            <p:nvSpPr>
              <p:cNvPr id="16" name="AutoShape 16">
                <a:extLst>
                  <a:ext uri="{FF2B5EF4-FFF2-40B4-BE49-F238E27FC236}">
                    <a16:creationId xmlns:a16="http://schemas.microsoft.com/office/drawing/2014/main" id="{FB293E70-D56C-4E88-9557-50AF1BF18780}"/>
                  </a:ext>
                </a:extLst>
              </p:cNvPr>
              <p:cNvSpPr>
                <a:spLocks noChangeArrowheads="1"/>
              </p:cNvSpPr>
              <p:nvPr/>
            </p:nvSpPr>
            <p:spPr bwMode="auto">
              <a:xfrm>
                <a:off x="5169" y="3726"/>
                <a:ext cx="403" cy="146"/>
              </a:xfrm>
              <a:prstGeom prst="triangle">
                <a:avLst>
                  <a:gd name="adj" fmla="val 50000"/>
                </a:avLst>
              </a:prstGeom>
              <a:solidFill>
                <a:schemeClr val="bg1"/>
              </a:solidFill>
              <a:ln w="9525">
                <a:noFill/>
                <a:miter lim="800000"/>
                <a:headEnd/>
                <a:tailEnd/>
              </a:ln>
              <a:effectLst/>
            </p:spPr>
            <p:txBody>
              <a:bodyPr wrap="none" anchor="ctr"/>
              <a:lstStyle/>
              <a:p>
                <a:endParaRPr lang="en-US" dirty="0"/>
              </a:p>
            </p:txBody>
          </p:sp>
        </p:grpSp>
        <p:pic>
          <p:nvPicPr>
            <p:cNvPr id="14" name="Picture 15" descr="NSP logo for PPT">
              <a:extLst>
                <a:ext uri="{FF2B5EF4-FFF2-40B4-BE49-F238E27FC236}">
                  <a16:creationId xmlns:a16="http://schemas.microsoft.com/office/drawing/2014/main" id="{116998E6-67E5-4315-B1BD-03FACEAD8097}"/>
                </a:ext>
              </a:extLst>
            </p:cNvPr>
            <p:cNvPicPr>
              <a:picLocks noChangeAspect="1" noChangeArrowheads="1"/>
            </p:cNvPicPr>
            <p:nvPr/>
          </p:nvPicPr>
          <p:blipFill>
            <a:blip r:embed="rId16" cstate="print"/>
            <a:srcRect/>
            <a:stretch>
              <a:fillRect/>
            </a:stretch>
          </p:blipFill>
          <p:spPr bwMode="auto">
            <a:xfrm>
              <a:off x="5203" y="3767"/>
              <a:ext cx="334" cy="396"/>
            </a:xfrm>
            <a:prstGeom prst="rect">
              <a:avLst/>
            </a:prstGeom>
            <a:noFill/>
          </p:spPr>
        </p:pic>
      </p:grpSp>
    </p:spTree>
    <p:extLst>
      <p:ext uri="{BB962C8B-B14F-4D97-AF65-F5344CB8AC3E}">
        <p14:creationId xmlns:p14="http://schemas.microsoft.com/office/powerpoint/2010/main" val="2444826991"/>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4" descr="slide-top.jpg"/>
          <p:cNvPicPr>
            <a:picLocks noChangeAspect="1"/>
          </p:cNvPicPr>
          <p:nvPr/>
        </p:nvPicPr>
        <p:blipFill>
          <a:blip r:embed="rId13" cstate="print"/>
          <a:srcRect/>
          <a:stretch>
            <a:fillRect/>
          </a:stretch>
        </p:blipFill>
        <p:spPr bwMode="auto">
          <a:xfrm>
            <a:off x="0" y="0"/>
            <a:ext cx="9144000" cy="1333500"/>
          </a:xfrm>
          <a:prstGeom prst="rect">
            <a:avLst/>
          </a:prstGeom>
          <a:noFill/>
          <a:ln w="9525">
            <a:noFill/>
            <a:miter lim="800000"/>
            <a:headEnd/>
            <a:tailEnd/>
          </a:ln>
        </p:spPr>
      </p:pic>
      <p:sp>
        <p:nvSpPr>
          <p:cNvPr id="2" name="Title Placeholder 1"/>
          <p:cNvSpPr>
            <a:spLocks noGrp="1"/>
          </p:cNvSpPr>
          <p:nvPr>
            <p:ph type="title"/>
          </p:nvPr>
        </p:nvSpPr>
        <p:spPr>
          <a:xfrm>
            <a:off x="740791" y="629539"/>
            <a:ext cx="7187184" cy="630936"/>
          </a:xfrm>
          <a:prstGeom prst="rect">
            <a:avLst/>
          </a:prstGeom>
        </p:spPr>
        <p:txBody>
          <a:bodyPr vert="horz" lIns="91440" tIns="45720" rIns="91440" bIns="45720" rtlCol="0" anchor="b" anchorCtr="0">
            <a:normAutofit/>
          </a:bodyPr>
          <a:lstStyle/>
          <a:p>
            <a:r>
              <a:rPr lang="en-US" dirty="0"/>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E250C-3900-4729-8BA2-79C114A93235}" type="datetime1">
              <a:rPr lang="en-US" smtClean="0"/>
              <a:pPr/>
              <a:t>7/16/2018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ED782-343E-4A4C-A2C5-7ABC204DFDDE}" type="slidenum">
              <a:rPr lang="en-US" smtClean="0"/>
              <a:pPr/>
              <a:t>‹#›</a:t>
            </a:fld>
            <a:endParaRPr lang="en-US" dirty="0"/>
          </a:p>
        </p:txBody>
      </p:sp>
      <p:pic>
        <p:nvPicPr>
          <p:cNvPr id="7" name="Picture 7" descr="Slide bottom bldgs"/>
          <p:cNvPicPr>
            <a:picLocks noChangeAspect="1" noChangeArrowheads="1"/>
          </p:cNvPicPr>
          <p:nvPr/>
        </p:nvPicPr>
        <p:blipFill>
          <a:blip r:embed="rId14" cstate="print"/>
          <a:srcRect/>
          <a:stretch>
            <a:fillRect/>
          </a:stretch>
        </p:blipFill>
        <p:spPr bwMode="auto">
          <a:xfrm>
            <a:off x="0" y="4346575"/>
            <a:ext cx="9144000" cy="2511425"/>
          </a:xfrm>
          <a:prstGeom prst="rect">
            <a:avLst/>
          </a:prstGeom>
          <a:noFill/>
        </p:spPr>
      </p:pic>
      <p:sp>
        <p:nvSpPr>
          <p:cNvPr id="3" name="Text Placeholder 2"/>
          <p:cNvSpPr>
            <a:spLocks noGrp="1"/>
          </p:cNvSpPr>
          <p:nvPr>
            <p:ph type="body" idx="1"/>
          </p:nvPr>
        </p:nvSpPr>
        <p:spPr>
          <a:xfrm>
            <a:off x="740791" y="1804988"/>
            <a:ext cx="7187184" cy="32242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0508150"/>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hf hdr="0" ftr="0" dt="0"/>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accent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B89F7E-1B70-4F4D-A6D1-0FA450481EE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6340BD-83CA-4228-8A69-CD8249C064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8B70B-C9F5-49DB-A9F8-2B6397192F4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80C7B2-AA88-4C50-BD14-DBCC0C75F2F2}" type="datetimeFigureOut">
              <a:rPr lang="en-US" smtClean="0"/>
              <a:t>7/16/2018</a:t>
            </a:fld>
            <a:endParaRPr lang="en-US"/>
          </a:p>
        </p:txBody>
      </p:sp>
      <p:sp>
        <p:nvSpPr>
          <p:cNvPr id="5" name="Footer Placeholder 4">
            <a:extLst>
              <a:ext uri="{FF2B5EF4-FFF2-40B4-BE49-F238E27FC236}">
                <a16:creationId xmlns:a16="http://schemas.microsoft.com/office/drawing/2014/main" id="{C8858F2D-CFFE-4A69-9B7F-FA9A424448C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9CCBA8-4A7B-426C-9AD2-6F4FBC890C2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EF01BC-EB52-4999-838D-90A84416BF45}" type="slidenum">
              <a:rPr lang="en-US" smtClean="0"/>
              <a:t>‹#›</a:t>
            </a:fld>
            <a:endParaRPr lang="en-US"/>
          </a:p>
        </p:txBody>
      </p:sp>
      <p:pic>
        <p:nvPicPr>
          <p:cNvPr id="7" name="Picture 4" descr="slide-top.jpg">
            <a:extLst>
              <a:ext uri="{FF2B5EF4-FFF2-40B4-BE49-F238E27FC236}">
                <a16:creationId xmlns:a16="http://schemas.microsoft.com/office/drawing/2014/main" id="{95230BCF-975B-4FEF-A492-7075E5AFCDFA}"/>
              </a:ext>
            </a:extLst>
          </p:cNvPr>
          <p:cNvPicPr>
            <a:picLocks noChangeAspect="1"/>
          </p:cNvPicPr>
          <p:nvPr userDrawn="1"/>
        </p:nvPicPr>
        <p:blipFill>
          <a:blip r:embed="rId13" cstate="print"/>
          <a:srcRect/>
          <a:stretch>
            <a:fillRect/>
          </a:stretch>
        </p:blipFill>
        <p:spPr bwMode="auto">
          <a:xfrm>
            <a:off x="0" y="0"/>
            <a:ext cx="9144000" cy="1333500"/>
          </a:xfrm>
          <a:prstGeom prst="rect">
            <a:avLst/>
          </a:prstGeom>
          <a:noFill/>
          <a:ln w="9525">
            <a:noFill/>
            <a:miter lim="800000"/>
            <a:headEnd/>
            <a:tailEnd/>
          </a:ln>
        </p:spPr>
      </p:pic>
      <p:pic>
        <p:nvPicPr>
          <p:cNvPr id="8" name="Picture 7" descr="Slide bottom bldgs">
            <a:extLst>
              <a:ext uri="{FF2B5EF4-FFF2-40B4-BE49-F238E27FC236}">
                <a16:creationId xmlns:a16="http://schemas.microsoft.com/office/drawing/2014/main" id="{E6A3565B-B0FF-43B8-B101-862D896E7FAB}"/>
              </a:ext>
            </a:extLst>
          </p:cNvPr>
          <p:cNvPicPr>
            <a:picLocks noChangeAspect="1" noChangeArrowheads="1"/>
          </p:cNvPicPr>
          <p:nvPr userDrawn="1"/>
        </p:nvPicPr>
        <p:blipFill>
          <a:blip r:embed="rId14" cstate="print"/>
          <a:srcRect/>
          <a:stretch>
            <a:fillRect/>
          </a:stretch>
        </p:blipFill>
        <p:spPr bwMode="auto">
          <a:xfrm>
            <a:off x="0" y="4346575"/>
            <a:ext cx="9144000" cy="2511425"/>
          </a:xfrm>
          <a:prstGeom prst="rect">
            <a:avLst/>
          </a:prstGeom>
          <a:noFill/>
        </p:spPr>
      </p:pic>
      <p:grpSp>
        <p:nvGrpSpPr>
          <p:cNvPr id="9" name="Group 13">
            <a:extLst>
              <a:ext uri="{FF2B5EF4-FFF2-40B4-BE49-F238E27FC236}">
                <a16:creationId xmlns:a16="http://schemas.microsoft.com/office/drawing/2014/main" id="{4BA42B54-2702-4779-9B0C-696C7BD2919B}"/>
              </a:ext>
            </a:extLst>
          </p:cNvPr>
          <p:cNvGrpSpPr>
            <a:grpSpLocks/>
          </p:cNvGrpSpPr>
          <p:nvPr userDrawn="1"/>
        </p:nvGrpSpPr>
        <p:grpSpPr bwMode="auto">
          <a:xfrm>
            <a:off x="7305675" y="5915025"/>
            <a:ext cx="776288" cy="776288"/>
            <a:chOff x="4626" y="3741"/>
            <a:chExt cx="489" cy="489"/>
          </a:xfrm>
        </p:grpSpPr>
        <p:sp>
          <p:nvSpPr>
            <p:cNvPr id="10" name="Oval 10">
              <a:extLst>
                <a:ext uri="{FF2B5EF4-FFF2-40B4-BE49-F238E27FC236}">
                  <a16:creationId xmlns:a16="http://schemas.microsoft.com/office/drawing/2014/main" id="{A9FB2552-E71E-4BCD-890A-7EDA64E1148B}"/>
                </a:ext>
              </a:extLst>
            </p:cNvPr>
            <p:cNvSpPr>
              <a:spLocks noChangeAspect="1" noChangeArrowheads="1"/>
            </p:cNvSpPr>
            <p:nvPr/>
          </p:nvSpPr>
          <p:spPr bwMode="auto">
            <a:xfrm>
              <a:off x="4626" y="3741"/>
              <a:ext cx="489" cy="489"/>
            </a:xfrm>
            <a:prstGeom prst="ellipse">
              <a:avLst/>
            </a:prstGeom>
            <a:solidFill>
              <a:schemeClr val="bg1"/>
            </a:solidFill>
            <a:ln w="9525">
              <a:noFill/>
              <a:round/>
              <a:headEnd/>
              <a:tailEnd/>
            </a:ln>
            <a:effectLst/>
          </p:spPr>
          <p:txBody>
            <a:bodyPr wrap="none" anchor="ctr"/>
            <a:lstStyle/>
            <a:p>
              <a:endParaRPr lang="en-US" dirty="0"/>
            </a:p>
          </p:txBody>
        </p:sp>
        <p:pic>
          <p:nvPicPr>
            <p:cNvPr id="11" name="Picture 12" descr="HHS logo for PPT">
              <a:extLst>
                <a:ext uri="{FF2B5EF4-FFF2-40B4-BE49-F238E27FC236}">
                  <a16:creationId xmlns:a16="http://schemas.microsoft.com/office/drawing/2014/main" id="{80F274AB-E196-438E-8D17-FF05071ADBD1}"/>
                </a:ext>
              </a:extLst>
            </p:cNvPr>
            <p:cNvPicPr>
              <a:picLocks noChangeAspect="1" noChangeArrowheads="1"/>
            </p:cNvPicPr>
            <p:nvPr/>
          </p:nvPicPr>
          <p:blipFill>
            <a:blip r:embed="rId15" cstate="print"/>
            <a:srcRect/>
            <a:stretch>
              <a:fillRect/>
            </a:stretch>
          </p:blipFill>
          <p:spPr bwMode="auto">
            <a:xfrm>
              <a:off x="4646" y="3767"/>
              <a:ext cx="449" cy="436"/>
            </a:xfrm>
            <a:prstGeom prst="rect">
              <a:avLst/>
            </a:prstGeom>
            <a:noFill/>
          </p:spPr>
        </p:pic>
      </p:grpSp>
      <p:grpSp>
        <p:nvGrpSpPr>
          <p:cNvPr id="12" name="Group 18">
            <a:extLst>
              <a:ext uri="{FF2B5EF4-FFF2-40B4-BE49-F238E27FC236}">
                <a16:creationId xmlns:a16="http://schemas.microsoft.com/office/drawing/2014/main" id="{1D07D71B-9F27-4338-B6BF-DCDE20FC3B1D}"/>
              </a:ext>
            </a:extLst>
          </p:cNvPr>
          <p:cNvGrpSpPr>
            <a:grpSpLocks/>
          </p:cNvGrpSpPr>
          <p:nvPr userDrawn="1"/>
        </p:nvGrpSpPr>
        <p:grpSpPr bwMode="auto">
          <a:xfrm>
            <a:off x="8205788" y="5915025"/>
            <a:ext cx="639762" cy="746125"/>
            <a:chOff x="5169" y="3726"/>
            <a:chExt cx="403" cy="470"/>
          </a:xfrm>
        </p:grpSpPr>
        <p:grpSp>
          <p:nvGrpSpPr>
            <p:cNvPr id="13" name="Group 17">
              <a:extLst>
                <a:ext uri="{FF2B5EF4-FFF2-40B4-BE49-F238E27FC236}">
                  <a16:creationId xmlns:a16="http://schemas.microsoft.com/office/drawing/2014/main" id="{EAF01D48-F4AD-494C-AA70-84F1498FAFD3}"/>
                </a:ext>
              </a:extLst>
            </p:cNvPr>
            <p:cNvGrpSpPr>
              <a:grpSpLocks/>
            </p:cNvGrpSpPr>
            <p:nvPr/>
          </p:nvGrpSpPr>
          <p:grpSpPr bwMode="auto">
            <a:xfrm>
              <a:off x="5169" y="3726"/>
              <a:ext cx="403" cy="470"/>
              <a:chOff x="5169" y="3726"/>
              <a:chExt cx="403" cy="470"/>
            </a:xfrm>
          </p:grpSpPr>
          <p:sp>
            <p:nvSpPr>
              <p:cNvPr id="15" name="Rectangle 14">
                <a:extLst>
                  <a:ext uri="{FF2B5EF4-FFF2-40B4-BE49-F238E27FC236}">
                    <a16:creationId xmlns:a16="http://schemas.microsoft.com/office/drawing/2014/main" id="{83426728-CBD1-4E00-873F-7D1C37E66460}"/>
                  </a:ext>
                </a:extLst>
              </p:cNvPr>
              <p:cNvSpPr>
                <a:spLocks noChangeArrowheads="1"/>
              </p:cNvSpPr>
              <p:nvPr/>
            </p:nvSpPr>
            <p:spPr bwMode="auto">
              <a:xfrm>
                <a:off x="5169" y="3872"/>
                <a:ext cx="403" cy="324"/>
              </a:xfrm>
              <a:prstGeom prst="rect">
                <a:avLst/>
              </a:prstGeom>
              <a:solidFill>
                <a:schemeClr val="bg1"/>
              </a:solidFill>
              <a:ln w="9525">
                <a:noFill/>
                <a:miter lim="800000"/>
                <a:headEnd/>
                <a:tailEnd/>
              </a:ln>
              <a:effectLst/>
            </p:spPr>
            <p:txBody>
              <a:bodyPr wrap="none" anchor="ctr"/>
              <a:lstStyle/>
              <a:p>
                <a:endParaRPr lang="en-US" dirty="0"/>
              </a:p>
            </p:txBody>
          </p:sp>
          <p:sp>
            <p:nvSpPr>
              <p:cNvPr id="16" name="AutoShape 16">
                <a:extLst>
                  <a:ext uri="{FF2B5EF4-FFF2-40B4-BE49-F238E27FC236}">
                    <a16:creationId xmlns:a16="http://schemas.microsoft.com/office/drawing/2014/main" id="{D4BE14F0-9085-4090-B5C0-40468410B30F}"/>
                  </a:ext>
                </a:extLst>
              </p:cNvPr>
              <p:cNvSpPr>
                <a:spLocks noChangeArrowheads="1"/>
              </p:cNvSpPr>
              <p:nvPr/>
            </p:nvSpPr>
            <p:spPr bwMode="auto">
              <a:xfrm>
                <a:off x="5169" y="3726"/>
                <a:ext cx="403" cy="146"/>
              </a:xfrm>
              <a:prstGeom prst="triangle">
                <a:avLst>
                  <a:gd name="adj" fmla="val 50000"/>
                </a:avLst>
              </a:prstGeom>
              <a:solidFill>
                <a:schemeClr val="bg1"/>
              </a:solidFill>
              <a:ln w="9525">
                <a:noFill/>
                <a:miter lim="800000"/>
                <a:headEnd/>
                <a:tailEnd/>
              </a:ln>
              <a:effectLst/>
            </p:spPr>
            <p:txBody>
              <a:bodyPr wrap="none" anchor="ctr"/>
              <a:lstStyle/>
              <a:p>
                <a:endParaRPr lang="en-US" dirty="0"/>
              </a:p>
            </p:txBody>
          </p:sp>
        </p:grpSp>
        <p:pic>
          <p:nvPicPr>
            <p:cNvPr id="14" name="Picture 15" descr="NSP logo for PPT">
              <a:extLst>
                <a:ext uri="{FF2B5EF4-FFF2-40B4-BE49-F238E27FC236}">
                  <a16:creationId xmlns:a16="http://schemas.microsoft.com/office/drawing/2014/main" id="{0C17D611-6B2D-42F7-B60C-B1FE183F78A1}"/>
                </a:ext>
              </a:extLst>
            </p:cNvPr>
            <p:cNvPicPr>
              <a:picLocks noChangeAspect="1" noChangeArrowheads="1"/>
            </p:cNvPicPr>
            <p:nvPr/>
          </p:nvPicPr>
          <p:blipFill>
            <a:blip r:embed="rId16" cstate="print"/>
            <a:srcRect/>
            <a:stretch>
              <a:fillRect/>
            </a:stretch>
          </p:blipFill>
          <p:spPr bwMode="auto">
            <a:xfrm>
              <a:off x="5203" y="3767"/>
              <a:ext cx="334" cy="396"/>
            </a:xfrm>
            <a:prstGeom prst="rect">
              <a:avLst/>
            </a:prstGeom>
            <a:noFill/>
          </p:spPr>
        </p:pic>
      </p:grpSp>
    </p:spTree>
    <p:extLst>
      <p:ext uri="{BB962C8B-B14F-4D97-AF65-F5344CB8AC3E}">
        <p14:creationId xmlns:p14="http://schemas.microsoft.com/office/powerpoint/2010/main" val="1377089728"/>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B89F7E-1B70-4F4D-A6D1-0FA450481EE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6340BD-83CA-4228-8A69-CD8249C064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8B70B-C9F5-49DB-A9F8-2B6397192F4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80C7B2-AA88-4C50-BD14-DBCC0C75F2F2}" type="datetimeFigureOut">
              <a:rPr lang="en-US" smtClean="0"/>
              <a:t>7/16/2018</a:t>
            </a:fld>
            <a:endParaRPr lang="en-US"/>
          </a:p>
        </p:txBody>
      </p:sp>
      <p:sp>
        <p:nvSpPr>
          <p:cNvPr id="5" name="Footer Placeholder 4">
            <a:extLst>
              <a:ext uri="{FF2B5EF4-FFF2-40B4-BE49-F238E27FC236}">
                <a16:creationId xmlns:a16="http://schemas.microsoft.com/office/drawing/2014/main" id="{C8858F2D-CFFE-4A69-9B7F-FA9A424448C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9CCBA8-4A7B-426C-9AD2-6F4FBC890C2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210521E-63EB-4FDA-A250-B53DCDCACED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69268230"/>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B89F7E-1B70-4F4D-A6D1-0FA450481EE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6340BD-83CA-4228-8A69-CD8249C064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8B70B-C9F5-49DB-A9F8-2B6397192F4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80C7B2-AA88-4C50-BD14-DBCC0C75F2F2}" type="datetimeFigureOut">
              <a:rPr lang="en-US" smtClean="0"/>
              <a:t>7/16/2018</a:t>
            </a:fld>
            <a:endParaRPr lang="en-US"/>
          </a:p>
        </p:txBody>
      </p:sp>
      <p:sp>
        <p:nvSpPr>
          <p:cNvPr id="5" name="Footer Placeholder 4">
            <a:extLst>
              <a:ext uri="{FF2B5EF4-FFF2-40B4-BE49-F238E27FC236}">
                <a16:creationId xmlns:a16="http://schemas.microsoft.com/office/drawing/2014/main" id="{C8858F2D-CFFE-4A69-9B7F-FA9A424448C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9CCBA8-4A7B-426C-9AD2-6F4FBC890C2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EF01BC-EB52-4999-838D-90A84416BF45}" type="slidenum">
              <a:rPr lang="en-US" smtClean="0"/>
              <a:t>‹#›</a:t>
            </a:fld>
            <a:endParaRPr lang="en-US"/>
          </a:p>
        </p:txBody>
      </p:sp>
      <p:pic>
        <p:nvPicPr>
          <p:cNvPr id="7" name="Picture 4" descr="slide-top.jpg">
            <a:extLst>
              <a:ext uri="{FF2B5EF4-FFF2-40B4-BE49-F238E27FC236}">
                <a16:creationId xmlns:a16="http://schemas.microsoft.com/office/drawing/2014/main" id="{83AD89C1-C4F2-45BE-B51D-BC781112A2F7}"/>
              </a:ext>
            </a:extLst>
          </p:cNvPr>
          <p:cNvPicPr>
            <a:picLocks noChangeAspect="1"/>
          </p:cNvPicPr>
          <p:nvPr userDrawn="1"/>
        </p:nvPicPr>
        <p:blipFill>
          <a:blip r:embed="rId13" cstate="print"/>
          <a:srcRect/>
          <a:stretch>
            <a:fillRect/>
          </a:stretch>
        </p:blipFill>
        <p:spPr bwMode="auto">
          <a:xfrm>
            <a:off x="0" y="0"/>
            <a:ext cx="9144000" cy="1333500"/>
          </a:xfrm>
          <a:prstGeom prst="rect">
            <a:avLst/>
          </a:prstGeom>
          <a:noFill/>
          <a:ln w="9525">
            <a:noFill/>
            <a:miter lim="800000"/>
            <a:headEnd/>
            <a:tailEnd/>
          </a:ln>
        </p:spPr>
      </p:pic>
      <p:pic>
        <p:nvPicPr>
          <p:cNvPr id="8" name="Picture 7" descr="Slide bottom bldgs">
            <a:extLst>
              <a:ext uri="{FF2B5EF4-FFF2-40B4-BE49-F238E27FC236}">
                <a16:creationId xmlns:a16="http://schemas.microsoft.com/office/drawing/2014/main" id="{D52CDE7E-2419-497D-AC13-A49EBF476CBE}"/>
              </a:ext>
            </a:extLst>
          </p:cNvPr>
          <p:cNvPicPr>
            <a:picLocks noChangeAspect="1" noChangeArrowheads="1"/>
          </p:cNvPicPr>
          <p:nvPr userDrawn="1"/>
        </p:nvPicPr>
        <p:blipFill>
          <a:blip r:embed="rId14" cstate="print"/>
          <a:srcRect/>
          <a:stretch>
            <a:fillRect/>
          </a:stretch>
        </p:blipFill>
        <p:spPr bwMode="auto">
          <a:xfrm>
            <a:off x="0" y="4346575"/>
            <a:ext cx="9144000" cy="2511425"/>
          </a:xfrm>
          <a:prstGeom prst="rect">
            <a:avLst/>
          </a:prstGeom>
          <a:noFill/>
        </p:spPr>
      </p:pic>
      <p:grpSp>
        <p:nvGrpSpPr>
          <p:cNvPr id="9" name="Group 13">
            <a:extLst>
              <a:ext uri="{FF2B5EF4-FFF2-40B4-BE49-F238E27FC236}">
                <a16:creationId xmlns:a16="http://schemas.microsoft.com/office/drawing/2014/main" id="{1F69BDCE-BE98-45C9-8384-78AA584F93CF}"/>
              </a:ext>
            </a:extLst>
          </p:cNvPr>
          <p:cNvGrpSpPr>
            <a:grpSpLocks/>
          </p:cNvGrpSpPr>
          <p:nvPr userDrawn="1"/>
        </p:nvGrpSpPr>
        <p:grpSpPr bwMode="auto">
          <a:xfrm>
            <a:off x="7305675" y="5915025"/>
            <a:ext cx="776288" cy="776288"/>
            <a:chOff x="4626" y="3741"/>
            <a:chExt cx="489" cy="489"/>
          </a:xfrm>
        </p:grpSpPr>
        <p:sp>
          <p:nvSpPr>
            <p:cNvPr id="10" name="Oval 10">
              <a:extLst>
                <a:ext uri="{FF2B5EF4-FFF2-40B4-BE49-F238E27FC236}">
                  <a16:creationId xmlns:a16="http://schemas.microsoft.com/office/drawing/2014/main" id="{06A7C483-C529-4202-AAD9-23B6DC2C7F8B}"/>
                </a:ext>
              </a:extLst>
            </p:cNvPr>
            <p:cNvSpPr>
              <a:spLocks noChangeAspect="1" noChangeArrowheads="1"/>
            </p:cNvSpPr>
            <p:nvPr/>
          </p:nvSpPr>
          <p:spPr bwMode="auto">
            <a:xfrm>
              <a:off x="4626" y="3741"/>
              <a:ext cx="489" cy="489"/>
            </a:xfrm>
            <a:prstGeom prst="ellipse">
              <a:avLst/>
            </a:prstGeom>
            <a:solidFill>
              <a:schemeClr val="bg1"/>
            </a:solidFill>
            <a:ln w="9525">
              <a:noFill/>
              <a:round/>
              <a:headEnd/>
              <a:tailEnd/>
            </a:ln>
            <a:effectLst/>
          </p:spPr>
          <p:txBody>
            <a:bodyPr wrap="none" anchor="ctr"/>
            <a:lstStyle/>
            <a:p>
              <a:endParaRPr lang="en-US" dirty="0"/>
            </a:p>
          </p:txBody>
        </p:sp>
        <p:pic>
          <p:nvPicPr>
            <p:cNvPr id="11" name="Picture 12" descr="HHS logo for PPT">
              <a:extLst>
                <a:ext uri="{FF2B5EF4-FFF2-40B4-BE49-F238E27FC236}">
                  <a16:creationId xmlns:a16="http://schemas.microsoft.com/office/drawing/2014/main" id="{9B741FB0-CB81-4345-8633-C987894955E2}"/>
                </a:ext>
              </a:extLst>
            </p:cNvPr>
            <p:cNvPicPr>
              <a:picLocks noChangeAspect="1" noChangeArrowheads="1"/>
            </p:cNvPicPr>
            <p:nvPr/>
          </p:nvPicPr>
          <p:blipFill>
            <a:blip r:embed="rId15" cstate="print"/>
            <a:srcRect/>
            <a:stretch>
              <a:fillRect/>
            </a:stretch>
          </p:blipFill>
          <p:spPr bwMode="auto">
            <a:xfrm>
              <a:off x="4646" y="3767"/>
              <a:ext cx="449" cy="436"/>
            </a:xfrm>
            <a:prstGeom prst="rect">
              <a:avLst/>
            </a:prstGeom>
            <a:noFill/>
          </p:spPr>
        </p:pic>
      </p:grpSp>
      <p:grpSp>
        <p:nvGrpSpPr>
          <p:cNvPr id="12" name="Group 18">
            <a:extLst>
              <a:ext uri="{FF2B5EF4-FFF2-40B4-BE49-F238E27FC236}">
                <a16:creationId xmlns:a16="http://schemas.microsoft.com/office/drawing/2014/main" id="{A0E06355-68F0-4F31-A61C-86B6D7E6ED06}"/>
              </a:ext>
            </a:extLst>
          </p:cNvPr>
          <p:cNvGrpSpPr>
            <a:grpSpLocks/>
          </p:cNvGrpSpPr>
          <p:nvPr userDrawn="1"/>
        </p:nvGrpSpPr>
        <p:grpSpPr bwMode="auto">
          <a:xfrm>
            <a:off x="8205788" y="5915025"/>
            <a:ext cx="639762" cy="746125"/>
            <a:chOff x="5169" y="3726"/>
            <a:chExt cx="403" cy="470"/>
          </a:xfrm>
        </p:grpSpPr>
        <p:grpSp>
          <p:nvGrpSpPr>
            <p:cNvPr id="13" name="Group 17">
              <a:extLst>
                <a:ext uri="{FF2B5EF4-FFF2-40B4-BE49-F238E27FC236}">
                  <a16:creationId xmlns:a16="http://schemas.microsoft.com/office/drawing/2014/main" id="{CC879F0E-88B8-4FAA-A9A6-7FAC9CEACC70}"/>
                </a:ext>
              </a:extLst>
            </p:cNvPr>
            <p:cNvGrpSpPr>
              <a:grpSpLocks/>
            </p:cNvGrpSpPr>
            <p:nvPr/>
          </p:nvGrpSpPr>
          <p:grpSpPr bwMode="auto">
            <a:xfrm>
              <a:off x="5169" y="3726"/>
              <a:ext cx="403" cy="470"/>
              <a:chOff x="5169" y="3726"/>
              <a:chExt cx="403" cy="470"/>
            </a:xfrm>
          </p:grpSpPr>
          <p:sp>
            <p:nvSpPr>
              <p:cNvPr id="15" name="Rectangle 14">
                <a:extLst>
                  <a:ext uri="{FF2B5EF4-FFF2-40B4-BE49-F238E27FC236}">
                    <a16:creationId xmlns:a16="http://schemas.microsoft.com/office/drawing/2014/main" id="{532CF4FC-4A10-42BB-9937-C5BEBDCF1925}"/>
                  </a:ext>
                </a:extLst>
              </p:cNvPr>
              <p:cNvSpPr>
                <a:spLocks noChangeArrowheads="1"/>
              </p:cNvSpPr>
              <p:nvPr/>
            </p:nvSpPr>
            <p:spPr bwMode="auto">
              <a:xfrm>
                <a:off x="5169" y="3872"/>
                <a:ext cx="403" cy="324"/>
              </a:xfrm>
              <a:prstGeom prst="rect">
                <a:avLst/>
              </a:prstGeom>
              <a:solidFill>
                <a:schemeClr val="bg1"/>
              </a:solidFill>
              <a:ln w="9525">
                <a:noFill/>
                <a:miter lim="800000"/>
                <a:headEnd/>
                <a:tailEnd/>
              </a:ln>
              <a:effectLst/>
            </p:spPr>
            <p:txBody>
              <a:bodyPr wrap="none" anchor="ctr"/>
              <a:lstStyle/>
              <a:p>
                <a:endParaRPr lang="en-US" dirty="0"/>
              </a:p>
            </p:txBody>
          </p:sp>
          <p:sp>
            <p:nvSpPr>
              <p:cNvPr id="16" name="AutoShape 16">
                <a:extLst>
                  <a:ext uri="{FF2B5EF4-FFF2-40B4-BE49-F238E27FC236}">
                    <a16:creationId xmlns:a16="http://schemas.microsoft.com/office/drawing/2014/main" id="{0A1ADB8B-5A77-4641-B80B-D47AA1BC158C}"/>
                  </a:ext>
                </a:extLst>
              </p:cNvPr>
              <p:cNvSpPr>
                <a:spLocks noChangeArrowheads="1"/>
              </p:cNvSpPr>
              <p:nvPr/>
            </p:nvSpPr>
            <p:spPr bwMode="auto">
              <a:xfrm>
                <a:off x="5169" y="3726"/>
                <a:ext cx="403" cy="146"/>
              </a:xfrm>
              <a:prstGeom prst="triangle">
                <a:avLst>
                  <a:gd name="adj" fmla="val 50000"/>
                </a:avLst>
              </a:prstGeom>
              <a:solidFill>
                <a:schemeClr val="bg1"/>
              </a:solidFill>
              <a:ln w="9525">
                <a:noFill/>
                <a:miter lim="800000"/>
                <a:headEnd/>
                <a:tailEnd/>
              </a:ln>
              <a:effectLst/>
            </p:spPr>
            <p:txBody>
              <a:bodyPr wrap="none" anchor="ctr"/>
              <a:lstStyle/>
              <a:p>
                <a:endParaRPr lang="en-US" dirty="0"/>
              </a:p>
            </p:txBody>
          </p:sp>
        </p:grpSp>
        <p:pic>
          <p:nvPicPr>
            <p:cNvPr id="14" name="Picture 15" descr="NSP logo for PPT">
              <a:extLst>
                <a:ext uri="{FF2B5EF4-FFF2-40B4-BE49-F238E27FC236}">
                  <a16:creationId xmlns:a16="http://schemas.microsoft.com/office/drawing/2014/main" id="{3A83F11B-D638-4E2B-9496-0DE522BAEC22}"/>
                </a:ext>
              </a:extLst>
            </p:cNvPr>
            <p:cNvPicPr>
              <a:picLocks noChangeAspect="1" noChangeArrowheads="1"/>
            </p:cNvPicPr>
            <p:nvPr/>
          </p:nvPicPr>
          <p:blipFill>
            <a:blip r:embed="rId16" cstate="print"/>
            <a:srcRect/>
            <a:stretch>
              <a:fillRect/>
            </a:stretch>
          </p:blipFill>
          <p:spPr bwMode="auto">
            <a:xfrm>
              <a:off x="5203" y="3767"/>
              <a:ext cx="334" cy="396"/>
            </a:xfrm>
            <a:prstGeom prst="rect">
              <a:avLst/>
            </a:prstGeom>
            <a:noFill/>
          </p:spPr>
        </p:pic>
      </p:grpSp>
    </p:spTree>
    <p:extLst>
      <p:ext uri="{BB962C8B-B14F-4D97-AF65-F5344CB8AC3E}">
        <p14:creationId xmlns:p14="http://schemas.microsoft.com/office/powerpoint/2010/main" val="342076923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7.xml"/><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0.emf"/></Relationships>
</file>

<file path=ppt/slides/_rels/slide10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notesSlide" Target="../notesSlides/notesSlide21.xml"/><Relationship Id="rId7" Type="http://schemas.openxmlformats.org/officeDocument/2006/relationships/image" Target="../media/image41.png"/><Relationship Id="rId2" Type="http://schemas.openxmlformats.org/officeDocument/2006/relationships/slideLayout" Target="../slideLayouts/slideLayout7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3.jpeg"/><Relationship Id="rId10" Type="http://schemas.openxmlformats.org/officeDocument/2006/relationships/image" Target="../media/image12.png"/><Relationship Id="rId4" Type="http://schemas.openxmlformats.org/officeDocument/2006/relationships/image" Target="../media/image42.jpe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3.xml"/><Relationship Id="rId4" Type="http://schemas.openxmlformats.org/officeDocument/2006/relationships/image" Target="../media/image12.png"/></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3.xml"/><Relationship Id="rId4" Type="http://schemas.openxmlformats.org/officeDocument/2006/relationships/image" Target="../media/image12.png"/></Relationships>
</file>

<file path=ppt/slides/_rels/slide112.xml.rels><?xml version="1.0" encoding="UTF-8" standalone="yes"?>
<Relationships xmlns="http://schemas.openxmlformats.org/package/2006/relationships"><Relationship Id="rId3" Type="http://schemas.openxmlformats.org/officeDocument/2006/relationships/hyperlink" Target="http://www.google.com/imgres?imgurl=http://www.independentliving.com/images/847652.jpg&amp;imgrefurl=http://assistivetech.net/search/productDisplay.php?product_id=45547&amp;usg=__e1rGsP3nlyTDfsmAq8DB0hTB1ww=&amp;h=300&amp;w=300&amp;sz=10&amp;hl=en&amp;start=78&amp;sig2=LDvShQHbMnNHgVVI8BZ_-w&amp;zoom=1&amp;tbnid=VEFFSznPuTeQ8M:&amp;tbnh=116&amp;tbnw=116&amp;ei=ODAtUJ29DOrr6wGk3oCwCw&amp;prev=/search?q=clock&amp;start=60&amp;um=1&amp;hl=en&amp;sa=N&amp;gbv=2&amp;tbm=isch&amp;um=1&amp;itbs=1" TargetMode="External"/><Relationship Id="rId2" Type="http://schemas.openxmlformats.org/officeDocument/2006/relationships/notesSlide" Target="../notesSlides/notesSlide24.xml"/><Relationship Id="rId1" Type="http://schemas.openxmlformats.org/officeDocument/2006/relationships/slideLayout" Target="../slideLayouts/slideLayout7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5.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3.xml"/></Relationships>
</file>

<file path=ppt/slides/_rels/slide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3.xml"/></Relationships>
</file>

<file path=ppt/slides/_rels/slide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3.xml"/></Relationships>
</file>

<file path=ppt/slides/_rels/slide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3.xml"/></Relationships>
</file>

<file path=ppt/slides/_rels/slide1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7.xml"/><Relationship Id="rId4" Type="http://schemas.openxmlformats.org/officeDocument/2006/relationships/hyperlink" Target="http://nepassisttool.epa.gov/nepassist/entry.aspx" TargetMode="External"/></Relationships>
</file>

<file path=ppt/slides/_rels/slide1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7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2.png"/></Relationships>
</file>

<file path=ppt/slides/_rels/slide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3.xml"/><Relationship Id="rId4" Type="http://schemas.openxmlformats.org/officeDocument/2006/relationships/image" Target="../media/image12.png"/></Relationships>
</file>

<file path=ppt/slides/_rels/slide1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1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4.xml"/></Relationships>
</file>

<file path=ppt/slides/_rels/slide1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83.xml"/><Relationship Id="rId4" Type="http://schemas.openxmlformats.org/officeDocument/2006/relationships/image" Target="../media/image11.png"/></Relationships>
</file>

<file path=ppt/slides/_rels/slide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jpeg"/><Relationship Id="rId1" Type="http://schemas.openxmlformats.org/officeDocument/2006/relationships/slideLayout" Target="../slideLayouts/slideLayout89.xml"/><Relationship Id="rId4" Type="http://schemas.openxmlformats.org/officeDocument/2006/relationships/image" Target="../media/image12.png"/></Relationships>
</file>

<file path=ppt/slides/_rels/slide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jpeg"/><Relationship Id="rId1" Type="http://schemas.openxmlformats.org/officeDocument/2006/relationships/slideLayout" Target="../slideLayouts/slideLayout89.xml"/><Relationship Id="rId4" Type="http://schemas.openxmlformats.org/officeDocument/2006/relationships/image" Target="../media/image12.png"/></Relationships>
</file>

<file path=ppt/slides/_rels/slide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4.xml"/><Relationship Id="rId4" Type="http://schemas.openxmlformats.org/officeDocument/2006/relationships/image" Target="../media/image50.png"/></Relationships>
</file>

<file path=ppt/slides/_rels/slide1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84.xml"/><Relationship Id="rId4" Type="http://schemas.openxmlformats.org/officeDocument/2006/relationships/image" Target="../media/image12.png"/></Relationships>
</file>

<file path=ppt/slides/_rels/slide1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83.xml"/><Relationship Id="rId5" Type="http://schemas.openxmlformats.org/officeDocument/2006/relationships/image" Target="../media/image12.png"/><Relationship Id="rId4" Type="http://schemas.openxmlformats.org/officeDocument/2006/relationships/image" Target="../media/image11.png"/></Relationships>
</file>

<file path=ppt/slides/_rels/slide1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png"/><Relationship Id="rId1" Type="http://schemas.openxmlformats.org/officeDocument/2006/relationships/slideLayout" Target="../slideLayouts/slideLayout8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83.xml"/><Relationship Id="rId5" Type="http://schemas.openxmlformats.org/officeDocument/2006/relationships/image" Target="../media/image12.png"/><Relationship Id="rId4" Type="http://schemas.openxmlformats.org/officeDocument/2006/relationships/image" Target="../media/image11.png"/></Relationships>
</file>

<file path=ppt/slides/_rels/slide1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83.xml"/><Relationship Id="rId5" Type="http://schemas.openxmlformats.org/officeDocument/2006/relationships/image" Target="../media/image12.png"/><Relationship Id="rId4" Type="http://schemas.openxmlformats.org/officeDocument/2006/relationships/image" Target="../media/image11.png"/></Relationships>
</file>

<file path=ppt/slides/_rels/slide1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83.xml"/><Relationship Id="rId5" Type="http://schemas.openxmlformats.org/officeDocument/2006/relationships/image" Target="../media/image12.png"/><Relationship Id="rId4" Type="http://schemas.openxmlformats.org/officeDocument/2006/relationships/image" Target="../media/image11.png"/></Relationships>
</file>

<file path=ppt/slides/_rels/slide1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83.xml"/><Relationship Id="rId5" Type="http://schemas.openxmlformats.org/officeDocument/2006/relationships/image" Target="../media/image12.png"/><Relationship Id="rId4" Type="http://schemas.openxmlformats.org/officeDocument/2006/relationships/image" Target="../media/image11.png"/></Relationships>
</file>

<file path=ppt/slides/_rels/slide1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83.xml"/><Relationship Id="rId5" Type="http://schemas.openxmlformats.org/officeDocument/2006/relationships/image" Target="../media/image12.png"/><Relationship Id="rId4" Type="http://schemas.openxmlformats.org/officeDocument/2006/relationships/image" Target="../media/image11.png"/></Relationships>
</file>

<file path=ppt/slides/_rels/slide1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83.xml"/><Relationship Id="rId5" Type="http://schemas.openxmlformats.org/officeDocument/2006/relationships/image" Target="../media/image12.png"/><Relationship Id="rId4" Type="http://schemas.openxmlformats.org/officeDocument/2006/relationships/image" Target="../media/image11.png"/></Relationships>
</file>

<file path=ppt/slides/_rels/slide1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83.xml"/><Relationship Id="rId5" Type="http://schemas.openxmlformats.org/officeDocument/2006/relationships/image" Target="../media/image12.png"/><Relationship Id="rId4" Type="http://schemas.openxmlformats.org/officeDocument/2006/relationships/image" Target="../media/image11.png"/></Relationships>
</file>

<file path=ppt/slides/_rels/slide1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83.xml"/><Relationship Id="rId5" Type="http://schemas.openxmlformats.org/officeDocument/2006/relationships/image" Target="../media/image12.png"/><Relationship Id="rId4" Type="http://schemas.openxmlformats.org/officeDocument/2006/relationships/image" Target="../media/image11.png"/></Relationships>
</file>

<file path=ppt/slides/_rels/slide1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83.xml"/><Relationship Id="rId4" Type="http://schemas.openxmlformats.org/officeDocument/2006/relationships/image" Target="../media/image12.png"/></Relationships>
</file>

<file path=ppt/slides/_rels/slide139.xml.rels><?xml version="1.0" encoding="UTF-8" standalone="yes"?>
<Relationships xmlns="http://schemas.openxmlformats.org/package/2006/relationships"><Relationship Id="rId3" Type="http://schemas.openxmlformats.org/officeDocument/2006/relationships/hyperlink" Target="http://www.fws.gov/midwest/endangered/section7/s7process/step1.html" TargetMode="External"/><Relationship Id="rId2" Type="http://schemas.openxmlformats.org/officeDocument/2006/relationships/notesSlide" Target="../notesSlides/notesSlide41.xml"/><Relationship Id="rId1" Type="http://schemas.openxmlformats.org/officeDocument/2006/relationships/slideLayout" Target="../slideLayouts/slideLayout8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83.xml"/><Relationship Id="rId4" Type="http://schemas.openxmlformats.org/officeDocument/2006/relationships/image" Target="../media/image12.png"/></Relationships>
</file>

<file path=ppt/slides/_rels/slide14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3.jpeg"/><Relationship Id="rId7" Type="http://schemas.openxmlformats.org/officeDocument/2006/relationships/hyperlink" Target="https://www.hudexchange.info/environmental-review/endangered-species" TargetMode="External"/><Relationship Id="rId2" Type="http://schemas.openxmlformats.org/officeDocument/2006/relationships/notesSlide" Target="../notesSlides/notesSlide43.xml"/><Relationship Id="rId1" Type="http://schemas.openxmlformats.org/officeDocument/2006/relationships/slideLayout" Target="../slideLayouts/slideLayout8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12.png"/></Relationships>
</file>

<file path=ppt/slides/_rels/slide1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1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95.xml"/><Relationship Id="rId4" Type="http://schemas.openxmlformats.org/officeDocument/2006/relationships/image" Target="../media/image12.png"/></Relationships>
</file>

<file path=ppt/slides/_rels/slide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95.xml"/><Relationship Id="rId4" Type="http://schemas.openxmlformats.org/officeDocument/2006/relationships/image" Target="../media/image12.png"/></Relationships>
</file>

<file path=ppt/slides/_rels/slide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95.xml"/><Relationship Id="rId4" Type="http://schemas.openxmlformats.org/officeDocument/2006/relationships/image" Target="../media/image12.png"/></Relationships>
</file>

<file path=ppt/slides/_rels/slide1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106.xml"/><Relationship Id="rId5" Type="http://schemas.openxmlformats.org/officeDocument/2006/relationships/image" Target="../media/image12.png"/><Relationship Id="rId4" Type="http://schemas.openxmlformats.org/officeDocument/2006/relationships/hyperlink" Target="https://websoilsurvey.nrcs.usda.gov/app/HomePage.htm" TargetMode="External"/></Relationships>
</file>

<file path=ppt/slides/_rels/slide1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106.xml"/><Relationship Id="rId6" Type="http://schemas.openxmlformats.org/officeDocument/2006/relationships/hyperlink" Target="mailto:brian.rennecker@Illinois.gov" TargetMode="External"/><Relationship Id="rId5" Type="http://schemas.openxmlformats.org/officeDocument/2006/relationships/hyperlink" Target="mailto:john.lohse@Illinois.gov" TargetMode="External"/><Relationship Id="rId4" Type="http://schemas.openxmlformats.org/officeDocument/2006/relationships/hyperlink" Target="mailto:terry.Savko@Illinois.gov" TargetMode="External"/></Relationships>
</file>

<file path=ppt/slides/_rels/slide1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6.xml"/></Relationships>
</file>

<file path=ppt/slides/_rels/slide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1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17.xml"/></Relationships>
</file>

<file path=ppt/slides/_rels/slide1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7.xml"/></Relationships>
</file>

<file path=ppt/slides/_rels/slide1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msc.fema.gov/" TargetMode="External"/><Relationship Id="rId1" Type="http://schemas.openxmlformats.org/officeDocument/2006/relationships/slideLayout" Target="../slideLayouts/slideLayout117.xml"/><Relationship Id="rId4" Type="http://schemas.openxmlformats.org/officeDocument/2006/relationships/image" Target="../media/image18.png"/></Relationships>
</file>

<file path=ppt/slides/_rels/slide1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1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7.xml"/></Relationships>
</file>

<file path=ppt/slides/_rels/slide1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1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81.xml.rels><?xml version="1.0" encoding="UTF-8" standalone="yes"?>
<Relationships xmlns="http://schemas.openxmlformats.org/package/2006/relationships"><Relationship Id="rId3" Type="http://schemas.openxmlformats.org/officeDocument/2006/relationships/hyperlink" Target="https://www2.illinois.gov/dnrhistoric" TargetMode="External"/><Relationship Id="rId2" Type="http://schemas.openxmlformats.org/officeDocument/2006/relationships/hyperlink" Target="https://www2.illinois.gov/dnrhistoric/Pages/default.aspx" TargetMode="External"/><Relationship Id="rId1" Type="http://schemas.openxmlformats.org/officeDocument/2006/relationships/slideLayout" Target="../slideLayouts/slideLayout117.xml"/><Relationship Id="rId6" Type="http://schemas.openxmlformats.org/officeDocument/2006/relationships/image" Target="../media/image18.png"/><Relationship Id="rId5" Type="http://schemas.openxmlformats.org/officeDocument/2006/relationships/image" Target="../media/image71.png"/><Relationship Id="rId4" Type="http://schemas.openxmlformats.org/officeDocument/2006/relationships/image" Target="../media/image72.png"/></Relationships>
</file>

<file path=ppt/slides/_rels/slide1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egis.hud.gov/tdat/" TargetMode="External"/><Relationship Id="rId1" Type="http://schemas.openxmlformats.org/officeDocument/2006/relationships/slideLayout" Target="../slideLayouts/slideLayout117.xml"/><Relationship Id="rId4" Type="http://schemas.openxmlformats.org/officeDocument/2006/relationships/image" Target="../media/image18.png"/></Relationships>
</file>

<file path=ppt/slides/_rels/slide1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8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17.xml"/><Relationship Id="rId1" Type="http://schemas.openxmlformats.org/officeDocument/2006/relationships/vmlDrawing" Target="../drawings/vmlDrawing4.vml"/><Relationship Id="rId6" Type="http://schemas.openxmlformats.org/officeDocument/2006/relationships/image" Target="../media/image18.png"/><Relationship Id="rId5" Type="http://schemas.openxmlformats.org/officeDocument/2006/relationships/image" Target="../media/image71.png"/><Relationship Id="rId4" Type="http://schemas.openxmlformats.org/officeDocument/2006/relationships/image" Target="../media/image73.emf"/></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1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1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106.xml"/><Relationship Id="rId5" Type="http://schemas.openxmlformats.org/officeDocument/2006/relationships/image" Target="../media/image74.png"/><Relationship Id="rId4" Type="http://schemas.openxmlformats.org/officeDocument/2006/relationships/image" Target="../media/image12.png"/></Relationships>
</file>

<file path=ppt/slides/_rels/slide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106.xml"/><Relationship Id="rId5" Type="http://schemas.openxmlformats.org/officeDocument/2006/relationships/image" Target="../media/image12.png"/><Relationship Id="rId4" Type="http://schemas.openxmlformats.org/officeDocument/2006/relationships/hyperlink" Target="http://safetydata.fra.dot.gov/OfficeofSafety/publicsite/crossing/xingqryloc.aspx"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3.xml"/><Relationship Id="rId1" Type="http://schemas.openxmlformats.org/officeDocument/2006/relationships/slideLayout" Target="../slideLayouts/slideLayout106.xml"/><Relationship Id="rId5" Type="http://schemas.openxmlformats.org/officeDocument/2006/relationships/image" Target="../media/image12.png"/><Relationship Id="rId4" Type="http://schemas.openxmlformats.org/officeDocument/2006/relationships/hyperlink" Target="https://www.hudexchange.info/programs/environmental-review/dnl-calculator"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106.xml"/><Relationship Id="rId5" Type="http://schemas.openxmlformats.org/officeDocument/2006/relationships/image" Target="../media/image12.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2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13.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67.xml"/><Relationship Id="rId1" Type="http://schemas.openxmlformats.org/officeDocument/2006/relationships/slideLayout" Target="../slideLayouts/slideLayout111.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06.xml"/><Relationship Id="rId1" Type="http://schemas.openxmlformats.org/officeDocument/2006/relationships/vmlDrawing" Target="../drawings/vmlDrawing5.vml"/><Relationship Id="rId5" Type="http://schemas.openxmlformats.org/officeDocument/2006/relationships/image" Target="../media/image76.emf"/><Relationship Id="rId4" Type="http://schemas.openxmlformats.org/officeDocument/2006/relationships/oleObject" Target="../embeddings/oleObject5.bin"/></Relationships>
</file>

<file path=ppt/slides/_rels/slide2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0.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1.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2.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4.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5" Type="http://schemas.openxmlformats.org/officeDocument/2006/relationships/image" Target="../media/image77.jpeg"/><Relationship Id="rId4" Type="http://schemas.openxmlformats.org/officeDocument/2006/relationships/image" Target="../media/image13.png"/></Relationships>
</file>

<file path=ppt/slides/_rels/slide2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2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0.jpeg"/></Relationships>
</file>

<file path=ppt/slides/_rels/slide2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1.jpeg"/><Relationship Id="rId1" Type="http://schemas.openxmlformats.org/officeDocument/2006/relationships/slideLayout" Target="../slideLayouts/slideLayout128.xml"/><Relationship Id="rId4" Type="http://schemas.openxmlformats.org/officeDocument/2006/relationships/image" Target="../media/image12.png"/></Relationships>
</file>

<file path=ppt/slides/_rels/slide2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2.jpeg"/><Relationship Id="rId1" Type="http://schemas.openxmlformats.org/officeDocument/2006/relationships/slideLayout" Target="../slideLayouts/slideLayout128.xml"/><Relationship Id="rId4" Type="http://schemas.openxmlformats.org/officeDocument/2006/relationships/image" Target="../media/image12.png"/></Relationships>
</file>

<file path=ppt/slides/_rels/slide2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3.jpeg"/><Relationship Id="rId1" Type="http://schemas.openxmlformats.org/officeDocument/2006/relationships/slideLayout" Target="../slideLayouts/slideLayout128.xml"/><Relationship Id="rId4" Type="http://schemas.openxmlformats.org/officeDocument/2006/relationships/image" Target="../media/image12.png"/></Relationships>
</file>

<file path=ppt/slides/_rels/slide2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4.png"/><Relationship Id="rId1" Type="http://schemas.openxmlformats.org/officeDocument/2006/relationships/slideLayout" Target="../slideLayouts/slideLayout128.xml"/><Relationship Id="rId4" Type="http://schemas.openxmlformats.org/officeDocument/2006/relationships/image" Target="../media/image12.png"/></Relationships>
</file>

<file path=ppt/slides/_rels/slide2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8.xml"/></Relationships>
</file>

<file path=ppt/slides/_rels/slide242.xml.rels><?xml version="1.0" encoding="UTF-8" standalone="yes"?>
<Relationships xmlns="http://schemas.openxmlformats.org/package/2006/relationships"><Relationship Id="rId3" Type="http://schemas.openxmlformats.org/officeDocument/2006/relationships/hyperlink" Target="http://www.fws.gov/wetlands/_documents/gNSDI/ClassificationWetlandsDeepwaterHabitatsUS.pdf" TargetMode="External"/><Relationship Id="rId2" Type="http://schemas.openxmlformats.org/officeDocument/2006/relationships/hyperlink" Target="http://www.wetlands.com/pdf/89manv3b.pdf" TargetMode="External"/><Relationship Id="rId1" Type="http://schemas.openxmlformats.org/officeDocument/2006/relationships/slideLayout" Target="../slideLayouts/slideLayout128.xml"/><Relationship Id="rId5" Type="http://schemas.openxmlformats.org/officeDocument/2006/relationships/image" Target="../media/image11.png"/><Relationship Id="rId4" Type="http://schemas.openxmlformats.org/officeDocument/2006/relationships/hyperlink" Target="http://www.fws.gov/wetlands/Data/Mapper.html" TargetMode="External"/></Relationships>
</file>

<file path=ppt/slides/_rels/slide2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3.xml"/></Relationships>
</file>

<file path=ppt/slides/_rels/slide2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3.xml"/></Relationships>
</file>

<file path=ppt/slides/_rels/slide2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3.xml"/></Relationships>
</file>

<file path=ppt/slides/_rels/slide2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2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5.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6.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openxmlformats.org/officeDocument/2006/relationships/image" Target="../media/image85.emf"/><Relationship Id="rId2" Type="http://schemas.openxmlformats.org/officeDocument/2006/relationships/slideLayout" Target="../slideLayouts/slideLayout106.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8.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9.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0.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2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1.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2.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3.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4.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5.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6.xml"/><Relationship Id="rId1" Type="http://schemas.openxmlformats.org/officeDocument/2006/relationships/slideLayout" Target="../slideLayouts/slideLayout106.xml"/><Relationship Id="rId5" Type="http://schemas.openxmlformats.org/officeDocument/2006/relationships/image" Target="../media/image12.png"/><Relationship Id="rId4" Type="http://schemas.openxmlformats.org/officeDocument/2006/relationships/hyperlink" Target="http://www.epa.gov/ejscree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7.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8.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9.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0.xml"/><Relationship Id="rId1" Type="http://schemas.openxmlformats.org/officeDocument/2006/relationships/slideLayout" Target="../slideLayouts/slideLayout106.xml"/><Relationship Id="rId5" Type="http://schemas.openxmlformats.org/officeDocument/2006/relationships/image" Target="../media/image12.png"/><Relationship Id="rId4" Type="http://schemas.openxmlformats.org/officeDocument/2006/relationships/hyperlink" Target="http://nepassisttool.epa/gov/nepassist/entry.aspx" TargetMode="External"/></Relationships>
</file>

<file path=ppt/slides/_rels/slide2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2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1.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2.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3.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4.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5.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6.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11.xml"/></Relationships>
</file>

<file path=ppt/slides/_rels/slide2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27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1.png"/><Relationship Id="rId7" Type="http://schemas.openxmlformats.org/officeDocument/2006/relationships/diagramQuickStyle" Target="../diagrams/quickStyle4.xml"/><Relationship Id="rId2" Type="http://schemas.openxmlformats.org/officeDocument/2006/relationships/notesSlide" Target="../notesSlides/notesSlide98.xml"/><Relationship Id="rId1" Type="http://schemas.openxmlformats.org/officeDocument/2006/relationships/slideLayout" Target="../slideLayouts/slideLayout106.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2.png"/><Relationship Id="rId9" Type="http://schemas.microsoft.com/office/2007/relationships/diagramDrawing" Target="../diagrams/drawing4.xml"/></Relationships>
</file>

<file path=ppt/slides/_rels/slide2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9.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0.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1.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2.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2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3.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2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4.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5.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2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2.xml"/><Relationship Id="rId7" Type="http://schemas.openxmlformats.org/officeDocument/2006/relationships/image" Target="../media/image21.jp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tmp"/><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tmp"/><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tmp"/><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tmp"/><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tmp"/><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tmp"/><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18.png"/></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18.png"/></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4" Type="http://schemas.openxmlformats.org/officeDocument/2006/relationships/image" Target="../media/image13.png"/></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wmf"/><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emf"/><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2.png"/><Relationship Id="rId2" Type="http://schemas.openxmlformats.org/officeDocument/2006/relationships/slideLayout" Target="../slideLayouts/slideLayout44.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oleObject" Target="../embeddings/oleObject1.bin"/></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wmf"/><Relationship Id="rId1" Type="http://schemas.openxmlformats.org/officeDocument/2006/relationships/slideLayout" Target="../slideLayouts/slideLayout56.xml"/><Relationship Id="rId4" Type="http://schemas.openxmlformats.org/officeDocument/2006/relationships/image" Target="../media/image12.png"/></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wmf"/><Relationship Id="rId1" Type="http://schemas.openxmlformats.org/officeDocument/2006/relationships/slideLayout" Target="../slideLayouts/slideLayout5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7.xml"/><Relationship Id="rId5" Type="http://schemas.openxmlformats.org/officeDocument/2006/relationships/image" Target="../media/image36.wmf"/><Relationship Id="rId4" Type="http://schemas.openxmlformats.org/officeDocument/2006/relationships/image" Target="../media/image13.png"/></Relationships>
</file>

<file path=ppt/slides/_rels/slide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9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2.xml"/><Relationship Id="rId4" Type="http://schemas.openxmlformats.org/officeDocument/2006/relationships/image" Target="../media/image11.png"/></Relationships>
</file>

<file path=ppt/slides/_rels/slide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2.xml"/></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wmf"/><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86E3FE-E366-44E8-8EB5-8747ADA02C91}"/>
              </a:ext>
            </a:extLst>
          </p:cNvPr>
          <p:cNvPicPr>
            <a:picLocks noChangeAspect="1"/>
          </p:cNvPicPr>
          <p:nvPr/>
        </p:nvPicPr>
        <p:blipFill>
          <a:blip r:embed="rId2"/>
          <a:stretch>
            <a:fillRect/>
          </a:stretch>
        </p:blipFill>
        <p:spPr>
          <a:xfrm>
            <a:off x="0" y="634864"/>
            <a:ext cx="9165336" cy="4165736"/>
          </a:xfrm>
          <a:prstGeom prst="rect">
            <a:avLst/>
          </a:prstGeom>
        </p:spPr>
      </p:pic>
      <p:sp>
        <p:nvSpPr>
          <p:cNvPr id="3" name="Slide Number Placeholder 2"/>
          <p:cNvSpPr>
            <a:spLocks noGrp="1"/>
          </p:cNvSpPr>
          <p:nvPr>
            <p:ph type="sldNum" sz="quarter" idx="12"/>
          </p:nvPr>
        </p:nvSpPr>
        <p:spPr/>
        <p:txBody>
          <a:bodyPr/>
          <a:lstStyle/>
          <a:p>
            <a:pPr>
              <a:defRPr/>
            </a:pPr>
            <a:fld id="{D8F939ED-1F77-42FD-BFC3-AA32D37EAD6C}" type="slidenum">
              <a:rPr lang="en-US" smtClean="0"/>
              <a:pPr>
                <a:defRPr/>
              </a:pPr>
              <a:t>1</a:t>
            </a:fld>
            <a:endParaRPr lang="en-US" dirty="0"/>
          </a:p>
        </p:txBody>
      </p:sp>
      <p:sp>
        <p:nvSpPr>
          <p:cNvPr id="5" name="TextBox 4">
            <a:extLst>
              <a:ext uri="{FF2B5EF4-FFF2-40B4-BE49-F238E27FC236}">
                <a16:creationId xmlns:a16="http://schemas.microsoft.com/office/drawing/2014/main" id="{B29E20E6-B1ED-43EA-B4C4-6A4BB91FC521}"/>
              </a:ext>
            </a:extLst>
          </p:cNvPr>
          <p:cNvSpPr txBox="1"/>
          <p:nvPr/>
        </p:nvSpPr>
        <p:spPr>
          <a:xfrm>
            <a:off x="6172200" y="285750"/>
            <a:ext cx="2819400" cy="230832"/>
          </a:xfrm>
          <a:prstGeom prst="rect">
            <a:avLst/>
          </a:prstGeom>
          <a:noFill/>
        </p:spPr>
        <p:txBody>
          <a:bodyPr wrap="square" rtlCol="0">
            <a:spAutoFit/>
          </a:bodyPr>
          <a:lstStyle/>
          <a:p>
            <a:pPr algn="r"/>
            <a:r>
              <a:rPr lang="en-US" sz="900" b="1" spc="120" dirty="0">
                <a:solidFill>
                  <a:schemeClr val="bg1">
                    <a:lumMod val="65000"/>
                  </a:schemeClr>
                </a:solidFill>
                <a:latin typeface="Arial" panose="020B0604020202020204" pitchFamily="34" charset="0"/>
                <a:cs typeface="Arial" panose="020B0604020202020204" pitchFamily="34" charset="0"/>
              </a:rPr>
              <a:t>www.illinois.gov/dceo</a:t>
            </a:r>
          </a:p>
        </p:txBody>
      </p:sp>
      <p:sp>
        <p:nvSpPr>
          <p:cNvPr id="6" name="TextBox 5">
            <a:extLst>
              <a:ext uri="{FF2B5EF4-FFF2-40B4-BE49-F238E27FC236}">
                <a16:creationId xmlns:a16="http://schemas.microsoft.com/office/drawing/2014/main" id="{061AE3BD-8FA6-4BEE-9F41-42FDD4988E54}"/>
              </a:ext>
            </a:extLst>
          </p:cNvPr>
          <p:cNvSpPr txBox="1"/>
          <p:nvPr/>
        </p:nvSpPr>
        <p:spPr>
          <a:xfrm>
            <a:off x="381000" y="285750"/>
            <a:ext cx="4572000" cy="230832"/>
          </a:xfrm>
          <a:prstGeom prst="rect">
            <a:avLst/>
          </a:prstGeom>
          <a:noFill/>
        </p:spPr>
        <p:txBody>
          <a:bodyPr wrap="square" rtlCol="0">
            <a:spAutoFit/>
          </a:bodyPr>
          <a:lstStyle/>
          <a:p>
            <a:r>
              <a:rPr lang="en-US" sz="900" b="1" spc="120" dirty="0">
                <a:solidFill>
                  <a:schemeClr val="bg1">
                    <a:lumMod val="75000"/>
                  </a:schemeClr>
                </a:solidFill>
                <a:latin typeface="Arial" panose="020B0604020202020204" pitchFamily="34" charset="0"/>
                <a:cs typeface="Arial" panose="020B0604020202020204" pitchFamily="34" charset="0"/>
              </a:rPr>
              <a:t>Illinois Department of Commerce </a:t>
            </a:r>
            <a:r>
              <a:rPr lang="en-US" sz="800" spc="120" dirty="0">
                <a:solidFill>
                  <a:schemeClr val="bg1">
                    <a:lumMod val="75000"/>
                  </a:schemeClr>
                </a:solidFill>
                <a:latin typeface="Arial" panose="020B0604020202020204" pitchFamily="34" charset="0"/>
                <a:cs typeface="Arial" panose="020B0604020202020204" pitchFamily="34" charset="0"/>
              </a:rPr>
              <a:t>&amp; Economic Opportunity</a:t>
            </a:r>
          </a:p>
        </p:txBody>
      </p:sp>
      <p:pic>
        <p:nvPicPr>
          <p:cNvPr id="8" name="Picture 7">
            <a:extLst>
              <a:ext uri="{FF2B5EF4-FFF2-40B4-BE49-F238E27FC236}">
                <a16:creationId xmlns:a16="http://schemas.microsoft.com/office/drawing/2014/main" id="{7DE5D7C5-51C3-4D2D-9A1C-49457EA64CA0}"/>
              </a:ext>
            </a:extLst>
          </p:cNvPr>
          <p:cNvPicPr>
            <a:picLocks noChangeAspect="1"/>
          </p:cNvPicPr>
          <p:nvPr/>
        </p:nvPicPr>
        <p:blipFill>
          <a:blip r:embed="rId3"/>
          <a:stretch>
            <a:fillRect/>
          </a:stretch>
        </p:blipFill>
        <p:spPr>
          <a:xfrm>
            <a:off x="2438400" y="914400"/>
            <a:ext cx="3554276" cy="2615411"/>
          </a:xfrm>
          <a:prstGeom prst="rect">
            <a:avLst/>
          </a:prstGeom>
        </p:spPr>
      </p:pic>
      <p:sp>
        <p:nvSpPr>
          <p:cNvPr id="9" name="TextBox 8">
            <a:extLst>
              <a:ext uri="{FF2B5EF4-FFF2-40B4-BE49-F238E27FC236}">
                <a16:creationId xmlns:a16="http://schemas.microsoft.com/office/drawing/2014/main" id="{793AA98C-11F3-4736-9466-715C3328CED7}"/>
              </a:ext>
            </a:extLst>
          </p:cNvPr>
          <p:cNvSpPr txBox="1"/>
          <p:nvPr/>
        </p:nvSpPr>
        <p:spPr>
          <a:xfrm>
            <a:off x="-51816" y="3616712"/>
            <a:ext cx="9144000" cy="615553"/>
          </a:xfrm>
          <a:prstGeom prst="rect">
            <a:avLst/>
          </a:prstGeom>
          <a:noFill/>
        </p:spPr>
        <p:txBody>
          <a:bodyPr wrap="square" rtlCol="0">
            <a:spAutoFit/>
          </a:bodyPr>
          <a:lstStyle/>
          <a:p>
            <a:pPr algn="ctr"/>
            <a:r>
              <a:rPr lang="en-US" sz="3400" b="1" dirty="0">
                <a:solidFill>
                  <a:schemeClr val="bg1"/>
                </a:solidFill>
                <a:latin typeface="Arial" panose="020B0604020202020204" pitchFamily="34" charset="0"/>
                <a:cs typeface="Arial" panose="020B0604020202020204" pitchFamily="34" charset="0"/>
              </a:rPr>
              <a:t>Community Development Block Grants</a:t>
            </a:r>
          </a:p>
        </p:txBody>
      </p:sp>
      <p:sp>
        <p:nvSpPr>
          <p:cNvPr id="10" name="TextBox 9">
            <a:extLst>
              <a:ext uri="{FF2B5EF4-FFF2-40B4-BE49-F238E27FC236}">
                <a16:creationId xmlns:a16="http://schemas.microsoft.com/office/drawing/2014/main" id="{5F2A20AC-357A-45B2-AF22-6FD07FB13D2B}"/>
              </a:ext>
            </a:extLst>
          </p:cNvPr>
          <p:cNvSpPr txBox="1"/>
          <p:nvPr/>
        </p:nvSpPr>
        <p:spPr>
          <a:xfrm>
            <a:off x="0" y="4107052"/>
            <a:ext cx="9144000" cy="523220"/>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Environmental Training</a:t>
            </a:r>
          </a:p>
        </p:txBody>
      </p:sp>
      <p:pic>
        <p:nvPicPr>
          <p:cNvPr id="13" name="Picture 12">
            <a:extLst>
              <a:ext uri="{FF2B5EF4-FFF2-40B4-BE49-F238E27FC236}">
                <a16:creationId xmlns:a16="http://schemas.microsoft.com/office/drawing/2014/main" id="{C71D2E61-EB28-4275-A50B-2E46F28A1457}"/>
              </a:ext>
            </a:extLst>
          </p:cNvPr>
          <p:cNvPicPr>
            <a:picLocks noChangeAspect="1"/>
          </p:cNvPicPr>
          <p:nvPr/>
        </p:nvPicPr>
        <p:blipFill>
          <a:blip r:embed="rId4"/>
          <a:stretch>
            <a:fillRect/>
          </a:stretch>
        </p:blipFill>
        <p:spPr>
          <a:xfrm>
            <a:off x="6934200" y="6029891"/>
            <a:ext cx="1902117" cy="524301"/>
          </a:xfrm>
          <a:prstGeom prst="rect">
            <a:avLst/>
          </a:prstGeom>
        </p:spPr>
      </p:pic>
    </p:spTree>
    <p:extLst>
      <p:ext uri="{BB962C8B-B14F-4D97-AF65-F5344CB8AC3E}">
        <p14:creationId xmlns:p14="http://schemas.microsoft.com/office/powerpoint/2010/main" val="2380967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39724"/>
            <a:ext cx="9144000" cy="1260476"/>
          </a:xfrm>
        </p:spPr>
        <p:txBody>
          <a:bodyPr/>
          <a:lstStyle/>
          <a:p>
            <a:r>
              <a:rPr lang="en-US" dirty="0">
                <a:latin typeface="Arial" charset="0"/>
              </a:rPr>
              <a:t>Housing and Community Development Act of 1974</a:t>
            </a:r>
            <a:endParaRPr lang="en-US" dirty="0"/>
          </a:p>
        </p:txBody>
      </p:sp>
      <p:sp>
        <p:nvSpPr>
          <p:cNvPr id="3" name="Content Placeholder 2"/>
          <p:cNvSpPr>
            <a:spLocks noGrp="1"/>
          </p:cNvSpPr>
          <p:nvPr>
            <p:ph idx="1"/>
          </p:nvPr>
        </p:nvSpPr>
        <p:spPr>
          <a:xfrm>
            <a:off x="741362" y="1804988"/>
            <a:ext cx="7564437" cy="4108801"/>
          </a:xfrm>
        </p:spPr>
        <p:txBody>
          <a:bodyPr/>
          <a:lstStyle/>
          <a:p>
            <a:pPr eaLnBrk="1" hangingPunct="1">
              <a:defRPr/>
            </a:pPr>
            <a:r>
              <a:rPr lang="en-US" sz="3200" dirty="0"/>
              <a:t>Includes State of Illinois CDBG</a:t>
            </a:r>
          </a:p>
          <a:p>
            <a:pPr eaLnBrk="1" hangingPunct="1">
              <a:defRPr/>
            </a:pPr>
            <a:r>
              <a:rPr lang="en-US" sz="3200" dirty="0"/>
              <a:t>Decent housing in a suitable living environment</a:t>
            </a:r>
          </a:p>
          <a:p>
            <a:pPr eaLnBrk="1" hangingPunct="1">
              <a:defRPr/>
            </a:pPr>
            <a:r>
              <a:rPr lang="en-US" sz="3200" dirty="0"/>
              <a:t>Delegates federal environmental review to local and State government</a:t>
            </a:r>
          </a:p>
          <a:p>
            <a:pPr eaLnBrk="1" hangingPunct="1">
              <a:defRPr/>
            </a:pPr>
            <a:r>
              <a:rPr lang="en-US" sz="3200" dirty="0"/>
              <a:t>Request for release of funds (RROF) process</a:t>
            </a:r>
          </a:p>
          <a:p>
            <a:pPr eaLnBrk="1" hangingPunct="1">
              <a:defRPr/>
            </a:pPr>
            <a:r>
              <a:rPr lang="en-US" sz="3200" dirty="0"/>
              <a:t>Energy conservation</a:t>
            </a:r>
            <a:r>
              <a:rPr lang="en-US" sz="3200" b="1" dirty="0">
                <a:latin typeface="Arial" charset="0"/>
              </a:rPr>
              <a:t> </a:t>
            </a:r>
          </a:p>
          <a:p>
            <a:endParaRPr lang="en-US" dirty="0"/>
          </a:p>
        </p:txBody>
      </p:sp>
      <p:sp>
        <p:nvSpPr>
          <p:cNvPr id="4" name="TextBox 3">
            <a:extLst>
              <a:ext uri="{FF2B5EF4-FFF2-40B4-BE49-F238E27FC236}">
                <a16:creationId xmlns:a16="http://schemas.microsoft.com/office/drawing/2014/main" id="{101B15BC-23D5-40C7-BB1D-ADD4109D7193}"/>
              </a:ext>
            </a:extLst>
          </p:cNvPr>
          <p:cNvSpPr txBox="1"/>
          <p:nvPr/>
        </p:nvSpPr>
        <p:spPr>
          <a:xfrm>
            <a:off x="0" y="-19050"/>
            <a:ext cx="9144000" cy="400110"/>
          </a:xfrm>
          <a:prstGeom prst="rect">
            <a:avLst/>
          </a:prstGeom>
          <a:solidFill>
            <a:schemeClr val="tx2"/>
          </a:solid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E17BDDC-4F35-481B-9939-53419EF67F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6" name="Picture 5">
            <a:extLst>
              <a:ext uri="{FF2B5EF4-FFF2-40B4-BE49-F238E27FC236}">
                <a16:creationId xmlns:a16="http://schemas.microsoft.com/office/drawing/2014/main" id="{AB07A9CE-DA6E-4082-B77E-7680B3CBA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791" y="6136577"/>
            <a:ext cx="1237409" cy="340423"/>
          </a:xfrm>
          <a:prstGeom prst="rect">
            <a:avLst/>
          </a:prstGeom>
        </p:spPr>
      </p:pic>
      <p:sp>
        <p:nvSpPr>
          <p:cNvPr id="7" name="Slide Number Placeholder 1">
            <a:extLst>
              <a:ext uri="{FF2B5EF4-FFF2-40B4-BE49-F238E27FC236}">
                <a16:creationId xmlns:a16="http://schemas.microsoft.com/office/drawing/2014/main" id="{FED42073-5DA6-45B9-A413-99C34CA63B66}"/>
              </a:ext>
            </a:extLst>
          </p:cNvPr>
          <p:cNvSpPr txBox="1">
            <a:spLocks/>
          </p:cNvSpPr>
          <p:nvPr/>
        </p:nvSpPr>
        <p:spPr>
          <a:xfrm>
            <a:off x="6534991" y="6425944"/>
            <a:ext cx="2133600" cy="27384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3F335402-A96B-43FB-BE82-10458D361873}" type="slidenum">
              <a:rPr lang="en-US" sz="800" smtClean="0"/>
              <a:pPr algn="r"/>
              <a:t>10</a:t>
            </a:fld>
            <a:endParaRPr lang="en-US" sz="800" dirty="0"/>
          </a:p>
        </p:txBody>
      </p:sp>
    </p:spTree>
    <p:extLst>
      <p:ext uri="{BB962C8B-B14F-4D97-AF65-F5344CB8AC3E}">
        <p14:creationId xmlns:p14="http://schemas.microsoft.com/office/powerpoint/2010/main" val="14708172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799" cy="1108075"/>
          </a:xfrm>
        </p:spPr>
        <p:txBody>
          <a:bodyPr>
            <a:normAutofit fontScale="90000"/>
          </a:bodyPr>
          <a:lstStyle/>
          <a:p>
            <a:pPr algn="ctr"/>
            <a:r>
              <a:rPr lang="en-US" b="1" dirty="0"/>
              <a:t>HUD Compliance with Ambient Air </a:t>
            </a:r>
            <a:r>
              <a:rPr lang="en-US" b="1" dirty="0">
                <a:solidFill>
                  <a:schemeClr val="tx1"/>
                </a:solidFill>
              </a:rPr>
              <a:t>Standards</a:t>
            </a:r>
          </a:p>
        </p:txBody>
      </p:sp>
      <p:sp>
        <p:nvSpPr>
          <p:cNvPr id="3" name="Content Placeholder 2"/>
          <p:cNvSpPr>
            <a:spLocks noGrp="1"/>
          </p:cNvSpPr>
          <p:nvPr>
            <p:ph idx="1"/>
          </p:nvPr>
        </p:nvSpPr>
        <p:spPr>
          <a:xfrm>
            <a:off x="381000" y="1371600"/>
            <a:ext cx="8305799" cy="4984750"/>
          </a:xfrm>
        </p:spPr>
        <p:txBody>
          <a:bodyPr>
            <a:normAutofit fontScale="92500" lnSpcReduction="10000"/>
          </a:bodyPr>
          <a:lstStyle/>
          <a:p>
            <a:pPr>
              <a:defRPr/>
            </a:pPr>
            <a:r>
              <a:rPr lang="en-US" sz="3000" dirty="0">
                <a:solidFill>
                  <a:schemeClr val="tx1"/>
                </a:solidFill>
              </a:rPr>
              <a:t>Generally concerned only with projects that require an EA or EIS level of review </a:t>
            </a:r>
            <a:r>
              <a:rPr lang="en-US" sz="2600" dirty="0">
                <a:solidFill>
                  <a:schemeClr val="tx1"/>
                </a:solidFill>
              </a:rPr>
              <a:t>(still must document for CEST)</a:t>
            </a:r>
          </a:p>
          <a:p>
            <a:pPr>
              <a:defRPr/>
            </a:pPr>
            <a:r>
              <a:rPr lang="en-US" sz="3000" dirty="0">
                <a:solidFill>
                  <a:schemeClr val="tx1"/>
                </a:solidFill>
              </a:rPr>
              <a:t>Types of activities that would not likely contribute to  non-attainment of the NAAQS</a:t>
            </a:r>
          </a:p>
          <a:p>
            <a:pPr marL="914400" lvl="1" indent="-457200">
              <a:defRPr/>
            </a:pPr>
            <a:r>
              <a:rPr lang="en-US" sz="3000" dirty="0">
                <a:solidFill>
                  <a:schemeClr val="tx1"/>
                </a:solidFill>
              </a:rPr>
              <a:t>Single family housing projects 5 or fewer dwelling units</a:t>
            </a:r>
          </a:p>
          <a:p>
            <a:pPr lvl="1">
              <a:defRPr/>
            </a:pPr>
            <a:r>
              <a:rPr lang="en-US" sz="3000" dirty="0">
                <a:solidFill>
                  <a:schemeClr val="tx1"/>
                </a:solidFill>
              </a:rPr>
              <a:t>  Housing Rehabilitation</a:t>
            </a:r>
          </a:p>
          <a:p>
            <a:pPr lvl="1">
              <a:defRPr/>
            </a:pPr>
            <a:r>
              <a:rPr lang="en-US" sz="3000" dirty="0">
                <a:solidFill>
                  <a:schemeClr val="tx1"/>
                </a:solidFill>
              </a:rPr>
              <a:t>  Play ground improvements</a:t>
            </a:r>
          </a:p>
          <a:p>
            <a:pPr>
              <a:defRPr/>
            </a:pPr>
            <a:r>
              <a:rPr lang="en-US" sz="3000" dirty="0">
                <a:solidFill>
                  <a:schemeClr val="tx1"/>
                </a:solidFill>
              </a:rPr>
              <a:t>Focus on projects that either </a:t>
            </a:r>
          </a:p>
          <a:p>
            <a:pPr lvl="1">
              <a:defRPr/>
            </a:pPr>
            <a:r>
              <a:rPr lang="en-US" sz="3000" dirty="0">
                <a:solidFill>
                  <a:schemeClr val="tx1"/>
                </a:solidFill>
              </a:rPr>
              <a:t> Increase traffic, OR </a:t>
            </a:r>
          </a:p>
          <a:p>
            <a:pPr lvl="1">
              <a:defRPr/>
            </a:pPr>
            <a:r>
              <a:rPr lang="en-US" sz="3000" dirty="0">
                <a:solidFill>
                  <a:schemeClr val="tx1"/>
                </a:solidFill>
              </a:rPr>
              <a:t> Increase power generation</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E312C7E2-46E9-4B2D-9CB7-651618DD1765}"/>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02FAC9A3-2463-404B-A9F2-9171C2F69B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spTree>
    <p:extLst>
      <p:ext uri="{BB962C8B-B14F-4D97-AF65-F5344CB8AC3E}">
        <p14:creationId xmlns:p14="http://schemas.microsoft.com/office/powerpoint/2010/main" val="21594342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chemeClr val="tx1"/>
                </a:solidFill>
              </a:rPr>
              <a:t>Attainment vs Non-Attainment</a:t>
            </a:r>
          </a:p>
        </p:txBody>
      </p:sp>
      <p:sp>
        <p:nvSpPr>
          <p:cNvPr id="3" name="Content Placeholder 2"/>
          <p:cNvSpPr>
            <a:spLocks noGrp="1"/>
          </p:cNvSpPr>
          <p:nvPr>
            <p:ph idx="1"/>
          </p:nvPr>
        </p:nvSpPr>
        <p:spPr>
          <a:xfrm>
            <a:off x="0" y="1371600"/>
            <a:ext cx="8915400" cy="5486400"/>
          </a:xfrm>
        </p:spPr>
        <p:txBody>
          <a:bodyPr>
            <a:normAutofit/>
          </a:bodyPr>
          <a:lstStyle/>
          <a:p>
            <a:pPr>
              <a:buFont typeface="Arial" pitchFamily="34" charset="0"/>
              <a:buChar char="•"/>
            </a:pPr>
            <a:endParaRPr lang="en-US" sz="3800" dirty="0">
              <a:solidFill>
                <a:schemeClr val="tx1"/>
              </a:solidFill>
            </a:endParaRPr>
          </a:p>
          <a:p>
            <a:pPr>
              <a:buFont typeface="Arial" pitchFamily="34" charset="0"/>
              <a:buChar char="•"/>
            </a:pPr>
            <a:r>
              <a:rPr lang="en-US" sz="3800" dirty="0">
                <a:solidFill>
                  <a:srgbClr val="0070C0"/>
                </a:solidFill>
              </a:rPr>
              <a:t>Attainment areas</a:t>
            </a:r>
            <a:r>
              <a:rPr lang="en-US" sz="3800" dirty="0">
                <a:solidFill>
                  <a:schemeClr val="tx1"/>
                </a:solidFill>
              </a:rPr>
              <a:t> are where the pollutants are </a:t>
            </a:r>
            <a:r>
              <a:rPr lang="en-US" sz="3800" i="1" dirty="0">
                <a:solidFill>
                  <a:schemeClr val="tx1"/>
                </a:solidFill>
              </a:rPr>
              <a:t>less than</a:t>
            </a:r>
            <a:r>
              <a:rPr lang="en-US" sz="3800" dirty="0">
                <a:solidFill>
                  <a:schemeClr val="tx1"/>
                </a:solidFill>
              </a:rPr>
              <a:t> the NAAQS/ threshold level.</a:t>
            </a:r>
          </a:p>
          <a:p>
            <a:pPr>
              <a:buFont typeface="Arial" pitchFamily="34" charset="0"/>
              <a:buChar char="•"/>
            </a:pPr>
            <a:r>
              <a:rPr lang="en-US" sz="3800" dirty="0">
                <a:solidFill>
                  <a:srgbClr val="C00000"/>
                </a:solidFill>
              </a:rPr>
              <a:t>Non-Attainment (NA) areas</a:t>
            </a:r>
            <a:r>
              <a:rPr lang="en-US" sz="3800" dirty="0">
                <a:solidFill>
                  <a:schemeClr val="tx1"/>
                </a:solidFill>
              </a:rPr>
              <a:t> are where the pollutants are </a:t>
            </a:r>
            <a:r>
              <a:rPr lang="en-US" sz="3800" i="1" dirty="0">
                <a:solidFill>
                  <a:schemeClr val="tx1"/>
                </a:solidFill>
              </a:rPr>
              <a:t>greater than </a:t>
            </a:r>
            <a:r>
              <a:rPr lang="en-US" sz="3800" dirty="0">
                <a:solidFill>
                  <a:schemeClr val="tx1"/>
                </a:solidFill>
              </a:rPr>
              <a:t>the NAAQS/ threshold level.</a:t>
            </a:r>
          </a:p>
          <a:p>
            <a:pPr marL="0" indent="0"/>
            <a:endParaRPr lang="en-US" sz="2800" dirty="0"/>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AE4AC389-08E5-484F-961F-F42C6781BBCC}"/>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D58CB714-0519-4F18-9C0A-FB96718466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spTree>
    <p:extLst>
      <p:ext uri="{BB962C8B-B14F-4D97-AF65-F5344CB8AC3E}">
        <p14:creationId xmlns:p14="http://schemas.microsoft.com/office/powerpoint/2010/main" val="11971268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304800"/>
            <a:ext cx="8534400" cy="1143000"/>
          </a:xfrm>
        </p:spPr>
        <p:txBody>
          <a:bodyPr>
            <a:normAutofit/>
          </a:bodyPr>
          <a:lstStyle/>
          <a:p>
            <a:pPr algn="ctr" eaLnBrk="1" hangingPunct="1"/>
            <a:r>
              <a:rPr lang="en-US" sz="4000" dirty="0">
                <a:solidFill>
                  <a:schemeClr val="tx1"/>
                </a:solidFill>
              </a:rPr>
              <a:t>CDBG Air Quality Compliance</a:t>
            </a:r>
          </a:p>
        </p:txBody>
      </p:sp>
      <p:sp>
        <p:nvSpPr>
          <p:cNvPr id="3" name="Content Placeholder 2"/>
          <p:cNvSpPr>
            <a:spLocks noGrp="1"/>
          </p:cNvSpPr>
          <p:nvPr>
            <p:ph idx="1"/>
          </p:nvPr>
        </p:nvSpPr>
        <p:spPr>
          <a:xfrm>
            <a:off x="740791" y="1804988"/>
            <a:ext cx="7187184" cy="4138612"/>
          </a:xfrm>
        </p:spPr>
        <p:txBody>
          <a:bodyPr>
            <a:normAutofit fontScale="92500"/>
          </a:bodyPr>
          <a:lstStyle/>
          <a:p>
            <a:pPr eaLnBrk="1" hangingPunct="1">
              <a:defRPr/>
            </a:pPr>
            <a:r>
              <a:rPr lang="en-US" sz="2800" dirty="0">
                <a:solidFill>
                  <a:schemeClr val="tx1"/>
                </a:solidFill>
              </a:rPr>
              <a:t>For HR:</a:t>
            </a:r>
          </a:p>
          <a:p>
            <a:pPr marL="457200" indent="-457200" eaLnBrk="1" hangingPunct="1">
              <a:buFont typeface="Arial" panose="020B0604020202020204" pitchFamily="34" charset="0"/>
              <a:buChar char="•"/>
              <a:defRPr/>
            </a:pPr>
            <a:r>
              <a:rPr lang="en-US" sz="2800" dirty="0">
                <a:solidFill>
                  <a:schemeClr val="tx1"/>
                </a:solidFill>
              </a:rPr>
              <a:t>At Tier 1 target area review, copies of the  US EPA Illinois &amp; National Non-Attainment Status Lists to document not in a covered area</a:t>
            </a:r>
          </a:p>
          <a:p>
            <a:pPr marL="457200" indent="-457200" eaLnBrk="1" hangingPunct="1">
              <a:buFont typeface="Arial" panose="020B0604020202020204" pitchFamily="34" charset="0"/>
              <a:buChar char="•"/>
              <a:defRPr/>
            </a:pPr>
            <a:r>
              <a:rPr lang="en-US" sz="2800" dirty="0">
                <a:solidFill>
                  <a:schemeClr val="tx1"/>
                </a:solidFill>
              </a:rPr>
              <a:t>If project location is in a Non-Attainment area, then also complete HUD Air Quality (CEST and EA) Worksheet. Question 1 is “No” and complete Worksheet Summary stating project is rehab of existing single-family homes</a:t>
            </a:r>
          </a:p>
          <a:p>
            <a:pPr eaLnBrk="1" hangingPunct="1">
              <a:defRPr/>
            </a:pPr>
            <a:endParaRPr lang="en-US" sz="2800" dirty="0">
              <a:solidFill>
                <a:schemeClr val="tx1"/>
              </a:solidFill>
            </a:endParaRPr>
          </a:p>
          <a:p>
            <a:pPr eaLnBrk="1" hangingPunct="1">
              <a:defRPr/>
            </a:pPr>
            <a:endParaRPr lang="en-US" dirty="0"/>
          </a:p>
        </p:txBody>
      </p:sp>
      <p:sp>
        <p:nvSpPr>
          <p:cNvPr id="13316"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BD186-5AF6-45B0-8A6D-AE2E9FA78F0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89F3C1DE-E2CB-4465-AC22-2833E8B2DE18}"/>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A43B94B-ABD9-4216-B676-42C588DF88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spTree>
    <p:extLst>
      <p:ext uri="{BB962C8B-B14F-4D97-AF65-F5344CB8AC3E}">
        <p14:creationId xmlns:p14="http://schemas.microsoft.com/office/powerpoint/2010/main" val="27520644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304800"/>
            <a:ext cx="8534400" cy="1143000"/>
          </a:xfrm>
        </p:spPr>
        <p:txBody>
          <a:bodyPr>
            <a:normAutofit/>
          </a:bodyPr>
          <a:lstStyle/>
          <a:p>
            <a:pPr algn="ctr" eaLnBrk="1" hangingPunct="1"/>
            <a:r>
              <a:rPr lang="en-US" sz="4000" dirty="0">
                <a:solidFill>
                  <a:schemeClr val="tx1"/>
                </a:solidFill>
              </a:rPr>
              <a:t>CDBG Air Quality Compliance</a:t>
            </a:r>
          </a:p>
        </p:txBody>
      </p:sp>
      <p:sp>
        <p:nvSpPr>
          <p:cNvPr id="3" name="Content Placeholder 2"/>
          <p:cNvSpPr>
            <a:spLocks noGrp="1"/>
          </p:cNvSpPr>
          <p:nvPr>
            <p:ph idx="1"/>
          </p:nvPr>
        </p:nvSpPr>
        <p:spPr>
          <a:xfrm>
            <a:off x="740791" y="1804988"/>
            <a:ext cx="7187184" cy="4138612"/>
          </a:xfrm>
        </p:spPr>
        <p:txBody>
          <a:bodyPr>
            <a:normAutofit lnSpcReduction="10000"/>
          </a:bodyPr>
          <a:lstStyle/>
          <a:p>
            <a:pPr eaLnBrk="1" hangingPunct="1">
              <a:defRPr/>
            </a:pPr>
            <a:r>
              <a:rPr lang="en-US" sz="2800" dirty="0">
                <a:solidFill>
                  <a:schemeClr val="tx1"/>
                </a:solidFill>
              </a:rPr>
              <a:t>For PI and ED-PI:</a:t>
            </a:r>
          </a:p>
          <a:p>
            <a:pPr marL="457200" indent="-457200" eaLnBrk="1" hangingPunct="1">
              <a:buFont typeface="Arial" panose="020B0604020202020204" pitchFamily="34" charset="0"/>
              <a:buChar char="•"/>
              <a:defRPr/>
            </a:pPr>
            <a:r>
              <a:rPr lang="en-US" sz="2800" dirty="0">
                <a:solidFill>
                  <a:schemeClr val="tx1"/>
                </a:solidFill>
              </a:rPr>
              <a:t>Copies of the  US EPA Illinois &amp; National Non-Attainment Status Lists to document not in a covered area</a:t>
            </a:r>
          </a:p>
          <a:p>
            <a:pPr marL="457200" indent="-457200" eaLnBrk="1" hangingPunct="1">
              <a:buFont typeface="Arial" panose="020B0604020202020204" pitchFamily="34" charset="0"/>
              <a:buChar char="•"/>
              <a:defRPr/>
            </a:pPr>
            <a:r>
              <a:rPr lang="en-US" sz="2800" dirty="0">
                <a:solidFill>
                  <a:schemeClr val="tx1"/>
                </a:solidFill>
              </a:rPr>
              <a:t>If project location is in a Non-Attainment area, then also complete HUD Air Quality (CEST and EA) Worksheet, including any mitigation explanations and documentation</a:t>
            </a:r>
          </a:p>
          <a:p>
            <a:pPr marL="457200" indent="-457200" eaLnBrk="1" hangingPunct="1">
              <a:buFont typeface="Arial" panose="020B0604020202020204" pitchFamily="34" charset="0"/>
              <a:buChar char="•"/>
              <a:defRPr/>
            </a:pPr>
            <a:r>
              <a:rPr lang="en-US" sz="2800" dirty="0">
                <a:solidFill>
                  <a:schemeClr val="tx1"/>
                </a:solidFill>
              </a:rPr>
              <a:t>A copy of your project’s IEPA </a:t>
            </a:r>
            <a:r>
              <a:rPr lang="en-US" sz="2800">
                <a:solidFill>
                  <a:schemeClr val="tx1"/>
                </a:solidFill>
              </a:rPr>
              <a:t>clearance letter</a:t>
            </a:r>
            <a:endParaRPr lang="en-US" sz="2800" dirty="0">
              <a:solidFill>
                <a:schemeClr val="tx1"/>
              </a:solidFill>
            </a:endParaRPr>
          </a:p>
          <a:p>
            <a:pPr eaLnBrk="1" hangingPunct="1">
              <a:defRPr/>
            </a:pPr>
            <a:endParaRPr lang="en-US" sz="2800" dirty="0">
              <a:solidFill>
                <a:schemeClr val="tx1"/>
              </a:solidFill>
            </a:endParaRPr>
          </a:p>
          <a:p>
            <a:pPr eaLnBrk="1" hangingPunct="1">
              <a:defRPr/>
            </a:pPr>
            <a:endParaRPr lang="en-US" dirty="0"/>
          </a:p>
        </p:txBody>
      </p:sp>
      <p:sp>
        <p:nvSpPr>
          <p:cNvPr id="13316"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BD186-5AF6-45B0-8A6D-AE2E9FA78F0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2F28BCAD-C906-4681-9E6A-9E624EC3740B}"/>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479ED376-12A6-4A2D-8EC2-517A34B84A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spTree>
    <p:extLst>
      <p:ext uri="{BB962C8B-B14F-4D97-AF65-F5344CB8AC3E}">
        <p14:creationId xmlns:p14="http://schemas.microsoft.com/office/powerpoint/2010/main" val="5528394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a:bodyPr>
          <a:lstStyle/>
          <a:p>
            <a:pPr algn="ctr"/>
            <a:r>
              <a:rPr lang="en-US" dirty="0"/>
              <a:t>Coastal zone management act</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John McCarthy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96406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Purpose of CZMA</a:t>
            </a:r>
            <a:endParaRPr lang="en-US" dirty="0"/>
          </a:p>
        </p:txBody>
      </p:sp>
      <p:sp>
        <p:nvSpPr>
          <p:cNvPr id="3" name="Content Placeholder 2"/>
          <p:cNvSpPr>
            <a:spLocks noGrp="1"/>
          </p:cNvSpPr>
          <p:nvPr>
            <p:ph idx="1"/>
          </p:nvPr>
        </p:nvSpPr>
        <p:spPr/>
        <p:txBody>
          <a:bodyPr/>
          <a:lstStyle/>
          <a:p>
            <a:r>
              <a:rPr lang="en-US" dirty="0"/>
              <a:t>Preserve, protect, develop, restore &amp; enhance the resources of the coastal zone for current and future generations.</a:t>
            </a:r>
          </a:p>
          <a:p>
            <a:r>
              <a:rPr lang="en-US" dirty="0"/>
              <a:t>Manage development in hazard areas, prioritize coastal-dependent uses, provide public access, coordinate state and federal actions.</a:t>
            </a:r>
          </a:p>
          <a:p>
            <a:r>
              <a:rPr lang="en-US" dirty="0"/>
              <a:t>Preserve ecologic, historic, aesthetic values while considering compatible economic development.</a:t>
            </a:r>
          </a:p>
          <a:p>
            <a:endParaRPr lang="en-US" dirty="0"/>
          </a:p>
          <a:p>
            <a:endParaRPr lang="en-US" dirty="0"/>
          </a:p>
        </p:txBody>
      </p:sp>
      <p:sp>
        <p:nvSpPr>
          <p:cNvPr id="4" name="TextBox 3">
            <a:extLst>
              <a:ext uri="{FF2B5EF4-FFF2-40B4-BE49-F238E27FC236}">
                <a16:creationId xmlns:a16="http://schemas.microsoft.com/office/drawing/2014/main" id="{876ED033-6486-4607-9703-7E73D42B8E3C}"/>
              </a:ext>
            </a:extLst>
          </p:cNvPr>
          <p:cNvSpPr txBox="1"/>
          <p:nvPr/>
        </p:nvSpPr>
        <p:spPr>
          <a:xfrm>
            <a:off x="0"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F95BA87-704A-45B7-AC3E-41AE41ADDA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10379"/>
            <a:ext cx="2591456" cy="303681"/>
          </a:xfrm>
          <a:prstGeom prst="rect">
            <a:avLst/>
          </a:prstGeom>
        </p:spPr>
      </p:pic>
      <p:pic>
        <p:nvPicPr>
          <p:cNvPr id="6" name="Picture 5">
            <a:extLst>
              <a:ext uri="{FF2B5EF4-FFF2-40B4-BE49-F238E27FC236}">
                <a16:creationId xmlns:a16="http://schemas.microsoft.com/office/drawing/2014/main" id="{5E058F32-7D45-4D26-A3C0-D56A0988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1778" y="5476100"/>
            <a:ext cx="928057" cy="255317"/>
          </a:xfrm>
          <a:prstGeom prst="rect">
            <a:avLst/>
          </a:prstGeom>
        </p:spPr>
      </p:pic>
      <p:sp>
        <p:nvSpPr>
          <p:cNvPr id="7" name="Slide Number Placeholder 1">
            <a:extLst>
              <a:ext uri="{FF2B5EF4-FFF2-40B4-BE49-F238E27FC236}">
                <a16:creationId xmlns:a16="http://schemas.microsoft.com/office/drawing/2014/main" id="{90D80CF4-23F9-4F7E-BB57-D9F4034C8318}"/>
              </a:ext>
            </a:extLst>
          </p:cNvPr>
          <p:cNvSpPr>
            <a:spLocks noGrp="1"/>
          </p:cNvSpPr>
          <p:nvPr>
            <p:ph type="sldNum" sz="quarter" idx="12"/>
          </p:nvPr>
        </p:nvSpPr>
        <p:spPr>
          <a:xfrm>
            <a:off x="7107866" y="5731417"/>
            <a:ext cx="1600200" cy="205383"/>
          </a:xfrm>
        </p:spPr>
        <p:txBody>
          <a:bodyPr/>
          <a:lstStyle/>
          <a:p>
            <a:pPr defTabSz="685800" fontAlgn="auto">
              <a:spcBef>
                <a:spcPts val="0"/>
              </a:spcBef>
              <a:spcAft>
                <a:spcPts val="0"/>
              </a:spcAft>
            </a:pPr>
            <a:fld id="{3F335402-A96B-43FB-BE82-10458D361873}" type="slidenum">
              <a:rPr lang="en-US" sz="600">
                <a:solidFill>
                  <a:prstClr val="black">
                    <a:tint val="75000"/>
                  </a:prstClr>
                </a:solidFill>
                <a:latin typeface="Calibri" panose="020F0502020204030204"/>
              </a:rPr>
              <a:pPr defTabSz="685800" fontAlgn="auto">
                <a:spcBef>
                  <a:spcPts val="0"/>
                </a:spcBef>
                <a:spcAft>
                  <a:spcPts val="0"/>
                </a:spcAft>
              </a:pPr>
              <a:t>105</a:t>
            </a:fld>
            <a:endParaRPr lang="en-US" sz="6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1048507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Coastal Zone Management Act</a:t>
            </a:r>
            <a:endParaRPr lang="en-US" dirty="0"/>
          </a:p>
        </p:txBody>
      </p:sp>
      <p:sp>
        <p:nvSpPr>
          <p:cNvPr id="3" name="Content Placeholder 2"/>
          <p:cNvSpPr>
            <a:spLocks noGrp="1"/>
          </p:cNvSpPr>
          <p:nvPr>
            <p:ph idx="1"/>
          </p:nvPr>
        </p:nvSpPr>
        <p:spPr/>
        <p:txBody>
          <a:bodyPr/>
          <a:lstStyle/>
          <a:p>
            <a:r>
              <a:rPr lang="en-US" dirty="0"/>
              <a:t>Enacted in 1972 and administered by National Oceanic and Atmospheric Administration, Office for Costal Management. Authorized states to develop CZ plans &amp; designate permitted uses.</a:t>
            </a:r>
          </a:p>
          <a:p>
            <a:r>
              <a:rPr lang="en-US" dirty="0"/>
              <a:t>IDNR administers for Illinois’ Lake Michigan coastal zone.</a:t>
            </a:r>
          </a:p>
          <a:p>
            <a:r>
              <a:rPr lang="en-US" dirty="0"/>
              <a:t>Because DCEO CDBG not granted in Cook or Lake Counties, simply mark your project community’s location on the IDNR Illinois Coastal Zone map to show separation from Lake Michigan and state that on CEST or EA.</a:t>
            </a:r>
          </a:p>
          <a:p>
            <a:pPr marL="0" indent="0">
              <a:buNone/>
            </a:pPr>
            <a:endParaRPr lang="en-US" dirty="0"/>
          </a:p>
          <a:p>
            <a:endParaRPr lang="en-US" dirty="0"/>
          </a:p>
        </p:txBody>
      </p:sp>
      <p:sp>
        <p:nvSpPr>
          <p:cNvPr id="4" name="TextBox 3">
            <a:extLst>
              <a:ext uri="{FF2B5EF4-FFF2-40B4-BE49-F238E27FC236}">
                <a16:creationId xmlns:a16="http://schemas.microsoft.com/office/drawing/2014/main" id="{A24E2BE7-7723-4D07-865E-B2C03FE789C4}"/>
              </a:ext>
            </a:extLst>
          </p:cNvPr>
          <p:cNvSpPr txBox="1"/>
          <p:nvPr/>
        </p:nvSpPr>
        <p:spPr>
          <a:xfrm>
            <a:off x="0" y="-21215"/>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2D14C49-2CE1-44DF-827E-025E6F3FC0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6050" y="-11474"/>
            <a:ext cx="2591456" cy="303681"/>
          </a:xfrm>
          <a:prstGeom prst="rect">
            <a:avLst/>
          </a:prstGeom>
        </p:spPr>
      </p:pic>
      <p:pic>
        <p:nvPicPr>
          <p:cNvPr id="6" name="Picture 5">
            <a:extLst>
              <a:ext uri="{FF2B5EF4-FFF2-40B4-BE49-F238E27FC236}">
                <a16:creationId xmlns:a16="http://schemas.microsoft.com/office/drawing/2014/main" id="{C6307C5F-7A3C-492E-A694-7D4CA8D77C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1778" y="5476100"/>
            <a:ext cx="928057" cy="255317"/>
          </a:xfrm>
          <a:prstGeom prst="rect">
            <a:avLst/>
          </a:prstGeom>
        </p:spPr>
      </p:pic>
      <p:sp>
        <p:nvSpPr>
          <p:cNvPr id="7" name="Slide Number Placeholder 1">
            <a:extLst>
              <a:ext uri="{FF2B5EF4-FFF2-40B4-BE49-F238E27FC236}">
                <a16:creationId xmlns:a16="http://schemas.microsoft.com/office/drawing/2014/main" id="{5D715905-ABFB-4348-BACA-1AEE0D8F97E1}"/>
              </a:ext>
            </a:extLst>
          </p:cNvPr>
          <p:cNvSpPr>
            <a:spLocks noGrp="1"/>
          </p:cNvSpPr>
          <p:nvPr>
            <p:ph type="sldNum" sz="quarter" idx="12"/>
          </p:nvPr>
        </p:nvSpPr>
        <p:spPr>
          <a:xfrm>
            <a:off x="7107866" y="5731417"/>
            <a:ext cx="1600200" cy="205383"/>
          </a:xfrm>
        </p:spPr>
        <p:txBody>
          <a:bodyPr/>
          <a:lstStyle/>
          <a:p>
            <a:pPr defTabSz="685800" fontAlgn="auto">
              <a:spcBef>
                <a:spcPts val="0"/>
              </a:spcBef>
              <a:spcAft>
                <a:spcPts val="0"/>
              </a:spcAft>
            </a:pPr>
            <a:fld id="{3F335402-A96B-43FB-BE82-10458D361873}" type="slidenum">
              <a:rPr lang="en-US" sz="600">
                <a:solidFill>
                  <a:prstClr val="black">
                    <a:tint val="75000"/>
                  </a:prstClr>
                </a:solidFill>
                <a:latin typeface="Calibri" panose="020F0502020204030204"/>
              </a:rPr>
              <a:pPr defTabSz="685800" fontAlgn="auto">
                <a:spcBef>
                  <a:spcPts val="0"/>
                </a:spcBef>
                <a:spcAft>
                  <a:spcPts val="0"/>
                </a:spcAft>
              </a:pPr>
              <a:t>106</a:t>
            </a:fld>
            <a:endParaRPr lang="en-US" sz="6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854541603"/>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Source Documentation</a:t>
            </a:r>
            <a:endParaRPr lang="en-US" dirty="0"/>
          </a:p>
        </p:txBody>
      </p:sp>
      <p:sp>
        <p:nvSpPr>
          <p:cNvPr id="3" name="Content Placeholder 2"/>
          <p:cNvSpPr>
            <a:spLocks noGrp="1"/>
          </p:cNvSpPr>
          <p:nvPr>
            <p:ph idx="1"/>
          </p:nvPr>
        </p:nvSpPr>
        <p:spPr/>
        <p:txBody>
          <a:bodyPr/>
          <a:lstStyle/>
          <a:p>
            <a:pPr>
              <a:buFont typeface="Arial" charset="0"/>
              <a:buNone/>
            </a:pPr>
            <a:r>
              <a:rPr lang="en-US" b="1" dirty="0"/>
              <a:t>1) </a:t>
            </a:r>
            <a:r>
              <a:rPr lang="en-US" b="1" u="sng" dirty="0"/>
              <a:t>Map and statement on CEST or EA showing that there are no CZMA in the community</a:t>
            </a:r>
            <a:r>
              <a:rPr lang="en-US" dirty="0"/>
              <a:t> </a:t>
            </a:r>
            <a:r>
              <a:rPr lang="en-US" dirty="0">
                <a:solidFill>
                  <a:srgbClr val="0070C0"/>
                </a:solidFill>
              </a:rPr>
              <a:t>(for DCEO CDBG)</a:t>
            </a:r>
            <a:r>
              <a:rPr lang="en-US" dirty="0"/>
              <a:t> or state</a:t>
            </a:r>
          </a:p>
          <a:p>
            <a:pPr>
              <a:buFont typeface="Arial" charset="0"/>
              <a:buNone/>
            </a:pPr>
            <a:r>
              <a:rPr lang="en-US" dirty="0"/>
              <a:t>2) Map/statement from local planning department or state coastal commission or district showing project is not in CZMA </a:t>
            </a:r>
            <a:r>
              <a:rPr lang="en-US" dirty="0">
                <a:solidFill>
                  <a:srgbClr val="FF0000"/>
                </a:solidFill>
              </a:rPr>
              <a:t>(more common for Direct Entitlement CDBG in Cook or Lake Counties)</a:t>
            </a:r>
          </a:p>
          <a:p>
            <a:pPr>
              <a:buFont typeface="Arial" charset="0"/>
              <a:buNone/>
            </a:pPr>
            <a:r>
              <a:rPr lang="en-US" dirty="0"/>
              <a:t>or</a:t>
            </a:r>
          </a:p>
          <a:p>
            <a:pPr>
              <a:buFont typeface="Arial" charset="0"/>
              <a:buNone/>
            </a:pPr>
            <a:r>
              <a:rPr lang="en-US" dirty="0"/>
              <a:t>3) A “federal consistency determination” from the state coastal commission or district </a:t>
            </a:r>
            <a:r>
              <a:rPr lang="en-US" dirty="0">
                <a:solidFill>
                  <a:srgbClr val="FF0000"/>
                </a:solidFill>
              </a:rPr>
              <a:t>(more common for Direct Entitlement CDBG in Cook or Lake Counties)</a:t>
            </a:r>
          </a:p>
          <a:p>
            <a:endParaRPr lang="en-US" dirty="0"/>
          </a:p>
        </p:txBody>
      </p:sp>
      <p:sp>
        <p:nvSpPr>
          <p:cNvPr id="4" name="TextBox 3">
            <a:extLst>
              <a:ext uri="{FF2B5EF4-FFF2-40B4-BE49-F238E27FC236}">
                <a16:creationId xmlns:a16="http://schemas.microsoft.com/office/drawing/2014/main" id="{96E34CDA-BC0B-4D1B-99DD-625F85285E70}"/>
              </a:ext>
            </a:extLst>
          </p:cNvPr>
          <p:cNvSpPr txBox="1"/>
          <p:nvPr/>
        </p:nvSpPr>
        <p:spPr>
          <a:xfrm>
            <a:off x="0" y="-184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FF315C7-DE33-4DBC-9264-5ACB0A1BAE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0"/>
            <a:ext cx="2591456" cy="303681"/>
          </a:xfrm>
          <a:prstGeom prst="rect">
            <a:avLst/>
          </a:prstGeom>
        </p:spPr>
      </p:pic>
      <p:pic>
        <p:nvPicPr>
          <p:cNvPr id="6" name="Picture 5">
            <a:extLst>
              <a:ext uri="{FF2B5EF4-FFF2-40B4-BE49-F238E27FC236}">
                <a16:creationId xmlns:a16="http://schemas.microsoft.com/office/drawing/2014/main" id="{74588389-8193-4E0B-9A38-5CDA6F83B1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1778" y="5476100"/>
            <a:ext cx="928057" cy="255317"/>
          </a:xfrm>
          <a:prstGeom prst="rect">
            <a:avLst/>
          </a:prstGeom>
        </p:spPr>
      </p:pic>
      <p:sp>
        <p:nvSpPr>
          <p:cNvPr id="7" name="Slide Number Placeholder 1">
            <a:extLst>
              <a:ext uri="{FF2B5EF4-FFF2-40B4-BE49-F238E27FC236}">
                <a16:creationId xmlns:a16="http://schemas.microsoft.com/office/drawing/2014/main" id="{5587E95F-9982-4FFE-875E-E8EB7C199A15}"/>
              </a:ext>
            </a:extLst>
          </p:cNvPr>
          <p:cNvSpPr>
            <a:spLocks noGrp="1"/>
          </p:cNvSpPr>
          <p:nvPr>
            <p:ph type="sldNum" sz="quarter" idx="12"/>
          </p:nvPr>
        </p:nvSpPr>
        <p:spPr>
          <a:xfrm>
            <a:off x="7107866" y="5731417"/>
            <a:ext cx="1600200" cy="205383"/>
          </a:xfrm>
        </p:spPr>
        <p:txBody>
          <a:bodyPr/>
          <a:lstStyle/>
          <a:p>
            <a:pPr defTabSz="685800" fontAlgn="auto">
              <a:spcBef>
                <a:spcPts val="0"/>
              </a:spcBef>
              <a:spcAft>
                <a:spcPts val="0"/>
              </a:spcAft>
            </a:pPr>
            <a:fld id="{3F335402-A96B-43FB-BE82-10458D361873}" type="slidenum">
              <a:rPr lang="en-US" sz="600">
                <a:solidFill>
                  <a:prstClr val="black">
                    <a:tint val="75000"/>
                  </a:prstClr>
                </a:solidFill>
                <a:latin typeface="Calibri" panose="020F0502020204030204"/>
              </a:rPr>
              <a:pPr defTabSz="685800" fontAlgn="auto">
                <a:spcBef>
                  <a:spcPts val="0"/>
                </a:spcBef>
                <a:spcAft>
                  <a:spcPts val="0"/>
                </a:spcAft>
              </a:pPr>
              <a:t>107</a:t>
            </a:fld>
            <a:endParaRPr lang="en-US" sz="6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7779401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Illinois Coastal Zone Boundaries Map</a:t>
            </a:r>
          </a:p>
        </p:txBody>
      </p:sp>
      <p:graphicFrame>
        <p:nvGraphicFramePr>
          <p:cNvPr id="6" name="Content Placeholder 5">
            <a:extLst>
              <a:ext uri="{FF2B5EF4-FFF2-40B4-BE49-F238E27FC236}">
                <a16:creationId xmlns:a16="http://schemas.microsoft.com/office/drawing/2014/main" id="{EAC8A400-C1CB-4F5A-A532-2190090A52D7}"/>
              </a:ext>
            </a:extLst>
          </p:cNvPr>
          <p:cNvGraphicFramePr>
            <a:graphicFrameLocks noGrp="1" noChangeAspect="1"/>
          </p:cNvGraphicFramePr>
          <p:nvPr>
            <p:ph idx="1"/>
            <p:extLst>
              <p:ext uri="{D42A27DB-BD31-4B8C-83A1-F6EECF244321}">
                <p14:modId xmlns:p14="http://schemas.microsoft.com/office/powerpoint/2010/main" val="595912867"/>
              </p:ext>
            </p:extLst>
          </p:nvPr>
        </p:nvGraphicFramePr>
        <p:xfrm>
          <a:off x="2667000" y="1219200"/>
          <a:ext cx="3944199" cy="5104369"/>
        </p:xfrm>
        <a:graphic>
          <a:graphicData uri="http://schemas.openxmlformats.org/presentationml/2006/ole">
            <mc:AlternateContent xmlns:mc="http://schemas.openxmlformats.org/markup-compatibility/2006">
              <mc:Choice xmlns:v="urn:schemas-microsoft-com:vml" Requires="v">
                <p:oleObj spid="_x0000_s2060" name="Acrobat Document" r:id="rId3" imgW="5829300" imgH="7543800" progId="Acrobat.Document.DC">
                  <p:embed/>
                </p:oleObj>
              </mc:Choice>
              <mc:Fallback>
                <p:oleObj name="Acrobat Document" r:id="rId3" imgW="5829300" imgH="7543800" progId="Acrobat.Document.DC">
                  <p:embed/>
                  <p:pic>
                    <p:nvPicPr>
                      <p:cNvPr id="6" name="Content Placeholder 5">
                        <a:extLst>
                          <a:ext uri="{FF2B5EF4-FFF2-40B4-BE49-F238E27FC236}">
                            <a16:creationId xmlns:a16="http://schemas.microsoft.com/office/drawing/2014/main" id="{EAC8A400-C1CB-4F5A-A532-2190090A52D7}"/>
                          </a:ext>
                        </a:extLst>
                      </p:cNvPr>
                      <p:cNvPicPr/>
                      <p:nvPr/>
                    </p:nvPicPr>
                    <p:blipFill>
                      <a:blip r:embed="rId4"/>
                      <a:stretch>
                        <a:fillRect/>
                      </a:stretch>
                    </p:blipFill>
                    <p:spPr>
                      <a:xfrm>
                        <a:off x="2667000" y="1219200"/>
                        <a:ext cx="3944199" cy="5104369"/>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8B7930AE-A340-4077-A0F8-D0A6F725BEE2}"/>
              </a:ext>
            </a:extLst>
          </p:cNvPr>
          <p:cNvSpPr txBox="1"/>
          <p:nvPr/>
        </p:nvSpPr>
        <p:spPr>
          <a:xfrm>
            <a:off x="6178" y="-184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E989422-A197-4DE5-9EC8-CF7E3DFD85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985"/>
          <a:stretch/>
        </p:blipFill>
        <p:spPr>
          <a:xfrm>
            <a:off x="6552544" y="0"/>
            <a:ext cx="2591456" cy="303681"/>
          </a:xfrm>
          <a:prstGeom prst="rect">
            <a:avLst/>
          </a:prstGeom>
        </p:spPr>
      </p:pic>
      <p:pic>
        <p:nvPicPr>
          <p:cNvPr id="7" name="Picture 6">
            <a:extLst>
              <a:ext uri="{FF2B5EF4-FFF2-40B4-BE49-F238E27FC236}">
                <a16:creationId xmlns:a16="http://schemas.microsoft.com/office/drawing/2014/main" id="{A9175C40-81C2-4720-9DB8-A1166A9108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1778" y="5476100"/>
            <a:ext cx="928057" cy="255317"/>
          </a:xfrm>
          <a:prstGeom prst="rect">
            <a:avLst/>
          </a:prstGeom>
        </p:spPr>
      </p:pic>
      <p:sp>
        <p:nvSpPr>
          <p:cNvPr id="8" name="Slide Number Placeholder 1">
            <a:extLst>
              <a:ext uri="{FF2B5EF4-FFF2-40B4-BE49-F238E27FC236}">
                <a16:creationId xmlns:a16="http://schemas.microsoft.com/office/drawing/2014/main" id="{7C05C41C-6F5E-4CC5-9FE3-03A9E25EABD4}"/>
              </a:ext>
            </a:extLst>
          </p:cNvPr>
          <p:cNvSpPr>
            <a:spLocks noGrp="1"/>
          </p:cNvSpPr>
          <p:nvPr>
            <p:ph type="sldNum" sz="quarter" idx="12"/>
          </p:nvPr>
        </p:nvSpPr>
        <p:spPr>
          <a:xfrm>
            <a:off x="7107866" y="5731417"/>
            <a:ext cx="1600200" cy="205383"/>
          </a:xfrm>
        </p:spPr>
        <p:txBody>
          <a:bodyPr/>
          <a:lstStyle/>
          <a:p>
            <a:pPr defTabSz="685800" fontAlgn="auto">
              <a:spcBef>
                <a:spcPts val="0"/>
              </a:spcBef>
              <a:spcAft>
                <a:spcPts val="0"/>
              </a:spcAft>
            </a:pPr>
            <a:fld id="{3F335402-A96B-43FB-BE82-10458D361873}" type="slidenum">
              <a:rPr lang="en-US" sz="600">
                <a:solidFill>
                  <a:prstClr val="black">
                    <a:tint val="75000"/>
                  </a:prstClr>
                </a:solidFill>
                <a:latin typeface="Calibri" panose="020F0502020204030204"/>
              </a:rPr>
              <a:pPr defTabSz="685800" fontAlgn="auto">
                <a:spcBef>
                  <a:spcPts val="0"/>
                </a:spcBef>
                <a:spcAft>
                  <a:spcPts val="0"/>
                </a:spcAft>
              </a:pPr>
              <a:t>108</a:t>
            </a:fld>
            <a:endParaRPr lang="en-US" sz="6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2686122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9108" y="393318"/>
            <a:ext cx="8534399" cy="1014025"/>
          </a:xfrm>
        </p:spPr>
        <p:txBody>
          <a:bodyPr>
            <a:noAutofit/>
          </a:bodyPr>
          <a:lstStyle/>
          <a:p>
            <a:pPr algn="ctr"/>
            <a:r>
              <a:rPr lang="en-US" b="1" dirty="0"/>
              <a:t>SITE CONTAMINATION</a:t>
            </a:r>
            <a:br>
              <a:rPr lang="en-US" b="1" dirty="0"/>
            </a:br>
            <a:r>
              <a:rPr lang="en-US" sz="2400" b="1" dirty="0"/>
              <a:t>58.5(i)(2)</a:t>
            </a:r>
            <a:br>
              <a:rPr lang="en-US" sz="2400" b="1" dirty="0"/>
            </a:br>
            <a:r>
              <a:rPr lang="en-US" sz="2400" dirty="0">
                <a:solidFill>
                  <a:schemeClr val="tx1">
                    <a:lumMod val="50000"/>
                    <a:lumOff val="50000"/>
                  </a:schemeClr>
                </a:solidFill>
              </a:rPr>
              <a:t>Kirk Kumerow</a:t>
            </a:r>
          </a:p>
        </p:txBody>
      </p:sp>
      <p:pic>
        <p:nvPicPr>
          <p:cNvPr id="6" name="Picture 10" descr="waste"/>
          <p:cNvPicPr>
            <a:picLocks noChangeAspect="1" noChangeArrowheads="1"/>
          </p:cNvPicPr>
          <p:nvPr/>
        </p:nvPicPr>
        <p:blipFill>
          <a:blip r:embed="rId4" cstate="print"/>
          <a:srcRect/>
          <a:stretch>
            <a:fillRect/>
          </a:stretch>
        </p:blipFill>
        <p:spPr bwMode="auto">
          <a:xfrm>
            <a:off x="457200" y="1524000"/>
            <a:ext cx="3124200" cy="2085975"/>
          </a:xfrm>
          <a:prstGeom prst="rect">
            <a:avLst/>
          </a:prstGeom>
          <a:noFill/>
          <a:effectLst>
            <a:outerShdw dist="50800" dir="2700000" algn="ctr" rotWithShape="0">
              <a:srgbClr val="666699"/>
            </a:outerShdw>
          </a:effectLst>
        </p:spPr>
      </p:pic>
      <p:sp>
        <p:nvSpPr>
          <p:cNvPr id="8" name="Text Box 13"/>
          <p:cNvSpPr txBox="1">
            <a:spLocks noChangeArrowheads="1"/>
          </p:cNvSpPr>
          <p:nvPr/>
        </p:nvSpPr>
        <p:spPr bwMode="auto">
          <a:xfrm>
            <a:off x="1295400" y="3609975"/>
            <a:ext cx="1122423" cy="430887"/>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Landfills</a:t>
            </a:r>
          </a:p>
        </p:txBody>
      </p:sp>
      <p:sp>
        <p:nvSpPr>
          <p:cNvPr id="9" name="Text Box 14"/>
          <p:cNvSpPr txBox="1">
            <a:spLocks noChangeArrowheads="1"/>
          </p:cNvSpPr>
          <p:nvPr/>
        </p:nvSpPr>
        <p:spPr bwMode="auto">
          <a:xfrm>
            <a:off x="4495800" y="6248400"/>
            <a:ext cx="3200400" cy="430887"/>
          </a:xfrm>
          <a:prstGeom prst="rect">
            <a:avLst/>
          </a:prstGeom>
          <a:noFill/>
          <a:ln w="9525">
            <a:noFill/>
            <a:miter lim="800000"/>
            <a:headEnd/>
            <a:tailEnd/>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Underground Tanks</a:t>
            </a:r>
          </a:p>
        </p:txBody>
      </p:sp>
      <p:pic>
        <p:nvPicPr>
          <p:cNvPr id="11" name="Picture 17" descr="1-2-2-1"/>
          <p:cNvPicPr>
            <a:picLocks noChangeAspect="1" noChangeArrowheads="1"/>
          </p:cNvPicPr>
          <p:nvPr/>
        </p:nvPicPr>
        <p:blipFill>
          <a:blip r:embed="rId5" cstate="print"/>
          <a:srcRect/>
          <a:stretch>
            <a:fillRect/>
          </a:stretch>
        </p:blipFill>
        <p:spPr bwMode="auto">
          <a:xfrm>
            <a:off x="457200" y="4157518"/>
            <a:ext cx="3352800" cy="2197100"/>
          </a:xfrm>
          <a:prstGeom prst="rect">
            <a:avLst/>
          </a:prstGeom>
          <a:noFill/>
          <a:effectLst>
            <a:outerShdw dist="50800" dir="2700000" algn="ctr" rotWithShape="0">
              <a:srgbClr val="666699"/>
            </a:outerShdw>
          </a:effectLst>
        </p:spPr>
      </p:pic>
      <p:sp>
        <p:nvSpPr>
          <p:cNvPr id="12" name="Text Box 18"/>
          <p:cNvSpPr txBox="1">
            <a:spLocks noChangeArrowheads="1"/>
          </p:cNvSpPr>
          <p:nvPr/>
        </p:nvSpPr>
        <p:spPr bwMode="auto">
          <a:xfrm rot="10800000" flipV="1">
            <a:off x="838200" y="6324600"/>
            <a:ext cx="2743200" cy="43088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Buried Waste</a:t>
            </a:r>
          </a:p>
        </p:txBody>
      </p:sp>
      <p:graphicFrame>
        <p:nvGraphicFramePr>
          <p:cNvPr id="59393" name="Object 1"/>
          <p:cNvGraphicFramePr>
            <a:graphicFrameLocks noChangeAspect="1"/>
          </p:cNvGraphicFramePr>
          <p:nvPr/>
        </p:nvGraphicFramePr>
        <p:xfrm>
          <a:off x="4495800" y="4191000"/>
          <a:ext cx="2751038" cy="2057400"/>
        </p:xfrm>
        <a:graphic>
          <a:graphicData uri="http://schemas.openxmlformats.org/presentationml/2006/ole">
            <mc:AlternateContent xmlns:mc="http://schemas.openxmlformats.org/markup-compatibility/2006">
              <mc:Choice xmlns:v="urn:schemas-microsoft-com:vml" Requires="v">
                <p:oleObj spid="_x0000_s3085" name="Photo Editor Photo" r:id="rId6" imgW="5447619" imgH="4076190" progId="">
                  <p:embed/>
                </p:oleObj>
              </mc:Choice>
              <mc:Fallback>
                <p:oleObj name="Photo Editor Photo" r:id="rId6" imgW="5447619" imgH="4076190" progId="">
                  <p:embed/>
                  <p:pic>
                    <p:nvPicPr>
                      <p:cNvPr id="59393"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191000"/>
                        <a:ext cx="2751038"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9200" y="1455142"/>
            <a:ext cx="2560320" cy="2560320"/>
          </a:xfrm>
          <a:prstGeom prst="rect">
            <a:avLst/>
          </a:prstGeom>
        </p:spPr>
      </p:pic>
      <p:sp>
        <p:nvSpPr>
          <p:cNvPr id="4" name="TextBox 3"/>
          <p:cNvSpPr txBox="1"/>
          <p:nvPr/>
        </p:nvSpPr>
        <p:spPr>
          <a:xfrm>
            <a:off x="7696200" y="2133600"/>
            <a:ext cx="116730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Cleaners</a:t>
            </a:r>
          </a:p>
        </p:txBody>
      </p:sp>
      <p:sp>
        <p:nvSpPr>
          <p:cNvPr id="13" name="TextBox 12">
            <a:extLst>
              <a:ext uri="{FF2B5EF4-FFF2-40B4-BE49-F238E27FC236}">
                <a16:creationId xmlns:a16="http://schemas.microsoft.com/office/drawing/2014/main" id="{F92669CB-D637-4CF0-9FC3-539A9C7B61EA}"/>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6E7D1248-50E4-47DA-A59B-BDC87FD2621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15" name="Picture 14">
            <a:extLst>
              <a:ext uri="{FF2B5EF4-FFF2-40B4-BE49-F238E27FC236}">
                <a16:creationId xmlns:a16="http://schemas.microsoft.com/office/drawing/2014/main" id="{00C46EAC-D3D6-47A2-B4B6-20471E8D3D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200" y="6123420"/>
            <a:ext cx="1237409" cy="340423"/>
          </a:xfrm>
          <a:prstGeom prst="rect">
            <a:avLst/>
          </a:prstGeom>
        </p:spPr>
      </p:pic>
      <p:sp>
        <p:nvSpPr>
          <p:cNvPr id="16" name="Slide Number Placeholder 1">
            <a:extLst>
              <a:ext uri="{FF2B5EF4-FFF2-40B4-BE49-F238E27FC236}">
                <a16:creationId xmlns:a16="http://schemas.microsoft.com/office/drawing/2014/main" id="{43243548-FD1D-4E5E-B04A-8A31BD9C582B}"/>
              </a:ext>
            </a:extLst>
          </p:cNvPr>
          <p:cNvSpPr>
            <a:spLocks noGrp="1"/>
          </p:cNvSpPr>
          <p:nvPr>
            <p:ph type="sldNum" sz="quarter" idx="12"/>
          </p:nvPr>
        </p:nvSpPr>
        <p:spPr>
          <a:xfrm>
            <a:off x="6629400" y="6418611"/>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511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1"/>
            <a:ext cx="9144000" cy="761999"/>
          </a:xfrm>
        </p:spPr>
        <p:txBody>
          <a:bodyPr/>
          <a:lstStyle/>
          <a:p>
            <a:pPr algn="ctr"/>
            <a:r>
              <a:rPr lang="en-US" b="1" dirty="0">
                <a:latin typeface="+mj-lt"/>
                <a:cs typeface="+mj-cs"/>
              </a:rPr>
              <a:t>HUD’s </a:t>
            </a:r>
            <a:r>
              <a:rPr lang="en-US" dirty="0">
                <a:latin typeface="+mj-lt"/>
                <a:cs typeface="+mj-cs"/>
              </a:rPr>
              <a:t>Environmental </a:t>
            </a:r>
            <a:r>
              <a:rPr lang="en-US" b="1" dirty="0">
                <a:latin typeface="+mj-lt"/>
                <a:cs typeface="+mj-cs"/>
              </a:rPr>
              <a:t>Regulations</a:t>
            </a:r>
            <a:endParaRPr lang="en-US" dirty="0"/>
          </a:p>
        </p:txBody>
      </p:sp>
      <p:sp>
        <p:nvSpPr>
          <p:cNvPr id="3" name="Content Placeholder 2"/>
          <p:cNvSpPr>
            <a:spLocks noGrp="1"/>
          </p:cNvSpPr>
          <p:nvPr>
            <p:ph idx="1"/>
          </p:nvPr>
        </p:nvSpPr>
        <p:spPr>
          <a:xfrm>
            <a:off x="636494" y="1508567"/>
            <a:ext cx="8229600" cy="4267200"/>
          </a:xfrm>
        </p:spPr>
        <p:txBody>
          <a:bodyPr/>
          <a:lstStyle/>
          <a:p>
            <a:r>
              <a:rPr lang="en-US" sz="2400" b="1" dirty="0"/>
              <a:t>24 CFR Part 58 (Unit of Local Government accepts HUD Environmental Responsibility)</a:t>
            </a:r>
          </a:p>
          <a:p>
            <a:pPr>
              <a:buNone/>
            </a:pPr>
            <a:r>
              <a:rPr lang="en-US" sz="2400" b="1" dirty="0"/>
              <a:t>	24 CFR Part 51 (Environmental Criteria and Standards)Manmade Hazards</a:t>
            </a:r>
          </a:p>
          <a:p>
            <a:pPr lvl="1"/>
            <a:r>
              <a:rPr lang="en-US" sz="2000" b="1" dirty="0"/>
              <a:t>Noise</a:t>
            </a:r>
          </a:p>
          <a:p>
            <a:pPr lvl="1"/>
            <a:r>
              <a:rPr lang="en-US" sz="2000" b="1" dirty="0"/>
              <a:t>Explosives and Thermal</a:t>
            </a:r>
          </a:p>
          <a:p>
            <a:pPr lvl="1"/>
            <a:r>
              <a:rPr lang="en-US" sz="2000" b="1" dirty="0"/>
              <a:t>Runway Clear Zones</a:t>
            </a:r>
          </a:p>
          <a:p>
            <a:pPr marL="0">
              <a:spcBef>
                <a:spcPts val="0"/>
              </a:spcBef>
            </a:pPr>
            <a:r>
              <a:rPr lang="en-US" sz="2400" b="1" dirty="0"/>
              <a:t>24 CFR Part 55 (Floodplain &amp; Wetlands)</a:t>
            </a:r>
          </a:p>
          <a:p>
            <a:pPr marL="0">
              <a:spcBef>
                <a:spcPts val="0"/>
              </a:spcBef>
            </a:pPr>
            <a:r>
              <a:rPr lang="en-US" sz="2400" b="1" dirty="0"/>
              <a:t>24 CFR Part 35 (Lead Based Paint Rule)</a:t>
            </a:r>
          </a:p>
          <a:p>
            <a:pPr eaLnBrk="1" hangingPunct="1">
              <a:defRPr/>
            </a:pPr>
            <a:r>
              <a:rPr lang="en-US" sz="2400" b="1" dirty="0"/>
              <a:t>24 CFR Part 50 -- HUD Review Requirements</a:t>
            </a:r>
          </a:p>
          <a:p>
            <a:pPr lvl="2" eaLnBrk="1" hangingPunct="1">
              <a:defRPr/>
            </a:pPr>
            <a:r>
              <a:rPr lang="en-US" b="1" dirty="0"/>
              <a:t>Environmental review requirements for HUD staff</a:t>
            </a:r>
          </a:p>
          <a:p>
            <a:r>
              <a:rPr lang="en-US" sz="2400" b="1" dirty="0"/>
              <a:t>36 CFR Part 800 (Protection of Historic Properties)</a:t>
            </a:r>
          </a:p>
          <a:p>
            <a:endParaRPr lang="en-US" sz="1500" dirty="0"/>
          </a:p>
        </p:txBody>
      </p:sp>
      <p:sp>
        <p:nvSpPr>
          <p:cNvPr id="4" name="TextBox 3">
            <a:extLst>
              <a:ext uri="{FF2B5EF4-FFF2-40B4-BE49-F238E27FC236}">
                <a16:creationId xmlns:a16="http://schemas.microsoft.com/office/drawing/2014/main" id="{B467315C-6F83-406B-ACCE-9B77403C9B4C}"/>
              </a:ext>
            </a:extLst>
          </p:cNvPr>
          <p:cNvSpPr txBox="1"/>
          <p:nvPr/>
        </p:nvSpPr>
        <p:spPr>
          <a:xfrm>
            <a:off x="0" y="-19050"/>
            <a:ext cx="9144000" cy="400110"/>
          </a:xfrm>
          <a:prstGeom prst="rect">
            <a:avLst/>
          </a:prstGeom>
          <a:solidFill>
            <a:schemeClr val="tx2"/>
          </a:solid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94481AD-8880-440F-9B5D-A67D9301CF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6" name="Picture 5">
            <a:extLst>
              <a:ext uri="{FF2B5EF4-FFF2-40B4-BE49-F238E27FC236}">
                <a16:creationId xmlns:a16="http://schemas.microsoft.com/office/drawing/2014/main" id="{26E5672E-A5BD-4025-B263-DB6DB7A5DF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1791" y="6136577"/>
            <a:ext cx="1237409" cy="340423"/>
          </a:xfrm>
          <a:prstGeom prst="rect">
            <a:avLst/>
          </a:prstGeom>
        </p:spPr>
      </p:pic>
      <p:sp>
        <p:nvSpPr>
          <p:cNvPr id="7" name="Slide Number Placeholder 1">
            <a:extLst>
              <a:ext uri="{FF2B5EF4-FFF2-40B4-BE49-F238E27FC236}">
                <a16:creationId xmlns:a16="http://schemas.microsoft.com/office/drawing/2014/main" id="{0A3ACA7C-AE81-48F6-B1E7-7D996D49EBE7}"/>
              </a:ext>
            </a:extLst>
          </p:cNvPr>
          <p:cNvSpPr txBox="1">
            <a:spLocks/>
          </p:cNvSpPr>
          <p:nvPr/>
        </p:nvSpPr>
        <p:spPr>
          <a:xfrm>
            <a:off x="6534991" y="6425944"/>
            <a:ext cx="2133600" cy="27384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3F335402-A96B-43FB-BE82-10458D361873}" type="slidenum">
              <a:rPr lang="en-US" sz="800" smtClean="0"/>
              <a:pPr algn="r"/>
              <a:t>11</a:t>
            </a:fld>
            <a:endParaRPr lang="en-US" sz="800" dirty="0"/>
          </a:p>
        </p:txBody>
      </p:sp>
    </p:spTree>
    <p:extLst>
      <p:ext uri="{BB962C8B-B14F-4D97-AF65-F5344CB8AC3E}">
        <p14:creationId xmlns:p14="http://schemas.microsoft.com/office/powerpoint/2010/main" val="2589260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76200" y="630239"/>
            <a:ext cx="8991599" cy="630237"/>
          </a:xfrm>
        </p:spPr>
        <p:txBody>
          <a:bodyPr>
            <a:normAutofit fontScale="90000"/>
          </a:bodyPr>
          <a:lstStyle/>
          <a:p>
            <a:r>
              <a:rPr lang="en-US" sz="4400" dirty="0">
                <a:latin typeface="+mj-lt"/>
              </a:rPr>
              <a:t>SITE CONTAMINATION</a:t>
            </a:r>
          </a:p>
        </p:txBody>
      </p:sp>
      <p:sp>
        <p:nvSpPr>
          <p:cNvPr id="7" name="Content Placeholder 6"/>
          <p:cNvSpPr>
            <a:spLocks noGrp="1"/>
          </p:cNvSpPr>
          <p:nvPr>
            <p:ph idx="1"/>
          </p:nvPr>
        </p:nvSpPr>
        <p:spPr>
          <a:xfrm>
            <a:off x="741362" y="1524000"/>
            <a:ext cx="7793037" cy="4419599"/>
          </a:xfrm>
        </p:spPr>
        <p:txBody>
          <a:bodyPr/>
          <a:lstStyle/>
          <a:p>
            <a:pPr marL="0" indent="0">
              <a:buNone/>
            </a:pPr>
            <a:r>
              <a:rPr lang="en-US" sz="2800" b="1" dirty="0">
                <a:latin typeface="+mn-lt"/>
              </a:rPr>
              <a:t>HUD Policy on Contamination </a:t>
            </a:r>
          </a:p>
          <a:p>
            <a:pPr marL="0" indent="0">
              <a:buNone/>
            </a:pPr>
            <a:r>
              <a:rPr lang="en-US" sz="2800" dirty="0">
                <a:solidFill>
                  <a:schemeClr val="tx2">
                    <a:lumMod val="60000"/>
                    <a:lumOff val="40000"/>
                  </a:schemeClr>
                </a:solidFill>
                <a:latin typeface="+mn-lt"/>
              </a:rPr>
              <a:t>24 CFR §58.5(i)(2)</a:t>
            </a:r>
          </a:p>
          <a:p>
            <a:pPr marL="0" indent="0">
              <a:buNone/>
            </a:pPr>
            <a:endParaRPr lang="en-US" sz="2400" dirty="0">
              <a:solidFill>
                <a:schemeClr val="tx2">
                  <a:lumMod val="60000"/>
                  <a:lumOff val="40000"/>
                </a:schemeClr>
              </a:solidFill>
              <a:latin typeface="+mn-lt"/>
            </a:endParaRPr>
          </a:p>
          <a:p>
            <a:pPr marL="0" indent="0">
              <a:buNone/>
            </a:pPr>
            <a:r>
              <a:rPr lang="en-US" sz="2800" dirty="0">
                <a:latin typeface="+mn-lt"/>
              </a:rPr>
              <a:t>…</a:t>
            </a:r>
            <a:r>
              <a:rPr lang="en-US" sz="2800" b="1" dirty="0">
                <a:solidFill>
                  <a:srgbClr val="0070C0"/>
                </a:solidFill>
                <a:latin typeface="+mn-lt"/>
              </a:rPr>
              <a:t>all</a:t>
            </a:r>
            <a:r>
              <a:rPr lang="en-US" sz="2800" dirty="0">
                <a:latin typeface="+mn-lt"/>
              </a:rPr>
              <a:t> property being proposed for use in HUD programs be free of hazardous materials, contamination, toxic chemicals and gases, and radioactive substances, </a:t>
            </a:r>
            <a:r>
              <a:rPr lang="en-US" sz="2800" b="1" dirty="0">
                <a:solidFill>
                  <a:srgbClr val="0070C0"/>
                </a:solidFill>
                <a:latin typeface="+mn-lt"/>
              </a:rPr>
              <a:t>where</a:t>
            </a:r>
            <a:r>
              <a:rPr lang="en-US" sz="2800" dirty="0">
                <a:latin typeface="+mn-lt"/>
              </a:rPr>
              <a:t> </a:t>
            </a:r>
            <a:r>
              <a:rPr lang="en-US" sz="2800" b="1" dirty="0">
                <a:solidFill>
                  <a:srgbClr val="0070C0"/>
                </a:solidFill>
                <a:latin typeface="+mn-lt"/>
              </a:rPr>
              <a:t>a hazard could affect </a:t>
            </a:r>
            <a:r>
              <a:rPr lang="en-US" sz="2800" dirty="0">
                <a:latin typeface="+mn-lt"/>
              </a:rPr>
              <a:t>the health and safety of occupants or conflict with the intended utilization of the property.</a:t>
            </a:r>
          </a:p>
          <a:p>
            <a:pPr marL="0" indent="0">
              <a:buNone/>
            </a:pPr>
            <a:endParaRPr lang="en-US" sz="2800" dirty="0">
              <a:latin typeface="+mn-lt"/>
            </a:endParaRPr>
          </a:p>
          <a:p>
            <a:pPr marL="0" indent="0">
              <a:buNone/>
            </a:pPr>
            <a:endParaRPr lang="en-US" dirty="0">
              <a:latin typeface="+mn-lt"/>
            </a:endParaRPr>
          </a:p>
          <a:p>
            <a:pPr marL="0" indent="0">
              <a:buNone/>
            </a:pPr>
            <a:endParaRPr lang="en-US" dirty="0">
              <a:latin typeface="+mn-lt"/>
            </a:endParaRPr>
          </a:p>
        </p:txBody>
      </p:sp>
      <p:sp>
        <p:nvSpPr>
          <p:cNvPr id="4" name="TextBox 3">
            <a:extLst>
              <a:ext uri="{FF2B5EF4-FFF2-40B4-BE49-F238E27FC236}">
                <a16:creationId xmlns:a16="http://schemas.microsoft.com/office/drawing/2014/main" id="{AEA9B863-A4CA-4E5C-A81F-D7A5C15A2674}"/>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5FE2940F-7C4D-4C9F-BCB8-182227CC05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8CEF3B57-9065-45A8-9D39-671BE01147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6123420"/>
            <a:ext cx="1237409" cy="340423"/>
          </a:xfrm>
          <a:prstGeom prst="rect">
            <a:avLst/>
          </a:prstGeom>
        </p:spPr>
      </p:pic>
      <p:sp>
        <p:nvSpPr>
          <p:cNvPr id="9" name="Slide Number Placeholder 1">
            <a:extLst>
              <a:ext uri="{FF2B5EF4-FFF2-40B4-BE49-F238E27FC236}">
                <a16:creationId xmlns:a16="http://schemas.microsoft.com/office/drawing/2014/main" id="{731E8BA6-446F-445B-8E85-FA432D865146}"/>
              </a:ext>
            </a:extLst>
          </p:cNvPr>
          <p:cNvSpPr>
            <a:spLocks noGrp="1"/>
          </p:cNvSpPr>
          <p:nvPr>
            <p:ph type="sldNum" sz="quarter" idx="12"/>
          </p:nvPr>
        </p:nvSpPr>
        <p:spPr>
          <a:xfrm>
            <a:off x="6629400" y="6418611"/>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8163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762000"/>
            <a:ext cx="8305800" cy="990600"/>
          </a:xfrm>
        </p:spPr>
        <p:txBody>
          <a:bodyPr>
            <a:noAutofit/>
          </a:bodyPr>
          <a:lstStyle/>
          <a:p>
            <a:pPr eaLnBrk="1" hangingPunct="1"/>
            <a:r>
              <a:rPr lang="en-US" sz="4000" b="1" dirty="0"/>
              <a:t>Why Care about Site Contamination?</a:t>
            </a:r>
            <a:br>
              <a:rPr lang="en-US" sz="4000" b="1" dirty="0"/>
            </a:br>
            <a:endParaRPr lang="en-US" sz="4000" b="1" dirty="0"/>
          </a:p>
        </p:txBody>
      </p:sp>
      <p:sp>
        <p:nvSpPr>
          <p:cNvPr id="33795" name="Rectangle 3"/>
          <p:cNvSpPr>
            <a:spLocks noGrp="1" noChangeArrowheads="1"/>
          </p:cNvSpPr>
          <p:nvPr>
            <p:ph idx="1"/>
          </p:nvPr>
        </p:nvSpPr>
        <p:spPr>
          <a:xfrm>
            <a:off x="533400" y="1447800"/>
            <a:ext cx="8153400" cy="4876800"/>
          </a:xfrm>
        </p:spPr>
        <p:txBody>
          <a:bodyPr>
            <a:normAutofit/>
          </a:bodyPr>
          <a:lstStyle/>
          <a:p>
            <a:pPr>
              <a:lnSpc>
                <a:spcPct val="110000"/>
              </a:lnSpc>
              <a:buClr>
                <a:srgbClr val="666699"/>
              </a:buClr>
              <a:buSzPct val="80000"/>
            </a:pPr>
            <a:r>
              <a:rPr lang="en-US" sz="2800" b="1" dirty="0"/>
              <a:t>HUD’s Mission </a:t>
            </a:r>
          </a:p>
          <a:p>
            <a:pPr lvl="1">
              <a:lnSpc>
                <a:spcPct val="90000"/>
              </a:lnSpc>
              <a:buClr>
                <a:srgbClr val="002060"/>
              </a:buClr>
            </a:pPr>
            <a:r>
              <a:rPr lang="en-US" dirty="0"/>
              <a:t>Decent, safe, and sanitary home and suitable living environment for every American </a:t>
            </a:r>
            <a:r>
              <a:rPr lang="en-US" b="1" dirty="0"/>
              <a:t> </a:t>
            </a:r>
          </a:p>
          <a:p>
            <a:pPr lvl="1">
              <a:lnSpc>
                <a:spcPct val="90000"/>
              </a:lnSpc>
              <a:spcAft>
                <a:spcPts val="1200"/>
              </a:spcAft>
              <a:buClr>
                <a:srgbClr val="002060"/>
              </a:buClr>
            </a:pPr>
            <a:r>
              <a:rPr lang="en-US" dirty="0"/>
              <a:t>Strong, sustainable, inclusive communities</a:t>
            </a:r>
          </a:p>
          <a:p>
            <a:pPr>
              <a:lnSpc>
                <a:spcPct val="80000"/>
              </a:lnSpc>
              <a:buSzPct val="80000"/>
            </a:pPr>
            <a:r>
              <a:rPr lang="en-US" sz="2800" b="1" dirty="0"/>
              <a:t>Public Health Implications</a:t>
            </a:r>
          </a:p>
          <a:p>
            <a:pPr>
              <a:lnSpc>
                <a:spcPct val="80000"/>
              </a:lnSpc>
              <a:buSzPct val="80000"/>
            </a:pPr>
            <a:endParaRPr lang="en-US" sz="2800" b="1" dirty="0"/>
          </a:p>
          <a:p>
            <a:pPr>
              <a:lnSpc>
                <a:spcPct val="90000"/>
              </a:lnSpc>
              <a:buClr>
                <a:srgbClr val="666699"/>
              </a:buClr>
              <a:buSzPct val="80000"/>
            </a:pPr>
            <a:r>
              <a:rPr lang="en-US" sz="2800" b="1" dirty="0"/>
              <a:t>Financial Implications</a:t>
            </a:r>
            <a:r>
              <a:rPr lang="en-US" sz="2800" dirty="0"/>
              <a:t> </a:t>
            </a:r>
          </a:p>
          <a:p>
            <a:pPr>
              <a:lnSpc>
                <a:spcPct val="90000"/>
              </a:lnSpc>
              <a:buClr>
                <a:srgbClr val="666699"/>
              </a:buClr>
              <a:buSzPct val="80000"/>
            </a:pPr>
            <a:endParaRPr lang="en-US" sz="2800" dirty="0"/>
          </a:p>
          <a:p>
            <a:pPr>
              <a:lnSpc>
                <a:spcPct val="90000"/>
              </a:lnSpc>
              <a:buClr>
                <a:srgbClr val="666699"/>
              </a:buClr>
              <a:buSzPct val="80000"/>
            </a:pPr>
            <a:r>
              <a:rPr lang="en-US" sz="2800" b="1" dirty="0"/>
              <a:t>Liability Considerations</a:t>
            </a:r>
          </a:p>
          <a:p>
            <a:pPr>
              <a:buSzPct val="100000"/>
              <a:defRPr/>
            </a:pPr>
            <a:endParaRPr lang="en-US" sz="1400" dirty="0"/>
          </a:p>
          <a:p>
            <a:pPr lvl="1">
              <a:buSzPct val="80000"/>
              <a:defRPr/>
            </a:pPr>
            <a:endParaRPr lang="en-US" sz="2500" dirty="0"/>
          </a:p>
          <a:p>
            <a:pPr lvl="1" eaLnBrk="1" hangingPunct="1">
              <a:lnSpc>
                <a:spcPct val="90000"/>
              </a:lnSpc>
              <a:buClr>
                <a:srgbClr val="FF9900"/>
              </a:buClr>
              <a:buSzPct val="80000"/>
              <a:buFont typeface="Wingdings" pitchFamily="2" charset="2"/>
              <a:buChar char="q"/>
            </a:pPr>
            <a:endParaRPr lang="en-US" sz="200" dirty="0"/>
          </a:p>
        </p:txBody>
      </p:sp>
      <p:sp>
        <p:nvSpPr>
          <p:cNvPr id="4" name="TextBox 3">
            <a:extLst>
              <a:ext uri="{FF2B5EF4-FFF2-40B4-BE49-F238E27FC236}">
                <a16:creationId xmlns:a16="http://schemas.microsoft.com/office/drawing/2014/main" id="{8DBF02ED-8052-4F5B-A1A4-76F9632E4AF3}"/>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10B1B64-FFF8-450B-9DBF-FD1EC7F27B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6" name="Picture 5">
            <a:extLst>
              <a:ext uri="{FF2B5EF4-FFF2-40B4-BE49-F238E27FC236}">
                <a16:creationId xmlns:a16="http://schemas.microsoft.com/office/drawing/2014/main" id="{01F22146-1D1F-430D-BDE0-FB614DA9DB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6123420"/>
            <a:ext cx="1237409" cy="340423"/>
          </a:xfrm>
          <a:prstGeom prst="rect">
            <a:avLst/>
          </a:prstGeom>
        </p:spPr>
      </p:pic>
      <p:sp>
        <p:nvSpPr>
          <p:cNvPr id="7" name="Slide Number Placeholder 3">
            <a:extLst>
              <a:ext uri="{FF2B5EF4-FFF2-40B4-BE49-F238E27FC236}">
                <a16:creationId xmlns:a16="http://schemas.microsoft.com/office/drawing/2014/main" id="{230C0142-8C97-41FB-A50B-8A2210063FD2}"/>
              </a:ext>
            </a:extLst>
          </p:cNvPr>
          <p:cNvSpPr>
            <a:spLocks noGrp="1"/>
          </p:cNvSpPr>
          <p:nvPr>
            <p:ph type="sldNum" sz="quarter" idx="12"/>
          </p:nvPr>
        </p:nvSpPr>
        <p:spPr>
          <a:xfrm>
            <a:off x="6715699" y="6324600"/>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0335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a:xfrm>
            <a:off x="228600" y="609600"/>
            <a:ext cx="8610600" cy="630936"/>
          </a:xfrm>
        </p:spPr>
        <p:txBody>
          <a:bodyPr>
            <a:normAutofit fontScale="90000"/>
          </a:bodyPr>
          <a:lstStyle/>
          <a:p>
            <a:r>
              <a:rPr lang="en-US" b="1" i="1" dirty="0"/>
              <a:t>When</a:t>
            </a:r>
            <a:r>
              <a:rPr lang="en-US" dirty="0"/>
              <a:t> </a:t>
            </a:r>
            <a:r>
              <a:rPr lang="en-US" sz="4000" dirty="0"/>
              <a:t>Site Contamination must be Evaluated</a:t>
            </a:r>
          </a:p>
        </p:txBody>
      </p:sp>
      <p:sp>
        <p:nvSpPr>
          <p:cNvPr id="9" name="Rectangle 8"/>
          <p:cNvSpPr/>
          <p:nvPr/>
        </p:nvSpPr>
        <p:spPr>
          <a:xfrm>
            <a:off x="533400" y="1676400"/>
            <a:ext cx="8305800" cy="36163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Due diligence must be completed </a:t>
            </a:r>
            <a:r>
              <a:rPr kumimoji="0" lang="en-US" sz="2800" b="1" i="0" u="none" strike="noStrike" kern="1200" cap="none" spc="0" normalizeH="0" baseline="0" noProof="0" dirty="0">
                <a:ln>
                  <a:noFill/>
                </a:ln>
                <a:solidFill>
                  <a:srgbClr val="008BBC"/>
                </a:solidFill>
                <a:effectLst/>
                <a:uLnTx/>
                <a:uFillTx/>
                <a:latin typeface="Calibri" panose="020F0502020204030204"/>
                <a:ea typeface="+mn-ea"/>
                <a:cs typeface="+mn-cs"/>
              </a:rPr>
              <a:t>before acquisition or any other project activity (except exempt activities)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Prior to HUD/State environmental approval, neither recipient nor any participant in the development process, may take action that will limit the choice of reasonable alternatives</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24 CFR Part 58.22(a) </a:t>
            </a:r>
          </a:p>
        </p:txBody>
      </p:sp>
      <p:pic>
        <p:nvPicPr>
          <p:cNvPr id="138242" name="Picture 2" descr="http://t1.gstatic.com/images?q=tbn:ANd9GcRYFlGiuCaQP-xmUk5t_eJy4Vf_tjSkNTqU_kRJ38COzl0GVzSlv9FUXw">
            <a:hlinkClick r:id="rId3"/>
          </p:cNvPr>
          <p:cNvPicPr>
            <a:picLocks noChangeAspect="1" noChangeArrowheads="1"/>
          </p:cNvPicPr>
          <p:nvPr/>
        </p:nvPicPr>
        <p:blipFill>
          <a:blip r:embed="rId4" cstate="print"/>
          <a:srcRect/>
          <a:stretch>
            <a:fillRect/>
          </a:stretch>
        </p:blipFill>
        <p:spPr bwMode="auto">
          <a:xfrm>
            <a:off x="990600" y="5334000"/>
            <a:ext cx="1104900" cy="1104901"/>
          </a:xfrm>
          <a:prstGeom prst="rect">
            <a:avLst/>
          </a:prstGeom>
          <a:noFill/>
        </p:spPr>
      </p:pic>
      <p:sp>
        <p:nvSpPr>
          <p:cNvPr id="5" name="TextBox 4">
            <a:extLst>
              <a:ext uri="{FF2B5EF4-FFF2-40B4-BE49-F238E27FC236}">
                <a16:creationId xmlns:a16="http://schemas.microsoft.com/office/drawing/2014/main" id="{E3F35483-E46F-41E6-B18A-824B0FB9BA80}"/>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AD960423-F354-4E5F-A8AC-5C3F4A6A8B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BF692FE6-8181-47BB-B715-F58448966F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6200" y="6123420"/>
            <a:ext cx="1237409" cy="340423"/>
          </a:xfrm>
          <a:prstGeom prst="rect">
            <a:avLst/>
          </a:prstGeom>
        </p:spPr>
      </p:pic>
      <p:sp>
        <p:nvSpPr>
          <p:cNvPr id="10" name="Slide Number Placeholder 3">
            <a:extLst>
              <a:ext uri="{FF2B5EF4-FFF2-40B4-BE49-F238E27FC236}">
                <a16:creationId xmlns:a16="http://schemas.microsoft.com/office/drawing/2014/main" id="{D4E7223A-80CD-4494-88F5-B25EE98D7CEE}"/>
              </a:ext>
            </a:extLst>
          </p:cNvPr>
          <p:cNvSpPr>
            <a:spLocks noGrp="1"/>
          </p:cNvSpPr>
          <p:nvPr>
            <p:ph type="sldNum" sz="quarter" idx="12"/>
          </p:nvPr>
        </p:nvSpPr>
        <p:spPr>
          <a:xfrm>
            <a:off x="6781800" y="6406768"/>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0136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4F0A-AA80-454B-9CD6-A4A044B4A657}"/>
              </a:ext>
            </a:extLst>
          </p:cNvPr>
          <p:cNvSpPr>
            <a:spLocks noGrp="1"/>
          </p:cNvSpPr>
          <p:nvPr>
            <p:ph type="title"/>
          </p:nvPr>
        </p:nvSpPr>
        <p:spPr/>
        <p:txBody>
          <a:bodyPr>
            <a:normAutofit/>
          </a:bodyPr>
          <a:lstStyle/>
          <a:p>
            <a:pPr algn="ctr"/>
            <a:r>
              <a:rPr lang="en-US" dirty="0"/>
              <a:t>IL CDBG Acceptable Documentation</a:t>
            </a:r>
          </a:p>
        </p:txBody>
      </p:sp>
      <p:sp>
        <p:nvSpPr>
          <p:cNvPr id="3" name="Content Placeholder 2">
            <a:extLst>
              <a:ext uri="{FF2B5EF4-FFF2-40B4-BE49-F238E27FC236}">
                <a16:creationId xmlns:a16="http://schemas.microsoft.com/office/drawing/2014/main" id="{EBFA520D-EE54-4C8F-AC4A-DE01A23ED259}"/>
              </a:ext>
            </a:extLst>
          </p:cNvPr>
          <p:cNvSpPr>
            <a:spLocks noGrp="1"/>
          </p:cNvSpPr>
          <p:nvPr>
            <p:ph idx="1"/>
          </p:nvPr>
        </p:nvSpPr>
        <p:spPr/>
        <p:txBody>
          <a:bodyPr>
            <a:noAutofit/>
          </a:bodyPr>
          <a:lstStyle/>
          <a:p>
            <a:pPr marL="457200" indent="-457200">
              <a:buFont typeface="Arial" panose="020B0604020202020204" pitchFamily="34" charset="0"/>
              <a:buChar char="•"/>
            </a:pPr>
            <a:r>
              <a:rPr lang="en-US" sz="3200" dirty="0"/>
              <a:t>Completed US EPA </a:t>
            </a:r>
            <a:r>
              <a:rPr lang="en-US" sz="3200" dirty="0" err="1"/>
              <a:t>Enviromapper</a:t>
            </a:r>
            <a:r>
              <a:rPr lang="en-US" sz="3200" dirty="0"/>
              <a:t>/</a:t>
            </a:r>
            <a:r>
              <a:rPr lang="en-US" sz="3200" dirty="0" err="1"/>
              <a:t>Envirofacts</a:t>
            </a:r>
            <a:r>
              <a:rPr lang="en-US" sz="3200" dirty="0"/>
              <a:t>/NEPA Assist showing no site contamination in/near project site</a:t>
            </a:r>
          </a:p>
          <a:p>
            <a:pPr marL="457200" indent="-457200">
              <a:buFont typeface="Arial" panose="020B0604020202020204" pitchFamily="34" charset="0"/>
              <a:buChar char="•"/>
            </a:pPr>
            <a:r>
              <a:rPr lang="en-US" sz="3200" dirty="0"/>
              <a:t>HUD Contamination &amp; Toxic Substances Worksheet (Single Family) for HR Tier 2</a:t>
            </a:r>
          </a:p>
        </p:txBody>
      </p:sp>
      <p:sp>
        <p:nvSpPr>
          <p:cNvPr id="4" name="Slide Number Placeholder 3">
            <a:extLst>
              <a:ext uri="{FF2B5EF4-FFF2-40B4-BE49-F238E27FC236}">
                <a16:creationId xmlns:a16="http://schemas.microsoft.com/office/drawing/2014/main" id="{C959EF8B-93F6-4828-9EAC-C98F8022B683}"/>
              </a:ext>
            </a:extLst>
          </p:cNvPr>
          <p:cNvSpPr>
            <a:spLocks noGrp="1"/>
          </p:cNvSpPr>
          <p:nvPr>
            <p:ph type="sldNum" sz="quarter" idx="12"/>
          </p:nvPr>
        </p:nvSpPr>
        <p:spPr>
          <a:xfrm>
            <a:off x="6667500" y="6319244"/>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B17F920-3A48-47FE-B61D-978DD51020A7}"/>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D5B25346-207F-4E20-B140-C06ED81F1A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1AD2CB6B-6244-4BBC-B0D3-A7B9FA2F8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6123420"/>
            <a:ext cx="1237409" cy="340423"/>
          </a:xfrm>
          <a:prstGeom prst="rect">
            <a:avLst/>
          </a:prstGeom>
        </p:spPr>
      </p:pic>
    </p:spTree>
    <p:extLst>
      <p:ext uri="{BB962C8B-B14F-4D97-AF65-F5344CB8AC3E}">
        <p14:creationId xmlns:p14="http://schemas.microsoft.com/office/powerpoint/2010/main" val="802797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4F0A-AA80-454B-9CD6-A4A044B4A657}"/>
              </a:ext>
            </a:extLst>
          </p:cNvPr>
          <p:cNvSpPr>
            <a:spLocks noGrp="1"/>
          </p:cNvSpPr>
          <p:nvPr>
            <p:ph type="title"/>
          </p:nvPr>
        </p:nvSpPr>
        <p:spPr/>
        <p:txBody>
          <a:bodyPr>
            <a:normAutofit/>
          </a:bodyPr>
          <a:lstStyle/>
          <a:p>
            <a:pPr algn="ctr"/>
            <a:r>
              <a:rPr lang="en-US" dirty="0"/>
              <a:t>IL CDBG Acceptable Documentation</a:t>
            </a:r>
          </a:p>
        </p:txBody>
      </p:sp>
      <p:sp>
        <p:nvSpPr>
          <p:cNvPr id="3" name="Content Placeholder 2">
            <a:extLst>
              <a:ext uri="{FF2B5EF4-FFF2-40B4-BE49-F238E27FC236}">
                <a16:creationId xmlns:a16="http://schemas.microsoft.com/office/drawing/2014/main" id="{EBFA520D-EE54-4C8F-AC4A-DE01A23ED259}"/>
              </a:ext>
            </a:extLst>
          </p:cNvPr>
          <p:cNvSpPr>
            <a:spLocks noGrp="1"/>
          </p:cNvSpPr>
          <p:nvPr>
            <p:ph idx="1"/>
          </p:nvPr>
        </p:nvSpPr>
        <p:spPr/>
        <p:txBody>
          <a:bodyPr>
            <a:noAutofit/>
          </a:bodyPr>
          <a:lstStyle/>
          <a:p>
            <a:pPr marL="457200" indent="-457200">
              <a:buFont typeface="Arial" panose="020B0604020202020204" pitchFamily="34" charset="0"/>
              <a:buChar char="•"/>
            </a:pPr>
            <a:r>
              <a:rPr lang="en-US" sz="3200" dirty="0"/>
              <a:t>HUD Contamination &amp; Toxic Substances Worksheet (Multi-Family &amp; Non-Residential) if Non-Residential Property is acquired or developed (ED).</a:t>
            </a:r>
          </a:p>
        </p:txBody>
      </p:sp>
      <p:sp>
        <p:nvSpPr>
          <p:cNvPr id="4" name="Slide Number Placeholder 3">
            <a:extLst>
              <a:ext uri="{FF2B5EF4-FFF2-40B4-BE49-F238E27FC236}">
                <a16:creationId xmlns:a16="http://schemas.microsoft.com/office/drawing/2014/main" id="{C959EF8B-93F6-4828-9EAC-C98F8022B683}"/>
              </a:ext>
            </a:extLst>
          </p:cNvPr>
          <p:cNvSpPr>
            <a:spLocks noGrp="1"/>
          </p:cNvSpPr>
          <p:nvPr>
            <p:ph type="sldNum" sz="quarter" idx="12"/>
          </p:nvPr>
        </p:nvSpPr>
        <p:spPr>
          <a:xfrm>
            <a:off x="6781800" y="6330260"/>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9A9FE4E-B097-4E4D-A8DF-B8009F497795}"/>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61880201-4F4B-42E9-93E0-CF45C95378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A4A5D27E-F1BE-4F4F-AECB-CF48274E9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6123420"/>
            <a:ext cx="1237409" cy="340423"/>
          </a:xfrm>
          <a:prstGeom prst="rect">
            <a:avLst/>
          </a:prstGeom>
        </p:spPr>
      </p:pic>
    </p:spTree>
    <p:extLst>
      <p:ext uri="{BB962C8B-B14F-4D97-AF65-F5344CB8AC3E}">
        <p14:creationId xmlns:p14="http://schemas.microsoft.com/office/powerpoint/2010/main" val="33305847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4F0A-AA80-454B-9CD6-A4A044B4A657}"/>
              </a:ext>
            </a:extLst>
          </p:cNvPr>
          <p:cNvSpPr>
            <a:spLocks noGrp="1"/>
          </p:cNvSpPr>
          <p:nvPr>
            <p:ph type="title"/>
          </p:nvPr>
        </p:nvSpPr>
        <p:spPr/>
        <p:txBody>
          <a:bodyPr>
            <a:normAutofit/>
          </a:bodyPr>
          <a:lstStyle/>
          <a:p>
            <a:pPr algn="ctr"/>
            <a:r>
              <a:rPr lang="en-US" dirty="0"/>
              <a:t>IL CDBG Acceptable Documentation</a:t>
            </a:r>
          </a:p>
        </p:txBody>
      </p:sp>
      <p:sp>
        <p:nvSpPr>
          <p:cNvPr id="3" name="Content Placeholder 2">
            <a:extLst>
              <a:ext uri="{FF2B5EF4-FFF2-40B4-BE49-F238E27FC236}">
                <a16:creationId xmlns:a16="http://schemas.microsoft.com/office/drawing/2014/main" id="{EBFA520D-EE54-4C8F-AC4A-DE01A23ED259}"/>
              </a:ext>
            </a:extLst>
          </p:cNvPr>
          <p:cNvSpPr>
            <a:spLocks noGrp="1"/>
          </p:cNvSpPr>
          <p:nvPr>
            <p:ph idx="1"/>
          </p:nvPr>
        </p:nvSpPr>
        <p:spPr/>
        <p:txBody>
          <a:bodyPr>
            <a:noAutofit/>
          </a:bodyPr>
          <a:lstStyle/>
          <a:p>
            <a:pPr marL="457200" indent="-457200">
              <a:buFont typeface="Arial" panose="020B0604020202020204" pitchFamily="34" charset="0"/>
              <a:buChar char="•"/>
            </a:pPr>
            <a:r>
              <a:rPr lang="en-US" sz="3200" dirty="0"/>
              <a:t>Completed Phase I ASTM Survey by Licensed Professional if non-residential property acquired or developed (ED)</a:t>
            </a:r>
          </a:p>
          <a:p>
            <a:pPr marL="457200" indent="-457200">
              <a:buFont typeface="Arial" panose="020B0604020202020204" pitchFamily="34" charset="0"/>
              <a:buChar char="•"/>
            </a:pPr>
            <a:endParaRPr lang="en-US" sz="3200" dirty="0"/>
          </a:p>
          <a:p>
            <a:pPr lvl="1">
              <a:buFont typeface="Wingdings" panose="05000000000000000000" pitchFamily="2" charset="2"/>
              <a:buChar char="v"/>
            </a:pPr>
            <a:r>
              <a:rPr lang="en-US" sz="2900" dirty="0"/>
              <a:t>ASTM International (formerly American Society for Testing and Materials), HQ in Pennsylvania</a:t>
            </a:r>
          </a:p>
        </p:txBody>
      </p:sp>
      <p:sp>
        <p:nvSpPr>
          <p:cNvPr id="4" name="Slide Number Placeholder 3">
            <a:extLst>
              <a:ext uri="{FF2B5EF4-FFF2-40B4-BE49-F238E27FC236}">
                <a16:creationId xmlns:a16="http://schemas.microsoft.com/office/drawing/2014/main" id="{C959EF8B-93F6-4828-9EAC-C98F8022B683}"/>
              </a:ext>
            </a:extLst>
          </p:cNvPr>
          <p:cNvSpPr>
            <a:spLocks noGrp="1"/>
          </p:cNvSpPr>
          <p:nvPr>
            <p:ph type="sldNum" sz="quarter" idx="12"/>
          </p:nvPr>
        </p:nvSpPr>
        <p:spPr>
          <a:xfrm>
            <a:off x="6667500" y="6331179"/>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C1FA598-0686-4B82-B50A-4030B2F95EE4}"/>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620B3E27-D7E1-48BD-AA46-D03D95918A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59039C4C-2520-491E-8A72-2CB6BF51B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6123420"/>
            <a:ext cx="1237409" cy="340423"/>
          </a:xfrm>
          <a:prstGeom prst="rect">
            <a:avLst/>
          </a:prstGeom>
        </p:spPr>
      </p:pic>
    </p:spTree>
    <p:extLst>
      <p:ext uri="{BB962C8B-B14F-4D97-AF65-F5344CB8AC3E}">
        <p14:creationId xmlns:p14="http://schemas.microsoft.com/office/powerpoint/2010/main" val="8030580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4F0A-AA80-454B-9CD6-A4A044B4A657}"/>
              </a:ext>
            </a:extLst>
          </p:cNvPr>
          <p:cNvSpPr>
            <a:spLocks noGrp="1"/>
          </p:cNvSpPr>
          <p:nvPr>
            <p:ph type="title"/>
          </p:nvPr>
        </p:nvSpPr>
        <p:spPr/>
        <p:txBody>
          <a:bodyPr>
            <a:normAutofit/>
          </a:bodyPr>
          <a:lstStyle/>
          <a:p>
            <a:pPr algn="ctr"/>
            <a:r>
              <a:rPr lang="en-US" dirty="0"/>
              <a:t>IL CDBG Acceptable Documentation</a:t>
            </a:r>
          </a:p>
        </p:txBody>
      </p:sp>
      <p:sp>
        <p:nvSpPr>
          <p:cNvPr id="3" name="Content Placeholder 2">
            <a:extLst>
              <a:ext uri="{FF2B5EF4-FFF2-40B4-BE49-F238E27FC236}">
                <a16:creationId xmlns:a16="http://schemas.microsoft.com/office/drawing/2014/main" id="{EBFA520D-EE54-4C8F-AC4A-DE01A23ED259}"/>
              </a:ext>
            </a:extLst>
          </p:cNvPr>
          <p:cNvSpPr>
            <a:spLocks noGrp="1"/>
          </p:cNvSpPr>
          <p:nvPr>
            <p:ph idx="1"/>
          </p:nvPr>
        </p:nvSpPr>
        <p:spPr/>
        <p:txBody>
          <a:bodyPr>
            <a:noAutofit/>
          </a:bodyPr>
          <a:lstStyle/>
          <a:p>
            <a:pPr marL="457200" indent="-457200">
              <a:buFont typeface="Arial" panose="020B0604020202020204" pitchFamily="34" charset="0"/>
              <a:buChar char="•"/>
            </a:pPr>
            <a:r>
              <a:rPr lang="en-US" sz="2800" b="1" dirty="0"/>
              <a:t>Any site contamination for any CDBG project and/or project site must already be documented as mitigated before completion/signature of CEST or EA.</a:t>
            </a:r>
          </a:p>
          <a:p>
            <a:pPr marL="457200" indent="-457200">
              <a:buFont typeface="Arial" panose="020B0604020202020204" pitchFamily="34" charset="0"/>
              <a:buChar char="•"/>
            </a:pPr>
            <a:endParaRPr lang="en-US" sz="2800" b="1" dirty="0"/>
          </a:p>
          <a:p>
            <a:pPr lvl="1">
              <a:buFont typeface="Wingdings" panose="05000000000000000000" pitchFamily="2" charset="2"/>
              <a:buChar char="v"/>
            </a:pPr>
            <a:r>
              <a:rPr lang="en-US" sz="2800" dirty="0"/>
              <a:t>e.g., Tier 2’s for Havana HR Grant had US EPA docs that nearby Brownfield site was already fenced and encapsulated.</a:t>
            </a:r>
          </a:p>
        </p:txBody>
      </p:sp>
      <p:sp>
        <p:nvSpPr>
          <p:cNvPr id="4" name="Slide Number Placeholder 3">
            <a:extLst>
              <a:ext uri="{FF2B5EF4-FFF2-40B4-BE49-F238E27FC236}">
                <a16:creationId xmlns:a16="http://schemas.microsoft.com/office/drawing/2014/main" id="{C959EF8B-93F6-4828-9EAC-C98F8022B683}"/>
              </a:ext>
            </a:extLst>
          </p:cNvPr>
          <p:cNvSpPr>
            <a:spLocks noGrp="1"/>
          </p:cNvSpPr>
          <p:nvPr>
            <p:ph type="sldNum" sz="quarter" idx="12"/>
          </p:nvPr>
        </p:nvSpPr>
        <p:spPr>
          <a:xfrm>
            <a:off x="6667500" y="6330260"/>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45DFA2-275C-459E-A5A1-BDB2F7AA9819}"/>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005D9008-83E7-4051-8818-D309E08E83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FBCFD5DA-BD60-4917-BDB5-7F6F5C8AE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6123420"/>
            <a:ext cx="1237409" cy="340423"/>
          </a:xfrm>
          <a:prstGeom prst="rect">
            <a:avLst/>
          </a:prstGeom>
        </p:spPr>
      </p:pic>
    </p:spTree>
    <p:extLst>
      <p:ext uri="{BB962C8B-B14F-4D97-AF65-F5344CB8AC3E}">
        <p14:creationId xmlns:p14="http://schemas.microsoft.com/office/powerpoint/2010/main" val="31842810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304800"/>
            <a:ext cx="7187184" cy="630936"/>
          </a:xfrm>
        </p:spPr>
        <p:txBody>
          <a:bodyPr>
            <a:normAutofit/>
          </a:bodyPr>
          <a:lstStyle/>
          <a:p>
            <a:r>
              <a:rPr lang="en-US" dirty="0"/>
              <a:t>NEPA ASSIST SCREENING TOOL</a:t>
            </a:r>
            <a:endParaRPr lang="en-US" sz="27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TextBox 7"/>
          <p:cNvSpPr txBox="1"/>
          <p:nvPr/>
        </p:nvSpPr>
        <p:spPr>
          <a:xfrm>
            <a:off x="1152880" y="5791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7280"/>
            <a:ext cx="9217152" cy="576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800" y="5615961"/>
            <a:ext cx="55502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http://nepassisttool.epa.gov/nepassist/entry.aspx</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Number Placeholder 1">
            <a:extLst>
              <a:ext uri="{FF2B5EF4-FFF2-40B4-BE49-F238E27FC236}">
                <a16:creationId xmlns:a16="http://schemas.microsoft.com/office/drawing/2014/main" id="{68DF8DF5-8D0F-4206-AFBB-B05F59F47E00}"/>
              </a:ext>
            </a:extLst>
          </p:cNvPr>
          <p:cNvSpPr txBox="1">
            <a:spLocks/>
          </p:cNvSpPr>
          <p:nvPr/>
        </p:nvSpPr>
        <p:spPr>
          <a:xfrm>
            <a:off x="6629400" y="6418611"/>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1340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839199" cy="630936"/>
          </a:xfrm>
        </p:spPr>
        <p:txBody>
          <a:bodyPr>
            <a:noAutofit/>
          </a:bodyPr>
          <a:lstStyle/>
          <a:p>
            <a:pPr algn="ctr"/>
            <a:r>
              <a:rPr lang="en-US" sz="4000" b="1" dirty="0"/>
              <a:t>Phase I Environmental Site Assessment</a:t>
            </a:r>
            <a:br>
              <a:rPr lang="en-US" sz="4000" b="1" dirty="0"/>
            </a:br>
            <a:r>
              <a:rPr lang="en-US" sz="2800" b="1" dirty="0"/>
              <a:t>ASTM Standard E 1527-13</a:t>
            </a:r>
          </a:p>
        </p:txBody>
      </p:sp>
      <p:sp>
        <p:nvSpPr>
          <p:cNvPr id="3" name="Content Placeholder 2"/>
          <p:cNvSpPr>
            <a:spLocks noGrp="1"/>
          </p:cNvSpPr>
          <p:nvPr>
            <p:ph idx="1"/>
          </p:nvPr>
        </p:nvSpPr>
        <p:spPr>
          <a:xfrm>
            <a:off x="533400" y="1447800"/>
            <a:ext cx="8001000" cy="4876800"/>
          </a:xfrm>
        </p:spPr>
        <p:txBody>
          <a:bodyPr>
            <a:normAutofit/>
          </a:bodyPr>
          <a:lstStyle/>
          <a:p>
            <a:endParaRPr lang="en-US" sz="1600" dirty="0">
              <a:solidFill>
                <a:schemeClr val="tx1"/>
              </a:solidFill>
            </a:endParaRPr>
          </a:p>
          <a:p>
            <a:pPr marL="230188" indent="-230188">
              <a:spcBef>
                <a:spcPts val="0"/>
              </a:spcBef>
              <a:buFont typeface="Arial" pitchFamily="34" charset="0"/>
              <a:buChar char="•"/>
            </a:pPr>
            <a:r>
              <a:rPr lang="en-US" sz="2400" dirty="0"/>
              <a:t>Objective: To identify conditions indicative of </a:t>
            </a:r>
          </a:p>
          <a:p>
            <a:pPr marL="230188" indent="0">
              <a:spcBef>
                <a:spcPts val="0"/>
              </a:spcBef>
            </a:pPr>
            <a:r>
              <a:rPr lang="en-US" sz="2400" dirty="0"/>
              <a:t>release or threatened release of hazardous </a:t>
            </a:r>
          </a:p>
          <a:p>
            <a:pPr marL="230188" indent="0">
              <a:spcBef>
                <a:spcPts val="0"/>
              </a:spcBef>
              <a:spcAft>
                <a:spcPts val="1200"/>
              </a:spcAft>
            </a:pPr>
            <a:r>
              <a:rPr lang="en-US" sz="2400" dirty="0"/>
              <a:t>substances or petroleum product</a:t>
            </a:r>
          </a:p>
          <a:p>
            <a:pPr marL="230188" indent="-230188">
              <a:spcBef>
                <a:spcPts val="0"/>
              </a:spcBef>
              <a:buFont typeface="Arial" pitchFamily="34" charset="0"/>
              <a:buChar char="•"/>
            </a:pPr>
            <a:r>
              <a:rPr lang="en-US" sz="2400" dirty="0"/>
              <a:t>Voluntary, </a:t>
            </a:r>
            <a:r>
              <a:rPr lang="en-US" sz="2400" b="1" dirty="0"/>
              <a:t>non-intrusive</a:t>
            </a:r>
            <a:r>
              <a:rPr lang="en-US" sz="2400" dirty="0"/>
              <a:t> investigation into </a:t>
            </a:r>
          </a:p>
          <a:p>
            <a:pPr marL="230188" indent="0">
              <a:spcBef>
                <a:spcPts val="0"/>
              </a:spcBef>
            </a:pPr>
            <a:r>
              <a:rPr lang="en-US" sz="2400" dirty="0"/>
              <a:t>historical uses of the site and visible evidence </a:t>
            </a:r>
          </a:p>
          <a:p>
            <a:pPr marL="230188" indent="0">
              <a:spcBef>
                <a:spcPts val="0"/>
              </a:spcBef>
            </a:pPr>
            <a:r>
              <a:rPr lang="en-US" sz="2400" dirty="0"/>
              <a:t>of environmental conditions</a:t>
            </a:r>
          </a:p>
          <a:p>
            <a:pPr marL="230188" indent="-230188">
              <a:spcAft>
                <a:spcPts val="1200"/>
              </a:spcAft>
              <a:buFont typeface="Arial" pitchFamily="34" charset="0"/>
              <a:buChar char="•"/>
            </a:pPr>
            <a:r>
              <a:rPr lang="en-US" sz="2400" dirty="0"/>
              <a:t>Must be conducted by qualified professional</a:t>
            </a:r>
          </a:p>
          <a:p>
            <a:pPr marL="230188" indent="-230188">
              <a:buFont typeface="Arial" pitchFamily="34" charset="0"/>
              <a:buChar char="•"/>
            </a:pPr>
            <a:r>
              <a:rPr lang="en-US" sz="2400" dirty="0"/>
              <a:t>Uses specific vocabulary – defined in standard</a:t>
            </a:r>
          </a:p>
          <a:p>
            <a:pPr marL="685800" lvl="1">
              <a:buFont typeface="Wingdings" panose="05000000000000000000" pitchFamily="2" charset="2"/>
              <a:buChar char="Ø"/>
            </a:pPr>
            <a:r>
              <a:rPr lang="en-US" sz="2400" dirty="0"/>
              <a:t>Recognized Environmental Condition (REC)</a:t>
            </a:r>
          </a:p>
          <a:p>
            <a:pPr marL="685800" lvl="1">
              <a:buFont typeface="Wingdings" panose="05000000000000000000" pitchFamily="2" charset="2"/>
              <a:buChar char="Ø"/>
            </a:pPr>
            <a:r>
              <a:rPr lang="en-US" sz="2400" dirty="0"/>
              <a:t>Historical Recognized Environmental Condition (HREC)</a:t>
            </a:r>
          </a:p>
          <a:p>
            <a:pPr marL="685800" lvl="1">
              <a:buFont typeface="Wingdings" panose="05000000000000000000" pitchFamily="2" charset="2"/>
              <a:buChar char="Ø"/>
            </a:pPr>
            <a:r>
              <a:rPr lang="en-US" sz="2400" dirty="0"/>
              <a:t>Vapor Encroachment</a:t>
            </a:r>
          </a:p>
          <a:p>
            <a:pPr marL="630238" lvl="1" indent="-230188"/>
            <a:endParaRPr lang="en-US" sz="1600" dirty="0"/>
          </a:p>
          <a:p>
            <a:pPr>
              <a:buFont typeface="Arial" pitchFamily="34" charset="0"/>
              <a:buChar char="•"/>
            </a:pPr>
            <a:endParaRPr lang="en-US" sz="3100" dirty="0">
              <a:solidFill>
                <a:schemeClr val="tx1"/>
              </a:solidFill>
            </a:endParaRPr>
          </a:p>
          <a:p>
            <a:pPr>
              <a:buFont typeface="Arial" pitchFamily="34" charset="0"/>
              <a:buChar char="•"/>
            </a:pPr>
            <a:endParaRPr lang="en-US" sz="3100" dirty="0"/>
          </a:p>
          <a:p>
            <a:pPr>
              <a:buFont typeface="Arial" pitchFamily="34" charset="0"/>
              <a:buChar char="•"/>
            </a:pPr>
            <a:endParaRPr lang="en-US" sz="2600" dirty="0"/>
          </a:p>
          <a:p>
            <a:pPr>
              <a:buFont typeface="Arial" pitchFamily="34" charset="0"/>
              <a:buChar char="•"/>
            </a:pPr>
            <a:endParaRPr lang="en-US" sz="2600" dirty="0"/>
          </a:p>
          <a:p>
            <a:pPr>
              <a:buFont typeface="Arial" pitchFamily="34" charset="0"/>
              <a:buChar char="•"/>
            </a:pPr>
            <a:endParaRPr lang="en-US" sz="2600" dirty="0"/>
          </a:p>
          <a:p>
            <a:endParaRPr lang="en-US" sz="3000" dirty="0">
              <a:solidFill>
                <a:schemeClr val="tx1"/>
              </a:solidFill>
            </a:endParaRPr>
          </a:p>
          <a:p>
            <a:endParaRPr lang="en-US" sz="3000" dirty="0">
              <a:solidFill>
                <a:schemeClr val="tx1"/>
              </a:solidFill>
            </a:endParaRPr>
          </a:p>
          <a:p>
            <a:endParaRPr lang="en-US" dirty="0"/>
          </a:p>
        </p:txBody>
      </p:sp>
      <p:graphicFrame>
        <p:nvGraphicFramePr>
          <p:cNvPr id="5" name="Diagram 4"/>
          <p:cNvGraphicFramePr/>
          <p:nvPr>
            <p:extLst/>
          </p:nvPr>
        </p:nvGraphicFramePr>
        <p:xfrm>
          <a:off x="6553200" y="1600200"/>
          <a:ext cx="2286000" cy="205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00E0477-A1F9-452F-B587-DAAC15DF6074}"/>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4045D59F-078A-4FAD-BCD4-6E2156234E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F6692BF0-7DC8-43CD-A859-4F22AD8F5A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6200" y="6123420"/>
            <a:ext cx="1237409" cy="340423"/>
          </a:xfrm>
          <a:prstGeom prst="rect">
            <a:avLst/>
          </a:prstGeom>
        </p:spPr>
      </p:pic>
      <p:sp>
        <p:nvSpPr>
          <p:cNvPr id="9" name="Slide Number Placeholder 1">
            <a:extLst>
              <a:ext uri="{FF2B5EF4-FFF2-40B4-BE49-F238E27FC236}">
                <a16:creationId xmlns:a16="http://schemas.microsoft.com/office/drawing/2014/main" id="{EDD99DFF-5540-4690-9ADA-D14DDA547333}"/>
              </a:ext>
            </a:extLst>
          </p:cNvPr>
          <p:cNvSpPr>
            <a:spLocks noGrp="1"/>
          </p:cNvSpPr>
          <p:nvPr>
            <p:ph type="sldNum" sz="quarter" idx="12"/>
          </p:nvPr>
        </p:nvSpPr>
        <p:spPr>
          <a:xfrm>
            <a:off x="6629400" y="6418611"/>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3612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630936"/>
          </a:xfrm>
        </p:spPr>
        <p:txBody>
          <a:bodyPr>
            <a:noAutofit/>
          </a:bodyPr>
          <a:lstStyle/>
          <a:p>
            <a:pPr algn="ctr"/>
            <a:r>
              <a:rPr lang="en-US" b="1" dirty="0"/>
              <a:t>ASTM Phase I ESA</a:t>
            </a:r>
          </a:p>
        </p:txBody>
      </p:sp>
      <p:sp>
        <p:nvSpPr>
          <p:cNvPr id="5" name="Rectangle 3"/>
          <p:cNvSpPr>
            <a:spLocks noGrp="1" noChangeArrowheads="1"/>
          </p:cNvSpPr>
          <p:nvPr>
            <p:ph idx="1"/>
          </p:nvPr>
        </p:nvSpPr>
        <p:spPr>
          <a:xfrm>
            <a:off x="199736" y="1600200"/>
            <a:ext cx="8153400" cy="4672012"/>
          </a:xfrm>
        </p:spPr>
        <p:txBody>
          <a:bodyPr>
            <a:normAutofit/>
          </a:bodyPr>
          <a:lstStyle/>
          <a:p>
            <a:pPr eaLnBrk="1" hangingPunct="1">
              <a:buFont typeface="Arial" pitchFamily="34" charset="0"/>
              <a:buChar char="•"/>
            </a:pPr>
            <a:r>
              <a:rPr lang="en-US" sz="2800" dirty="0"/>
              <a:t>Can help understand potential environmental risk/liability associated with a property </a:t>
            </a:r>
            <a:r>
              <a:rPr lang="en-US" sz="2800" b="1" dirty="0">
                <a:solidFill>
                  <a:srgbClr val="666699"/>
                </a:solidFill>
              </a:rPr>
              <a:t>prior</a:t>
            </a:r>
            <a:r>
              <a:rPr lang="en-US" sz="2800" dirty="0"/>
              <a:t> to acquisition, construction, rehabilitation, etc.</a:t>
            </a:r>
          </a:p>
          <a:p>
            <a:pPr marL="457200" indent="-457200" eaLnBrk="1" hangingPunct="1">
              <a:buFontTx/>
              <a:buNone/>
            </a:pPr>
            <a:endParaRPr lang="en-US" sz="2800" dirty="0"/>
          </a:p>
          <a:p>
            <a:pPr>
              <a:lnSpc>
                <a:spcPct val="90000"/>
              </a:lnSpc>
              <a:buFont typeface="Arial" pitchFamily="34" charset="0"/>
              <a:buChar char="•"/>
            </a:pPr>
            <a:r>
              <a:rPr lang="en-US" sz="2800" dirty="0"/>
              <a:t>Typically does </a:t>
            </a:r>
            <a:r>
              <a:rPr lang="en-US" sz="2800" b="1" dirty="0"/>
              <a:t>not</a:t>
            </a:r>
            <a:r>
              <a:rPr lang="en-US" sz="2800" dirty="0"/>
              <a:t> include “</a:t>
            </a:r>
            <a:r>
              <a:rPr lang="en-US" sz="2800" b="1" dirty="0">
                <a:solidFill>
                  <a:srgbClr val="666699"/>
                </a:solidFill>
              </a:rPr>
              <a:t>Non-scope considerations</a:t>
            </a:r>
            <a:r>
              <a:rPr lang="en-US" sz="2800" dirty="0"/>
              <a:t>:” asbestos, lead, mold, radon, NEPA, etc. Can be added as non-scope item(s)</a:t>
            </a:r>
          </a:p>
          <a:p>
            <a:pPr>
              <a:lnSpc>
                <a:spcPct val="90000"/>
              </a:lnSpc>
              <a:buFont typeface="Arial" pitchFamily="34" charset="0"/>
              <a:buChar char="•"/>
            </a:pPr>
            <a:endParaRPr lang="en-US" sz="2800" dirty="0"/>
          </a:p>
          <a:p>
            <a:pPr marL="230188" indent="-230188">
              <a:buFont typeface="Arial" pitchFamily="34" charset="0"/>
              <a:buChar char="•"/>
            </a:pPr>
            <a:r>
              <a:rPr lang="en-US" sz="2800" dirty="0"/>
              <a:t>A Phase I ESA is not synonymous with an environmental assessment (EA) under NEPA </a:t>
            </a:r>
          </a:p>
          <a:p>
            <a:pPr>
              <a:lnSpc>
                <a:spcPct val="90000"/>
              </a:lnSpc>
              <a:buFont typeface="Arial" pitchFamily="34" charset="0"/>
              <a:buChar char="•"/>
            </a:pPr>
            <a:endParaRPr lang="en-US" dirty="0"/>
          </a:p>
          <a:p>
            <a:pPr>
              <a:lnSpc>
                <a:spcPct val="90000"/>
              </a:lnSpc>
              <a:buFont typeface="Arial" pitchFamily="34" charset="0"/>
              <a:buChar char="•"/>
            </a:pPr>
            <a:endParaRPr lang="en-US" sz="2800" dirty="0"/>
          </a:p>
          <a:p>
            <a:pPr>
              <a:lnSpc>
                <a:spcPct val="90000"/>
              </a:lnSpc>
              <a:buFont typeface="Arial" pitchFamily="34" charset="0"/>
              <a:buChar char="•"/>
            </a:pPr>
            <a:endParaRPr lang="en-US" sz="2800" dirty="0"/>
          </a:p>
          <a:p>
            <a:pPr>
              <a:lnSpc>
                <a:spcPct val="90000"/>
              </a:lnSpc>
            </a:pPr>
            <a:endParaRPr lang="en-US" sz="2800" dirty="0"/>
          </a:p>
          <a:p>
            <a:pPr marL="457200" indent="-457200" eaLnBrk="1" hangingPunct="1"/>
            <a:endParaRPr lang="en-US" sz="2800" dirty="0"/>
          </a:p>
          <a:p>
            <a:pPr marL="457200" indent="-457200" eaLnBrk="1" hangingPunct="1"/>
            <a:endParaRPr lang="en-US" sz="2800" dirty="0"/>
          </a:p>
        </p:txBody>
      </p:sp>
      <p:sp>
        <p:nvSpPr>
          <p:cNvPr id="4" name="Slide Number Placeholder 3"/>
          <p:cNvSpPr>
            <a:spLocks noGrp="1"/>
          </p:cNvSpPr>
          <p:nvPr>
            <p:ph type="sldNum" sz="quarter" idx="12"/>
          </p:nvPr>
        </p:nvSpPr>
        <p:spPr>
          <a:xfrm>
            <a:off x="6781800" y="6321626"/>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C3A9F5B-50C9-4E17-AF14-106C63ED4ADD}"/>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59D3E658-C523-4A82-919E-D9DF796F32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821A1B43-C3E7-499D-9ECD-90F6510228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431" y="6144070"/>
            <a:ext cx="1237409" cy="340423"/>
          </a:xfrm>
          <a:prstGeom prst="rect">
            <a:avLst/>
          </a:prstGeom>
        </p:spPr>
      </p:pic>
    </p:spTree>
    <p:extLst>
      <p:ext uri="{BB962C8B-B14F-4D97-AF65-F5344CB8AC3E}">
        <p14:creationId xmlns:p14="http://schemas.microsoft.com/office/powerpoint/2010/main" val="971600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1026"/>
          <p:cNvSpPr>
            <a:spLocks noGrp="1" noRot="1" noChangeArrowheads="1"/>
          </p:cNvSpPr>
          <p:nvPr>
            <p:ph type="title"/>
          </p:nvPr>
        </p:nvSpPr>
        <p:spPr>
          <a:xfrm>
            <a:off x="0" y="630239"/>
            <a:ext cx="9144000" cy="741361"/>
          </a:xfrm>
        </p:spPr>
        <p:txBody>
          <a:bodyPr>
            <a:normAutofit fontScale="90000"/>
          </a:bodyPr>
          <a:lstStyle/>
          <a:p>
            <a:pPr algn="ctr"/>
            <a:r>
              <a:rPr lang="en-US" dirty="0"/>
              <a:t>HUD Environmental Review</a:t>
            </a:r>
            <a:br>
              <a:rPr lang="en-US" dirty="0"/>
            </a:br>
            <a:r>
              <a:rPr lang="en-US" dirty="0"/>
              <a:t>Procedures - Part 58</a:t>
            </a:r>
          </a:p>
        </p:txBody>
      </p:sp>
      <p:sp>
        <p:nvSpPr>
          <p:cNvPr id="269315" name="Rectangle 1027"/>
          <p:cNvSpPr>
            <a:spLocks noGrp="1" noChangeArrowheads="1"/>
          </p:cNvSpPr>
          <p:nvPr>
            <p:ph idx="1"/>
          </p:nvPr>
        </p:nvSpPr>
        <p:spPr>
          <a:xfrm>
            <a:off x="723900" y="1574672"/>
            <a:ext cx="7696200" cy="4648200"/>
          </a:xfrm>
        </p:spPr>
        <p:txBody>
          <a:bodyPr>
            <a:normAutofit lnSpcReduction="10000"/>
          </a:bodyPr>
          <a:lstStyle/>
          <a:p>
            <a:r>
              <a:rPr lang="en-US" sz="3200" dirty="0"/>
              <a:t>Assumption of NEPA responsibilities by Responsible Entities (RE) (i.e., Our Grantees)</a:t>
            </a:r>
          </a:p>
          <a:p>
            <a:r>
              <a:rPr lang="en-US" sz="3200" dirty="0"/>
              <a:t>Assumption by RE of environmental review for non-profits and quasi-governmental agencies (if one is a HUD Grantee, like PHA)</a:t>
            </a:r>
          </a:p>
          <a:p>
            <a:r>
              <a:rPr lang="en-US" sz="3200" dirty="0"/>
              <a:t>Incorporates CEQ regulations thresholds for EIS and EA</a:t>
            </a:r>
          </a:p>
          <a:p>
            <a:r>
              <a:rPr lang="en-US" sz="3200" dirty="0"/>
              <a:t>Defines Categorical Exclusions &amp; Exemptions</a:t>
            </a:r>
          </a:p>
          <a:p>
            <a:r>
              <a:rPr lang="en-US" sz="3200" dirty="0"/>
              <a:t>Procedures for Release of Funds &amp; Certifications</a:t>
            </a:r>
            <a:endParaRPr lang="en-US" b="1" dirty="0">
              <a:latin typeface="Arial" charset="0"/>
            </a:endParaRPr>
          </a:p>
        </p:txBody>
      </p:sp>
      <p:sp>
        <p:nvSpPr>
          <p:cNvPr id="4" name="TextBox 3">
            <a:extLst>
              <a:ext uri="{FF2B5EF4-FFF2-40B4-BE49-F238E27FC236}">
                <a16:creationId xmlns:a16="http://schemas.microsoft.com/office/drawing/2014/main" id="{4BEF43EF-2513-46A8-9C9E-C31831C60E86}"/>
              </a:ext>
            </a:extLst>
          </p:cNvPr>
          <p:cNvSpPr txBox="1"/>
          <p:nvPr/>
        </p:nvSpPr>
        <p:spPr>
          <a:xfrm>
            <a:off x="0" y="-19050"/>
            <a:ext cx="9144000" cy="400110"/>
          </a:xfrm>
          <a:prstGeom prst="rect">
            <a:avLst/>
          </a:prstGeom>
          <a:solidFill>
            <a:schemeClr val="tx2"/>
          </a:solid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25E2C5A-C282-41C3-AE40-2E46684759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6" name="Picture 5">
            <a:extLst>
              <a:ext uri="{FF2B5EF4-FFF2-40B4-BE49-F238E27FC236}">
                <a16:creationId xmlns:a16="http://schemas.microsoft.com/office/drawing/2014/main" id="{16E65BC4-15EA-45A1-8BCF-DEE836D18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791" y="6136577"/>
            <a:ext cx="1237409" cy="340423"/>
          </a:xfrm>
          <a:prstGeom prst="rect">
            <a:avLst/>
          </a:prstGeom>
        </p:spPr>
      </p:pic>
      <p:sp>
        <p:nvSpPr>
          <p:cNvPr id="7" name="Slide Number Placeholder 1">
            <a:extLst>
              <a:ext uri="{FF2B5EF4-FFF2-40B4-BE49-F238E27FC236}">
                <a16:creationId xmlns:a16="http://schemas.microsoft.com/office/drawing/2014/main" id="{4AA8B82A-E2FB-41D3-A442-13B2D068D535}"/>
              </a:ext>
            </a:extLst>
          </p:cNvPr>
          <p:cNvSpPr txBox="1">
            <a:spLocks/>
          </p:cNvSpPr>
          <p:nvPr/>
        </p:nvSpPr>
        <p:spPr>
          <a:xfrm>
            <a:off x="6534991" y="6425944"/>
            <a:ext cx="2133600" cy="27384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3F335402-A96B-43FB-BE82-10458D361873}" type="slidenum">
              <a:rPr lang="en-US" sz="800" smtClean="0"/>
              <a:pPr algn="r"/>
              <a:t>12</a:t>
            </a:fld>
            <a:endParaRPr lang="en-US" sz="800" dirty="0"/>
          </a:p>
        </p:txBody>
      </p:sp>
    </p:spTree>
    <p:extLst>
      <p:ext uri="{BB962C8B-B14F-4D97-AF65-F5344CB8AC3E}">
        <p14:creationId xmlns:p14="http://schemas.microsoft.com/office/powerpoint/2010/main" val="382341085"/>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609600"/>
            <a:ext cx="9144000" cy="630936"/>
          </a:xfrm>
        </p:spPr>
        <p:txBody>
          <a:bodyPr>
            <a:normAutofit fontScale="90000"/>
          </a:bodyPr>
          <a:lstStyle/>
          <a:p>
            <a:pPr algn="ctr"/>
            <a:r>
              <a:rPr lang="en-US" dirty="0"/>
              <a:t>	</a:t>
            </a:r>
            <a:r>
              <a:rPr lang="en-US" sz="4900" b="1" dirty="0"/>
              <a:t>ASTM Phase I Shelf-life</a:t>
            </a:r>
          </a:p>
        </p:txBody>
      </p:sp>
      <p:sp>
        <p:nvSpPr>
          <p:cNvPr id="3" name="Content Placeholder 2"/>
          <p:cNvSpPr>
            <a:spLocks noGrp="1"/>
          </p:cNvSpPr>
          <p:nvPr>
            <p:ph idx="1"/>
          </p:nvPr>
        </p:nvSpPr>
        <p:spPr>
          <a:xfrm>
            <a:off x="533400" y="1600200"/>
            <a:ext cx="8382000" cy="4443412"/>
          </a:xfrm>
        </p:spPr>
        <p:txBody>
          <a:bodyPr>
            <a:normAutofit/>
          </a:bodyPr>
          <a:lstStyle/>
          <a:p>
            <a:pPr>
              <a:spcAft>
                <a:spcPts val="1200"/>
              </a:spcAft>
              <a:defRPr/>
            </a:pPr>
            <a:r>
              <a:rPr lang="en-US" sz="3200" dirty="0"/>
              <a:t>A past Phase I report cannot be used indefinitely</a:t>
            </a:r>
          </a:p>
          <a:p>
            <a:pPr>
              <a:spcAft>
                <a:spcPts val="1200"/>
              </a:spcAft>
              <a:defRPr/>
            </a:pPr>
            <a:endParaRPr lang="en-US" sz="3200" dirty="0"/>
          </a:p>
          <a:p>
            <a:pPr>
              <a:buFont typeface="Arial" pitchFamily="34" charset="0"/>
              <a:buChar char="•"/>
              <a:defRPr/>
            </a:pPr>
            <a:r>
              <a:rPr lang="en-US" sz="3200" dirty="0"/>
              <a:t>Phase I must be conducted within one year of the date of property acquisition or development</a:t>
            </a:r>
          </a:p>
          <a:p>
            <a:pPr marL="0" indent="0">
              <a:buNone/>
              <a:defRPr/>
            </a:pPr>
            <a:endParaRPr lang="en-US" sz="3200" dirty="0"/>
          </a:p>
          <a:p>
            <a:pPr>
              <a:buFont typeface="Arial" pitchFamily="34" charset="0"/>
              <a:buChar char="•"/>
              <a:defRPr/>
            </a:pPr>
            <a:r>
              <a:rPr lang="en-US" sz="3200" dirty="0"/>
              <a:t>If Phase I is more than 180 days old and less than one year old, it must be updated</a:t>
            </a:r>
          </a:p>
        </p:txBody>
      </p:sp>
      <p:sp>
        <p:nvSpPr>
          <p:cNvPr id="4" name="TextBox 3">
            <a:extLst>
              <a:ext uri="{FF2B5EF4-FFF2-40B4-BE49-F238E27FC236}">
                <a16:creationId xmlns:a16="http://schemas.microsoft.com/office/drawing/2014/main" id="{2B0F617C-A6D6-4608-A3CC-D946CC112AE2}"/>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D64FDC7-BD05-47E8-BCC0-A749A76D5C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6" name="Picture 5">
            <a:extLst>
              <a:ext uri="{FF2B5EF4-FFF2-40B4-BE49-F238E27FC236}">
                <a16:creationId xmlns:a16="http://schemas.microsoft.com/office/drawing/2014/main" id="{AAF41496-1BF2-470A-A194-A0727D9BF5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6123420"/>
            <a:ext cx="1237409" cy="340423"/>
          </a:xfrm>
          <a:prstGeom prst="rect">
            <a:avLst/>
          </a:prstGeom>
        </p:spPr>
      </p:pic>
      <p:sp>
        <p:nvSpPr>
          <p:cNvPr id="7" name="Slide Number Placeholder 1">
            <a:extLst>
              <a:ext uri="{FF2B5EF4-FFF2-40B4-BE49-F238E27FC236}">
                <a16:creationId xmlns:a16="http://schemas.microsoft.com/office/drawing/2014/main" id="{EB9655CE-0E7F-41E4-95BB-770A8D9E580E}"/>
              </a:ext>
            </a:extLst>
          </p:cNvPr>
          <p:cNvSpPr>
            <a:spLocks noGrp="1"/>
          </p:cNvSpPr>
          <p:nvPr>
            <p:ph type="sldNum" sz="quarter" idx="12"/>
          </p:nvPr>
        </p:nvSpPr>
        <p:spPr>
          <a:xfrm>
            <a:off x="6629400" y="6418611"/>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8267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a:bodyPr>
          <a:lstStyle/>
          <a:p>
            <a:pPr algn="ctr"/>
            <a:r>
              <a:rPr lang="en-US" dirty="0"/>
              <a:t>Endangered species</a:t>
            </a:r>
            <a:br>
              <a:rPr lang="en-US" dirty="0"/>
            </a:br>
            <a:r>
              <a:rPr lang="en-US" dirty="0"/>
              <a:t>24 CFR part 58.5 (e)</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Kirk Kumerow</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84733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D8CED-B00A-4666-A86E-642ECA7A5CB6}"/>
              </a:ext>
            </a:extLst>
          </p:cNvPr>
          <p:cNvSpPr>
            <a:spLocks noGrp="1"/>
          </p:cNvSpPr>
          <p:nvPr>
            <p:ph type="title"/>
          </p:nvPr>
        </p:nvSpPr>
        <p:spPr/>
        <p:txBody>
          <a:bodyPr/>
          <a:lstStyle/>
          <a:p>
            <a:r>
              <a:rPr lang="en-US" dirty="0"/>
              <a:t>IL CDBG Acceptable Documentation</a:t>
            </a:r>
          </a:p>
        </p:txBody>
      </p:sp>
      <p:sp>
        <p:nvSpPr>
          <p:cNvPr id="3" name="Content Placeholder 2">
            <a:extLst>
              <a:ext uri="{FF2B5EF4-FFF2-40B4-BE49-F238E27FC236}">
                <a16:creationId xmlns:a16="http://schemas.microsoft.com/office/drawing/2014/main" id="{30097826-2C3E-479C-8EEF-25724F37E7B5}"/>
              </a:ext>
            </a:extLst>
          </p:cNvPr>
          <p:cNvSpPr>
            <a:spLocks noGrp="1"/>
          </p:cNvSpPr>
          <p:nvPr>
            <p:ph idx="1"/>
          </p:nvPr>
        </p:nvSpPr>
        <p:spPr/>
        <p:txBody>
          <a:bodyPr>
            <a:noAutofit/>
          </a:bodyPr>
          <a:lstStyle/>
          <a:p>
            <a:r>
              <a:rPr lang="en-US" sz="3200" dirty="0">
                <a:latin typeface="+mn-lt"/>
              </a:rPr>
              <a:t>For HR, pre-provided explanation on Tier 1 CEST of why no effect (i.e., rehab only)</a:t>
            </a:r>
          </a:p>
          <a:p>
            <a:pPr marL="0" indent="0">
              <a:buNone/>
            </a:pPr>
            <a:endParaRPr lang="en-US" sz="3200" dirty="0">
              <a:latin typeface="+mn-lt"/>
            </a:endParaRPr>
          </a:p>
          <a:p>
            <a:pPr marL="0" indent="0">
              <a:buNone/>
            </a:pPr>
            <a:r>
              <a:rPr lang="en-US" sz="3200" dirty="0">
                <a:latin typeface="+mn-lt"/>
              </a:rPr>
              <a:t>For PI &amp; ED-PI:</a:t>
            </a:r>
          </a:p>
          <a:p>
            <a:r>
              <a:rPr lang="en-US" sz="3200" dirty="0">
                <a:latin typeface="+mn-lt"/>
              </a:rPr>
              <a:t>IDNR Endangered Species Release From Consultation (results and release letter, if one)</a:t>
            </a:r>
          </a:p>
          <a:p>
            <a:r>
              <a:rPr lang="en-US" sz="3200" dirty="0">
                <a:latin typeface="+mn-lt"/>
              </a:rPr>
              <a:t>USF&amp;WS Endangered Species review info. See below.</a:t>
            </a:r>
          </a:p>
        </p:txBody>
      </p:sp>
      <p:sp>
        <p:nvSpPr>
          <p:cNvPr id="4" name="TextBox 3">
            <a:extLst>
              <a:ext uri="{FF2B5EF4-FFF2-40B4-BE49-F238E27FC236}">
                <a16:creationId xmlns:a16="http://schemas.microsoft.com/office/drawing/2014/main" id="{A893AE70-3691-4A17-8CFD-0A784A9625DE}"/>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25DB30E7-2AEE-4C4F-A78C-BF7CD58DD3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6" name="Picture 5">
            <a:extLst>
              <a:ext uri="{FF2B5EF4-FFF2-40B4-BE49-F238E27FC236}">
                <a16:creationId xmlns:a16="http://schemas.microsoft.com/office/drawing/2014/main" id="{88435408-D6AA-45C1-B593-3821CCE94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
        <p:nvSpPr>
          <p:cNvPr id="7" name="Slide Number Placeholder 1">
            <a:extLst>
              <a:ext uri="{FF2B5EF4-FFF2-40B4-BE49-F238E27FC236}">
                <a16:creationId xmlns:a16="http://schemas.microsoft.com/office/drawing/2014/main" id="{C29EB644-816F-451A-9927-EE933DB3547D}"/>
              </a:ext>
            </a:extLst>
          </p:cNvPr>
          <p:cNvSpPr>
            <a:spLocks noGrp="1"/>
          </p:cNvSpPr>
          <p:nvPr>
            <p:ph type="sldNum" sz="quarter" idx="12"/>
          </p:nvPr>
        </p:nvSpPr>
        <p:spPr>
          <a:xfrm>
            <a:off x="6553200" y="6419663"/>
            <a:ext cx="2133600" cy="273844"/>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335402-A96B-43FB-BE82-10458D361873}" type="slidenum">
              <a:rPr kumimoji="0" lang="en-US" sz="8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8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9598474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1477962"/>
          </a:xfrm>
          <a:prstGeom prst="rect">
            <a:avLst/>
          </a:prstGeom>
        </p:spPr>
        <p:txBody>
          <a:bodyPr>
            <a:normAutofit fontScale="925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Endangered Species §58.5(e)</a:t>
            </a:r>
          </a:p>
        </p:txBody>
      </p:sp>
      <p:sp>
        <p:nvSpPr>
          <p:cNvPr id="7" name="Subtitle 2"/>
          <p:cNvSpPr txBox="1">
            <a:spLocks/>
          </p:cNvSpPr>
          <p:nvPr/>
        </p:nvSpPr>
        <p:spPr>
          <a:xfrm>
            <a:off x="11113" y="2438400"/>
            <a:ext cx="5562600" cy="2667000"/>
          </a:xfrm>
          <a:prstGeom prst="rect">
            <a:avLst/>
          </a:prstGeom>
        </p:spPr>
        <p:txBody>
          <a:bodyPr>
            <a:normAutofit/>
          </a:bodyPr>
          <a:lstStyle/>
          <a:p>
            <a:pPr marL="801688" marR="0" lvl="1" indent="-336550" algn="l" defTabSz="914400" rtl="0" eaLnBrk="1" fontAlgn="base" latinLnBrk="0" hangingPunct="1">
              <a:lnSpc>
                <a:spcPct val="100000"/>
              </a:lnSpc>
              <a:spcBef>
                <a:spcPct val="20000"/>
              </a:spcBef>
              <a:spcAft>
                <a:spcPct val="0"/>
              </a:spcAft>
              <a:buClrTx/>
              <a:buSzPct val="110000"/>
              <a:buFont typeface="Wingdings" pitchFamily="2" charset="2"/>
              <a:buChar char="§"/>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Times New Roman" pitchFamily="18" charset="0"/>
              </a:rPr>
              <a:t>Section 9 of ESA</a:t>
            </a:r>
          </a:p>
          <a:p>
            <a:pPr marL="801688" marR="0" lvl="1" indent="-336550" algn="l" defTabSz="914400" rtl="0" eaLnBrk="1" fontAlgn="base" latinLnBrk="0" hangingPunct="1">
              <a:lnSpc>
                <a:spcPct val="100000"/>
              </a:lnSpc>
              <a:spcBef>
                <a:spcPct val="20000"/>
              </a:spcBef>
              <a:spcAft>
                <a:spcPct val="0"/>
              </a:spcAft>
              <a:buClrTx/>
              <a:buSzPct val="110000"/>
              <a:buFont typeface="Wingdings" pitchFamily="2" charset="2"/>
              <a:buChar char="§"/>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Times New Roman" pitchFamily="18" charset="0"/>
              </a:rPr>
              <a:t>Section 7 of ESA</a:t>
            </a:r>
          </a:p>
          <a:p>
            <a:pPr marL="801688" marR="0" lvl="1" indent="-336550" algn="l" defTabSz="914400" rtl="0" eaLnBrk="1" fontAlgn="base" latinLnBrk="0" hangingPunct="1">
              <a:lnSpc>
                <a:spcPct val="100000"/>
              </a:lnSpc>
              <a:spcBef>
                <a:spcPct val="20000"/>
              </a:spcBef>
              <a:spcAft>
                <a:spcPct val="0"/>
              </a:spcAft>
              <a:buClrTx/>
              <a:buSzPct val="110000"/>
              <a:buFont typeface="Wingdings" pitchFamily="2" charset="2"/>
              <a:buChar char="§"/>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Times New Roman" pitchFamily="18" charset="0"/>
              </a:rPr>
              <a:t>ESA Section 7 Consultation Process</a:t>
            </a:r>
          </a:p>
          <a:p>
            <a:pPr marL="801688" marR="0" lvl="1" indent="-336550" algn="l" defTabSz="914400" rtl="0" eaLnBrk="1" fontAlgn="base" latinLnBrk="0" hangingPunct="1">
              <a:lnSpc>
                <a:spcPct val="100000"/>
              </a:lnSpc>
              <a:spcBef>
                <a:spcPct val="20000"/>
              </a:spcBef>
              <a:spcAft>
                <a:spcPct val="0"/>
              </a:spcAft>
              <a:buClrTx/>
              <a:buSzPct val="110000"/>
              <a:buFont typeface="Wingdings" pitchFamily="2" charset="2"/>
              <a:buChar char="§"/>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Times New Roman" pitchFamily="18" charset="0"/>
              </a:rPr>
              <a:t>Statutory Checklist</a:t>
            </a:r>
          </a:p>
        </p:txBody>
      </p:sp>
      <p:pic>
        <p:nvPicPr>
          <p:cNvPr id="4100" name="Picture 10" descr="Least_ter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819400"/>
            <a:ext cx="3543300"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12"/>
          </p:nvPr>
        </p:nvSpPr>
        <p:spPr>
          <a:xfrm>
            <a:off x="67056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381500" y="5206268"/>
            <a:ext cx="4572000" cy="923330"/>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Interior Least Tern</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Sterna antillarum</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Status: Endangered</a:t>
            </a:r>
          </a:p>
        </p:txBody>
      </p:sp>
      <p:sp>
        <p:nvSpPr>
          <p:cNvPr id="9" name="TextBox 8">
            <a:extLst>
              <a:ext uri="{FF2B5EF4-FFF2-40B4-BE49-F238E27FC236}">
                <a16:creationId xmlns:a16="http://schemas.microsoft.com/office/drawing/2014/main" id="{F091B6C3-A57F-4239-BBFB-A4B369A34A42}"/>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EFCF4C2C-3165-4E11-809B-A95F4E6C33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spTree>
    <p:extLst>
      <p:ext uri="{BB962C8B-B14F-4D97-AF65-F5344CB8AC3E}">
        <p14:creationId xmlns:p14="http://schemas.microsoft.com/office/powerpoint/2010/main" val="28288989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a:xfrm>
            <a:off x="4038600" y="2133600"/>
            <a:ext cx="5105400" cy="3810000"/>
          </a:xfrm>
          <a:prstGeom prst="rect">
            <a:avLst/>
          </a:prstGeom>
        </p:spPr>
        <p:txBody>
          <a:bodyPr/>
          <a:lstStyle/>
          <a:p>
            <a:pPr marL="223838" marR="0" lvl="0" indent="-223838" algn="l" defTabSz="914400" rtl="0" eaLnBrk="1" fontAlgn="base" latinLnBrk="0" hangingPunct="1">
              <a:lnSpc>
                <a:spcPct val="100000"/>
              </a:lnSpc>
              <a:spcBef>
                <a:spcPts val="1200"/>
              </a:spcBef>
              <a:spcAft>
                <a:spcPct val="0"/>
              </a:spcAft>
              <a:buClrTx/>
              <a:buSzPct val="110000"/>
              <a:buFont typeface="Wingdings" pitchFamily="2" charset="2"/>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Times New Roman" pitchFamily="18" charset="0"/>
              </a:rPr>
              <a:t>Congress passed Endangered Species Act of 1973</a:t>
            </a:r>
          </a:p>
          <a:p>
            <a:pPr marL="223838" marR="0" lvl="0" indent="-223838" algn="l" defTabSz="914400" rtl="0" eaLnBrk="1" fontAlgn="base" latinLnBrk="0" hangingPunct="1">
              <a:lnSpc>
                <a:spcPct val="100000"/>
              </a:lnSpc>
              <a:spcBef>
                <a:spcPts val="1200"/>
              </a:spcBef>
              <a:spcAft>
                <a:spcPct val="0"/>
              </a:spcAft>
              <a:buClrTx/>
              <a:buSzPct val="110000"/>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Section 7 of ESA outlines Federal agency responsibilities </a:t>
            </a:r>
          </a:p>
          <a:p>
            <a:pPr marL="223838" marR="0" lvl="0" indent="-223838" algn="l" defTabSz="914400" rtl="0" eaLnBrk="1" fontAlgn="base" latinLnBrk="0" hangingPunct="1">
              <a:lnSpc>
                <a:spcPct val="100000"/>
              </a:lnSpc>
              <a:spcBef>
                <a:spcPts val="1200"/>
              </a:spcBef>
              <a:spcAft>
                <a:spcPct val="0"/>
              </a:spcAft>
              <a:buClrTx/>
              <a:buSzPct val="110000"/>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Section 7 requires Federal agencies to use their authorities to further the conservation of listed species</a:t>
            </a:r>
          </a:p>
          <a:p>
            <a:pPr marL="223838" marR="0" lvl="0" indent="-223838" algn="l" defTabSz="914400" rtl="0" eaLnBrk="1" fontAlgn="base" latinLnBrk="0" hangingPunct="1">
              <a:lnSpc>
                <a:spcPct val="100000"/>
              </a:lnSpc>
              <a:spcBef>
                <a:spcPts val="1200"/>
              </a:spcBef>
              <a:spcAft>
                <a:spcPct val="0"/>
              </a:spcAft>
              <a:buClrTx/>
              <a:buSzPct val="110000"/>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Responsible Entity compliance required by 24 CFR Part 58.5(e)</a:t>
            </a:r>
          </a:p>
        </p:txBody>
      </p:sp>
      <p:pic>
        <p:nvPicPr>
          <p:cNvPr id="5123" name="Picture 6" descr="E-West Indian Manate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665" y="1828800"/>
            <a:ext cx="370046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457200" y="274638"/>
            <a:ext cx="8229600" cy="15541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Section 7 of Endangered Species Act</a:t>
            </a:r>
          </a:p>
        </p:txBody>
      </p:sp>
      <p:sp>
        <p:nvSpPr>
          <p:cNvPr id="8" name="Slide Number Placeholder 5"/>
          <p:cNvSpPr txBox="1">
            <a:spLocks/>
          </p:cNvSpPr>
          <p:nvPr/>
        </p:nvSpPr>
        <p:spPr>
          <a:xfrm>
            <a:off x="6553200" y="63404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94930" y="4449656"/>
            <a:ext cx="3157870"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West Indian Manatee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Trichechus mantus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Status: Endangered</a:t>
            </a:r>
          </a:p>
        </p:txBody>
      </p:sp>
      <p:sp>
        <p:nvSpPr>
          <p:cNvPr id="7" name="TextBox 6">
            <a:extLst>
              <a:ext uri="{FF2B5EF4-FFF2-40B4-BE49-F238E27FC236}">
                <a16:creationId xmlns:a16="http://schemas.microsoft.com/office/drawing/2014/main" id="{729B0EFE-11D4-4988-8E9D-B92D5E4ABCCA}"/>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C6B365D9-4935-4A3B-8440-4B136EF943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11" name="Picture 10">
            <a:extLst>
              <a:ext uri="{FF2B5EF4-FFF2-40B4-BE49-F238E27FC236}">
                <a16:creationId xmlns:a16="http://schemas.microsoft.com/office/drawing/2014/main" id="{8F74CE84-A978-40AF-BEEB-4BCF79446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24596976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5541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Federal Agency Consultation Requirements</a:t>
            </a:r>
          </a:p>
        </p:txBody>
      </p:sp>
      <p:sp>
        <p:nvSpPr>
          <p:cNvPr id="6" name="Subtitle 4"/>
          <p:cNvSpPr txBox="1">
            <a:spLocks/>
          </p:cNvSpPr>
          <p:nvPr/>
        </p:nvSpPr>
        <p:spPr>
          <a:xfrm>
            <a:off x="-7088" y="1447800"/>
            <a:ext cx="5638800" cy="4621582"/>
          </a:xfrm>
          <a:prstGeom prst="rect">
            <a:avLst/>
          </a:prstGeom>
        </p:spPr>
        <p:txBody>
          <a:bodyPr/>
          <a:lstStyle/>
          <a:p>
            <a:pPr marL="342900" marR="0" lvl="1" indent="-342900" algn="l" defTabSz="914400" rtl="0" eaLnBrk="1" fontAlgn="base" latinLnBrk="0" hangingPunct="1">
              <a:lnSpc>
                <a:spcPct val="100000"/>
              </a:lnSpc>
              <a:spcBef>
                <a:spcPts val="300"/>
              </a:spcBef>
              <a:spcAft>
                <a:spcPct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Section 7 requires Federal agencies (Responsible Entities) to consult with the Services to ensure that they are not undertaking, funding, permitting, or authorizing actions likely to jeopardize the continued existence of listed species or destroy or adversely modify designated critical habitat.</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p>
          <a:p>
            <a:pPr marL="914400" marR="0" lvl="1" indent="-457200" algn="l" defTabSz="914400" rtl="0" eaLnBrk="1" fontAlgn="base" latinLnBrk="0" hangingPunct="1">
              <a:lnSpc>
                <a:spcPct val="100000"/>
              </a:lnSpc>
              <a:spcBef>
                <a:spcPts val="300"/>
              </a:spcBef>
              <a:spcAft>
                <a:spcPct val="0"/>
              </a:spcAft>
              <a:buClrTx/>
              <a:buSzTx/>
              <a:buFont typeface="Wingdings" panose="05000000000000000000" pitchFamily="2" charset="2"/>
              <a:buChar char="Ø"/>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U.S. Fish and Wildlife Service – terrestrial species</a:t>
            </a:r>
          </a:p>
          <a:p>
            <a:pPr marL="914400" marR="0" lvl="1" indent="-457200" algn="l" defTabSz="914400" rtl="0" eaLnBrk="1" fontAlgn="base" latinLnBrk="0" hangingPunct="1">
              <a:lnSpc>
                <a:spcPct val="100000"/>
              </a:lnSpc>
              <a:spcBef>
                <a:spcPts val="300"/>
              </a:spcBef>
              <a:spcAft>
                <a:spcPct val="0"/>
              </a:spcAft>
              <a:buClrTx/>
              <a:buSzTx/>
              <a:buFont typeface="Wingdings" panose="05000000000000000000" pitchFamily="2" charset="2"/>
              <a:buChar char="Ø"/>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NOAA National Marine Fisheries Service – marine species</a:t>
            </a:r>
          </a:p>
          <a:p>
            <a:pPr marL="914400" marR="0" lvl="1" indent="-457200" algn="l" defTabSz="914400" rtl="0" eaLnBrk="1" fontAlgn="base" latinLnBrk="0" hangingPunct="1">
              <a:lnSpc>
                <a:spcPct val="100000"/>
              </a:lnSpc>
              <a:spcBef>
                <a:spcPts val="300"/>
              </a:spcBef>
              <a:spcAft>
                <a:spcPct val="0"/>
              </a:spcAft>
              <a:buClrTx/>
              <a:buSzTx/>
              <a:buFont typeface="Wingdings" panose="05000000000000000000" pitchFamily="2" charset="2"/>
              <a:buChar char="Ø"/>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Collectively called “Services”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pic>
        <p:nvPicPr>
          <p:cNvPr id="6148" name="Picture 6" descr="E-Loggerhe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590800"/>
            <a:ext cx="32766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a:spLocks noGrp="1"/>
          </p:cNvSpPr>
          <p:nvPr>
            <p:ph type="sldNum" sz="quarter" idx="12"/>
          </p:nvPr>
        </p:nvSpPr>
        <p:spPr>
          <a:xfrm>
            <a:off x="66294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019800" y="5029200"/>
            <a:ext cx="2899144" cy="923330"/>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Loggerhead Sea Turtle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Caretta caretta</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Status: Endangered</a:t>
            </a:r>
          </a:p>
        </p:txBody>
      </p:sp>
      <p:sp>
        <p:nvSpPr>
          <p:cNvPr id="8" name="TextBox 7">
            <a:extLst>
              <a:ext uri="{FF2B5EF4-FFF2-40B4-BE49-F238E27FC236}">
                <a16:creationId xmlns:a16="http://schemas.microsoft.com/office/drawing/2014/main" id="{7B7E0296-E461-4D85-BD36-8526D677B020}"/>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60F7838D-1C22-4C67-BBAB-8E08A7E6E9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10" name="Picture 9">
            <a:extLst>
              <a:ext uri="{FF2B5EF4-FFF2-40B4-BE49-F238E27FC236}">
                <a16:creationId xmlns:a16="http://schemas.microsoft.com/office/drawing/2014/main" id="{679B3A36-BDC0-4733-9FEB-F3F81F465D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1754762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title"/>
          </p:nvPr>
        </p:nvSpPr>
        <p:spPr>
          <a:xfrm>
            <a:off x="0" y="457200"/>
            <a:ext cx="9144000" cy="630237"/>
          </a:xfrm>
        </p:spPr>
        <p:txBody>
          <a:bodyPr/>
          <a:lstStyle/>
          <a:p>
            <a:r>
              <a:rPr lang="en-US" b="1" dirty="0"/>
              <a:t>ESA Section 7 Consultation Protocol</a:t>
            </a:r>
          </a:p>
        </p:txBody>
      </p:sp>
      <p:sp>
        <p:nvSpPr>
          <p:cNvPr id="6" name="Content Placeholder 5"/>
          <p:cNvSpPr>
            <a:spLocks noGrp="1"/>
          </p:cNvSpPr>
          <p:nvPr>
            <p:ph idx="1"/>
          </p:nvPr>
        </p:nvSpPr>
        <p:spPr>
          <a:xfrm>
            <a:off x="1066800" y="1524000"/>
            <a:ext cx="7315200" cy="5105400"/>
          </a:xfrm>
        </p:spPr>
        <p:txBody>
          <a:bodyPr>
            <a:normAutofit/>
          </a:bodyPr>
          <a:lstStyle/>
          <a:p>
            <a:pPr marL="0" indent="0">
              <a:buFontTx/>
              <a:buNone/>
              <a:defRPr/>
            </a:pPr>
            <a:r>
              <a:rPr lang="en-US" sz="2800" b="1" dirty="0">
                <a:solidFill>
                  <a:schemeClr val="tx1"/>
                </a:solidFill>
              </a:rPr>
              <a:t>Step 1: Determine whether project is the type that could affect listed species or critical habitat, if present</a:t>
            </a:r>
          </a:p>
          <a:p>
            <a:pPr marL="0" indent="0">
              <a:buFontTx/>
              <a:buNone/>
              <a:defRPr/>
            </a:pPr>
            <a:r>
              <a:rPr lang="en-US" sz="2800" b="1" dirty="0">
                <a:solidFill>
                  <a:schemeClr val="tx1"/>
                </a:solidFill>
              </a:rPr>
              <a:t>Step 2: Determine potential presence of listed species</a:t>
            </a:r>
          </a:p>
          <a:p>
            <a:pPr marL="0" indent="0">
              <a:buFontTx/>
              <a:buNone/>
              <a:defRPr/>
            </a:pPr>
            <a:r>
              <a:rPr lang="en-US" sz="2800" b="1" dirty="0">
                <a:solidFill>
                  <a:schemeClr val="tx1"/>
                </a:solidFill>
              </a:rPr>
              <a:t>Step 3: Determine potential for adverse impacts</a:t>
            </a:r>
          </a:p>
          <a:p>
            <a:pPr marL="0" indent="0">
              <a:buFontTx/>
              <a:buNone/>
              <a:defRPr/>
            </a:pPr>
            <a:r>
              <a:rPr lang="en-US" sz="2800" b="1" dirty="0">
                <a:solidFill>
                  <a:schemeClr val="tx1"/>
                </a:solidFill>
              </a:rPr>
              <a:t>Step 4: “Is Not Likely to Adversely Affect” determination</a:t>
            </a:r>
          </a:p>
          <a:p>
            <a:pPr marL="0" indent="0">
              <a:buFontTx/>
              <a:buNone/>
              <a:defRPr/>
            </a:pPr>
            <a:r>
              <a:rPr lang="en-US" sz="2800" b="1" dirty="0">
                <a:solidFill>
                  <a:schemeClr val="tx1"/>
                </a:solidFill>
              </a:rPr>
              <a:t>Step 5: “Is Likely to Adversely Affect” determination</a:t>
            </a:r>
          </a:p>
          <a:p>
            <a:pPr>
              <a:defRPr/>
            </a:pPr>
            <a:endParaRPr lang="en-US" b="1" dirty="0">
              <a:solidFill>
                <a:schemeClr val="tx1"/>
              </a:solidFill>
            </a:endParaRPr>
          </a:p>
          <a:p>
            <a:pPr>
              <a:defRPr/>
            </a:pPr>
            <a:endParaRPr lang="en-US" b="1" dirty="0">
              <a:solidFill>
                <a:schemeClr val="tx1"/>
              </a:solidFill>
            </a:endParaRPr>
          </a:p>
          <a:p>
            <a:pPr>
              <a:defRPr/>
            </a:pPr>
            <a:endParaRPr lang="en-US" b="1" dirty="0">
              <a:solidFill>
                <a:schemeClr val="tx1"/>
              </a:solidFill>
            </a:endParaRPr>
          </a:p>
          <a:p>
            <a:pPr>
              <a:defRPr/>
            </a:pPr>
            <a:endParaRPr lang="en-US" b="1" dirty="0">
              <a:solidFill>
                <a:schemeClr val="tx1"/>
              </a:solidFill>
            </a:endParaRPr>
          </a:p>
          <a:p>
            <a:pPr>
              <a:defRPr/>
            </a:pPr>
            <a:endParaRPr lang="en-US" b="1" dirty="0">
              <a:solidFill>
                <a:schemeClr val="tx1"/>
              </a:solidFill>
            </a:endParaRPr>
          </a:p>
          <a:p>
            <a:pPr>
              <a:defRPr/>
            </a:pPr>
            <a:endParaRPr lang="en-US" dirty="0">
              <a:solidFill>
                <a:schemeClr val="tx1"/>
              </a:solidFill>
            </a:endParaRPr>
          </a:p>
        </p:txBody>
      </p:sp>
      <p:sp>
        <p:nvSpPr>
          <p:cNvPr id="5" name="Slide Number Placeholder 5"/>
          <p:cNvSpPr>
            <a:spLocks noGrp="1"/>
          </p:cNvSpPr>
          <p:nvPr>
            <p:ph type="sldNum" sz="quarter" idx="12"/>
          </p:nvPr>
        </p:nvSpPr>
        <p:spPr>
          <a:xfrm>
            <a:off x="66294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63CE9AED-BE05-49D6-A85D-BDEA4C753B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23659"/>
            <a:ext cx="3455275" cy="404908"/>
          </a:xfrm>
          <a:prstGeom prst="rect">
            <a:avLst/>
          </a:prstGeom>
        </p:spPr>
      </p:pic>
      <p:pic>
        <p:nvPicPr>
          <p:cNvPr id="8" name="Picture 7">
            <a:extLst>
              <a:ext uri="{FF2B5EF4-FFF2-40B4-BE49-F238E27FC236}">
                <a16:creationId xmlns:a16="http://schemas.microsoft.com/office/drawing/2014/main" id="{1C63DE93-ABEA-4995-A903-1B1CD1994A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pic>
        <p:nvPicPr>
          <p:cNvPr id="2" name="Picture 1">
            <a:extLst>
              <a:ext uri="{FF2B5EF4-FFF2-40B4-BE49-F238E27FC236}">
                <a16:creationId xmlns:a16="http://schemas.microsoft.com/office/drawing/2014/main" id="{4F993A74-6DCA-443D-950F-FE9E6B559540}"/>
              </a:ext>
            </a:extLst>
          </p:cNvPr>
          <p:cNvPicPr>
            <a:picLocks noChangeAspect="1"/>
          </p:cNvPicPr>
          <p:nvPr/>
        </p:nvPicPr>
        <p:blipFill>
          <a:blip r:embed="rId4"/>
          <a:stretch>
            <a:fillRect/>
          </a:stretch>
        </p:blipFill>
        <p:spPr>
          <a:xfrm>
            <a:off x="0" y="-13862"/>
            <a:ext cx="5791200" cy="402336"/>
          </a:xfrm>
          <a:prstGeom prst="rect">
            <a:avLst/>
          </a:prstGeom>
        </p:spPr>
      </p:pic>
    </p:spTree>
    <p:extLst>
      <p:ext uri="{BB962C8B-B14F-4D97-AF65-F5344CB8AC3E}">
        <p14:creationId xmlns:p14="http://schemas.microsoft.com/office/powerpoint/2010/main" val="41393079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9445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219" name="Subtitle 4"/>
          <p:cNvSpPr txBox="1">
            <a:spLocks/>
          </p:cNvSpPr>
          <p:nvPr/>
        </p:nvSpPr>
        <p:spPr bwMode="auto">
          <a:xfrm>
            <a:off x="3886200" y="2362200"/>
            <a:ext cx="5257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3838" indent="-22383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Construction or placement of a single family residence within a developed lot </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Rehabilitation or renovation activities associated with existing structures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e.g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houses, buildings), including additional structures attached to or associated with the primary structure </a:t>
            </a:r>
          </a:p>
        </p:txBody>
      </p:sp>
      <p:sp>
        <p:nvSpPr>
          <p:cNvPr id="9220" name="Title 3"/>
          <p:cNvSpPr>
            <a:spLocks noGrp="1"/>
          </p:cNvSpPr>
          <p:nvPr>
            <p:ph type="title"/>
          </p:nvPr>
        </p:nvSpPr>
        <p:spPr>
          <a:xfrm>
            <a:off x="0" y="152400"/>
            <a:ext cx="9144000" cy="1417638"/>
          </a:xfrm>
        </p:spPr>
        <p:txBody>
          <a:bodyPr/>
          <a:lstStyle/>
          <a:p>
            <a:r>
              <a:rPr lang="en-US" sz="3200" b="1" dirty="0"/>
              <a:t>Step 1: Determine whether project is the type could affect listed species or critical habitat, if present</a:t>
            </a:r>
            <a:br>
              <a:rPr lang="en-US" sz="3200" b="1" dirty="0"/>
            </a:br>
            <a:endParaRPr lang="en-US" sz="3200" dirty="0"/>
          </a:p>
        </p:txBody>
      </p:sp>
      <p:sp>
        <p:nvSpPr>
          <p:cNvPr id="8" name="Slide Number Placeholder 5"/>
          <p:cNvSpPr>
            <a:spLocks noGrp="1"/>
          </p:cNvSpPr>
          <p:nvPr>
            <p:ph type="sldNum" sz="quarter" idx="12"/>
          </p:nvPr>
        </p:nvSpPr>
        <p:spPr>
          <a:xfrm>
            <a:off x="66294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9" name="Title 1"/>
          <p:cNvSpPr txBox="1">
            <a:spLocks/>
          </p:cNvSpPr>
          <p:nvPr/>
        </p:nvSpPr>
        <p:spPr>
          <a:xfrm>
            <a:off x="249238" y="1377950"/>
            <a:ext cx="8686800" cy="762000"/>
          </a:xfrm>
          <a:prstGeom prst="rect">
            <a:avLst/>
          </a:prstGeom>
        </p:spPr>
        <p:txBody>
          <a:bodyPr anchor="ctr">
            <a:normAutofit fontScale="92500" lnSpcReduction="20000"/>
          </a:bodyPr>
          <a:lstStyle/>
          <a:p>
            <a:pPr marL="0" marR="0" lvl="0" indent="0" algn="l" defTabSz="914400" rtl="0" eaLnBrk="1" fontAlgn="base" latinLnBrk="0" hangingPunct="1">
              <a:lnSpc>
                <a:spcPct val="100000"/>
              </a:lnSpc>
              <a:spcBef>
                <a:spcPts val="600"/>
              </a:spcBef>
              <a:spcAft>
                <a:spcPct val="0"/>
              </a:spcAft>
              <a:buClr>
                <a:srgbClr val="FFC000"/>
              </a:buClr>
              <a:buSzPct val="110000"/>
              <a:buFontTx/>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Times New Roman" pitchFamily="18" charset="0"/>
              </a:rPr>
              <a:t>Types of activities likely to have </a:t>
            </a:r>
            <a:r>
              <a:rPr kumimoji="0" lang="en-US" sz="2800" b="1" i="0" u="none" strike="noStrike" kern="0" cap="none" spc="0" normalizeH="0" baseline="0" noProof="0" dirty="0">
                <a:ln>
                  <a:noFill/>
                </a:ln>
                <a:solidFill>
                  <a:srgbClr val="FF0000"/>
                </a:solidFill>
                <a:effectLst/>
                <a:uLnTx/>
                <a:uFillTx/>
                <a:latin typeface="Calibri" panose="020F0502020204030204"/>
                <a:ea typeface="+mn-ea"/>
                <a:cs typeface="Times New Roman" pitchFamily="18" charset="0"/>
              </a:rPr>
              <a:t>“No Effect” </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Times New Roman" pitchFamily="18" charset="0"/>
              </a:rPr>
              <a:t>on listed species or critical habitat…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p:txBody>
      </p:sp>
      <p:sp>
        <p:nvSpPr>
          <p:cNvPr id="3" name="Rectangle 2"/>
          <p:cNvSpPr/>
          <p:nvPr/>
        </p:nvSpPr>
        <p:spPr>
          <a:xfrm>
            <a:off x="195470" y="4888284"/>
            <a:ext cx="3385930"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Cheat Mountain salamander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Times New Roman" pitchFamily="18" charset="0"/>
              </a:rPr>
              <a:t>Plethodon</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Times New Roman" pitchFamily="18" charset="0"/>
              </a:rPr>
              <a:t>nettingi</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Status: Threatened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44" y="2362200"/>
            <a:ext cx="3863866"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CE42E934-F603-49A4-B82D-49AC66415E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41636502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85539" y="1786731"/>
            <a:ext cx="5715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Acquisition of existing structures (</a:t>
            </a: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e.g</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houses, buildings), including additional structures attached to or associated with the primary structure </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Purchase and placement of playground equipment within existing parks </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Resurfacing, repairing, or maintaining existing streets, sidewalks, curbs, trails, parking lots and/or any other existing paved surfaces where additional ground disturbance, outside of the existing surface is not necessary</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p:txBody>
      </p:sp>
      <p:sp>
        <p:nvSpPr>
          <p:cNvPr id="7" name="Title 1"/>
          <p:cNvSpPr txBox="1">
            <a:spLocks/>
          </p:cNvSpPr>
          <p:nvPr/>
        </p:nvSpPr>
        <p:spPr>
          <a:xfrm>
            <a:off x="0" y="228600"/>
            <a:ext cx="9144000" cy="762000"/>
          </a:xfrm>
          <a:prstGeom prst="rect">
            <a:avLst/>
          </a:prstGeom>
        </p:spPr>
        <p:txBody>
          <a:bodyPr anchor="ctr"/>
          <a:lstStyle/>
          <a:p>
            <a:pPr marL="0" marR="0" lvl="0" indent="0" algn="ctr" defTabSz="914400" rtl="0" eaLnBrk="1" fontAlgn="base" latinLnBrk="0" hangingPunct="1">
              <a:lnSpc>
                <a:spcPct val="100000"/>
              </a:lnSpc>
              <a:spcBef>
                <a:spcPts val="600"/>
              </a:spcBef>
              <a:spcAft>
                <a:spcPct val="0"/>
              </a:spcAft>
              <a:buClr>
                <a:srgbClr val="FFC000"/>
              </a:buClr>
              <a:buSzPct val="110000"/>
              <a:buFontTx/>
              <a:buNone/>
              <a:tabLst/>
              <a:defRPr/>
            </a:pPr>
            <a:r>
              <a:rPr kumimoji="0" lang="en-US" sz="36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Types of activities likely to have “No Effect” on listed species or critical habitat (cont.)</a:t>
            </a:r>
            <a:endPar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Title 1"/>
          <p:cNvSpPr txBox="1">
            <a:spLocks/>
          </p:cNvSpPr>
          <p:nvPr/>
        </p:nvSpPr>
        <p:spPr>
          <a:xfrm>
            <a:off x="457200" y="274638"/>
            <a:ext cx="8229600" cy="9445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pic>
        <p:nvPicPr>
          <p:cNvPr id="10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855" y="2743200"/>
            <a:ext cx="3101608"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66294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5867399" y="4953000"/>
            <a:ext cx="3040063" cy="1200329"/>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Attwater’s Greater Prairie Chicken</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Tympanuchus cupido attwateri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Status: Endangered</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 name="TextBox 8">
            <a:extLst>
              <a:ext uri="{FF2B5EF4-FFF2-40B4-BE49-F238E27FC236}">
                <a16:creationId xmlns:a16="http://schemas.microsoft.com/office/drawing/2014/main" id="{42C2A3C3-A7E4-4EE5-8CCF-9E8697FFFCE7}"/>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E92B93A2-EB62-45E1-BA3E-688F3ED635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12" name="Picture 11">
            <a:extLst>
              <a:ext uri="{FF2B5EF4-FFF2-40B4-BE49-F238E27FC236}">
                <a16:creationId xmlns:a16="http://schemas.microsoft.com/office/drawing/2014/main" id="{D73ABF3A-A531-4E98-99EB-A6AFFFFE5B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35059969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9445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267" name="Rectangle 7"/>
          <p:cNvSpPr>
            <a:spLocks noChangeArrowheads="1"/>
          </p:cNvSpPr>
          <p:nvPr/>
        </p:nvSpPr>
        <p:spPr bwMode="auto">
          <a:xfrm>
            <a:off x="3570288" y="1828800"/>
            <a:ext cx="55626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If no, then the project is likely to have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“No Effect”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on federally protected species and critical habitat.  </a:t>
            </a:r>
          </a:p>
          <a:p>
            <a:pPr marL="457200" marR="0" lvl="0" indent="-4572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Informal consultation with the Services is not necessary. </a:t>
            </a:r>
          </a:p>
          <a:p>
            <a:pPr marL="457200" marR="0" lvl="0" indent="-4572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ERR must include documentation supporting of the finding of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“No Effect”</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p:txBody>
      </p:sp>
      <p:sp>
        <p:nvSpPr>
          <p:cNvPr id="11269" name="Title 1"/>
          <p:cNvSpPr>
            <a:spLocks noGrp="1"/>
          </p:cNvSpPr>
          <p:nvPr>
            <p:ph type="title"/>
          </p:nvPr>
        </p:nvSpPr>
        <p:spPr>
          <a:xfrm>
            <a:off x="0" y="630238"/>
            <a:ext cx="9132888" cy="630237"/>
          </a:xfrm>
        </p:spPr>
        <p:txBody>
          <a:bodyPr>
            <a:normAutofit fontScale="90000"/>
          </a:bodyPr>
          <a:lstStyle/>
          <a:p>
            <a:r>
              <a:rPr lang="en-US" sz="3200" b="1" dirty="0"/>
              <a:t>Is this the type of project or action that could realistically have an impact on T&amp;E species</a:t>
            </a:r>
            <a:r>
              <a:rPr lang="en-US" sz="3200" dirty="0"/>
              <a:t>?</a:t>
            </a:r>
            <a:endParaRPr lang="en-US" dirty="0"/>
          </a:p>
        </p:txBody>
      </p:sp>
      <p:sp>
        <p:nvSpPr>
          <p:cNvPr id="7" name="Slide Number Placeholder 5"/>
          <p:cNvSpPr>
            <a:spLocks noGrp="1"/>
          </p:cNvSpPr>
          <p:nvPr>
            <p:ph type="sldNum" sz="quarter" idx="12"/>
          </p:nvPr>
        </p:nvSpPr>
        <p:spPr>
          <a:xfrm>
            <a:off x="67056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28600" y="5032375"/>
            <a:ext cx="3124200"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Small whorled pogonia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Times New Roman" pitchFamily="18" charset="0"/>
              </a:rPr>
              <a:t>Isotria</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Times New Roman" pitchFamily="18" charset="0"/>
              </a:rPr>
              <a:t>medeoloides</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Status: Endangered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24328"/>
            <a:ext cx="3200400" cy="3740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8AE2D82-9A38-40E0-B1C1-743377248197}"/>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49E4A460-398C-4095-B940-EFAD193380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10" name="Picture 9">
            <a:extLst>
              <a:ext uri="{FF2B5EF4-FFF2-40B4-BE49-F238E27FC236}">
                <a16:creationId xmlns:a16="http://schemas.microsoft.com/office/drawing/2014/main" id="{A88BB671-FC3A-42E4-8782-533A57CD60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228510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85800"/>
            <a:ext cx="9144000" cy="909602"/>
          </a:xfrm>
        </p:spPr>
        <p:txBody>
          <a:bodyPr rtlCol="0">
            <a:noAutofit/>
          </a:bodyPr>
          <a:lstStyle/>
          <a:p>
            <a:pPr algn="ctr" eaLnBrk="1" fontAlgn="auto" hangingPunct="1">
              <a:spcAft>
                <a:spcPts val="0"/>
              </a:spcAft>
              <a:defRPr/>
            </a:pPr>
            <a:r>
              <a:rPr lang="en-US" sz="4000" dirty="0"/>
              <a:t>Types of Environmental Impacts</a:t>
            </a:r>
            <a:br>
              <a:rPr lang="en-US" sz="4000" dirty="0"/>
            </a:br>
            <a:r>
              <a:rPr lang="en-US" sz="4000" dirty="0"/>
              <a:t>[Section 1508.8]</a:t>
            </a:r>
          </a:p>
        </p:txBody>
      </p:sp>
      <p:sp>
        <p:nvSpPr>
          <p:cNvPr id="15363" name="Content Placeholder 5"/>
          <p:cNvSpPr>
            <a:spLocks noGrp="1"/>
          </p:cNvSpPr>
          <p:nvPr>
            <p:ph idx="1"/>
          </p:nvPr>
        </p:nvSpPr>
        <p:spPr>
          <a:xfrm>
            <a:off x="838200" y="1600200"/>
            <a:ext cx="8001000" cy="4876800"/>
          </a:xfrm>
        </p:spPr>
        <p:txBody>
          <a:bodyPr>
            <a:normAutofit/>
          </a:bodyPr>
          <a:lstStyle/>
          <a:p>
            <a:pPr eaLnBrk="1" hangingPunct="1">
              <a:buFont typeface="Arial" charset="0"/>
              <a:buChar char="•"/>
              <a:defRPr/>
            </a:pPr>
            <a:r>
              <a:rPr lang="en-US" sz="2400" dirty="0"/>
              <a:t>Direct</a:t>
            </a:r>
          </a:p>
          <a:p>
            <a:pPr lvl="1" eaLnBrk="1" hangingPunct="1">
              <a:defRPr/>
            </a:pPr>
            <a:r>
              <a:rPr lang="en-US" sz="2400" dirty="0"/>
              <a:t> Caused by the action and occur at the same time and place</a:t>
            </a:r>
          </a:p>
          <a:p>
            <a:pPr eaLnBrk="1" hangingPunct="1">
              <a:buFont typeface="Arial" charset="0"/>
              <a:buChar char="•"/>
              <a:defRPr/>
            </a:pPr>
            <a:r>
              <a:rPr lang="en-US" sz="2400" dirty="0"/>
              <a:t>Indirect</a:t>
            </a:r>
          </a:p>
          <a:p>
            <a:pPr lvl="1" eaLnBrk="1" hangingPunct="1">
              <a:defRPr/>
            </a:pPr>
            <a:r>
              <a:rPr lang="en-US" sz="2400" dirty="0"/>
              <a:t>Caused by the action but effects are later in time or farther removed in distance, but are still reasonably foreseeable</a:t>
            </a:r>
          </a:p>
          <a:p>
            <a:pPr lvl="1" eaLnBrk="1" hangingPunct="1">
              <a:defRPr/>
            </a:pPr>
            <a:r>
              <a:rPr lang="en-US" sz="2400" dirty="0"/>
              <a:t> e.g., growth inducing effects</a:t>
            </a:r>
          </a:p>
          <a:p>
            <a:pPr eaLnBrk="1" hangingPunct="1">
              <a:defRPr/>
            </a:pPr>
            <a:r>
              <a:rPr lang="en-US" sz="2400" dirty="0"/>
              <a:t>Cumulative</a:t>
            </a:r>
          </a:p>
          <a:p>
            <a:pPr lvl="1" eaLnBrk="1" hangingPunct="1">
              <a:defRPr/>
            </a:pPr>
            <a:r>
              <a:rPr lang="en-US" sz="2400" dirty="0"/>
              <a:t>Incremental impact of the action when added to other past, present and reasonably foreseeable future actions, regardless of who is the project proponent for those actions</a:t>
            </a:r>
          </a:p>
          <a:p>
            <a:pPr marL="0" indent="0" eaLnBrk="1" hangingPunct="1">
              <a:buFont typeface="Arial" pitchFamily="34" charset="0"/>
              <a:buNone/>
              <a:defRPr/>
            </a:pPr>
            <a:endParaRPr lang="en-US" dirty="0"/>
          </a:p>
        </p:txBody>
      </p:sp>
      <p:sp>
        <p:nvSpPr>
          <p:cNvPr id="4" name="TextBox 3">
            <a:extLst>
              <a:ext uri="{FF2B5EF4-FFF2-40B4-BE49-F238E27FC236}">
                <a16:creationId xmlns:a16="http://schemas.microsoft.com/office/drawing/2014/main" id="{32AE15F0-1E95-40D1-8B2D-94CC461D01CC}"/>
              </a:ext>
            </a:extLst>
          </p:cNvPr>
          <p:cNvSpPr txBox="1"/>
          <p:nvPr/>
        </p:nvSpPr>
        <p:spPr>
          <a:xfrm>
            <a:off x="0" y="-19050"/>
            <a:ext cx="9144000" cy="400110"/>
          </a:xfrm>
          <a:prstGeom prst="rect">
            <a:avLst/>
          </a:prstGeom>
          <a:solidFill>
            <a:schemeClr val="tx2"/>
          </a:solid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226D4C5-C92C-4D5B-BAD0-8952C721EF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811B6C2E-6463-4659-923E-ED2A1C05FE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791" y="6136577"/>
            <a:ext cx="1237409" cy="340423"/>
          </a:xfrm>
          <a:prstGeom prst="rect">
            <a:avLst/>
          </a:prstGeom>
        </p:spPr>
      </p:pic>
      <p:sp>
        <p:nvSpPr>
          <p:cNvPr id="8" name="Slide Number Placeholder 1">
            <a:extLst>
              <a:ext uri="{FF2B5EF4-FFF2-40B4-BE49-F238E27FC236}">
                <a16:creationId xmlns:a16="http://schemas.microsoft.com/office/drawing/2014/main" id="{A9EB4FD7-4970-4DEE-82C0-5F92CF4DE383}"/>
              </a:ext>
            </a:extLst>
          </p:cNvPr>
          <p:cNvSpPr txBox="1">
            <a:spLocks/>
          </p:cNvSpPr>
          <p:nvPr/>
        </p:nvSpPr>
        <p:spPr>
          <a:xfrm>
            <a:off x="6534991" y="6425944"/>
            <a:ext cx="2133600" cy="27384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3F335402-A96B-43FB-BE82-10458D361873}" type="slidenum">
              <a:rPr lang="en-US" sz="800" smtClean="0"/>
              <a:pPr algn="r"/>
              <a:t>13</a:t>
            </a:fld>
            <a:endParaRPr lang="en-US" sz="80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3505200" y="2349500"/>
            <a:ext cx="48006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Define the action area </a:t>
            </a:r>
          </a:p>
          <a:p>
            <a:pPr marL="800100" marR="0" lvl="1"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For purposes of the ESA, the “action area” includes all areas that your project will affect either directly, indirectly, and/or cumulatively, and is not merely the immediate area involved in the project. </a:t>
            </a:r>
          </a:p>
          <a:p>
            <a:pPr marL="457200" marR="0" lvl="0" indent="-4572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Obtain list of species from the Services </a:t>
            </a:r>
          </a:p>
        </p:txBody>
      </p:sp>
      <p:sp>
        <p:nvSpPr>
          <p:cNvPr id="5" name="Title 1"/>
          <p:cNvSpPr txBox="1">
            <a:spLocks/>
          </p:cNvSpPr>
          <p:nvPr/>
        </p:nvSpPr>
        <p:spPr>
          <a:xfrm>
            <a:off x="228600" y="1752600"/>
            <a:ext cx="8610600" cy="762000"/>
          </a:xfrm>
          <a:prstGeom prst="rect">
            <a:avLst/>
          </a:prstGeom>
        </p:spPr>
        <p:txBody>
          <a:bodyPr anchor="ctr">
            <a:normAutofit fontScale="92500" lnSpcReduction="20000"/>
          </a:bodyPr>
          <a:lstStyle/>
          <a:p>
            <a:pPr marL="0" marR="0" lvl="0" indent="0" algn="l" defTabSz="914400" rtl="0" eaLnBrk="1" fontAlgn="base" latinLnBrk="0" hangingPunct="1">
              <a:lnSpc>
                <a:spcPct val="100000"/>
              </a:lnSpc>
              <a:spcBef>
                <a:spcPts val="600"/>
              </a:spcBef>
              <a:spcAft>
                <a:spcPct val="0"/>
              </a:spcAft>
              <a:buClr>
                <a:srgbClr val="FFC000"/>
              </a:buClr>
              <a:buSzPct val="110000"/>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Are there listed species or critical habitat near my project site?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294" name="Title 1"/>
          <p:cNvSpPr txBox="1">
            <a:spLocks/>
          </p:cNvSpPr>
          <p:nvPr/>
        </p:nvSpPr>
        <p:spPr bwMode="auto">
          <a:xfrm>
            <a:off x="0" y="633413"/>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ts val="600"/>
              </a:spcBef>
              <a:spcAft>
                <a:spcPct val="0"/>
              </a:spcAft>
              <a:buClr>
                <a:srgbClr val="008000"/>
              </a:buClr>
              <a:buSzPct val="110000"/>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ts val="600"/>
              </a:spcBef>
              <a:spcAft>
                <a:spcPct val="0"/>
              </a:spcAft>
              <a:buClr>
                <a:srgbClr val="008000"/>
              </a:buClr>
              <a:buSzPct val="110000"/>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Step 2: Determine potential presence of listed species</a:t>
            </a:r>
          </a:p>
          <a:p>
            <a:pPr marL="0" marR="0" lvl="0" indent="0" algn="l" defTabSz="914400" rtl="0" eaLnBrk="1" fontAlgn="base" latinLnBrk="0" hangingPunct="1">
              <a:lnSpc>
                <a:spcPct val="100000"/>
              </a:lnSpc>
              <a:spcBef>
                <a:spcPts val="600"/>
              </a:spcBef>
              <a:spcAft>
                <a:spcPct val="0"/>
              </a:spcAft>
              <a:buClr>
                <a:srgbClr val="008000"/>
              </a:buClr>
              <a:buSzPct val="110000"/>
              <a:buFontTx/>
              <a:buNone/>
              <a:tabLst/>
              <a:defRPr/>
            </a:pPr>
            <a:endPar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ts val="600"/>
              </a:spcBef>
              <a:spcAft>
                <a:spcPct val="0"/>
              </a:spcAft>
              <a:buClr>
                <a:srgbClr val="008000"/>
              </a:buClr>
              <a:buSzPct val="110000"/>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itle 1"/>
          <p:cNvSpPr txBox="1">
            <a:spLocks/>
          </p:cNvSpPr>
          <p:nvPr/>
        </p:nvSpPr>
        <p:spPr>
          <a:xfrm>
            <a:off x="457200" y="274638"/>
            <a:ext cx="8229600" cy="9445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pic>
        <p:nvPicPr>
          <p:cNvPr id="122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04" y="2514600"/>
            <a:ext cx="2917910" cy="218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67056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8294B90-E71F-48D0-AFCF-B4108D29B734}"/>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2DE89417-1798-4890-8F26-5F8A41D7C5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12" name="Picture 11">
            <a:extLst>
              <a:ext uri="{FF2B5EF4-FFF2-40B4-BE49-F238E27FC236}">
                <a16:creationId xmlns:a16="http://schemas.microsoft.com/office/drawing/2014/main" id="{CEE1491A-B016-4A17-8D0C-C860C65316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6172200"/>
            <a:ext cx="1237409" cy="340423"/>
          </a:xfrm>
          <a:prstGeom prst="rect">
            <a:avLst/>
          </a:prstGeom>
        </p:spPr>
      </p:pic>
    </p:spTree>
    <p:extLst>
      <p:ext uri="{BB962C8B-B14F-4D97-AF65-F5344CB8AC3E}">
        <p14:creationId xmlns:p14="http://schemas.microsoft.com/office/powerpoint/2010/main" val="18197412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320749" y="1447800"/>
            <a:ext cx="54864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If no listed species or critical habitat is identified in the project area, then the project is likely to have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“No Effect”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on federally protected species and critical habitat.  </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Informal consultation with the Services is not necessary. </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The ERR should include all documents used to make this determination, including letters from the Services, species lists from the Services’ websites, surveys and/or other documents and analysis showing that there are no species in the action area.</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p:txBody>
      </p:sp>
      <p:sp>
        <p:nvSpPr>
          <p:cNvPr id="10" name="Title 1"/>
          <p:cNvSpPr txBox="1">
            <a:spLocks/>
          </p:cNvSpPr>
          <p:nvPr/>
        </p:nvSpPr>
        <p:spPr>
          <a:xfrm>
            <a:off x="0" y="76200"/>
            <a:ext cx="9144000" cy="9445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No Effect Determination Based on Finding that No Species Are Present </a:t>
            </a:r>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52600"/>
            <a:ext cx="2895600" cy="236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a:xfrm>
            <a:off x="67818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095999" y="4267200"/>
            <a:ext cx="2796363" cy="923330"/>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Black-capped Vireo</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Vireo atricapilla</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Status: Endangered</a:t>
            </a:r>
          </a:p>
        </p:txBody>
      </p:sp>
      <p:sp>
        <p:nvSpPr>
          <p:cNvPr id="7" name="TextBox 6">
            <a:extLst>
              <a:ext uri="{FF2B5EF4-FFF2-40B4-BE49-F238E27FC236}">
                <a16:creationId xmlns:a16="http://schemas.microsoft.com/office/drawing/2014/main" id="{945FEDA1-E57A-4089-9542-347C1DC63E17}"/>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BF956286-62CF-4D97-AD43-EE868A0144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9" name="Picture 8">
            <a:extLst>
              <a:ext uri="{FF2B5EF4-FFF2-40B4-BE49-F238E27FC236}">
                <a16:creationId xmlns:a16="http://schemas.microsoft.com/office/drawing/2014/main" id="{06AA9B3A-EE6D-4778-836E-8FFE665FD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12644647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6350" y="1600200"/>
            <a:ext cx="579755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marR="0" lvl="0" indent="-342900" algn="l" defTabSz="914400" rtl="0" eaLnBrk="1" fontAlgn="base" latinLnBrk="0" hangingPunct="1">
              <a:lnSpc>
                <a:spcPct val="100000"/>
              </a:lnSpc>
              <a:spcBef>
                <a:spcPts val="600"/>
              </a:spcBef>
              <a:spcAft>
                <a:spcPct val="0"/>
              </a:spcAft>
              <a:buClr>
                <a:srgbClr val="FFC000"/>
              </a:buClr>
              <a:buSzPct val="110000"/>
              <a:buFont typeface="Wingdings" panose="05000000000000000000" pitchFamily="2" charset="2"/>
              <a:buChar char="§"/>
              <a:tabLst/>
              <a:defRPr/>
            </a:pPr>
            <a:endPar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RE may make a finding of “No Effect” if you determine, based on any listed species in the area and the specifics of your project, that there are no potential impacts. </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However, this finding must be based on </a:t>
            </a:r>
            <a:r>
              <a:rPr kumimoji="0" lang="en-US" sz="2200" b="1" i="1" u="sng"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technically valid information</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For example, if there are species present, and a habitat assessment shows that there is no suitable habitat in the project area, then a “No Effect” finding can be made based on habitat assessment. </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p:txBody>
      </p:sp>
      <p:pic>
        <p:nvPicPr>
          <p:cNvPr id="15363" name="Picture 4" descr="T-LAbe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3250" y="2209800"/>
            <a:ext cx="3232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152400" y="46037"/>
            <a:ext cx="8991600" cy="1325563"/>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No Effect Determination Based on Habitat Assessment and Specifics of </a:t>
            </a:r>
            <a:r>
              <a:rPr kumimoji="0" lang="en-US" sz="4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Project</a:t>
            </a:r>
          </a:p>
        </p:txBody>
      </p:sp>
      <p:sp>
        <p:nvSpPr>
          <p:cNvPr id="6" name="Slide Number Placeholder 5"/>
          <p:cNvSpPr>
            <a:spLocks noGrp="1"/>
          </p:cNvSpPr>
          <p:nvPr>
            <p:ph type="sldNum" sz="quarter" idx="12"/>
          </p:nvPr>
        </p:nvSpPr>
        <p:spPr>
          <a:xfrm>
            <a:off x="67056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5943600" y="4344251"/>
            <a:ext cx="2971800" cy="923330"/>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Louisiana Black Bear</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Ursus americanus luteolus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Status: Threatened</a:t>
            </a:r>
          </a:p>
        </p:txBody>
      </p:sp>
      <p:sp>
        <p:nvSpPr>
          <p:cNvPr id="7" name="TextBox 6">
            <a:extLst>
              <a:ext uri="{FF2B5EF4-FFF2-40B4-BE49-F238E27FC236}">
                <a16:creationId xmlns:a16="http://schemas.microsoft.com/office/drawing/2014/main" id="{A91EFD28-5554-4664-A28E-8EF3F6DC05F3}"/>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2B829989-FF1A-4267-8CB6-49FA81ADF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9" name="Picture 8">
            <a:extLst>
              <a:ext uri="{FF2B5EF4-FFF2-40B4-BE49-F238E27FC236}">
                <a16:creationId xmlns:a16="http://schemas.microsoft.com/office/drawing/2014/main" id="{D7FA2406-FACF-412D-BF1C-25FD642AB3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27885041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3224213" y="1752600"/>
            <a:ext cx="5943600"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A special study is conducted by a qualified professional to determine the effects of the project on each species and critical habitat</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Contact resource experts for assistance– USFWS or NMFS</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Prepare biological assessment</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Possible outcomes of findings:</a:t>
            </a:r>
          </a:p>
          <a:p>
            <a:pPr marL="800100" marR="0" lvl="1"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May affect, but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 is not likely to adversely affect”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federally protected species or critical habitat</a:t>
            </a:r>
          </a:p>
          <a:p>
            <a:pPr marL="800100" marR="0" lvl="1"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May affect, 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”is likely to adversely affect”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federally protected species or critical habitat</a:t>
            </a:r>
          </a:p>
        </p:txBody>
      </p:sp>
      <p:sp>
        <p:nvSpPr>
          <p:cNvPr id="16389" name="Title 1"/>
          <p:cNvSpPr txBox="1">
            <a:spLocks/>
          </p:cNvSpPr>
          <p:nvPr/>
        </p:nvSpPr>
        <p:spPr bwMode="auto">
          <a:xfrm>
            <a:off x="0" y="1524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45000"/>
              </a:spcBef>
              <a:spcAft>
                <a:spcPct val="0"/>
              </a:spcAft>
              <a:buClr>
                <a:srgbClr val="008000"/>
              </a:buClr>
              <a:buSzPct val="110000"/>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Step 3: Determine potential for adverse impacts</a:t>
            </a:r>
          </a:p>
        </p:txBody>
      </p:sp>
      <p:sp>
        <p:nvSpPr>
          <p:cNvPr id="16390" name="Title 1"/>
          <p:cNvSpPr txBox="1">
            <a:spLocks/>
          </p:cNvSpPr>
          <p:nvPr/>
        </p:nvSpPr>
        <p:spPr bwMode="auto">
          <a:xfrm>
            <a:off x="228600" y="114300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45000"/>
              </a:spcBef>
              <a:spcAft>
                <a:spcPct val="0"/>
              </a:spcAft>
              <a:buClr>
                <a:srgbClr val="008000"/>
              </a:buClr>
              <a:buSzPct val="1100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When species are present and project is type to impact species…</a:t>
            </a:r>
          </a:p>
        </p:txBody>
      </p:sp>
      <p:pic>
        <p:nvPicPr>
          <p:cNvPr id="163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5050"/>
            <a:ext cx="209550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5"/>
          <p:cNvSpPr>
            <a:spLocks noGrp="1"/>
          </p:cNvSpPr>
          <p:nvPr>
            <p:ph type="sldNum" sz="quarter" idx="12"/>
          </p:nvPr>
        </p:nvSpPr>
        <p:spPr>
          <a:xfrm>
            <a:off x="67056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28600" y="4670316"/>
            <a:ext cx="2995613"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Gulf Coast Jaguarundi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Herpailurus yagouaroundi cacomitli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Status: Endangered</a:t>
            </a:r>
          </a:p>
        </p:txBody>
      </p:sp>
      <p:sp>
        <p:nvSpPr>
          <p:cNvPr id="8" name="TextBox 7">
            <a:extLst>
              <a:ext uri="{FF2B5EF4-FFF2-40B4-BE49-F238E27FC236}">
                <a16:creationId xmlns:a16="http://schemas.microsoft.com/office/drawing/2014/main" id="{91C3F353-BEC1-4DCB-8F54-900F6372AF7D}"/>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97CFEB24-B597-4EE5-AA10-9F167A9953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10" name="Picture 9">
            <a:extLst>
              <a:ext uri="{FF2B5EF4-FFF2-40B4-BE49-F238E27FC236}">
                <a16:creationId xmlns:a16="http://schemas.microsoft.com/office/drawing/2014/main" id="{60A10C9F-4B73-4563-B361-4A3537AF9B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29117750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3581400" y="1524000"/>
            <a:ext cx="5257800"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The RE is responsible for interacting with the Services. </a:t>
            </a:r>
          </a:p>
          <a:p>
            <a:pPr marL="457200" marR="0" lvl="0" indent="-4572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It is the responsibility of the RE to make the determination and conduct all consultations. </a:t>
            </a:r>
          </a:p>
          <a:p>
            <a:pPr marL="457200" marR="0" lvl="0" indent="-4572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It is not appropriate for a consultant to consult directly with the Services, although they may provide information to the RE for it to make its determination.</a:t>
            </a:r>
          </a:p>
        </p:txBody>
      </p:sp>
      <p:sp>
        <p:nvSpPr>
          <p:cNvPr id="17413" name="Title 1"/>
          <p:cNvSpPr txBox="1">
            <a:spLocks/>
          </p:cNvSpPr>
          <p:nvPr/>
        </p:nvSpPr>
        <p:spPr bwMode="auto">
          <a:xfrm>
            <a:off x="0" y="1524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45000"/>
              </a:spcBef>
              <a:spcAft>
                <a:spcPct val="0"/>
              </a:spcAft>
              <a:buClr>
                <a:srgbClr val="008000"/>
              </a:buClr>
              <a:buSzPct val="110000"/>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Consulting with the Services</a:t>
            </a:r>
          </a:p>
        </p:txBody>
      </p:sp>
      <p:pic>
        <p:nvPicPr>
          <p:cNvPr id="1741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75" y="2133600"/>
            <a:ext cx="3373108"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a:xfrm>
            <a:off x="66294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78475" y="4354884"/>
            <a:ext cx="3555325"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Golden-cheeked Warbler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Dendroica chrysoparia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Status: Status: Endangered</a:t>
            </a:r>
          </a:p>
        </p:txBody>
      </p:sp>
      <p:sp>
        <p:nvSpPr>
          <p:cNvPr id="7" name="TextBox 6">
            <a:extLst>
              <a:ext uri="{FF2B5EF4-FFF2-40B4-BE49-F238E27FC236}">
                <a16:creationId xmlns:a16="http://schemas.microsoft.com/office/drawing/2014/main" id="{65268D0B-D39B-4CC5-BE8F-04F1F342AF05}"/>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B6B267EB-965A-4117-B107-665419CB3C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9" name="Picture 8">
            <a:extLst>
              <a:ext uri="{FF2B5EF4-FFF2-40B4-BE49-F238E27FC236}">
                <a16:creationId xmlns:a16="http://schemas.microsoft.com/office/drawing/2014/main" id="{7A4AB95D-9870-45E3-BE7F-3CBCFEEB30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35482350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304800" y="1676400"/>
            <a:ext cx="4890977" cy="4355038"/>
          </a:xfrm>
          <a:prstGeom prst="rect">
            <a:avLst/>
          </a:prstGeom>
          <a:solidFill>
            <a:schemeClr val="bg1"/>
          </a:solidFill>
          <a:ln>
            <a:noFill/>
          </a:ln>
          <a:extLst/>
        </p:spPr>
        <p:txBody>
          <a:bodyPr wrap="square">
            <a:spAutoFit/>
          </a:bodyPr>
          <a:lstStyle/>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Effects are expected to be discountable, insignificant, or completely beneficial</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Discountable effects are extremely unlikely to occur</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Insignificant effects relate to the size of the impact and should never involve “take”</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Beneficial effects are contemporaneous positive effects without any adverse effects</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RE submits findings, determination and all documentation to Services with request for informal consultation</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Services must concur with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“Not Likely to Adversely Affect”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determination, and associated mitigation measures and conditions</a:t>
            </a:r>
          </a:p>
        </p:txBody>
      </p:sp>
      <p:sp>
        <p:nvSpPr>
          <p:cNvPr id="18435" name="Title 1"/>
          <p:cNvSpPr txBox="1">
            <a:spLocks/>
          </p:cNvSpPr>
          <p:nvPr/>
        </p:nvSpPr>
        <p:spPr bwMode="auto">
          <a:xfrm>
            <a:off x="0" y="3048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45000"/>
              </a:spcBef>
              <a:spcAft>
                <a:spcPct val="0"/>
              </a:spcAft>
              <a:buClr>
                <a:srgbClr val="008000"/>
              </a:buClr>
              <a:buSzPct val="110000"/>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Step 4: “Is Not Likely to Adversely Affect” determination</a:t>
            </a:r>
          </a:p>
        </p:txBody>
      </p:sp>
      <p:pic>
        <p:nvPicPr>
          <p:cNvPr id="18436" name="Picture 7" descr="E-Kempsridley-sea-turt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2133600"/>
            <a:ext cx="37719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a:xfrm>
            <a:off x="66294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5791200" y="4942111"/>
            <a:ext cx="3276600" cy="923330"/>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Kemp’s Ridley Sea Turtle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Lepidochelys kempii</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Status: Endangered</a:t>
            </a:r>
          </a:p>
        </p:txBody>
      </p:sp>
      <p:sp>
        <p:nvSpPr>
          <p:cNvPr id="7" name="TextBox 6">
            <a:extLst>
              <a:ext uri="{FF2B5EF4-FFF2-40B4-BE49-F238E27FC236}">
                <a16:creationId xmlns:a16="http://schemas.microsoft.com/office/drawing/2014/main" id="{01CB8FF4-909B-43F5-B1FB-BA65871E5C4B}"/>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283ED14A-167C-4EEA-87D1-14D71E3396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9" name="Picture 8">
            <a:extLst>
              <a:ext uri="{FF2B5EF4-FFF2-40B4-BE49-F238E27FC236}">
                <a16:creationId xmlns:a16="http://schemas.microsoft.com/office/drawing/2014/main" id="{DDC6B58F-BEAF-41E2-BD2E-6907C911D7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21349242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txBox="1">
            <a:spLocks/>
          </p:cNvSpPr>
          <p:nvPr/>
        </p:nvSpPr>
        <p:spPr bwMode="auto">
          <a:xfrm>
            <a:off x="0" y="3048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45000"/>
              </a:spcBef>
              <a:spcAft>
                <a:spcPct val="0"/>
              </a:spcAft>
              <a:buClr>
                <a:srgbClr val="008000"/>
              </a:buClr>
              <a:buSzPct val="110000"/>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Step 5: “Is Likely to Adversely Affect” determination</a:t>
            </a:r>
          </a:p>
        </p:txBody>
      </p:sp>
      <p:sp>
        <p:nvSpPr>
          <p:cNvPr id="19459" name="Rectangle 4"/>
          <p:cNvSpPr>
            <a:spLocks noChangeArrowheads="1"/>
          </p:cNvSpPr>
          <p:nvPr/>
        </p:nvSpPr>
        <p:spPr bwMode="auto">
          <a:xfrm>
            <a:off x="182881" y="1524000"/>
            <a:ext cx="4191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Pct val="11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For any adverse effects to listed species</a:t>
            </a:r>
          </a:p>
          <a:p>
            <a:pPr marL="457200" marR="0" lvl="0" indent="-457200" algn="l" defTabSz="914400" rtl="0" eaLnBrk="1" fontAlgn="base" latinLnBrk="0" hangingPunct="1">
              <a:lnSpc>
                <a:spcPct val="100000"/>
              </a:lnSpc>
              <a:spcBef>
                <a:spcPct val="0"/>
              </a:spcBef>
              <a:spcAft>
                <a:spcPct val="0"/>
              </a:spcAft>
              <a:buClrTx/>
              <a:buSzPct val="11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If incidental take is anticipated to occur as a result of the proposed action</a:t>
            </a:r>
          </a:p>
          <a:p>
            <a:pPr marL="457200" marR="0" lvl="0" indent="-457200" algn="l" defTabSz="914400" rtl="0" eaLnBrk="1" fontAlgn="base" latinLnBrk="0" hangingPunct="1">
              <a:lnSpc>
                <a:spcPct val="100000"/>
              </a:lnSpc>
              <a:spcBef>
                <a:spcPct val="0"/>
              </a:spcBef>
              <a:spcAft>
                <a:spcPct val="0"/>
              </a:spcAft>
              <a:buClrTx/>
              <a:buSzPct val="11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An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"is likely to adversely affect"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determination requires RE to initiate formal Section 7 consultation</a:t>
            </a:r>
          </a:p>
          <a:p>
            <a:pPr marL="457200" marR="0" lvl="0" indent="-457200" algn="l" defTabSz="914400" rtl="0" eaLnBrk="1" fontAlgn="base" latinLnBrk="0" hangingPunct="1">
              <a:lnSpc>
                <a:spcPct val="100000"/>
              </a:lnSpc>
              <a:spcBef>
                <a:spcPct val="0"/>
              </a:spcBef>
              <a:spcAft>
                <a:spcPct val="0"/>
              </a:spcAft>
              <a:buClrTx/>
              <a:buSzPct val="11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Biological Assessment/Evaluation is submitted to Services with request for formal consultation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Pct val="110000"/>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9461" name="Picture 7" descr="E-TxPrairieDaw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33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a:xfrm>
            <a:off x="67056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686055" y="5494318"/>
            <a:ext cx="361974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Photo:  Texas Prairie Dawn</a:t>
            </a:r>
          </a:p>
        </p:txBody>
      </p:sp>
      <p:sp>
        <p:nvSpPr>
          <p:cNvPr id="7" name="TextBox 6">
            <a:extLst>
              <a:ext uri="{FF2B5EF4-FFF2-40B4-BE49-F238E27FC236}">
                <a16:creationId xmlns:a16="http://schemas.microsoft.com/office/drawing/2014/main" id="{05417B5C-15C7-45F5-8E4A-FED84B6E0245}"/>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87F181CE-D56A-4AF7-B20E-CA033C794B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9" name="Picture 8">
            <a:extLst>
              <a:ext uri="{FF2B5EF4-FFF2-40B4-BE49-F238E27FC236}">
                <a16:creationId xmlns:a16="http://schemas.microsoft.com/office/drawing/2014/main" id="{80E552CA-52B1-41C0-A1C5-B5DFA443BD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15689611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3810000" y="1676400"/>
            <a:ext cx="47244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marR="0" lvl="0" indent="-342900" algn="l" defTabSz="914400" rtl="0" eaLnBrk="1" fontAlgn="base" latinLnBrk="0" hangingPunct="1">
              <a:lnSpc>
                <a:spcPct val="100000"/>
              </a:lnSpc>
              <a:spcBef>
                <a:spcPct val="0"/>
              </a:spcBef>
              <a:spcAft>
                <a:spcPct val="0"/>
              </a:spcAft>
              <a:buClrTx/>
              <a:buSzPct val="110000"/>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Formal consultation will result in a Biological Opinion from the Services</a:t>
            </a:r>
          </a:p>
          <a:p>
            <a:pPr marL="800100" marR="0" lvl="1" indent="-342900" algn="l" defTabSz="914400" rtl="0" eaLnBrk="1" fontAlgn="base" latinLnBrk="0" hangingPunct="1">
              <a:lnSpc>
                <a:spcPct val="100000"/>
              </a:lnSpc>
              <a:spcBef>
                <a:spcPct val="0"/>
              </a:spcBef>
              <a:spcAft>
                <a:spcPct val="0"/>
              </a:spcAft>
              <a:buClrTx/>
              <a:buSzPct val="11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Services will determine whether an action is likely to jeopardize a listed species or adversely modify their critical habitats</a:t>
            </a:r>
          </a:p>
          <a:p>
            <a:pPr marL="800100" marR="0" lvl="1" indent="-342900" algn="l" defTabSz="914400" rtl="0" eaLnBrk="1" fontAlgn="base" latinLnBrk="0" hangingPunct="1">
              <a:lnSpc>
                <a:spcPct val="100000"/>
              </a:lnSpc>
              <a:spcBef>
                <a:spcPct val="0"/>
              </a:spcBef>
              <a:spcAft>
                <a:spcPct val="0"/>
              </a:spcAft>
              <a:buClrTx/>
              <a:buSzPct val="11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Provides reasonable and prudent measures to minimize impacts</a:t>
            </a:r>
          </a:p>
          <a:p>
            <a:pPr marL="800100" marR="0" lvl="1" indent="-342900" algn="l" defTabSz="914400" rtl="0" eaLnBrk="1" fontAlgn="base" latinLnBrk="0" hangingPunct="1">
              <a:lnSpc>
                <a:spcPct val="100000"/>
              </a:lnSpc>
              <a:spcBef>
                <a:spcPct val="0"/>
              </a:spcBef>
              <a:spcAft>
                <a:spcPct val="0"/>
              </a:spcAft>
              <a:buClrTx/>
              <a:buSzPct val="11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May provide reasonable and prudent alternatives to the proposed project</a:t>
            </a:r>
          </a:p>
          <a:p>
            <a:pPr marL="800100" marR="0" lvl="1" indent="-342900" algn="l" defTabSz="914400" rtl="0" eaLnBrk="1" fontAlgn="base" latinLnBrk="0" hangingPunct="1">
              <a:lnSpc>
                <a:spcPct val="100000"/>
              </a:lnSpc>
              <a:spcBef>
                <a:spcPct val="0"/>
              </a:spcBef>
              <a:spcAft>
                <a:spcPct val="0"/>
              </a:spcAft>
              <a:buClrTx/>
              <a:buSzPct val="110000"/>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Makes exceptions for “incidental take” of listed species (otherwise illegal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a:t>
            </a:r>
          </a:p>
        </p:txBody>
      </p:sp>
      <p:sp>
        <p:nvSpPr>
          <p:cNvPr id="3" name="Title 1"/>
          <p:cNvSpPr txBox="1">
            <a:spLocks/>
          </p:cNvSpPr>
          <p:nvPr/>
        </p:nvSpPr>
        <p:spPr>
          <a:xfrm>
            <a:off x="0" y="274638"/>
            <a:ext cx="9144000" cy="9445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Formal Consultation </a:t>
            </a:r>
          </a:p>
        </p:txBody>
      </p:sp>
      <p:pic>
        <p:nvPicPr>
          <p:cNvPr id="204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285467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a:xfrm>
            <a:off x="67056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990600" y="5715000"/>
            <a:ext cx="2819400"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Red Cockaded Woodpecker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Picoides borealis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Status: Endangered</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9CBDF262-D0F7-48FE-9D4D-E8221DCB9A5B}"/>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73EB4D1C-0E71-4B76-8AE7-8F723E9C85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9" name="Picture 8">
            <a:extLst>
              <a:ext uri="{FF2B5EF4-FFF2-40B4-BE49-F238E27FC236}">
                <a16:creationId xmlns:a16="http://schemas.microsoft.com/office/drawing/2014/main" id="{64D5565B-1E10-488D-8D4F-22C27C099E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9144698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76200"/>
            <a:ext cx="9144000" cy="9445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Project Options Resulting from  Formal Consultation</a:t>
            </a:r>
          </a:p>
        </p:txBody>
      </p:sp>
      <p:sp>
        <p:nvSpPr>
          <p:cNvPr id="21507" name="Rectangle 3"/>
          <p:cNvSpPr>
            <a:spLocks noChangeArrowheads="1"/>
          </p:cNvSpPr>
          <p:nvPr/>
        </p:nvSpPr>
        <p:spPr bwMode="auto">
          <a:xfrm>
            <a:off x="838200" y="1618595"/>
            <a:ext cx="765544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Pct val="110000"/>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RE’s decision completes formal consultation process:</a:t>
            </a:r>
          </a:p>
          <a:p>
            <a:pPr marL="914400" marR="0" lvl="1" indent="-457200" algn="l" defTabSz="914400" rtl="0" eaLnBrk="1" fontAlgn="base" latinLnBrk="0" hangingPunct="1">
              <a:lnSpc>
                <a:spcPct val="100000"/>
              </a:lnSpc>
              <a:spcBef>
                <a:spcPct val="0"/>
              </a:spcBef>
              <a:spcAft>
                <a:spcPct val="0"/>
              </a:spcAft>
              <a:buClrTx/>
              <a:buSzPct val="110000"/>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Adopt reasonable and prudent measures or reasonable and prudent alternatives as recommended by Services.</a:t>
            </a:r>
          </a:p>
          <a:p>
            <a:pPr marL="914400" marR="0" lvl="1" indent="-457200" algn="l" defTabSz="914400" rtl="0" eaLnBrk="1" fontAlgn="base" latinLnBrk="0" hangingPunct="1">
              <a:lnSpc>
                <a:spcPct val="100000"/>
              </a:lnSpc>
              <a:spcBef>
                <a:spcPct val="0"/>
              </a:spcBef>
              <a:spcAft>
                <a:spcPct val="0"/>
              </a:spcAft>
              <a:buClrTx/>
              <a:buSzPct val="110000"/>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Not undertake project</a:t>
            </a:r>
          </a:p>
          <a:p>
            <a:pPr marL="914400" marR="0" lvl="1" indent="-457200" algn="l" defTabSz="914400" rtl="0" eaLnBrk="1" fontAlgn="base" latinLnBrk="0" hangingPunct="1">
              <a:lnSpc>
                <a:spcPct val="100000"/>
              </a:lnSpc>
              <a:spcBef>
                <a:spcPct val="0"/>
              </a:spcBef>
              <a:spcAft>
                <a:spcPct val="0"/>
              </a:spcAft>
              <a:buClrTx/>
              <a:buSzPct val="110000"/>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Modify proposed action or develop a new alternative and continue formal consultation with Services </a:t>
            </a:r>
          </a:p>
          <a:p>
            <a:pPr marL="914400" marR="0" lvl="1" indent="-457200" algn="l" defTabSz="914400" rtl="0" eaLnBrk="1" fontAlgn="base" latinLnBrk="0" hangingPunct="1">
              <a:lnSpc>
                <a:spcPct val="100000"/>
              </a:lnSpc>
              <a:spcBef>
                <a:spcPct val="0"/>
              </a:spcBef>
              <a:spcAft>
                <a:spcPct val="0"/>
              </a:spcAft>
              <a:buClrTx/>
              <a:buSzPct val="110000"/>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RE must notify Services of final decision</a:t>
            </a:r>
          </a:p>
        </p:txBody>
      </p:sp>
      <p:sp>
        <p:nvSpPr>
          <p:cNvPr id="6" name="Slide Number Placeholder 5"/>
          <p:cNvSpPr>
            <a:spLocks noGrp="1"/>
          </p:cNvSpPr>
          <p:nvPr>
            <p:ph type="sldNum" sz="quarter" idx="12"/>
          </p:nvPr>
        </p:nvSpPr>
        <p:spPr>
          <a:xfrm>
            <a:off x="6705600" y="6356351"/>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3B578CAF-00AC-406D-9DFE-ADF1FEB0C915}"/>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1D0AE402-1D95-4020-A7B6-7D6EDE6AA8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18B9D0AC-CBB9-4ED4-85DA-751201005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35194128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itle 1"/>
          <p:cNvSpPr txBox="1">
            <a:spLocks/>
          </p:cNvSpPr>
          <p:nvPr/>
        </p:nvSpPr>
        <p:spPr bwMode="auto">
          <a:xfrm>
            <a:off x="0" y="685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
                <a:srgbClr val="008000"/>
              </a:buClr>
              <a:buSzPct val="110000"/>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Resource</a:t>
            </a:r>
          </a:p>
        </p:txBody>
      </p:sp>
      <p:sp>
        <p:nvSpPr>
          <p:cNvPr id="11" name="Title 1"/>
          <p:cNvSpPr txBox="1">
            <a:spLocks/>
          </p:cNvSpPr>
          <p:nvPr/>
        </p:nvSpPr>
        <p:spPr>
          <a:xfrm>
            <a:off x="457200" y="274638"/>
            <a:ext cx="8229600" cy="9445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p:txBody>
      </p:sp>
      <p:sp>
        <p:nvSpPr>
          <p:cNvPr id="8" name="Rectangle 3"/>
          <p:cNvSpPr>
            <a:spLocks noChangeArrowheads="1"/>
          </p:cNvSpPr>
          <p:nvPr/>
        </p:nvSpPr>
        <p:spPr bwMode="auto">
          <a:xfrm>
            <a:off x="0" y="1354246"/>
            <a:ext cx="326499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Step-by-step Section 7 website</a:t>
            </a:r>
            <a:r>
              <a:rPr kumimoji="0" lang="en-US" sz="2000" b="0" i="0" u="none" strike="noStrike" kern="1200" cap="none" spc="0" normalizeH="0" baseline="0" noProof="0" dirty="0">
                <a:ln>
                  <a:noFill/>
                </a:ln>
                <a:solidFill>
                  <a:srgbClr val="000066"/>
                </a:solidFill>
                <a:effectLst/>
                <a:uLnTx/>
                <a:uFillTx/>
                <a:latin typeface="Calibri" panose="020F0502020204030204" pitchFamily="34" charset="0"/>
                <a:ea typeface="+mn-ea"/>
                <a:cs typeface="Calibri" panose="020F0502020204030204" pitchFamily="34" charset="0"/>
              </a:rPr>
              <a:t>:</a:t>
            </a:r>
          </a:p>
          <a:p>
            <a:pPr marL="800100" marR="0" lvl="1"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000" b="0" i="0" u="none" strike="noStrike" kern="1200" cap="none" spc="0" normalizeH="0" baseline="0" noProof="0" dirty="0">
                <a:ln>
                  <a:noFill/>
                </a:ln>
                <a:solidFill>
                  <a:srgbClr val="000066"/>
                </a:solidFill>
                <a:effectLst/>
                <a:uLnTx/>
                <a:uFillTx/>
                <a:latin typeface="Calibri" panose="020F0502020204030204" pitchFamily="34" charset="0"/>
                <a:ea typeface="+mn-ea"/>
                <a:cs typeface="Calibri" panose="020F0502020204030204" pitchFamily="34" charset="0"/>
                <a:hlinkClick r:id="rId3"/>
              </a:rPr>
              <a:t>http://www.fws.gov/midwest/endangered/section7/s7process/step1.html</a:t>
            </a:r>
            <a:r>
              <a:rPr kumimoji="0" lang="en-US" sz="2000" b="0" i="0" u="none" strike="noStrike" kern="1200" cap="none" spc="0" normalizeH="0" baseline="0" noProof="0" dirty="0">
                <a:ln>
                  <a:noFill/>
                </a:ln>
                <a:solidFill>
                  <a:srgbClr val="000066"/>
                </a:solidFill>
                <a:effectLst/>
                <a:uLnTx/>
                <a:uFillTx/>
                <a:latin typeface="Calibri" panose="020F0502020204030204" pitchFamily="34" charset="0"/>
                <a:ea typeface="+mn-ea"/>
                <a:cs typeface="Calibri" panose="020F0502020204030204" pitchFamily="34" charset="0"/>
              </a:rPr>
              <a:t> </a:t>
            </a:r>
          </a:p>
          <a:p>
            <a:pPr marL="342900" marR="0" lvl="0" indent="-342900" algn="l" defTabSz="914400" rtl="0" eaLnBrk="1" fontAlgn="base" latinLnBrk="0" hangingPunct="1">
              <a:lnSpc>
                <a:spcPct val="100000"/>
              </a:lnSpc>
              <a:spcBef>
                <a:spcPts val="600"/>
              </a:spcBef>
              <a:spcAft>
                <a:spcPct val="0"/>
              </a:spcAft>
              <a:buClrTx/>
              <a:buSzPct val="11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Document the species list AND your determination</a:t>
            </a:r>
          </a:p>
        </p:txBody>
      </p:sp>
      <p:pic>
        <p:nvPicPr>
          <p:cNvPr id="9" name="Picture 8"/>
          <p:cNvPicPr>
            <a:picLocks noChangeAspect="1"/>
          </p:cNvPicPr>
          <p:nvPr/>
        </p:nvPicPr>
        <p:blipFill rotWithShape="1">
          <a:blip r:embed="rId4"/>
          <a:srcRect l="24996" t="7414" r="26052" b="11116"/>
          <a:stretch/>
        </p:blipFill>
        <p:spPr>
          <a:xfrm>
            <a:off x="3264990" y="1354246"/>
            <a:ext cx="5879010" cy="5503754"/>
          </a:xfrm>
          <a:prstGeom prst="rect">
            <a:avLst/>
          </a:prstGeom>
        </p:spPr>
      </p:pic>
      <p:sp>
        <p:nvSpPr>
          <p:cNvPr id="6" name="TextBox 5">
            <a:extLst>
              <a:ext uri="{FF2B5EF4-FFF2-40B4-BE49-F238E27FC236}">
                <a16:creationId xmlns:a16="http://schemas.microsoft.com/office/drawing/2014/main" id="{4F033D22-2AC9-4C22-8A90-D435A111EFEE}"/>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A75F6C62-0B73-4E98-87ED-30B1BA16BF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10" name="Picture 9">
            <a:extLst>
              <a:ext uri="{FF2B5EF4-FFF2-40B4-BE49-F238E27FC236}">
                <a16:creationId xmlns:a16="http://schemas.microsoft.com/office/drawing/2014/main" id="{4A3D0EFB-1EA4-4659-AF84-E96902FD7F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6324600"/>
            <a:ext cx="1237409" cy="340423"/>
          </a:xfrm>
          <a:prstGeom prst="rect">
            <a:avLst/>
          </a:prstGeom>
        </p:spPr>
      </p:pic>
    </p:spTree>
    <p:extLst>
      <p:ext uri="{BB962C8B-B14F-4D97-AF65-F5344CB8AC3E}">
        <p14:creationId xmlns:p14="http://schemas.microsoft.com/office/powerpoint/2010/main" val="2810945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1"/>
            <a:ext cx="9144000" cy="955676"/>
          </a:xfrm>
        </p:spPr>
        <p:txBody>
          <a:bodyPr/>
          <a:lstStyle/>
          <a:p>
            <a:pPr algn="ctr"/>
            <a:r>
              <a:rPr lang="en-US" dirty="0"/>
              <a:t>Responsible Entities (RE) 58.4</a:t>
            </a:r>
          </a:p>
        </p:txBody>
      </p:sp>
      <p:sp>
        <p:nvSpPr>
          <p:cNvPr id="3" name="Content Placeholder 2"/>
          <p:cNvSpPr>
            <a:spLocks noGrp="1"/>
          </p:cNvSpPr>
          <p:nvPr>
            <p:ph idx="1"/>
          </p:nvPr>
        </p:nvSpPr>
        <p:spPr>
          <a:xfrm>
            <a:off x="457200" y="1524000"/>
            <a:ext cx="8077199" cy="4495800"/>
          </a:xfrm>
        </p:spPr>
        <p:txBody>
          <a:bodyPr/>
          <a:lstStyle/>
          <a:p>
            <a:r>
              <a:rPr lang="en-US" sz="3200" dirty="0"/>
              <a:t>Assume the responsibility for environmental review, decision-making, and action that would otherwise apply to HUD under NEPA.</a:t>
            </a:r>
          </a:p>
          <a:p>
            <a:r>
              <a:rPr lang="en-US" sz="3200" dirty="0"/>
              <a:t>RE that receives assistance directly from HUD/State assumes responsibilities by execution of a legally binding HUD Form 7015.15 (RROF) and the Grant Agreement, certifying to the assumption of environmental responsibilities.</a:t>
            </a:r>
          </a:p>
          <a:p>
            <a:endParaRPr lang="en-US" dirty="0"/>
          </a:p>
        </p:txBody>
      </p:sp>
      <p:sp>
        <p:nvSpPr>
          <p:cNvPr id="4" name="TextBox 3">
            <a:extLst>
              <a:ext uri="{FF2B5EF4-FFF2-40B4-BE49-F238E27FC236}">
                <a16:creationId xmlns:a16="http://schemas.microsoft.com/office/drawing/2014/main" id="{3663E08C-1C14-4E10-B801-E488B7EB2024}"/>
              </a:ext>
            </a:extLst>
          </p:cNvPr>
          <p:cNvSpPr txBox="1"/>
          <p:nvPr/>
        </p:nvSpPr>
        <p:spPr>
          <a:xfrm>
            <a:off x="0" y="-19050"/>
            <a:ext cx="9144000" cy="400110"/>
          </a:xfrm>
          <a:prstGeom prst="rect">
            <a:avLst/>
          </a:prstGeom>
          <a:solidFill>
            <a:schemeClr val="tx2"/>
          </a:solid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5FC7604-2BF0-4378-8FCF-A7D32EE872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6" name="Picture 5">
            <a:extLst>
              <a:ext uri="{FF2B5EF4-FFF2-40B4-BE49-F238E27FC236}">
                <a16:creationId xmlns:a16="http://schemas.microsoft.com/office/drawing/2014/main" id="{8F25B4E0-CBE5-4BB1-8796-F817FD2DDB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791" y="6136577"/>
            <a:ext cx="1237409" cy="340423"/>
          </a:xfrm>
          <a:prstGeom prst="rect">
            <a:avLst/>
          </a:prstGeom>
        </p:spPr>
      </p:pic>
      <p:sp>
        <p:nvSpPr>
          <p:cNvPr id="7" name="Slide Number Placeholder 1">
            <a:extLst>
              <a:ext uri="{FF2B5EF4-FFF2-40B4-BE49-F238E27FC236}">
                <a16:creationId xmlns:a16="http://schemas.microsoft.com/office/drawing/2014/main" id="{B5F73A5A-E7E4-4F8D-9F65-B21E78402CDA}"/>
              </a:ext>
            </a:extLst>
          </p:cNvPr>
          <p:cNvSpPr txBox="1">
            <a:spLocks/>
          </p:cNvSpPr>
          <p:nvPr/>
        </p:nvSpPr>
        <p:spPr>
          <a:xfrm>
            <a:off x="6534991" y="6425944"/>
            <a:ext cx="2133600" cy="27384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3F335402-A96B-43FB-BE82-10458D361873}" type="slidenum">
              <a:rPr lang="en-US" sz="800" smtClean="0"/>
              <a:pPr algn="r"/>
              <a:t>14</a:t>
            </a:fld>
            <a:endParaRPr lang="en-US" sz="800" dirty="0"/>
          </a:p>
        </p:txBody>
      </p:sp>
    </p:spTree>
    <p:extLst>
      <p:ext uri="{BB962C8B-B14F-4D97-AF65-F5344CB8AC3E}">
        <p14:creationId xmlns:p14="http://schemas.microsoft.com/office/powerpoint/2010/main" val="10335055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94456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ERR Documentation</a:t>
            </a:r>
          </a:p>
        </p:txBody>
      </p:sp>
      <p:sp>
        <p:nvSpPr>
          <p:cNvPr id="22531" name="Rectangle 4"/>
          <p:cNvSpPr>
            <a:spLocks noChangeArrowheads="1"/>
          </p:cNvSpPr>
          <p:nvPr/>
        </p:nvSpPr>
        <p:spPr bwMode="auto">
          <a:xfrm>
            <a:off x="571500" y="1981200"/>
            <a:ext cx="81153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marR="0" lvl="0" indent="-342900" algn="l" defTabSz="914400" rtl="0" eaLnBrk="1" fontAlgn="base" latinLnBrk="0" hangingPunct="1">
              <a:lnSpc>
                <a:spcPct val="100000"/>
              </a:lnSpc>
              <a:spcBef>
                <a:spcPct val="0"/>
              </a:spcBef>
              <a:spcAft>
                <a:spcPts val="600"/>
              </a:spcAft>
              <a:buClrTx/>
              <a:buSzPct val="11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The environmental review record should contain one of the following determinations and supporting documentation:</a:t>
            </a:r>
          </a:p>
          <a:p>
            <a:pPr marL="0" marR="0" lvl="0" indent="0" algn="l" defTabSz="914400" rtl="0" eaLnBrk="1" fontAlgn="base" latinLnBrk="0" hangingPunct="1">
              <a:lnSpc>
                <a:spcPct val="100000"/>
              </a:lnSpc>
              <a:spcBef>
                <a:spcPct val="0"/>
              </a:spcBef>
              <a:spcAft>
                <a:spcPts val="600"/>
              </a:spcAft>
              <a:buClrTx/>
              <a:buSzPct val="110000"/>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a:p>
            <a:pPr marL="571500" marR="0" lvl="1" indent="-342900" algn="l" defTabSz="914400" rtl="0" eaLnBrk="1" fontAlgn="base" latinLnBrk="0" hangingPunct="1">
              <a:lnSpc>
                <a:spcPct val="100000"/>
              </a:lnSpc>
              <a:spcBef>
                <a:spcPct val="0"/>
              </a:spcBef>
              <a:spcAft>
                <a:spcPts val="600"/>
              </a:spcAft>
              <a:buClrTx/>
              <a:buSzPct val="110000"/>
              <a:buFont typeface="Wingdings" panose="05000000000000000000" pitchFamily="2" charset="2"/>
              <a:buChar char="Ø"/>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No Effect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include a determination that the project does not involve any activities that have a potential to affect species or habitats, evidence that there are no federally listed species in the area, or other analysis supporting a No Effect finding</a:t>
            </a:r>
          </a:p>
          <a:p>
            <a:pPr marL="571500" marR="0" lvl="1" indent="-342900" algn="l" defTabSz="914400" rtl="0" eaLnBrk="1" fontAlgn="base" latinLnBrk="0" hangingPunct="1">
              <a:lnSpc>
                <a:spcPct val="100000"/>
              </a:lnSpc>
              <a:spcBef>
                <a:spcPct val="0"/>
              </a:spcBef>
              <a:spcAft>
                <a:spcPts val="600"/>
              </a:spcAft>
              <a:buClrTx/>
              <a:buSzPct val="110000"/>
              <a:buFont typeface="Wingdings" panose="05000000000000000000" pitchFamily="2" charset="2"/>
              <a:buChar char="Ø"/>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May Affect, Not Likely to Adversely Affect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include all correspondence with Services, including concurrence with finding</a:t>
            </a:r>
          </a:p>
          <a:p>
            <a:pPr marL="571500" marR="0" lvl="1" indent="-342900" algn="l" defTabSz="914400" rtl="0" eaLnBrk="1" fontAlgn="base" latinLnBrk="0" hangingPunct="1">
              <a:lnSpc>
                <a:spcPct val="100000"/>
              </a:lnSpc>
              <a:spcBef>
                <a:spcPct val="0"/>
              </a:spcBef>
              <a:spcAft>
                <a:spcPts val="600"/>
              </a:spcAft>
              <a:buClrTx/>
              <a:buSzPct val="110000"/>
              <a:buFont typeface="Wingdings" panose="05000000000000000000" pitchFamily="2" charset="2"/>
              <a:buChar char="Ø"/>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Likely to Adversely Affect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rPr>
              <a:t>, include all correspondence with the Services, including the Biological Opinion and RE final decision</a:t>
            </a:r>
          </a:p>
        </p:txBody>
      </p:sp>
      <p:sp>
        <p:nvSpPr>
          <p:cNvPr id="6" name="Slide Number Placeholder 5"/>
          <p:cNvSpPr>
            <a:spLocks noGrp="1"/>
          </p:cNvSpPr>
          <p:nvPr>
            <p:ph type="sldNum" sz="quarter" idx="12"/>
          </p:nvPr>
        </p:nvSpPr>
        <p:spPr>
          <a:xfrm>
            <a:off x="6811949" y="6356350"/>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B412EED3-E7C6-40B6-B6EA-11BA2B0CB378}"/>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ADB85A6F-0A5C-4473-987C-807EE1B914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3283B39E-D143-4A6F-B036-23E0A8CD75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0649" y="6186139"/>
            <a:ext cx="1237409" cy="340423"/>
          </a:xfrm>
          <a:prstGeom prst="rect">
            <a:avLst/>
          </a:prstGeom>
        </p:spPr>
      </p:pic>
    </p:spTree>
    <p:extLst>
      <p:ext uri="{BB962C8B-B14F-4D97-AF65-F5344CB8AC3E}">
        <p14:creationId xmlns:p14="http://schemas.microsoft.com/office/powerpoint/2010/main" val="15875846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8600"/>
            <a:ext cx="8229600" cy="944563"/>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Questions?</a:t>
            </a:r>
          </a:p>
        </p:txBody>
      </p:sp>
      <p:pic>
        <p:nvPicPr>
          <p:cNvPr id="23556" name="Picture 5" descr="WHCR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5500" y="2362200"/>
            <a:ext cx="2628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amburybeet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0600" y="441960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Footer Placeholder 2"/>
          <p:cNvSpPr txBox="1">
            <a:spLocks noGrp="1"/>
          </p:cNvSpPr>
          <p:nvPr/>
        </p:nvSpPr>
        <p:spPr bwMode="auto">
          <a:xfrm>
            <a:off x="6477000" y="5410200"/>
            <a:ext cx="2514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American Burying Beetle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Nicrophorus americanus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Status: Endangered</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pic>
        <p:nvPicPr>
          <p:cNvPr id="23559" name="Picture 10" descr="gopher_tortois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219200"/>
            <a:ext cx="25146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1" descr="chiricahua-leopard-fro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2362200"/>
            <a:ext cx="3429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Footer Placeholder 2"/>
          <p:cNvSpPr txBox="1">
            <a:spLocks noGrp="1"/>
          </p:cNvSpPr>
          <p:nvPr/>
        </p:nvSpPr>
        <p:spPr bwMode="auto">
          <a:xfrm>
            <a:off x="381000" y="4572000"/>
            <a:ext cx="2514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Chiricahua Leopard Frog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Rana chiricahuensis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Status: Threatened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23562" name="Footer Placeholder 2"/>
          <p:cNvSpPr txBox="1">
            <a:spLocks noGrp="1"/>
          </p:cNvSpPr>
          <p:nvPr/>
        </p:nvSpPr>
        <p:spPr bwMode="auto">
          <a:xfrm>
            <a:off x="838200" y="1447800"/>
            <a:ext cx="2514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Gopher Tortoise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Gopherus polyphemus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Status: Threatened</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3" name="TextBox 2"/>
          <p:cNvSpPr txBox="1"/>
          <p:nvPr/>
        </p:nvSpPr>
        <p:spPr>
          <a:xfrm>
            <a:off x="76200" y="5629870"/>
            <a:ext cx="3429000" cy="923330"/>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7"/>
              </a:rPr>
              <a:t>https://www.hudexchange.info/environmental-review/endangered-species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2" name="Slide Number Placeholder 5"/>
          <p:cNvSpPr>
            <a:spLocks noGrp="1"/>
          </p:cNvSpPr>
          <p:nvPr>
            <p:ph type="sldNum" sz="quarter" idx="12"/>
          </p:nvPr>
        </p:nvSpPr>
        <p:spPr>
          <a:xfrm>
            <a:off x="6807200" y="6356350"/>
            <a:ext cx="2057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DFE29-B517-4BB8-87EE-83E4F6D39185}" type="slidenum">
              <a:rPr kumimoji="0" lang="en-US" sz="11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1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A3EC407F-1A8D-4FB0-883D-AB0ABEBA1FA2}"/>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4D352126-8B30-413E-B232-1EBB532B53F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15" name="Picture 14">
            <a:extLst>
              <a:ext uri="{FF2B5EF4-FFF2-40B4-BE49-F238E27FC236}">
                <a16:creationId xmlns:a16="http://schemas.microsoft.com/office/drawing/2014/main" id="{FDDB60BC-0C93-4FEC-952C-A5EF644053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3241" y="6186139"/>
            <a:ext cx="1237409" cy="340423"/>
          </a:xfrm>
          <a:prstGeom prst="rect">
            <a:avLst/>
          </a:prstGeom>
        </p:spPr>
      </p:pic>
    </p:spTree>
    <p:extLst>
      <p:ext uri="{BB962C8B-B14F-4D97-AF65-F5344CB8AC3E}">
        <p14:creationId xmlns:p14="http://schemas.microsoft.com/office/powerpoint/2010/main" val="32049674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a:bodyPr>
          <a:lstStyle/>
          <a:p>
            <a:pPr algn="ctr"/>
            <a:r>
              <a:rPr lang="en-US" dirty="0"/>
              <a:t>Explosive and flammable hazards</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Kirk Kumerow</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44448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40791" y="152400"/>
            <a:ext cx="7187184" cy="1108075"/>
          </a:xfrm>
        </p:spPr>
        <p:txBody>
          <a:bodyPr>
            <a:normAutofit fontScale="90000"/>
          </a:bodyPr>
          <a:lstStyle/>
          <a:p>
            <a:pPr algn="ctr"/>
            <a:r>
              <a:rPr lang="en-US" sz="4000" dirty="0"/>
              <a:t>IL CDBG Acceptable Documentation</a:t>
            </a:r>
          </a:p>
        </p:txBody>
      </p:sp>
      <p:sp>
        <p:nvSpPr>
          <p:cNvPr id="3" name="Content Placeholder 2"/>
          <p:cNvSpPr>
            <a:spLocks noGrp="1"/>
          </p:cNvSpPr>
          <p:nvPr>
            <p:ph idx="1"/>
          </p:nvPr>
        </p:nvSpPr>
        <p:spPr>
          <a:xfrm>
            <a:off x="740790" y="1371600"/>
            <a:ext cx="7793609" cy="3886200"/>
          </a:xfrm>
        </p:spPr>
        <p:txBody>
          <a:bodyPr>
            <a:noAutofit/>
          </a:bodyPr>
          <a:lstStyle/>
          <a:p>
            <a:pPr>
              <a:buFont typeface="Arial" panose="020B0604020202020204" pitchFamily="34" charset="0"/>
              <a:buChar char="•"/>
            </a:pPr>
            <a:r>
              <a:rPr lang="en-US" sz="3200" dirty="0">
                <a:solidFill>
                  <a:schemeClr val="tx1"/>
                </a:solidFill>
              </a:rPr>
              <a:t>For HR, pre-supplied language on Tier 1 CEST that project doesn’t involve a hazardous facility, and won’t increase residential densities, or conversion</a:t>
            </a:r>
          </a:p>
          <a:p>
            <a:pPr>
              <a:buFont typeface="Arial" panose="020B0604020202020204" pitchFamily="34" charset="0"/>
              <a:buChar char="•"/>
            </a:pPr>
            <a:r>
              <a:rPr lang="en-US" sz="3200" dirty="0">
                <a:solidFill>
                  <a:schemeClr val="tx1"/>
                </a:solidFill>
              </a:rPr>
              <a:t>For PI, completed US EPA Enviro Mapper/ </a:t>
            </a:r>
            <a:r>
              <a:rPr lang="en-US" sz="3200" dirty="0" err="1">
                <a:solidFill>
                  <a:schemeClr val="tx1"/>
                </a:solidFill>
              </a:rPr>
              <a:t>Envirofacts</a:t>
            </a:r>
            <a:r>
              <a:rPr lang="en-US" sz="3200" dirty="0">
                <a:solidFill>
                  <a:schemeClr val="tx1"/>
                </a:solidFill>
              </a:rPr>
              <a:t>/NEPA Assist search results, and usually that same statement as with HR</a:t>
            </a:r>
            <a:endParaRPr lang="en-US" sz="2800" dirty="0"/>
          </a:p>
          <a:p>
            <a:pPr marL="0" indent="0">
              <a:buNone/>
            </a:pPr>
            <a:endParaRPr lang="en-US" sz="28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C0F7E05-959E-4FE2-BDED-1A0D2A657A49}"/>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ECEBE4A6-FBB6-4F46-A023-667B53019E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88848840-3BDC-42CD-949F-3FFE027745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2954" y="6171771"/>
            <a:ext cx="1237409" cy="340423"/>
          </a:xfrm>
          <a:prstGeom prst="rect">
            <a:avLst/>
          </a:prstGeom>
        </p:spPr>
      </p:pic>
    </p:spTree>
    <p:extLst>
      <p:ext uri="{BB962C8B-B14F-4D97-AF65-F5344CB8AC3E}">
        <p14:creationId xmlns:p14="http://schemas.microsoft.com/office/powerpoint/2010/main" val="29179616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40791" y="152400"/>
            <a:ext cx="7187184" cy="1108075"/>
          </a:xfrm>
        </p:spPr>
        <p:txBody>
          <a:bodyPr>
            <a:normAutofit fontScale="90000"/>
          </a:bodyPr>
          <a:lstStyle/>
          <a:p>
            <a:pPr algn="ctr"/>
            <a:r>
              <a:rPr lang="en-US" sz="4000" dirty="0"/>
              <a:t>IL CDBG Acceptable Documentation</a:t>
            </a:r>
          </a:p>
        </p:txBody>
      </p:sp>
      <p:sp>
        <p:nvSpPr>
          <p:cNvPr id="3" name="Content Placeholder 2"/>
          <p:cNvSpPr>
            <a:spLocks noGrp="1"/>
          </p:cNvSpPr>
          <p:nvPr>
            <p:ph idx="1"/>
          </p:nvPr>
        </p:nvSpPr>
        <p:spPr>
          <a:xfrm>
            <a:off x="740790" y="1371600"/>
            <a:ext cx="7793609" cy="3886200"/>
          </a:xfrm>
        </p:spPr>
        <p:txBody>
          <a:bodyPr>
            <a:noAutofit/>
          </a:bodyPr>
          <a:lstStyle/>
          <a:p>
            <a:pPr>
              <a:buFont typeface="Arial" panose="020B0604020202020204" pitchFamily="34" charset="0"/>
              <a:buChar char="•"/>
            </a:pPr>
            <a:r>
              <a:rPr lang="en-US" sz="3200" dirty="0">
                <a:solidFill>
                  <a:schemeClr val="tx1"/>
                </a:solidFill>
              </a:rPr>
              <a:t>For ED projects, completed US EPA Enviro Mapper/ </a:t>
            </a:r>
            <a:r>
              <a:rPr lang="en-US" sz="3200" dirty="0" err="1">
                <a:solidFill>
                  <a:schemeClr val="tx1"/>
                </a:solidFill>
              </a:rPr>
              <a:t>Envirofacts</a:t>
            </a:r>
            <a:r>
              <a:rPr lang="en-US" sz="3200" dirty="0">
                <a:solidFill>
                  <a:schemeClr val="tx1"/>
                </a:solidFill>
              </a:rPr>
              <a:t>/NEPA Assist search results</a:t>
            </a:r>
          </a:p>
          <a:p>
            <a:pPr>
              <a:buFont typeface="Arial" panose="020B0604020202020204" pitchFamily="34" charset="0"/>
              <a:buChar char="•"/>
            </a:pPr>
            <a:r>
              <a:rPr lang="en-US" sz="3200" dirty="0">
                <a:solidFill>
                  <a:schemeClr val="tx1"/>
                </a:solidFill>
              </a:rPr>
              <a:t>Completed HUD Explosive and Flammable Hazards (CEST and EA) Worksheet</a:t>
            </a:r>
          </a:p>
          <a:p>
            <a:pPr>
              <a:buFont typeface="Arial" panose="020B0604020202020204" pitchFamily="34" charset="0"/>
              <a:buChar char="•"/>
            </a:pPr>
            <a:r>
              <a:rPr lang="en-US" sz="3200" dirty="0">
                <a:solidFill>
                  <a:schemeClr val="tx1"/>
                </a:solidFill>
              </a:rPr>
              <a:t>Documentation of any required mitigations (e.g., for Acceptable Separation Distance)</a:t>
            </a:r>
          </a:p>
          <a:p>
            <a:pPr marL="0" indent="0">
              <a:buNone/>
            </a:pPr>
            <a:r>
              <a:rPr lang="en-US" sz="2800" dirty="0"/>
              <a:t> </a:t>
            </a:r>
          </a:p>
          <a:p>
            <a:pPr>
              <a:buFont typeface="Arial" panose="020B0604020202020204" pitchFamily="34" charset="0"/>
              <a:buChar char="•"/>
            </a:pPr>
            <a:endParaRPr lang="en-US" sz="28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12ED94D-EDDF-47DF-BF9B-5EBFE0034578}"/>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015D74B2-E1B4-41B8-B30A-C6E0FEFB5A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6EA8B93E-4B46-4F69-8368-14469AD88F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2954" y="6171771"/>
            <a:ext cx="1237409" cy="340423"/>
          </a:xfrm>
          <a:prstGeom prst="rect">
            <a:avLst/>
          </a:prstGeom>
        </p:spPr>
      </p:pic>
    </p:spTree>
    <p:extLst>
      <p:ext uri="{BB962C8B-B14F-4D97-AF65-F5344CB8AC3E}">
        <p14:creationId xmlns:p14="http://schemas.microsoft.com/office/powerpoint/2010/main" val="4692285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Acceptable Separation Distance  (ASD) 24 CFR Part 51 Subpart C</a:t>
            </a:r>
          </a:p>
        </p:txBody>
      </p:sp>
      <p:sp>
        <p:nvSpPr>
          <p:cNvPr id="3" name="Content Placeholder 2"/>
          <p:cNvSpPr>
            <a:spLocks noGrp="1"/>
          </p:cNvSpPr>
          <p:nvPr>
            <p:ph idx="1"/>
          </p:nvPr>
        </p:nvSpPr>
        <p:spPr>
          <a:xfrm>
            <a:off x="740791" y="1447800"/>
            <a:ext cx="6803009" cy="5586412"/>
          </a:xfrm>
        </p:spPr>
        <p:txBody>
          <a:bodyPr>
            <a:normAutofit fontScale="25000" lnSpcReduction="20000"/>
          </a:bodyPr>
          <a:lstStyle/>
          <a:p>
            <a:pPr marL="400050" lvl="2">
              <a:buNone/>
            </a:pPr>
            <a:r>
              <a:rPr lang="en-US" sz="11200" dirty="0">
                <a:solidFill>
                  <a:schemeClr val="tx1"/>
                </a:solidFill>
              </a:rPr>
              <a:t>Applies to stationary, above-ground storage containers holding:</a:t>
            </a:r>
          </a:p>
          <a:p>
            <a:pPr marL="1771650" lvl="3" indent="-1143000">
              <a:buFont typeface="Arial" panose="020B0604020202020204" pitchFamily="34" charset="0"/>
              <a:buChar char="•"/>
            </a:pPr>
            <a:r>
              <a:rPr lang="en-US" sz="11200" dirty="0">
                <a:solidFill>
                  <a:schemeClr val="tx1"/>
                </a:solidFill>
              </a:rPr>
              <a:t>In excess of 100 gallon capacity  of common liquid industrial fuels (such as gasoline, fuel oil, kerosene and crude oil) listed in Appendix I of the Regulation (along with other hazardous substances), and</a:t>
            </a:r>
          </a:p>
          <a:p>
            <a:pPr marL="1771650" lvl="3" indent="-1143000">
              <a:buFont typeface="Arial" panose="020B0604020202020204" pitchFamily="34" charset="0"/>
              <a:buChar char="•"/>
            </a:pPr>
            <a:r>
              <a:rPr lang="en-US" sz="11200" dirty="0">
                <a:solidFill>
                  <a:schemeClr val="tx1"/>
                </a:solidFill>
              </a:rPr>
              <a:t>Containers of any capacity, that hold hazardous liquids or gases that are not common liquid industrial fuels </a:t>
            </a:r>
          </a:p>
          <a:p>
            <a:pPr marL="628650" lvl="3" indent="0">
              <a:buNone/>
            </a:pPr>
            <a:endParaRPr lang="en-US" sz="9600"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8A98C47-8161-4DE6-8E5E-C333DC8324D1}"/>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B6DB8B93-1417-4685-80ED-D9EE309890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650249B1-D1DF-4AFC-8BCD-7F973D133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2954" y="6171771"/>
            <a:ext cx="1237409" cy="340423"/>
          </a:xfrm>
          <a:prstGeom prst="rect">
            <a:avLst/>
          </a:prstGeom>
        </p:spPr>
      </p:pic>
    </p:spTree>
    <p:extLst>
      <p:ext uri="{BB962C8B-B14F-4D97-AF65-F5344CB8AC3E}">
        <p14:creationId xmlns:p14="http://schemas.microsoft.com/office/powerpoint/2010/main" val="16596677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a:bodyPr>
          <a:lstStyle/>
          <a:p>
            <a:pPr algn="ctr"/>
            <a:r>
              <a:rPr lang="en-US" dirty="0"/>
              <a:t>Farmland protection</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John McCarthy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561784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59"/>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90784" y="-19903"/>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a:xfrm>
            <a:off x="457200" y="1272221"/>
            <a:ext cx="8229600" cy="778054"/>
          </a:xfrm>
        </p:spPr>
        <p:txBody>
          <a:bodyPr>
            <a:normAutofit/>
          </a:bodyPr>
          <a:lstStyle/>
          <a:p>
            <a:r>
              <a:rPr lang="en-US" dirty="0"/>
              <a:t>Farmland Protection Policy Act</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438401"/>
            <a:ext cx="8229600" cy="3013473"/>
          </a:xfrm>
        </p:spPr>
        <p:txBody>
          <a:bodyPr/>
          <a:lstStyle/>
          <a:p>
            <a:pPr marL="0" indent="0">
              <a:buNone/>
            </a:pPr>
            <a:r>
              <a:rPr lang="en-US" dirty="0"/>
              <a:t>Congress passed the Agriculture and Food Act of 1981 (Public Law 97-98) containing the </a:t>
            </a:r>
            <a:r>
              <a:rPr lang="en-US" b="1" dirty="0"/>
              <a:t>Farmland Protection Policy Act (FPPA) </a:t>
            </a:r>
            <a:r>
              <a:rPr lang="en-US" dirty="0"/>
              <a:t>subtitle I of Title XV, Section 1539-1549</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147</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87368781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8472"/>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a:xfrm>
            <a:off x="457200" y="1160327"/>
            <a:ext cx="8229600" cy="857250"/>
          </a:xfrm>
        </p:spPr>
        <p:txBody>
          <a:bodyPr/>
          <a:lstStyle/>
          <a:p>
            <a:r>
              <a:rPr lang="en-US" dirty="0"/>
              <a:t>Purpose of FPPA</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92500"/>
          </a:bodyPr>
          <a:lstStyle/>
          <a:p>
            <a:pPr marL="457200" indent="-457200"/>
            <a:r>
              <a:rPr lang="en-US" dirty="0"/>
              <a:t>“minimize the extent to which Federal programs contribute to the unnecessary conversion of farmland to non agricultural use”</a:t>
            </a:r>
          </a:p>
          <a:p>
            <a:pPr marL="457200" indent="-457200"/>
            <a:r>
              <a:rPr lang="en-US" dirty="0"/>
              <a:t>Stipulates that Federal programs be compatible with state, local and private efforts to protect farmland</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148</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402587836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736"/>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40844"/>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lstStyle/>
          <a:p>
            <a:r>
              <a:rPr lang="en-US" dirty="0"/>
              <a:t>FPPA Exemptions</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lstStyle/>
          <a:p>
            <a:pPr marL="914400" lvl="1" indent="-514350">
              <a:buFont typeface="Wingdings" panose="05000000000000000000" pitchFamily="2" charset="2"/>
              <a:buChar char="v"/>
            </a:pPr>
            <a:r>
              <a:rPr lang="en-US" sz="3000" dirty="0"/>
              <a:t>Rehabilitation of existing units (IL CDBG HR)</a:t>
            </a:r>
          </a:p>
          <a:p>
            <a:pPr marL="914400" lvl="1" indent="-514350">
              <a:buFont typeface="Wingdings" panose="05000000000000000000" pitchFamily="2" charset="2"/>
              <a:buChar char="v"/>
            </a:pPr>
            <a:r>
              <a:rPr lang="en-US" sz="3000" dirty="0"/>
              <a:t>Minor secondary structures</a:t>
            </a:r>
          </a:p>
          <a:p>
            <a:pPr marL="914400" lvl="1" indent="-514350">
              <a:buFont typeface="Wingdings" panose="05000000000000000000" pitchFamily="2" charset="2"/>
              <a:buChar char="v"/>
            </a:pPr>
            <a:r>
              <a:rPr lang="en-US" sz="3000" dirty="0"/>
              <a:t>On farm structures for farm operation</a:t>
            </a:r>
          </a:p>
          <a:p>
            <a:pPr marL="914400" lvl="1" indent="-514350">
              <a:buFont typeface="Wingdings" panose="05000000000000000000" pitchFamily="2" charset="2"/>
              <a:buChar char="v"/>
            </a:pPr>
            <a:r>
              <a:rPr lang="en-US" sz="3000" dirty="0"/>
              <a:t>Land used for water storage</a:t>
            </a:r>
          </a:p>
          <a:p>
            <a:pPr marL="914400" lvl="1" indent="-514350">
              <a:buFont typeface="Wingdings" panose="05000000000000000000" pitchFamily="2" charset="2"/>
              <a:buChar char="v"/>
            </a:pPr>
            <a:r>
              <a:rPr lang="en-US" sz="3000" dirty="0"/>
              <a:t>Land already on or committed to urban development</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149</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1568474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ctr" eaLnBrk="1" fontAlgn="auto" hangingPunct="1">
              <a:spcAft>
                <a:spcPts val="0"/>
              </a:spcAft>
              <a:defRPr/>
            </a:pPr>
            <a:r>
              <a:rPr lang="en-US" dirty="0"/>
              <a:t>Limitations on Actions During NEPA Process [40 CFR 1506.1] &amp; §58.22</a:t>
            </a:r>
          </a:p>
        </p:txBody>
      </p:sp>
      <p:sp>
        <p:nvSpPr>
          <p:cNvPr id="31747" name="Content Placeholder 2"/>
          <p:cNvSpPr>
            <a:spLocks noGrp="1"/>
          </p:cNvSpPr>
          <p:nvPr>
            <p:ph idx="1"/>
          </p:nvPr>
        </p:nvSpPr>
        <p:spPr>
          <a:xfrm>
            <a:off x="533400" y="1690688"/>
            <a:ext cx="7848600" cy="4405311"/>
          </a:xfrm>
        </p:spPr>
        <p:txBody>
          <a:bodyPr anchor="ctr"/>
          <a:lstStyle/>
          <a:p>
            <a:pPr eaLnBrk="1" hangingPunct="1"/>
            <a:r>
              <a:rPr lang="en-US" sz="3200" dirty="0"/>
              <a:t>Until the Agency has issued a decision, no action shall be taken that will:</a:t>
            </a:r>
          </a:p>
          <a:p>
            <a:pPr lvl="1" eaLnBrk="1" hangingPunct="1"/>
            <a:r>
              <a:rPr lang="en-US" sz="2800" dirty="0"/>
              <a:t>Have an adverse environmental impact, or</a:t>
            </a:r>
          </a:p>
          <a:p>
            <a:pPr lvl="1" eaLnBrk="1" hangingPunct="1"/>
            <a:r>
              <a:rPr lang="en-US" sz="2800" dirty="0"/>
              <a:t>Limit the choice of reasonable alternatives</a:t>
            </a:r>
          </a:p>
          <a:p>
            <a:pPr marL="514350" indent="-457200" eaLnBrk="1" hangingPunct="1"/>
            <a:endParaRPr lang="en-US" sz="2800" dirty="0"/>
          </a:p>
          <a:p>
            <a:pPr marL="514350" indent="-457200" eaLnBrk="1" hangingPunct="1"/>
            <a:r>
              <a:rPr lang="en-US" sz="3200" b="1" u="sng" dirty="0">
                <a:solidFill>
                  <a:srgbClr val="FF0000"/>
                </a:solidFill>
              </a:rPr>
              <a:t>HUD policy</a:t>
            </a:r>
            <a:r>
              <a:rPr lang="en-US" sz="3200" b="1" dirty="0">
                <a:solidFill>
                  <a:srgbClr val="FF0000"/>
                </a:solidFill>
              </a:rPr>
              <a:t> to </a:t>
            </a:r>
            <a:r>
              <a:rPr lang="en-US" sz="3200" b="1" u="sng" dirty="0">
                <a:solidFill>
                  <a:srgbClr val="FF0000"/>
                </a:solidFill>
              </a:rPr>
              <a:t>not</a:t>
            </a:r>
            <a:r>
              <a:rPr lang="en-US" sz="3200" b="1" dirty="0">
                <a:solidFill>
                  <a:srgbClr val="FF0000"/>
                </a:solidFill>
              </a:rPr>
              <a:t> allow bids for choice-limiting actions (such as construction or demolition) before the environmental review is complete. </a:t>
            </a:r>
            <a:r>
              <a:rPr lang="en-US" sz="3200" dirty="0"/>
              <a:t> </a:t>
            </a:r>
          </a:p>
        </p:txBody>
      </p:sp>
      <p:sp>
        <p:nvSpPr>
          <p:cNvPr id="4" name="TextBox 3">
            <a:extLst>
              <a:ext uri="{FF2B5EF4-FFF2-40B4-BE49-F238E27FC236}">
                <a16:creationId xmlns:a16="http://schemas.microsoft.com/office/drawing/2014/main" id="{FA1C575A-B772-4EED-BA0D-1BF888E7970A}"/>
              </a:ext>
            </a:extLst>
          </p:cNvPr>
          <p:cNvSpPr txBox="1"/>
          <p:nvPr/>
        </p:nvSpPr>
        <p:spPr>
          <a:xfrm>
            <a:off x="0" y="-19050"/>
            <a:ext cx="9144000" cy="400110"/>
          </a:xfrm>
          <a:prstGeom prst="rect">
            <a:avLst/>
          </a:prstGeom>
          <a:solidFill>
            <a:schemeClr val="tx2"/>
          </a:solid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27F739F-2225-4AB5-90FE-CA668532F3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150CC476-C644-4512-B4DA-A3D5609389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791" y="6136577"/>
            <a:ext cx="1237409" cy="340423"/>
          </a:xfrm>
          <a:prstGeom prst="rect">
            <a:avLst/>
          </a:prstGeom>
        </p:spPr>
      </p:pic>
      <p:sp>
        <p:nvSpPr>
          <p:cNvPr id="8" name="Slide Number Placeholder 1">
            <a:extLst>
              <a:ext uri="{FF2B5EF4-FFF2-40B4-BE49-F238E27FC236}">
                <a16:creationId xmlns:a16="http://schemas.microsoft.com/office/drawing/2014/main" id="{E0156345-7195-4270-B55F-EF036B5CE8C8}"/>
              </a:ext>
            </a:extLst>
          </p:cNvPr>
          <p:cNvSpPr txBox="1">
            <a:spLocks/>
          </p:cNvSpPr>
          <p:nvPr/>
        </p:nvSpPr>
        <p:spPr>
          <a:xfrm>
            <a:off x="6534991" y="6425944"/>
            <a:ext cx="2133600" cy="27384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3F335402-A96B-43FB-BE82-10458D361873}" type="slidenum">
              <a:rPr lang="en-US" sz="800" smtClean="0"/>
              <a:pPr algn="r"/>
              <a:t>15</a:t>
            </a:fld>
            <a:endParaRPr lang="en-US" sz="800"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57" y="-14148"/>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27822"/>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lstStyle/>
          <a:p>
            <a:r>
              <a:rPr lang="en-US" dirty="0"/>
              <a:t>Committed to Urban Development</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92500" lnSpcReduction="20000"/>
          </a:bodyPr>
          <a:lstStyle/>
          <a:p>
            <a:r>
              <a:rPr lang="en-US" dirty="0"/>
              <a:t>urban area (UA) on the Census Bureau Map</a:t>
            </a:r>
          </a:p>
          <a:p>
            <a:r>
              <a:rPr lang="en-US" dirty="0"/>
              <a:t>urban area mapped with a “tint overprint” on the USGS topographical maps</a:t>
            </a:r>
          </a:p>
          <a:p>
            <a:r>
              <a:rPr lang="en-US" dirty="0"/>
              <a:t> “urban built-up” on the USDA Important Farmland Maps  </a:t>
            </a:r>
          </a:p>
          <a:p>
            <a:r>
              <a:rPr lang="en-US" dirty="0"/>
              <a:t>Land with a density of 30 structures per 40 acre area</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150</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269614195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3623"/>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6" y="-43623"/>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a:xfrm>
            <a:off x="457200" y="1209745"/>
            <a:ext cx="8229600" cy="857250"/>
          </a:xfrm>
        </p:spPr>
        <p:txBody>
          <a:bodyPr>
            <a:normAutofit fontScale="90000"/>
          </a:bodyPr>
          <a:lstStyle/>
          <a:p>
            <a:r>
              <a:rPr lang="en-US" dirty="0"/>
              <a:t>IL CDBG Acceptable Documentation</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lnSpcReduction="10000"/>
          </a:bodyPr>
          <a:lstStyle/>
          <a:p>
            <a:r>
              <a:rPr lang="en-US" dirty="0"/>
              <a:t>For HR, pre-filled statement of exemption from Act on Tier 1 CEST</a:t>
            </a:r>
          </a:p>
          <a:p>
            <a:r>
              <a:rPr lang="en-US" dirty="0"/>
              <a:t>For PI &amp; ED-PI:</a:t>
            </a:r>
          </a:p>
          <a:p>
            <a:pPr marL="400050" lvl="1" indent="0">
              <a:buNone/>
            </a:pPr>
            <a:r>
              <a:rPr lang="en-US" dirty="0"/>
              <a:t>Illinois Dept. of Agriculture (IDOA) clearance letter citing compliance with Federal FPPA (i.e., not reviewed solely under Illinois Farmland Preservation Act).</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151</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61378987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31266"/>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57296"/>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a:xfrm>
            <a:off x="509195" y="1218727"/>
            <a:ext cx="8229600" cy="857250"/>
          </a:xfrm>
        </p:spPr>
        <p:txBody>
          <a:bodyPr>
            <a:normAutofit fontScale="90000"/>
          </a:bodyPr>
          <a:lstStyle/>
          <a:p>
            <a:r>
              <a:rPr lang="en-US" dirty="0"/>
              <a:t>IL CDBG Acceptable Documentation</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503920" cy="3242073"/>
          </a:xfrm>
        </p:spPr>
        <p:txBody>
          <a:bodyPr>
            <a:normAutofit fontScale="92500"/>
          </a:bodyPr>
          <a:lstStyle/>
          <a:p>
            <a:pPr marL="457200" indent="-457200"/>
            <a:r>
              <a:rPr lang="en-US" dirty="0"/>
              <a:t>If project involves conversion of farmland, FPPA and IDOA also require completion of USDA Form AD-1006 as part of IDOA’s review</a:t>
            </a:r>
          </a:p>
          <a:p>
            <a:pPr marL="457200" indent="-457200"/>
            <a:r>
              <a:rPr lang="en-US" dirty="0"/>
              <a:t>Printed copy of USDA Web Soil Survey (WSS) search results of project site(s)</a:t>
            </a:r>
          </a:p>
          <a:p>
            <a:pPr marL="0" indent="0" algn="ctr">
              <a:buNone/>
            </a:pPr>
            <a:r>
              <a:rPr lang="en-US" sz="3000" dirty="0">
                <a:hlinkClick r:id="rId4"/>
              </a:rPr>
              <a:t>https://websoilsurvey.nrcs.usda.gov/app/HomePage.htm</a:t>
            </a:r>
            <a:endParaRPr lang="en-US" sz="3000" dirty="0"/>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152</a:t>
            </a:fld>
            <a:endParaRPr lang="en-US" dirty="0">
              <a:solidFill>
                <a:prstClr val="black">
                  <a:tint val="75000"/>
                </a:prstClr>
              </a:solidFill>
              <a:latin typeface="Calibri"/>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384954326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USDA Form AD-1006</a:t>
            </a:r>
          </a:p>
        </p:txBody>
      </p:sp>
      <p:sp>
        <p:nvSpPr>
          <p:cNvPr id="4" name="Slide Number Placeholder 3"/>
          <p:cNvSpPr>
            <a:spLocks noGrp="1"/>
          </p:cNvSpPr>
          <p:nvPr>
            <p:ph type="sldNum" sz="quarter" idx="12"/>
          </p:nvPr>
        </p:nvSpPr>
        <p:spPr/>
        <p:txBody>
          <a:bodyPr/>
          <a:lstStyle/>
          <a:p>
            <a:pPr fontAlgn="auto">
              <a:spcBef>
                <a:spcPts val="0"/>
              </a:spcBef>
              <a:spcAft>
                <a:spcPts val="0"/>
              </a:spcAft>
            </a:pPr>
            <a:fld id="{0E5ED782-343E-4A4C-A2C5-7ABC204DFDDE}" type="slidenum">
              <a:rPr lang="en-US">
                <a:solidFill>
                  <a:prstClr val="black">
                    <a:tint val="75000"/>
                  </a:prstClr>
                </a:solidFill>
                <a:latin typeface="Calibri"/>
              </a:rPr>
              <a:pPr fontAlgn="auto">
                <a:spcBef>
                  <a:spcPts val="0"/>
                </a:spcBef>
                <a:spcAft>
                  <a:spcPts val="0"/>
                </a:spcAft>
              </a:pPr>
              <a:t>153</a:t>
            </a:fld>
            <a:endParaRPr lang="en-US" dirty="0">
              <a:solidFill>
                <a:prstClr val="black">
                  <a:tint val="75000"/>
                </a:prstClr>
              </a:solidFill>
              <a:latin typeface="Calibri"/>
            </a:endParaRPr>
          </a:p>
        </p:txBody>
      </p:sp>
      <p:pic>
        <p:nvPicPr>
          <p:cNvPr id="1026" name="Picture 2"/>
          <p:cNvPicPr>
            <a:picLocks noGrp="1" noChangeAspect="1" noChangeArrowheads="1"/>
          </p:cNvPicPr>
          <p:nvPr>
            <p:ph idx="1"/>
          </p:nvPr>
        </p:nvPicPr>
        <p:blipFill>
          <a:blip r:embed="rId2" cstate="email"/>
          <a:srcRect r="-372"/>
          <a:stretch>
            <a:fillRect/>
          </a:stretch>
        </p:blipFill>
        <p:spPr bwMode="auto">
          <a:xfrm>
            <a:off x="2000250" y="2000250"/>
            <a:ext cx="4914900" cy="3714750"/>
          </a:xfrm>
          <a:prstGeom prst="rect">
            <a:avLst/>
          </a:prstGeom>
          <a:noFill/>
          <a:ln w="9525">
            <a:noFill/>
            <a:miter lim="800000"/>
            <a:headEnd/>
            <a:tailEnd/>
          </a:ln>
        </p:spPr>
      </p:pic>
      <p:sp>
        <p:nvSpPr>
          <p:cNvPr id="5" name="Slide Number Placeholder 3"/>
          <p:cNvSpPr txBox="1">
            <a:spLocks/>
          </p:cNvSpPr>
          <p:nvPr/>
        </p:nvSpPr>
        <p:spPr>
          <a:xfrm>
            <a:off x="1143000" y="5657850"/>
            <a:ext cx="285750" cy="273844"/>
          </a:xfrm>
          <a:prstGeom prst="rect">
            <a:avLst/>
          </a:prstGeom>
        </p:spPr>
        <p:txBody>
          <a:bodyPr vert="horz" lIns="68580" tIns="34290" rIns="68580" bIns="34290" rtlCol="0" anchor="ctr"/>
          <a:lstStyle/>
          <a:p>
            <a:pPr algn="r" defTabSz="685800" fontAlgn="auto">
              <a:spcBef>
                <a:spcPts val="0"/>
              </a:spcBef>
              <a:spcAft>
                <a:spcPts val="0"/>
              </a:spcAft>
              <a:defRPr/>
            </a:pPr>
            <a:fld id="{0E5ED782-343E-4A4C-A2C5-7ABC204DFDDE}" type="slidenum">
              <a:rPr lang="en-US" sz="900">
                <a:solidFill>
                  <a:prstClr val="black">
                    <a:tint val="75000"/>
                  </a:prstClr>
                </a:solidFill>
                <a:latin typeface="Calibri"/>
              </a:rPr>
              <a:pPr algn="r" defTabSz="685800" fontAlgn="auto">
                <a:spcBef>
                  <a:spcPts val="0"/>
                </a:spcBef>
                <a:spcAft>
                  <a:spcPts val="0"/>
                </a:spcAft>
                <a:defRPr/>
              </a:pPr>
              <a:t>153</a:t>
            </a:fld>
            <a:endParaRPr lang="en-US" sz="900" dirty="0">
              <a:solidFill>
                <a:prstClr val="black">
                  <a:tint val="75000"/>
                </a:prstClr>
              </a:solidFill>
              <a:latin typeface="Calibri"/>
            </a:endParaRPr>
          </a:p>
        </p:txBody>
      </p:sp>
    </p:spTree>
    <p:extLst>
      <p:ext uri="{BB962C8B-B14F-4D97-AF65-F5344CB8AC3E}">
        <p14:creationId xmlns:p14="http://schemas.microsoft.com/office/powerpoint/2010/main" val="20873824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148"/>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410200" y="5856178"/>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a:xfrm>
            <a:off x="457200" y="481227"/>
            <a:ext cx="8229600" cy="1143000"/>
          </a:xfrm>
        </p:spPr>
        <p:txBody>
          <a:bodyPr>
            <a:normAutofit/>
          </a:bodyPr>
          <a:lstStyle/>
          <a:p>
            <a:r>
              <a:rPr lang="en-US" dirty="0"/>
              <a:t>?’s for IDOA Review of DCEO CDBG </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686800" cy="3242073"/>
          </a:xfrm>
        </p:spPr>
        <p:txBody>
          <a:bodyPr>
            <a:normAutofit fontScale="92500"/>
          </a:bodyPr>
          <a:lstStyle/>
          <a:p>
            <a:pPr marL="0" indent="0">
              <a:buNone/>
            </a:pPr>
            <a:r>
              <a:rPr lang="en-US" dirty="0"/>
              <a:t>Please contact either (Not in Particular Order):</a:t>
            </a:r>
          </a:p>
          <a:p>
            <a:r>
              <a:rPr lang="en-US" dirty="0"/>
              <a:t>Terry Savko, 217-785-4458 </a:t>
            </a:r>
            <a:r>
              <a:rPr lang="en-US" dirty="0">
                <a:hlinkClick r:id="rId4"/>
              </a:rPr>
              <a:t>terry.savko@Illinois.gov</a:t>
            </a:r>
            <a:endParaRPr lang="en-US" dirty="0"/>
          </a:p>
          <a:p>
            <a:r>
              <a:rPr lang="en-US" dirty="0"/>
              <a:t>John Lohse, 217-785-4389 </a:t>
            </a:r>
            <a:r>
              <a:rPr lang="en-US" dirty="0">
                <a:hlinkClick r:id="rId5"/>
              </a:rPr>
              <a:t>john.lohse@Illinois.gov</a:t>
            </a:r>
            <a:endParaRPr lang="en-US" dirty="0"/>
          </a:p>
          <a:p>
            <a:r>
              <a:rPr lang="en-US" dirty="0"/>
              <a:t>Brian Rennecker, 217-785-7658 </a:t>
            </a:r>
            <a:r>
              <a:rPr lang="en-US" dirty="0">
                <a:hlinkClick r:id="rId6"/>
              </a:rPr>
              <a:t>brian.rennecker@Illinois.gov</a:t>
            </a:r>
            <a:endParaRPr lang="en-US" dirty="0"/>
          </a:p>
          <a:p>
            <a:pPr marL="0" indent="0">
              <a:buNone/>
            </a:pPr>
            <a:r>
              <a:rPr lang="en-US" dirty="0"/>
              <a:t> All of IDOA Bureau of Land and Water Resources</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154</a:t>
            </a:fld>
            <a:endParaRPr lang="en-US" dirty="0">
              <a:solidFill>
                <a:prstClr val="black">
                  <a:tint val="75000"/>
                </a:prstClr>
              </a:solidFill>
              <a:latin typeface="Calibri"/>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6683819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Once developed-it is gone forever</a:t>
            </a:r>
          </a:p>
        </p:txBody>
      </p:sp>
      <p:sp>
        <p:nvSpPr>
          <p:cNvPr id="4" name="Slide Number Placeholder 3"/>
          <p:cNvSpPr>
            <a:spLocks noGrp="1"/>
          </p:cNvSpPr>
          <p:nvPr>
            <p:ph type="sldNum" sz="quarter" idx="12"/>
          </p:nvPr>
        </p:nvSpPr>
        <p:spPr/>
        <p:txBody>
          <a:bodyPr/>
          <a:lstStyle/>
          <a:p>
            <a:pPr fontAlgn="auto">
              <a:spcBef>
                <a:spcPts val="0"/>
              </a:spcBef>
              <a:spcAft>
                <a:spcPts val="0"/>
              </a:spcAft>
            </a:pPr>
            <a:fld id="{0E5ED782-343E-4A4C-A2C5-7ABC204DFDDE}" type="slidenum">
              <a:rPr lang="en-US">
                <a:solidFill>
                  <a:prstClr val="black">
                    <a:tint val="75000"/>
                  </a:prstClr>
                </a:solidFill>
                <a:latin typeface="Calibri"/>
              </a:rPr>
              <a:pPr fontAlgn="auto">
                <a:spcBef>
                  <a:spcPts val="0"/>
                </a:spcBef>
                <a:spcAft>
                  <a:spcPts val="0"/>
                </a:spcAft>
              </a:pPr>
              <a:t>155</a:t>
            </a:fld>
            <a:endParaRPr lang="en-US" dirty="0">
              <a:solidFill>
                <a:prstClr val="black">
                  <a:tint val="75000"/>
                </a:prstClr>
              </a:solidFill>
              <a:latin typeface="Calibri"/>
            </a:endParaRPr>
          </a:p>
        </p:txBody>
      </p:sp>
      <p:pic>
        <p:nvPicPr>
          <p:cNvPr id="1027" name="Picture 3"/>
          <p:cNvPicPr>
            <a:picLocks noGrp="1" noChangeAspect="1" noChangeArrowheads="1"/>
          </p:cNvPicPr>
          <p:nvPr>
            <p:ph idx="1"/>
          </p:nvPr>
        </p:nvPicPr>
        <p:blipFill>
          <a:blip r:embed="rId2" cstate="email"/>
          <a:srcRect/>
          <a:stretch>
            <a:fillRect/>
          </a:stretch>
        </p:blipFill>
        <p:spPr bwMode="auto">
          <a:xfrm>
            <a:off x="2171700" y="2000251"/>
            <a:ext cx="4629150" cy="3471863"/>
          </a:xfrm>
          <a:prstGeom prst="rect">
            <a:avLst/>
          </a:prstGeom>
          <a:noFill/>
          <a:ln w="9525">
            <a:noFill/>
            <a:miter lim="800000"/>
            <a:headEnd/>
            <a:tailEnd/>
          </a:ln>
        </p:spPr>
      </p:pic>
      <p:sp>
        <p:nvSpPr>
          <p:cNvPr id="5" name="Slide Number Placeholder 3"/>
          <p:cNvSpPr txBox="1">
            <a:spLocks/>
          </p:cNvSpPr>
          <p:nvPr/>
        </p:nvSpPr>
        <p:spPr>
          <a:xfrm>
            <a:off x="1143000" y="5657850"/>
            <a:ext cx="285750" cy="273844"/>
          </a:xfrm>
          <a:prstGeom prst="rect">
            <a:avLst/>
          </a:prstGeom>
        </p:spPr>
        <p:txBody>
          <a:bodyPr vert="horz" lIns="68580" tIns="34290" rIns="68580" bIns="34290" rtlCol="0" anchor="ctr"/>
          <a:lstStyle/>
          <a:p>
            <a:pPr algn="r" defTabSz="685800" fontAlgn="auto">
              <a:spcBef>
                <a:spcPts val="0"/>
              </a:spcBef>
              <a:spcAft>
                <a:spcPts val="0"/>
              </a:spcAft>
              <a:defRPr/>
            </a:pPr>
            <a:fld id="{0E5ED782-343E-4A4C-A2C5-7ABC204DFDDE}" type="slidenum">
              <a:rPr lang="en-US" sz="900">
                <a:solidFill>
                  <a:prstClr val="black">
                    <a:tint val="75000"/>
                  </a:prstClr>
                </a:solidFill>
                <a:latin typeface="Calibri"/>
              </a:rPr>
              <a:pPr algn="r" defTabSz="685800" fontAlgn="auto">
                <a:spcBef>
                  <a:spcPts val="0"/>
                </a:spcBef>
                <a:spcAft>
                  <a:spcPts val="0"/>
                </a:spcAft>
                <a:defRPr/>
              </a:pPr>
              <a:t>155</a:t>
            </a:fld>
            <a:endParaRPr lang="en-US" sz="900" dirty="0">
              <a:solidFill>
                <a:prstClr val="black">
                  <a:tint val="75000"/>
                </a:prstClr>
              </a:solidFill>
              <a:latin typeface="Calibri"/>
            </a:endParaRPr>
          </a:p>
        </p:txBody>
      </p:sp>
    </p:spTree>
    <p:extLst>
      <p:ext uri="{BB962C8B-B14F-4D97-AF65-F5344CB8AC3E}">
        <p14:creationId xmlns:p14="http://schemas.microsoft.com/office/powerpoint/2010/main" val="314056298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a:bodyPr>
          <a:lstStyle/>
          <a:p>
            <a:pPr algn="ctr"/>
            <a:r>
              <a:rPr lang="en-US" dirty="0"/>
              <a:t>Floodplain management</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Kirk Kumerow</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46781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9B505-DCED-46CF-84CF-A9D947E6E0B8}"/>
              </a:ext>
            </a:extLst>
          </p:cNvPr>
          <p:cNvSpPr>
            <a:spLocks noGrp="1"/>
          </p:cNvSpPr>
          <p:nvPr>
            <p:ph type="title"/>
          </p:nvPr>
        </p:nvSpPr>
        <p:spPr/>
        <p:txBody>
          <a:bodyPr>
            <a:normAutofit/>
          </a:bodyPr>
          <a:lstStyle/>
          <a:p>
            <a:pPr algn="ctr"/>
            <a:r>
              <a:rPr lang="en-US" sz="3000" dirty="0">
                <a:latin typeface="+mn-lt"/>
              </a:rPr>
              <a:t>Executive Order 11988 of 1977</a:t>
            </a:r>
          </a:p>
        </p:txBody>
      </p:sp>
      <p:sp>
        <p:nvSpPr>
          <p:cNvPr id="3" name="Content Placeholder 2">
            <a:extLst>
              <a:ext uri="{FF2B5EF4-FFF2-40B4-BE49-F238E27FC236}">
                <a16:creationId xmlns:a16="http://schemas.microsoft.com/office/drawing/2014/main" id="{B0759190-F088-46AC-9A17-2FE893C8D858}"/>
              </a:ext>
            </a:extLst>
          </p:cNvPr>
          <p:cNvSpPr>
            <a:spLocks noGrp="1"/>
          </p:cNvSpPr>
          <p:nvPr>
            <p:ph idx="1"/>
          </p:nvPr>
        </p:nvSpPr>
        <p:spPr/>
        <p:txBody>
          <a:bodyPr>
            <a:normAutofit/>
          </a:bodyPr>
          <a:lstStyle/>
          <a:p>
            <a:r>
              <a:rPr lang="en-US" sz="2700" dirty="0"/>
              <a:t>Requires Federal agencies to avoid development in floodplains, wherever practicable, and created regulations to implement this goal (i.e., 24 CFR Part 55)</a:t>
            </a:r>
          </a:p>
          <a:p>
            <a:pPr marL="0" indent="0">
              <a:buNone/>
            </a:pPr>
            <a:endParaRPr lang="en-US" sz="2700" dirty="0"/>
          </a:p>
          <a:p>
            <a:r>
              <a:rPr lang="en-US" sz="2700" dirty="0"/>
              <a:t>Established HUD’s 8-step process for decision making on projects that have potential impacts on the floodplain</a:t>
            </a:r>
          </a:p>
          <a:p>
            <a:pPr marL="0" indent="0">
              <a:buNone/>
            </a:pPr>
            <a:endParaRPr lang="en-US" sz="2400" dirty="0"/>
          </a:p>
        </p:txBody>
      </p:sp>
      <p:sp>
        <p:nvSpPr>
          <p:cNvPr id="5" name="TextBox 4">
            <a:extLst>
              <a:ext uri="{FF2B5EF4-FFF2-40B4-BE49-F238E27FC236}">
                <a16:creationId xmlns:a16="http://schemas.microsoft.com/office/drawing/2014/main" id="{8B442A84-B929-49B6-9BF6-64BD9628A072}"/>
              </a:ext>
            </a:extLst>
          </p:cNvPr>
          <p:cNvSpPr txBox="1"/>
          <p:nvPr/>
        </p:nvSpPr>
        <p:spPr>
          <a:xfrm>
            <a:off x="0" y="-35375"/>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A893FB7-5562-4AC2-A616-CD55A41E1F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61812" y="-35375"/>
            <a:ext cx="2591456" cy="303681"/>
          </a:xfrm>
          <a:prstGeom prst="rect">
            <a:avLst/>
          </a:prstGeom>
        </p:spPr>
      </p:pic>
      <p:pic>
        <p:nvPicPr>
          <p:cNvPr id="7" name="Picture 6">
            <a:extLst>
              <a:ext uri="{FF2B5EF4-FFF2-40B4-BE49-F238E27FC236}">
                <a16:creationId xmlns:a16="http://schemas.microsoft.com/office/drawing/2014/main" id="{AF37BF2B-4C57-4E60-8946-01F6E84D6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8" name="Slide Number Placeholder 5">
            <a:extLst>
              <a:ext uri="{FF2B5EF4-FFF2-40B4-BE49-F238E27FC236}">
                <a16:creationId xmlns:a16="http://schemas.microsoft.com/office/drawing/2014/main" id="{BE6D335C-9B9C-4F20-9815-2DC8790EC702}"/>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157</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579359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9B505-DCED-46CF-84CF-A9D947E6E0B8}"/>
              </a:ext>
            </a:extLst>
          </p:cNvPr>
          <p:cNvSpPr>
            <a:spLocks noGrp="1"/>
          </p:cNvSpPr>
          <p:nvPr>
            <p:ph type="title"/>
          </p:nvPr>
        </p:nvSpPr>
        <p:spPr/>
        <p:txBody>
          <a:bodyPr>
            <a:normAutofit/>
          </a:bodyPr>
          <a:lstStyle/>
          <a:p>
            <a:pPr algn="ctr"/>
            <a:r>
              <a:rPr lang="en-US" sz="3000" dirty="0">
                <a:latin typeface="+mn-lt"/>
              </a:rPr>
              <a:t>Executive Order 11988 of 1977</a:t>
            </a:r>
          </a:p>
        </p:txBody>
      </p:sp>
      <p:sp>
        <p:nvSpPr>
          <p:cNvPr id="3" name="Content Placeholder 2">
            <a:extLst>
              <a:ext uri="{FF2B5EF4-FFF2-40B4-BE49-F238E27FC236}">
                <a16:creationId xmlns:a16="http://schemas.microsoft.com/office/drawing/2014/main" id="{B0759190-F088-46AC-9A17-2FE893C8D858}"/>
              </a:ext>
            </a:extLst>
          </p:cNvPr>
          <p:cNvSpPr>
            <a:spLocks noGrp="1"/>
          </p:cNvSpPr>
          <p:nvPr>
            <p:ph idx="1"/>
          </p:nvPr>
        </p:nvSpPr>
        <p:spPr/>
        <p:txBody>
          <a:bodyPr>
            <a:normAutofit/>
          </a:bodyPr>
          <a:lstStyle/>
          <a:p>
            <a:pPr marL="0" indent="0">
              <a:buNone/>
            </a:pPr>
            <a:r>
              <a:rPr lang="en-US" sz="2400" dirty="0"/>
              <a:t>Applies to the following:</a:t>
            </a:r>
          </a:p>
          <a:p>
            <a:r>
              <a:rPr lang="en-US" sz="2700" dirty="0"/>
              <a:t>Acquisition, management, and disposition of Federal lands, and facilities construction and improvement projects that are undertaken, financed, or assisted by Federal agencies</a:t>
            </a:r>
          </a:p>
          <a:p>
            <a:pPr marL="0" indent="0">
              <a:buNone/>
            </a:pPr>
            <a:endParaRPr lang="en-US" sz="2700" dirty="0"/>
          </a:p>
          <a:p>
            <a:r>
              <a:rPr lang="en-US" sz="2700" dirty="0"/>
              <a:t>Federal activities and programs affecting land use, including but not limited to, water and related land resources planning, regulation, and licensing activities</a:t>
            </a:r>
          </a:p>
          <a:p>
            <a:pPr marL="0" indent="0">
              <a:buNone/>
            </a:pPr>
            <a:endParaRPr lang="en-US" sz="2400" dirty="0"/>
          </a:p>
        </p:txBody>
      </p:sp>
      <p:sp>
        <p:nvSpPr>
          <p:cNvPr id="5" name="TextBox 4">
            <a:extLst>
              <a:ext uri="{FF2B5EF4-FFF2-40B4-BE49-F238E27FC236}">
                <a16:creationId xmlns:a16="http://schemas.microsoft.com/office/drawing/2014/main" id="{0784245D-8658-4CAD-AB46-B4878340FE4B}"/>
              </a:ext>
            </a:extLst>
          </p:cNvPr>
          <p:cNvSpPr txBox="1"/>
          <p:nvPr/>
        </p:nvSpPr>
        <p:spPr>
          <a:xfrm>
            <a:off x="0"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69E7285-F092-44F7-8710-311539C843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4603" y="0"/>
            <a:ext cx="2591456" cy="303681"/>
          </a:xfrm>
          <a:prstGeom prst="rect">
            <a:avLst/>
          </a:prstGeom>
        </p:spPr>
      </p:pic>
      <p:pic>
        <p:nvPicPr>
          <p:cNvPr id="7" name="Picture 6">
            <a:extLst>
              <a:ext uri="{FF2B5EF4-FFF2-40B4-BE49-F238E27FC236}">
                <a16:creationId xmlns:a16="http://schemas.microsoft.com/office/drawing/2014/main" id="{A7D4C765-2103-40A3-8EB2-EEB1F24A00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8" name="Slide Number Placeholder 5">
            <a:extLst>
              <a:ext uri="{FF2B5EF4-FFF2-40B4-BE49-F238E27FC236}">
                <a16:creationId xmlns:a16="http://schemas.microsoft.com/office/drawing/2014/main" id="{8178212B-52D1-4BFA-B735-21B7F4F952F5}"/>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158</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0652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9B505-DCED-46CF-84CF-A9D947E6E0B8}"/>
              </a:ext>
            </a:extLst>
          </p:cNvPr>
          <p:cNvSpPr>
            <a:spLocks noGrp="1"/>
          </p:cNvSpPr>
          <p:nvPr>
            <p:ph type="title"/>
          </p:nvPr>
        </p:nvSpPr>
        <p:spPr/>
        <p:txBody>
          <a:bodyPr>
            <a:normAutofit/>
          </a:bodyPr>
          <a:lstStyle/>
          <a:p>
            <a:pPr algn="ctr"/>
            <a:r>
              <a:rPr lang="en-US" sz="2700" dirty="0">
                <a:latin typeface="+mn-lt"/>
              </a:rPr>
              <a:t>24 CFR Part 55 “Floodplain and Wetland Protection</a:t>
            </a:r>
          </a:p>
        </p:txBody>
      </p:sp>
      <p:sp>
        <p:nvSpPr>
          <p:cNvPr id="3" name="Content Placeholder 2">
            <a:extLst>
              <a:ext uri="{FF2B5EF4-FFF2-40B4-BE49-F238E27FC236}">
                <a16:creationId xmlns:a16="http://schemas.microsoft.com/office/drawing/2014/main" id="{B0759190-F088-46AC-9A17-2FE893C8D858}"/>
              </a:ext>
            </a:extLst>
          </p:cNvPr>
          <p:cNvSpPr>
            <a:spLocks noGrp="1"/>
          </p:cNvSpPr>
          <p:nvPr>
            <p:ph idx="1"/>
          </p:nvPr>
        </p:nvSpPr>
        <p:spPr/>
        <p:txBody>
          <a:bodyPr>
            <a:normAutofit/>
          </a:bodyPr>
          <a:lstStyle/>
          <a:p>
            <a:pPr marL="0" indent="0">
              <a:buNone/>
            </a:pPr>
            <a:r>
              <a:rPr lang="en-US" sz="2400" dirty="0"/>
              <a:t>Applies to the following:</a:t>
            </a:r>
          </a:p>
          <a:p>
            <a:r>
              <a:rPr lang="en-US" dirty="0"/>
              <a:t>Updated in 2013 to include protection of wetlands; created a streamlined 5-Step Process for certain activities; and prohibited new construction in the Coastal High Hazard Areas</a:t>
            </a:r>
          </a:p>
          <a:p>
            <a:r>
              <a:rPr lang="en-US" dirty="0"/>
              <a:t>Implements EO 11988 for Floodplain Management &amp; EO 11990 for Protection of Wetlands</a:t>
            </a:r>
          </a:p>
          <a:p>
            <a:r>
              <a:rPr lang="en-US" dirty="0"/>
              <a:t>Compliance requirements vary depending on the type of floodplain and the activities proposed</a:t>
            </a:r>
          </a:p>
        </p:txBody>
      </p:sp>
      <p:sp>
        <p:nvSpPr>
          <p:cNvPr id="5" name="TextBox 4">
            <a:extLst>
              <a:ext uri="{FF2B5EF4-FFF2-40B4-BE49-F238E27FC236}">
                <a16:creationId xmlns:a16="http://schemas.microsoft.com/office/drawing/2014/main" id="{030DC01E-53BB-47EF-B6F8-4311A1B2B8E0}"/>
              </a:ext>
            </a:extLst>
          </p:cNvPr>
          <p:cNvSpPr txBox="1"/>
          <p:nvPr/>
        </p:nvSpPr>
        <p:spPr>
          <a:xfrm>
            <a:off x="0" y="2399"/>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A2E8586-05AB-44DE-83A9-53FACFFDF2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2399"/>
            <a:ext cx="2591456" cy="303681"/>
          </a:xfrm>
          <a:prstGeom prst="rect">
            <a:avLst/>
          </a:prstGeom>
        </p:spPr>
      </p:pic>
      <p:pic>
        <p:nvPicPr>
          <p:cNvPr id="7" name="Picture 6">
            <a:extLst>
              <a:ext uri="{FF2B5EF4-FFF2-40B4-BE49-F238E27FC236}">
                <a16:creationId xmlns:a16="http://schemas.microsoft.com/office/drawing/2014/main" id="{4EB2E4A3-1DDA-482C-9178-70434F3334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8" name="Slide Number Placeholder 5">
            <a:extLst>
              <a:ext uri="{FF2B5EF4-FFF2-40B4-BE49-F238E27FC236}">
                <a16:creationId xmlns:a16="http://schemas.microsoft.com/office/drawing/2014/main" id="{9131EBF5-3FFE-4B84-8366-EC9B6015EA41}"/>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159</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660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a:xfrm>
            <a:off x="0" y="152400"/>
            <a:ext cx="9144000" cy="1143000"/>
          </a:xfrm>
        </p:spPr>
        <p:txBody>
          <a:bodyPr/>
          <a:lstStyle/>
          <a:p>
            <a:pPr algn="ctr" eaLnBrk="1" hangingPunct="1"/>
            <a:r>
              <a:rPr lang="en-US" sz="4000" dirty="0"/>
              <a:t>Value of  Environmental Review</a:t>
            </a:r>
          </a:p>
        </p:txBody>
      </p:sp>
      <p:sp>
        <p:nvSpPr>
          <p:cNvPr id="6" name="Rectangle 1027"/>
          <p:cNvSpPr txBox="1">
            <a:spLocks noChangeArrowheads="1"/>
          </p:cNvSpPr>
          <p:nvPr/>
        </p:nvSpPr>
        <p:spPr bwMode="auto">
          <a:xfrm>
            <a:off x="457200" y="1508567"/>
            <a:ext cx="8534400" cy="4343400"/>
          </a:xfrm>
          <a:prstGeom prst="rect">
            <a:avLst/>
          </a:prstGeom>
          <a:noFill/>
          <a:ln w="9525">
            <a:noFill/>
            <a:miter lim="800000"/>
            <a:headEnd/>
            <a:tailEnd/>
          </a:ln>
        </p:spPr>
        <p:txBody>
          <a:bodyPr/>
          <a:lstStyle/>
          <a:p>
            <a:pPr marL="342900" indent="-342900" fontAlgn="auto">
              <a:spcBef>
                <a:spcPct val="20000"/>
              </a:spcBef>
              <a:spcAft>
                <a:spcPts val="0"/>
              </a:spcAft>
              <a:buSzPct val="75000"/>
              <a:buFont typeface="Arial" pitchFamily="34" charset="0"/>
              <a:buChar char="•"/>
              <a:defRPr/>
            </a:pPr>
            <a:r>
              <a:rPr lang="en-US" sz="3200" b="1" kern="0" dirty="0">
                <a:latin typeface="+mn-lt"/>
                <a:cs typeface="Times New Roman" panose="02020603050405020304" pitchFamily="18" charset="0"/>
              </a:rPr>
              <a:t>Required by law</a:t>
            </a:r>
          </a:p>
          <a:p>
            <a:pPr marL="342900" indent="-342900" fontAlgn="auto">
              <a:spcBef>
                <a:spcPct val="20000"/>
              </a:spcBef>
              <a:spcAft>
                <a:spcPts val="0"/>
              </a:spcAft>
              <a:buSzPct val="75000"/>
              <a:buFont typeface="Arial" pitchFamily="34" charset="0"/>
              <a:buChar char="•"/>
              <a:defRPr/>
            </a:pPr>
            <a:r>
              <a:rPr lang="en-US" sz="3200" kern="0" dirty="0">
                <a:latin typeface="+mn-lt"/>
                <a:cs typeface="Times New Roman" panose="02020603050405020304" pitchFamily="18" charset="0"/>
              </a:rPr>
              <a:t>Secures the value of public investment</a:t>
            </a:r>
          </a:p>
          <a:p>
            <a:pPr marL="342900" indent="-342900" fontAlgn="auto">
              <a:spcBef>
                <a:spcPct val="20000"/>
              </a:spcBef>
              <a:spcAft>
                <a:spcPts val="0"/>
              </a:spcAft>
              <a:buSzPct val="75000"/>
              <a:buFont typeface="Arial" pitchFamily="34" charset="0"/>
              <a:buChar char="•"/>
              <a:defRPr/>
            </a:pPr>
            <a:r>
              <a:rPr lang="en-US" sz="3200" kern="0" dirty="0">
                <a:latin typeface="+mn-lt"/>
                <a:cs typeface="Times New Roman" panose="02020603050405020304" pitchFamily="18" charset="0"/>
              </a:rPr>
              <a:t>Results in higher quality projects</a:t>
            </a:r>
          </a:p>
          <a:p>
            <a:pPr marL="342900" indent="-342900" fontAlgn="auto">
              <a:lnSpc>
                <a:spcPct val="90000"/>
              </a:lnSpc>
              <a:spcBef>
                <a:spcPct val="20000"/>
              </a:spcBef>
              <a:spcAft>
                <a:spcPts val="0"/>
              </a:spcAft>
              <a:buSzPct val="75000"/>
              <a:buFont typeface="Arial" pitchFamily="34" charset="0"/>
              <a:buChar char="•"/>
              <a:defRPr/>
            </a:pPr>
            <a:r>
              <a:rPr lang="en-US" sz="3200" kern="0" dirty="0">
                <a:latin typeface="+mn-lt"/>
                <a:cs typeface="Times New Roman" panose="02020603050405020304" pitchFamily="18" charset="0"/>
              </a:rPr>
              <a:t>Avoids or mitigates harmful environmental impacts</a:t>
            </a:r>
          </a:p>
          <a:p>
            <a:pPr marL="342900" indent="-342900" fontAlgn="auto">
              <a:spcBef>
                <a:spcPct val="20000"/>
              </a:spcBef>
              <a:spcAft>
                <a:spcPts val="0"/>
              </a:spcAft>
              <a:buSzPct val="75000"/>
              <a:buFont typeface="Arial" pitchFamily="34" charset="0"/>
              <a:buChar char="•"/>
              <a:defRPr/>
            </a:pPr>
            <a:r>
              <a:rPr lang="en-US" sz="3200" kern="0" dirty="0">
                <a:latin typeface="+mn-lt"/>
                <a:cs typeface="Times New Roman" panose="02020603050405020304" pitchFamily="18" charset="0"/>
              </a:rPr>
              <a:t>Helps avoid litigation that could stop project </a:t>
            </a:r>
          </a:p>
          <a:p>
            <a:pPr marL="342900" indent="-342900" fontAlgn="auto">
              <a:spcBef>
                <a:spcPct val="20000"/>
              </a:spcBef>
              <a:spcAft>
                <a:spcPts val="0"/>
              </a:spcAft>
              <a:buSzPct val="75000"/>
              <a:buFont typeface="Arial" pitchFamily="34" charset="0"/>
              <a:buChar char="•"/>
              <a:defRPr/>
            </a:pPr>
            <a:r>
              <a:rPr lang="en-US" sz="3200" b="1" kern="0" dirty="0">
                <a:latin typeface="+mn-lt"/>
                <a:cs typeface="Times New Roman" panose="02020603050405020304" pitchFamily="18" charset="0"/>
              </a:rPr>
              <a:t>Grantees avoid monitoring findings and sanctions </a:t>
            </a:r>
            <a:r>
              <a:rPr lang="en-US" sz="3200" b="1" kern="0" dirty="0">
                <a:solidFill>
                  <a:srgbClr val="FF0000"/>
                </a:solidFill>
                <a:latin typeface="+mn-lt"/>
                <a:cs typeface="Times New Roman" panose="02020603050405020304" pitchFamily="18" charset="0"/>
              </a:rPr>
              <a:t>(incl. Grant re-payment)</a:t>
            </a:r>
          </a:p>
          <a:p>
            <a:pPr marL="342900" indent="-342900" fontAlgn="auto">
              <a:spcBef>
                <a:spcPct val="20000"/>
              </a:spcBef>
              <a:spcAft>
                <a:spcPts val="0"/>
              </a:spcAft>
              <a:buClr>
                <a:schemeClr val="tx2"/>
              </a:buClr>
              <a:buSzPct val="75000"/>
              <a:buFont typeface="Wingdings" pitchFamily="2" charset="2"/>
              <a:buChar char="n"/>
              <a:defRPr/>
            </a:pPr>
            <a:endParaRPr lang="en-US" sz="3200" kern="0" dirty="0">
              <a:latin typeface="+mn-lt"/>
              <a:cs typeface="Times New Roman" pitchFamily="18" charset="0"/>
            </a:endParaRPr>
          </a:p>
          <a:p>
            <a:pPr marL="342900" indent="-342900" fontAlgn="auto">
              <a:spcBef>
                <a:spcPct val="20000"/>
              </a:spcBef>
              <a:spcAft>
                <a:spcPts val="0"/>
              </a:spcAft>
              <a:buClr>
                <a:schemeClr val="tx2"/>
              </a:buClr>
              <a:buSzPct val="75000"/>
              <a:buFont typeface="Wingdings" pitchFamily="2" charset="2"/>
              <a:buChar char="n"/>
              <a:defRPr/>
            </a:pPr>
            <a:endParaRPr lang="en-US" sz="1400" kern="0" dirty="0">
              <a:latin typeface="+mn-lt"/>
              <a:cs typeface="Times New Roman" pitchFamily="18" charset="0"/>
            </a:endParaRPr>
          </a:p>
          <a:p>
            <a:pPr marL="342900" indent="-342900" fontAlgn="auto">
              <a:spcBef>
                <a:spcPct val="20000"/>
              </a:spcBef>
              <a:spcAft>
                <a:spcPts val="0"/>
              </a:spcAft>
              <a:buClr>
                <a:schemeClr val="tx2"/>
              </a:buClr>
              <a:buSzPct val="75000"/>
              <a:buFont typeface="Wingdings" pitchFamily="2" charset="2"/>
              <a:buChar char="n"/>
              <a:defRPr/>
            </a:pPr>
            <a:endParaRPr lang="en-US" sz="3200" kern="0" dirty="0">
              <a:latin typeface="+mn-lt"/>
              <a:cs typeface="Times New Roman" pitchFamily="18" charset="0"/>
            </a:endParaRPr>
          </a:p>
        </p:txBody>
      </p:sp>
      <p:sp>
        <p:nvSpPr>
          <p:cNvPr id="4" name="TextBox 3">
            <a:extLst>
              <a:ext uri="{FF2B5EF4-FFF2-40B4-BE49-F238E27FC236}">
                <a16:creationId xmlns:a16="http://schemas.microsoft.com/office/drawing/2014/main" id="{B35882AA-C968-4350-8366-5837E177882F}"/>
              </a:ext>
            </a:extLst>
          </p:cNvPr>
          <p:cNvSpPr txBox="1"/>
          <p:nvPr/>
        </p:nvSpPr>
        <p:spPr>
          <a:xfrm>
            <a:off x="0" y="-19050"/>
            <a:ext cx="9144000" cy="400110"/>
          </a:xfrm>
          <a:prstGeom prst="rect">
            <a:avLst/>
          </a:prstGeom>
          <a:solidFill>
            <a:schemeClr val="tx2"/>
          </a:solid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974B06A-AE39-45F1-BA57-F2717DE86D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353CC251-C7EE-4205-AEFE-1B7682822D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1791" y="6136577"/>
            <a:ext cx="1237409" cy="340423"/>
          </a:xfrm>
          <a:prstGeom prst="rect">
            <a:avLst/>
          </a:prstGeom>
        </p:spPr>
      </p:pic>
      <p:sp>
        <p:nvSpPr>
          <p:cNvPr id="8" name="Slide Number Placeholder 1">
            <a:extLst>
              <a:ext uri="{FF2B5EF4-FFF2-40B4-BE49-F238E27FC236}">
                <a16:creationId xmlns:a16="http://schemas.microsoft.com/office/drawing/2014/main" id="{1DCDACFE-FDC6-4376-874D-D8A899AE04AA}"/>
              </a:ext>
            </a:extLst>
          </p:cNvPr>
          <p:cNvSpPr txBox="1">
            <a:spLocks/>
          </p:cNvSpPr>
          <p:nvPr/>
        </p:nvSpPr>
        <p:spPr>
          <a:xfrm>
            <a:off x="6534991" y="6425944"/>
            <a:ext cx="2133600" cy="27384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3F335402-A96B-43FB-BE82-10458D361873}" type="slidenum">
              <a:rPr lang="en-US" sz="800" smtClean="0"/>
              <a:pPr algn="r"/>
              <a:t>16</a:t>
            </a:fld>
            <a:endParaRPr lang="en-US" sz="800" dirty="0"/>
          </a:p>
        </p:txBody>
      </p:sp>
    </p:spTree>
  </p:cSld>
  <p:clrMapOvr>
    <a:masterClrMapping/>
  </p:clrMapOvr>
  <p:transition advClick="0"/>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B877-2659-4CE6-845E-045B1770E394}"/>
              </a:ext>
            </a:extLst>
          </p:cNvPr>
          <p:cNvSpPr>
            <a:spLocks noGrp="1"/>
          </p:cNvSpPr>
          <p:nvPr>
            <p:ph type="title"/>
          </p:nvPr>
        </p:nvSpPr>
        <p:spPr/>
        <p:txBody>
          <a:bodyPr>
            <a:normAutofit/>
          </a:bodyPr>
          <a:lstStyle/>
          <a:p>
            <a:pPr algn="ctr"/>
            <a:r>
              <a:rPr lang="en-US" sz="3000" dirty="0">
                <a:latin typeface="+mn-lt"/>
              </a:rPr>
              <a:t>100-Year FLOODPLAIN</a:t>
            </a:r>
          </a:p>
        </p:txBody>
      </p:sp>
      <p:sp>
        <p:nvSpPr>
          <p:cNvPr id="3" name="Content Placeholder 2">
            <a:extLst>
              <a:ext uri="{FF2B5EF4-FFF2-40B4-BE49-F238E27FC236}">
                <a16:creationId xmlns:a16="http://schemas.microsoft.com/office/drawing/2014/main" id="{62AB1684-186F-4C87-B3CA-66B686177B80}"/>
              </a:ext>
            </a:extLst>
          </p:cNvPr>
          <p:cNvSpPr>
            <a:spLocks noGrp="1"/>
          </p:cNvSpPr>
          <p:nvPr>
            <p:ph idx="1"/>
          </p:nvPr>
        </p:nvSpPr>
        <p:spPr/>
        <p:txBody>
          <a:bodyPr>
            <a:normAutofit/>
          </a:bodyPr>
          <a:lstStyle/>
          <a:p>
            <a:r>
              <a:rPr lang="en-US" sz="2400" dirty="0"/>
              <a:t>Area subject to inundation from a flood having a 1% or greater chance of flooding in any given year (1 in 100 years)</a:t>
            </a:r>
          </a:p>
          <a:p>
            <a:r>
              <a:rPr lang="en-US" sz="2400" dirty="0"/>
              <a:t>The area is designated on a Federal Emergency Management Agency (FEMA) Flood Insurance Rate Map (FIRM or </a:t>
            </a:r>
            <a:r>
              <a:rPr lang="en-US" sz="2400" dirty="0" err="1"/>
              <a:t>FIRMette</a:t>
            </a:r>
            <a:r>
              <a:rPr lang="en-US" sz="2400" dirty="0"/>
              <a:t>) under FEMA regulations as Zone A1-30, AE, A, AH, AO, AR, or A99</a:t>
            </a:r>
          </a:p>
          <a:p>
            <a:r>
              <a:rPr lang="en-US" sz="2400" dirty="0"/>
              <a:t>On a color </a:t>
            </a:r>
            <a:r>
              <a:rPr lang="en-US" sz="2400" dirty="0" err="1"/>
              <a:t>FIRMette</a:t>
            </a:r>
            <a:r>
              <a:rPr lang="en-US" sz="2400" dirty="0"/>
              <a:t>, is usually denoted by bluish-greenish dots (</a:t>
            </a:r>
            <a:r>
              <a:rPr lang="en-US" sz="2400" dirty="0">
                <a:solidFill>
                  <a:srgbClr val="07A982"/>
                </a:solidFill>
              </a:rPr>
              <a:t>……</a:t>
            </a:r>
            <a:r>
              <a:rPr lang="en-US" sz="2400" dirty="0"/>
              <a:t>) or (now) a field of that same color</a:t>
            </a:r>
          </a:p>
        </p:txBody>
      </p:sp>
      <p:sp>
        <p:nvSpPr>
          <p:cNvPr id="4" name="TextBox 3">
            <a:extLst>
              <a:ext uri="{FF2B5EF4-FFF2-40B4-BE49-F238E27FC236}">
                <a16:creationId xmlns:a16="http://schemas.microsoft.com/office/drawing/2014/main" id="{1FB2BEF2-3C46-483F-87B4-DD2E38212133}"/>
              </a:ext>
            </a:extLst>
          </p:cNvPr>
          <p:cNvSpPr txBox="1"/>
          <p:nvPr/>
        </p:nvSpPr>
        <p:spPr>
          <a:xfrm>
            <a:off x="0" y="-9653"/>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6AC0C4D-20BC-475A-8A9C-6D9BC83AC4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42247" y="88"/>
            <a:ext cx="2591456" cy="303681"/>
          </a:xfrm>
          <a:prstGeom prst="rect">
            <a:avLst/>
          </a:prstGeom>
        </p:spPr>
      </p:pic>
      <p:pic>
        <p:nvPicPr>
          <p:cNvPr id="6" name="Picture 5">
            <a:extLst>
              <a:ext uri="{FF2B5EF4-FFF2-40B4-BE49-F238E27FC236}">
                <a16:creationId xmlns:a16="http://schemas.microsoft.com/office/drawing/2014/main" id="{F131210F-C8A6-433B-9E7A-3A47A1FAB4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7" name="Slide Number Placeholder 5">
            <a:extLst>
              <a:ext uri="{FF2B5EF4-FFF2-40B4-BE49-F238E27FC236}">
                <a16:creationId xmlns:a16="http://schemas.microsoft.com/office/drawing/2014/main" id="{8A9E0F21-D752-44DC-89EE-C030CA03903A}"/>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160</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648978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B877-2659-4CE6-845E-045B1770E394}"/>
              </a:ext>
            </a:extLst>
          </p:cNvPr>
          <p:cNvSpPr>
            <a:spLocks noGrp="1"/>
          </p:cNvSpPr>
          <p:nvPr>
            <p:ph type="title"/>
          </p:nvPr>
        </p:nvSpPr>
        <p:spPr/>
        <p:txBody>
          <a:bodyPr>
            <a:normAutofit/>
          </a:bodyPr>
          <a:lstStyle/>
          <a:p>
            <a:pPr algn="ctr"/>
            <a:r>
              <a:rPr lang="en-US" sz="3000" dirty="0">
                <a:latin typeface="+mn-lt"/>
              </a:rPr>
              <a:t>500-Year FLOODPLAIN</a:t>
            </a:r>
          </a:p>
        </p:txBody>
      </p:sp>
      <p:sp>
        <p:nvSpPr>
          <p:cNvPr id="3" name="Content Placeholder 2">
            <a:extLst>
              <a:ext uri="{FF2B5EF4-FFF2-40B4-BE49-F238E27FC236}">
                <a16:creationId xmlns:a16="http://schemas.microsoft.com/office/drawing/2014/main" id="{62AB1684-186F-4C87-B3CA-66B686177B80}"/>
              </a:ext>
            </a:extLst>
          </p:cNvPr>
          <p:cNvSpPr>
            <a:spLocks noGrp="1"/>
          </p:cNvSpPr>
          <p:nvPr>
            <p:ph idx="1"/>
          </p:nvPr>
        </p:nvSpPr>
        <p:spPr>
          <a:xfrm>
            <a:off x="551717" y="2217562"/>
            <a:ext cx="8040566" cy="3263504"/>
          </a:xfrm>
        </p:spPr>
        <p:txBody>
          <a:bodyPr>
            <a:normAutofit/>
          </a:bodyPr>
          <a:lstStyle/>
          <a:p>
            <a:r>
              <a:rPr lang="en-US" sz="2400" dirty="0"/>
              <a:t>Area subject to inundation from a flood having a 0.2% chance of occurring in any given year</a:t>
            </a:r>
          </a:p>
          <a:p>
            <a:r>
              <a:rPr lang="en-US" sz="2400" dirty="0"/>
              <a:t>Designated on a FIRM under FEMA regulations as Zone B, or a Shaded Zone X (usually denoted by black dots (……) or (now) a yellow-orange field or yellow-orange diagonal lines (</a:t>
            </a:r>
            <a:r>
              <a:rPr lang="en-US" sz="2400" b="1" dirty="0">
                <a:solidFill>
                  <a:srgbClr val="FFC000"/>
                </a:solidFill>
              </a:rPr>
              <a:t>/////</a:t>
            </a:r>
            <a:r>
              <a:rPr lang="en-US" sz="2400" dirty="0"/>
              <a:t>)</a:t>
            </a:r>
          </a:p>
          <a:p>
            <a:r>
              <a:rPr lang="en-US" sz="2400" dirty="0"/>
              <a:t>Mitigation required for “critical actions” located in 500-year floodplain</a:t>
            </a:r>
          </a:p>
        </p:txBody>
      </p:sp>
      <p:sp>
        <p:nvSpPr>
          <p:cNvPr id="4" name="TextBox 3">
            <a:extLst>
              <a:ext uri="{FF2B5EF4-FFF2-40B4-BE49-F238E27FC236}">
                <a16:creationId xmlns:a16="http://schemas.microsoft.com/office/drawing/2014/main" id="{E318120F-093E-4482-98D8-A4B27EB54964}"/>
              </a:ext>
            </a:extLst>
          </p:cNvPr>
          <p:cNvSpPr txBox="1"/>
          <p:nvPr/>
        </p:nvSpPr>
        <p:spPr>
          <a:xfrm>
            <a:off x="-22654" y="2704"/>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A5FE16B-D0D4-443D-B3D8-09C88944F7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27830" y="2704"/>
            <a:ext cx="2591456" cy="303681"/>
          </a:xfrm>
          <a:prstGeom prst="rect">
            <a:avLst/>
          </a:prstGeom>
        </p:spPr>
      </p:pic>
      <p:pic>
        <p:nvPicPr>
          <p:cNvPr id="6" name="Picture 5">
            <a:extLst>
              <a:ext uri="{FF2B5EF4-FFF2-40B4-BE49-F238E27FC236}">
                <a16:creationId xmlns:a16="http://schemas.microsoft.com/office/drawing/2014/main" id="{81F8B737-80DF-478D-B8A4-69E5BD735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7" name="Slide Number Placeholder 5">
            <a:extLst>
              <a:ext uri="{FF2B5EF4-FFF2-40B4-BE49-F238E27FC236}">
                <a16:creationId xmlns:a16="http://schemas.microsoft.com/office/drawing/2014/main" id="{6C0FE50F-E2CC-404E-9E20-614502E9B023}"/>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161</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1588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B877-2659-4CE6-845E-045B1770E394}"/>
              </a:ext>
            </a:extLst>
          </p:cNvPr>
          <p:cNvSpPr>
            <a:spLocks noGrp="1"/>
          </p:cNvSpPr>
          <p:nvPr>
            <p:ph type="title"/>
          </p:nvPr>
        </p:nvSpPr>
        <p:spPr/>
        <p:txBody>
          <a:bodyPr>
            <a:normAutofit/>
          </a:bodyPr>
          <a:lstStyle/>
          <a:p>
            <a:pPr algn="ctr"/>
            <a:r>
              <a:rPr lang="en-US" sz="3000" dirty="0">
                <a:latin typeface="+mn-lt"/>
              </a:rPr>
              <a:t>FLOODWAY</a:t>
            </a:r>
          </a:p>
        </p:txBody>
      </p:sp>
      <p:sp>
        <p:nvSpPr>
          <p:cNvPr id="3" name="Content Placeholder 2">
            <a:extLst>
              <a:ext uri="{FF2B5EF4-FFF2-40B4-BE49-F238E27FC236}">
                <a16:creationId xmlns:a16="http://schemas.microsoft.com/office/drawing/2014/main" id="{62AB1684-186F-4C87-B3CA-66B686177B80}"/>
              </a:ext>
            </a:extLst>
          </p:cNvPr>
          <p:cNvSpPr>
            <a:spLocks noGrp="1"/>
          </p:cNvSpPr>
          <p:nvPr>
            <p:ph idx="1"/>
          </p:nvPr>
        </p:nvSpPr>
        <p:spPr/>
        <p:txBody>
          <a:bodyPr>
            <a:normAutofit/>
          </a:bodyPr>
          <a:lstStyle/>
          <a:p>
            <a:r>
              <a:rPr lang="en-US" sz="2400" dirty="0"/>
              <a:t>The portion of the floodplain which is effective in carrying flow, where the flood hazard is generally the greatest, and where water depths and velocities are the highest</a:t>
            </a:r>
          </a:p>
          <a:p>
            <a:r>
              <a:rPr lang="en-US" sz="2400" dirty="0"/>
              <a:t>For purposes of Part 55, the Floodway doesn’t have a vertical limit</a:t>
            </a:r>
          </a:p>
          <a:p>
            <a:r>
              <a:rPr lang="en-US" sz="2400" dirty="0"/>
              <a:t>Designated on a FIRM under FEMA regulations as Zone AE “hatched” (i.e., denoted by diagonal lines </a:t>
            </a:r>
            <a:r>
              <a:rPr lang="en-US" sz="2400" b="1" dirty="0">
                <a:solidFill>
                  <a:srgbClr val="2DC8FF"/>
                </a:solidFill>
              </a:rPr>
              <a:t>///////</a:t>
            </a:r>
            <a:r>
              <a:rPr lang="en-US" sz="2400" dirty="0"/>
              <a:t> or //////// or alternating </a:t>
            </a:r>
            <a:r>
              <a:rPr lang="en-US" sz="2400" b="1" dirty="0">
                <a:solidFill>
                  <a:srgbClr val="2DC8FF"/>
                </a:solidFill>
              </a:rPr>
              <a:t>/</a:t>
            </a:r>
            <a:r>
              <a:rPr lang="en-US" sz="2400" b="1" dirty="0">
                <a:solidFill>
                  <a:srgbClr val="DE749A"/>
                </a:solidFill>
              </a:rPr>
              <a:t>/</a:t>
            </a:r>
            <a:r>
              <a:rPr lang="en-US" sz="2400" b="1" dirty="0">
                <a:solidFill>
                  <a:srgbClr val="2DC8FF"/>
                </a:solidFill>
              </a:rPr>
              <a:t>/</a:t>
            </a:r>
            <a:r>
              <a:rPr lang="en-US" sz="2400" b="1" dirty="0">
                <a:solidFill>
                  <a:srgbClr val="DE749A"/>
                </a:solidFill>
              </a:rPr>
              <a:t>/</a:t>
            </a:r>
            <a:r>
              <a:rPr lang="en-US" sz="2400" b="1" dirty="0">
                <a:solidFill>
                  <a:srgbClr val="2DC8FF"/>
                </a:solidFill>
              </a:rPr>
              <a:t>/</a:t>
            </a:r>
            <a:r>
              <a:rPr lang="en-US" sz="2400" b="1" dirty="0">
                <a:solidFill>
                  <a:srgbClr val="DE749A"/>
                </a:solidFill>
              </a:rPr>
              <a:t>/</a:t>
            </a:r>
            <a:r>
              <a:rPr lang="en-US" sz="2400" b="1" dirty="0">
                <a:solidFill>
                  <a:srgbClr val="2DC8FF"/>
                </a:solidFill>
              </a:rPr>
              <a:t>/</a:t>
            </a:r>
            <a:r>
              <a:rPr lang="en-US" sz="2400" b="1" dirty="0">
                <a:solidFill>
                  <a:srgbClr val="DE749A"/>
                </a:solidFill>
              </a:rPr>
              <a:t>/</a:t>
            </a:r>
          </a:p>
        </p:txBody>
      </p:sp>
      <p:sp>
        <p:nvSpPr>
          <p:cNvPr id="4" name="TextBox 3">
            <a:extLst>
              <a:ext uri="{FF2B5EF4-FFF2-40B4-BE49-F238E27FC236}">
                <a16:creationId xmlns:a16="http://schemas.microsoft.com/office/drawing/2014/main" id="{0457CCAC-5C92-4664-81AE-8440687B51A3}"/>
              </a:ext>
            </a:extLst>
          </p:cNvPr>
          <p:cNvSpPr txBox="1"/>
          <p:nvPr/>
        </p:nvSpPr>
        <p:spPr>
          <a:xfrm>
            <a:off x="0" y="2399"/>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8A47647-165A-4C3D-8CD6-001B30F9CD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2399"/>
            <a:ext cx="2591456" cy="303681"/>
          </a:xfrm>
          <a:prstGeom prst="rect">
            <a:avLst/>
          </a:prstGeom>
        </p:spPr>
      </p:pic>
      <p:pic>
        <p:nvPicPr>
          <p:cNvPr id="6" name="Picture 5">
            <a:extLst>
              <a:ext uri="{FF2B5EF4-FFF2-40B4-BE49-F238E27FC236}">
                <a16:creationId xmlns:a16="http://schemas.microsoft.com/office/drawing/2014/main" id="{3789D05C-BC89-4E79-A35C-81A459620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7" name="Slide Number Placeholder 5">
            <a:extLst>
              <a:ext uri="{FF2B5EF4-FFF2-40B4-BE49-F238E27FC236}">
                <a16:creationId xmlns:a16="http://schemas.microsoft.com/office/drawing/2014/main" id="{6BC11A4D-EB51-4CB8-8A9D-775CF9D249B6}"/>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162</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420069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B877-2659-4CE6-845E-045B1770E394}"/>
              </a:ext>
            </a:extLst>
          </p:cNvPr>
          <p:cNvSpPr>
            <a:spLocks noGrp="1"/>
          </p:cNvSpPr>
          <p:nvPr>
            <p:ph type="title"/>
          </p:nvPr>
        </p:nvSpPr>
        <p:spPr/>
        <p:txBody>
          <a:bodyPr>
            <a:normAutofit/>
          </a:bodyPr>
          <a:lstStyle/>
          <a:p>
            <a:pPr algn="ctr"/>
            <a:r>
              <a:rPr lang="en-US" sz="3000" dirty="0">
                <a:latin typeface="+mn-lt"/>
              </a:rPr>
              <a:t>FLOODWAY</a:t>
            </a:r>
          </a:p>
        </p:txBody>
      </p:sp>
      <p:sp>
        <p:nvSpPr>
          <p:cNvPr id="3" name="Content Placeholder 2">
            <a:extLst>
              <a:ext uri="{FF2B5EF4-FFF2-40B4-BE49-F238E27FC236}">
                <a16:creationId xmlns:a16="http://schemas.microsoft.com/office/drawing/2014/main" id="{62AB1684-186F-4C87-B3CA-66B686177B80}"/>
              </a:ext>
            </a:extLst>
          </p:cNvPr>
          <p:cNvSpPr>
            <a:spLocks noGrp="1"/>
          </p:cNvSpPr>
          <p:nvPr>
            <p:ph idx="1"/>
          </p:nvPr>
        </p:nvSpPr>
        <p:spPr/>
        <p:txBody>
          <a:bodyPr>
            <a:normAutofit/>
          </a:bodyPr>
          <a:lstStyle/>
          <a:p>
            <a:r>
              <a:rPr lang="en-US" sz="2400" dirty="0"/>
              <a:t>The only Illinois CDBG assistance that may be committed in a Floodway is for a functionally dependent use, which is a purpose that can only be located or carried out in close proximity to water (e.g., dams, marinas, water-front park, ship repair, &amp; etc.)</a:t>
            </a:r>
          </a:p>
          <a:p>
            <a:r>
              <a:rPr lang="en-US" sz="2400" dirty="0">
                <a:solidFill>
                  <a:srgbClr val="FF0000"/>
                </a:solidFill>
              </a:rPr>
              <a:t>Since almost no IL CDBG funds are used for functionally dependent purposes, the IL CDBG ERO refers to these zones as “prohibited” Floodways in training documents</a:t>
            </a:r>
          </a:p>
        </p:txBody>
      </p:sp>
      <p:sp>
        <p:nvSpPr>
          <p:cNvPr id="4" name="TextBox 3">
            <a:extLst>
              <a:ext uri="{FF2B5EF4-FFF2-40B4-BE49-F238E27FC236}">
                <a16:creationId xmlns:a16="http://schemas.microsoft.com/office/drawing/2014/main" id="{9CE87C1F-CD25-4CA6-B295-6DF8F4123A66}"/>
              </a:ext>
            </a:extLst>
          </p:cNvPr>
          <p:cNvSpPr txBox="1"/>
          <p:nvPr/>
        </p:nvSpPr>
        <p:spPr>
          <a:xfrm>
            <a:off x="0" y="-35375"/>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288D8A1-1455-4E18-8B35-F875114FAA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15474" y="-25634"/>
            <a:ext cx="2591456" cy="303681"/>
          </a:xfrm>
          <a:prstGeom prst="rect">
            <a:avLst/>
          </a:prstGeom>
        </p:spPr>
      </p:pic>
      <p:pic>
        <p:nvPicPr>
          <p:cNvPr id="6" name="Picture 5">
            <a:extLst>
              <a:ext uri="{FF2B5EF4-FFF2-40B4-BE49-F238E27FC236}">
                <a16:creationId xmlns:a16="http://schemas.microsoft.com/office/drawing/2014/main" id="{720FA3FD-6DC8-43E4-918D-A7767B9DA1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7" name="Slide Number Placeholder 5">
            <a:extLst>
              <a:ext uri="{FF2B5EF4-FFF2-40B4-BE49-F238E27FC236}">
                <a16:creationId xmlns:a16="http://schemas.microsoft.com/office/drawing/2014/main" id="{597D883B-9BA2-4664-8449-FDE64F0D819E}"/>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163</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197183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B877-2659-4CE6-845E-045B1770E394}"/>
              </a:ext>
            </a:extLst>
          </p:cNvPr>
          <p:cNvSpPr>
            <a:spLocks noGrp="1"/>
          </p:cNvSpPr>
          <p:nvPr>
            <p:ph type="title"/>
          </p:nvPr>
        </p:nvSpPr>
        <p:spPr/>
        <p:txBody>
          <a:bodyPr>
            <a:normAutofit/>
          </a:bodyPr>
          <a:lstStyle/>
          <a:p>
            <a:pPr algn="ctr"/>
            <a:r>
              <a:rPr lang="en-US" sz="3000" dirty="0">
                <a:latin typeface="+mn-lt"/>
              </a:rPr>
              <a:t>COASTAL HIGH HAZARD AREA</a:t>
            </a:r>
          </a:p>
        </p:txBody>
      </p:sp>
      <p:sp>
        <p:nvSpPr>
          <p:cNvPr id="3" name="Content Placeholder 2">
            <a:extLst>
              <a:ext uri="{FF2B5EF4-FFF2-40B4-BE49-F238E27FC236}">
                <a16:creationId xmlns:a16="http://schemas.microsoft.com/office/drawing/2014/main" id="{62AB1684-186F-4C87-B3CA-66B686177B80}"/>
              </a:ext>
            </a:extLst>
          </p:cNvPr>
          <p:cNvSpPr>
            <a:spLocks noGrp="1"/>
          </p:cNvSpPr>
          <p:nvPr>
            <p:ph idx="1"/>
          </p:nvPr>
        </p:nvSpPr>
        <p:spPr/>
        <p:txBody>
          <a:bodyPr>
            <a:normAutofit/>
          </a:bodyPr>
          <a:lstStyle/>
          <a:p>
            <a:r>
              <a:rPr lang="en-US" sz="2400" dirty="0"/>
              <a:t>Area subject to high velocity waters, including but not limited to, hurricane wave wash or tsunamis</a:t>
            </a:r>
          </a:p>
          <a:p>
            <a:r>
              <a:rPr lang="en-US" sz="2400" dirty="0"/>
              <a:t>Designated on a FIRM under FEMA regulations as Zone V1-30, VE, or V</a:t>
            </a:r>
          </a:p>
          <a:p>
            <a:r>
              <a:rPr lang="en-US" sz="2400" dirty="0"/>
              <a:t>Good news for our Grantees: Since Illinois’ coastal zone is at least two counties away from the Illinois CDBG service territory, not a concern for our programs</a:t>
            </a:r>
          </a:p>
        </p:txBody>
      </p:sp>
      <p:sp>
        <p:nvSpPr>
          <p:cNvPr id="4" name="TextBox 3">
            <a:extLst>
              <a:ext uri="{FF2B5EF4-FFF2-40B4-BE49-F238E27FC236}">
                <a16:creationId xmlns:a16="http://schemas.microsoft.com/office/drawing/2014/main" id="{A8E4507D-4DEF-4110-8253-982330BAAA3F}"/>
              </a:ext>
            </a:extLst>
          </p:cNvPr>
          <p:cNvSpPr txBox="1"/>
          <p:nvPr/>
        </p:nvSpPr>
        <p:spPr>
          <a:xfrm>
            <a:off x="0" y="2399"/>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F36163A-8B65-40F1-A965-90C37B17CA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2399"/>
            <a:ext cx="2591456" cy="303681"/>
          </a:xfrm>
          <a:prstGeom prst="rect">
            <a:avLst/>
          </a:prstGeom>
        </p:spPr>
      </p:pic>
      <p:pic>
        <p:nvPicPr>
          <p:cNvPr id="6" name="Picture 5">
            <a:extLst>
              <a:ext uri="{FF2B5EF4-FFF2-40B4-BE49-F238E27FC236}">
                <a16:creationId xmlns:a16="http://schemas.microsoft.com/office/drawing/2014/main" id="{251D8834-D43F-4096-8546-C758344179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7" name="Slide Number Placeholder 5">
            <a:extLst>
              <a:ext uri="{FF2B5EF4-FFF2-40B4-BE49-F238E27FC236}">
                <a16:creationId xmlns:a16="http://schemas.microsoft.com/office/drawing/2014/main" id="{83572139-1CAF-4B79-A132-3DA38872FF28}"/>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164</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582129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1">
            <a:extLst>
              <a:ext uri="{FF2B5EF4-FFF2-40B4-BE49-F238E27FC236}">
                <a16:creationId xmlns:a16="http://schemas.microsoft.com/office/drawing/2014/main" id="{39930EF5-F30E-4D9B-A8C1-3115841D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265" y="1079897"/>
            <a:ext cx="6700838" cy="482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6A7B9B22-929B-4868-9883-2D28F248479A}"/>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165</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863846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001">
            <a:extLst>
              <a:ext uri="{FF2B5EF4-FFF2-40B4-BE49-F238E27FC236}">
                <a16:creationId xmlns:a16="http://schemas.microsoft.com/office/drawing/2014/main" id="{AC01D3AB-D86C-4945-9113-27DAE62B0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646" y="854228"/>
            <a:ext cx="7043738"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3DF7E1C2-58ED-413F-9822-FA3542FE30BE}"/>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166</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12438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B877-2659-4CE6-845E-045B1770E394}"/>
              </a:ext>
            </a:extLst>
          </p:cNvPr>
          <p:cNvSpPr>
            <a:spLocks noGrp="1"/>
          </p:cNvSpPr>
          <p:nvPr>
            <p:ph type="title"/>
          </p:nvPr>
        </p:nvSpPr>
        <p:spPr/>
        <p:txBody>
          <a:bodyPr>
            <a:normAutofit/>
          </a:bodyPr>
          <a:lstStyle/>
          <a:p>
            <a:pPr algn="ctr"/>
            <a:r>
              <a:rPr lang="en-US" sz="3000" dirty="0">
                <a:latin typeface="+mn-lt"/>
              </a:rPr>
              <a:t>CRITICAL ACTIONS</a:t>
            </a:r>
          </a:p>
        </p:txBody>
      </p:sp>
      <p:sp>
        <p:nvSpPr>
          <p:cNvPr id="3" name="Content Placeholder 2">
            <a:extLst>
              <a:ext uri="{FF2B5EF4-FFF2-40B4-BE49-F238E27FC236}">
                <a16:creationId xmlns:a16="http://schemas.microsoft.com/office/drawing/2014/main" id="{62AB1684-186F-4C87-B3CA-66B686177B80}"/>
              </a:ext>
            </a:extLst>
          </p:cNvPr>
          <p:cNvSpPr>
            <a:spLocks noGrp="1"/>
          </p:cNvSpPr>
          <p:nvPr>
            <p:ph idx="1"/>
          </p:nvPr>
        </p:nvSpPr>
        <p:spPr/>
        <p:txBody>
          <a:bodyPr>
            <a:normAutofit/>
          </a:bodyPr>
          <a:lstStyle/>
          <a:p>
            <a:r>
              <a:rPr lang="en-US" sz="2400" dirty="0"/>
              <a:t>Prohibited in Floodways &amp; Coastal High Hazard Areas</a:t>
            </a:r>
          </a:p>
          <a:p>
            <a:r>
              <a:rPr lang="en-US" sz="2400" dirty="0"/>
              <a:t>Should be avoided in the 100- and 500-year Floodplains</a:t>
            </a:r>
          </a:p>
          <a:p>
            <a:pPr lvl="1">
              <a:buFont typeface="Wingdings" panose="05000000000000000000" pitchFamily="2" charset="2"/>
              <a:buChar char="§"/>
            </a:pPr>
            <a:r>
              <a:rPr lang="en-US" sz="2100" dirty="0"/>
              <a:t> Allowed if processed under 24 CFR Part 55.20</a:t>
            </a:r>
            <a:endParaRPr lang="en-US" sz="2400" dirty="0"/>
          </a:p>
          <a:p>
            <a:r>
              <a:rPr lang="en-US" sz="2400" dirty="0"/>
              <a:t>Defined in Section 55.2(b)(3)(</a:t>
            </a:r>
            <a:r>
              <a:rPr lang="en-US" sz="2400" dirty="0" err="1"/>
              <a:t>i</a:t>
            </a:r>
            <a:r>
              <a:rPr lang="en-US" sz="2400" dirty="0"/>
              <a:t>) as any activity for which even a slight risk of flooding would be too great, because such flooding might result in loss of life, injury, or property damage</a:t>
            </a:r>
          </a:p>
          <a:p>
            <a:r>
              <a:rPr lang="en-US" sz="2400" dirty="0"/>
              <a:t>Some examples include: emergency services; hospitals; nursing homes; structures holding sensitive documents or hazardous materials</a:t>
            </a:r>
          </a:p>
        </p:txBody>
      </p:sp>
      <p:sp>
        <p:nvSpPr>
          <p:cNvPr id="4" name="TextBox 3">
            <a:extLst>
              <a:ext uri="{FF2B5EF4-FFF2-40B4-BE49-F238E27FC236}">
                <a16:creationId xmlns:a16="http://schemas.microsoft.com/office/drawing/2014/main" id="{99A70281-709D-4AE8-A65C-19CD8A6B2917}"/>
              </a:ext>
            </a:extLst>
          </p:cNvPr>
          <p:cNvSpPr txBox="1"/>
          <p:nvPr/>
        </p:nvSpPr>
        <p:spPr>
          <a:xfrm>
            <a:off x="0" y="-9187"/>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56AA1E9-5C49-4A4B-A947-B67F268F8E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9187"/>
            <a:ext cx="2591456" cy="303681"/>
          </a:xfrm>
          <a:prstGeom prst="rect">
            <a:avLst/>
          </a:prstGeom>
        </p:spPr>
      </p:pic>
      <p:pic>
        <p:nvPicPr>
          <p:cNvPr id="6" name="Picture 5">
            <a:extLst>
              <a:ext uri="{FF2B5EF4-FFF2-40B4-BE49-F238E27FC236}">
                <a16:creationId xmlns:a16="http://schemas.microsoft.com/office/drawing/2014/main" id="{8CF23001-C827-41DA-85A0-DE9AA616F9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7" name="Slide Number Placeholder 5">
            <a:extLst>
              <a:ext uri="{FF2B5EF4-FFF2-40B4-BE49-F238E27FC236}">
                <a16:creationId xmlns:a16="http://schemas.microsoft.com/office/drawing/2014/main" id="{5BFC9834-3B52-425C-A370-8A5811398DD5}"/>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167</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47400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A0B5-22FC-45C1-B3B7-093B0D31EFBF}"/>
              </a:ext>
            </a:extLst>
          </p:cNvPr>
          <p:cNvSpPr>
            <a:spLocks noGrp="1"/>
          </p:cNvSpPr>
          <p:nvPr>
            <p:ph type="title"/>
          </p:nvPr>
        </p:nvSpPr>
        <p:spPr/>
        <p:txBody>
          <a:bodyPr/>
          <a:lstStyle/>
          <a:p>
            <a:pPr algn="ctr"/>
            <a:r>
              <a:rPr lang="en-US" dirty="0"/>
              <a:t>FEMA </a:t>
            </a:r>
            <a:r>
              <a:rPr lang="en-US" dirty="0" err="1"/>
              <a:t>FIRMette</a:t>
            </a:r>
            <a:br>
              <a:rPr lang="en-US" dirty="0"/>
            </a:br>
            <a:r>
              <a:rPr lang="en-US" sz="2400" dirty="0"/>
              <a:t>FEMA FLOOD INSURANCE RATE MAP</a:t>
            </a:r>
            <a:endParaRPr lang="en-US" dirty="0"/>
          </a:p>
        </p:txBody>
      </p:sp>
      <p:sp>
        <p:nvSpPr>
          <p:cNvPr id="3" name="Content Placeholder 2">
            <a:extLst>
              <a:ext uri="{FF2B5EF4-FFF2-40B4-BE49-F238E27FC236}">
                <a16:creationId xmlns:a16="http://schemas.microsoft.com/office/drawing/2014/main" id="{CE6A755A-4DDB-496D-BA8F-779F44614F6E}"/>
              </a:ext>
            </a:extLst>
          </p:cNvPr>
          <p:cNvSpPr>
            <a:spLocks noGrp="1"/>
          </p:cNvSpPr>
          <p:nvPr>
            <p:ph idx="1"/>
          </p:nvPr>
        </p:nvSpPr>
        <p:spPr/>
        <p:txBody>
          <a:bodyPr>
            <a:normAutofit/>
          </a:bodyPr>
          <a:lstStyle/>
          <a:p>
            <a:r>
              <a:rPr lang="en-US" sz="2400" dirty="0"/>
              <a:t>Can be produced on the FEMA Map Service Center (MSC) website (</a:t>
            </a:r>
            <a:r>
              <a:rPr lang="en-US" dirty="0">
                <a:hlinkClick r:id="rId2"/>
              </a:rPr>
              <a:t>www.msc.fema.gov</a:t>
            </a:r>
            <a:r>
              <a:rPr lang="en-US" sz="2400" dirty="0"/>
              <a:t>)</a:t>
            </a:r>
          </a:p>
          <a:p>
            <a:r>
              <a:rPr lang="en-US" sz="2400" dirty="0"/>
              <a:t>Most of the developed areas of the US have been FEMA-mapped</a:t>
            </a:r>
          </a:p>
          <a:p>
            <a:r>
              <a:rPr lang="en-US" sz="2400" dirty="0"/>
              <a:t>FEMA designates the floodplains and the FEMA MSC provides the info in the form of a FIRM</a:t>
            </a:r>
          </a:p>
          <a:p>
            <a:r>
              <a:rPr lang="en-US" sz="2400" dirty="0"/>
              <a:t>FEMA maps can be ordered or printed as “</a:t>
            </a:r>
            <a:r>
              <a:rPr lang="en-US" sz="2400" dirty="0" err="1"/>
              <a:t>FIRMettes</a:t>
            </a:r>
            <a:r>
              <a:rPr lang="en-US" sz="2400" dirty="0"/>
              <a:t>” from the FEMA MSC</a:t>
            </a:r>
          </a:p>
        </p:txBody>
      </p:sp>
      <p:sp>
        <p:nvSpPr>
          <p:cNvPr id="4" name="TextBox 3">
            <a:extLst>
              <a:ext uri="{FF2B5EF4-FFF2-40B4-BE49-F238E27FC236}">
                <a16:creationId xmlns:a16="http://schemas.microsoft.com/office/drawing/2014/main" id="{61EEEDF7-CA29-4EB3-A5B0-85648D5C04FD}"/>
              </a:ext>
            </a:extLst>
          </p:cNvPr>
          <p:cNvSpPr txBox="1"/>
          <p:nvPr/>
        </p:nvSpPr>
        <p:spPr>
          <a:xfrm>
            <a:off x="0"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BC232D2-9642-42C7-B878-BA7F1A6CC8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552544" y="-11237"/>
            <a:ext cx="2591456" cy="303681"/>
          </a:xfrm>
          <a:prstGeom prst="rect">
            <a:avLst/>
          </a:prstGeom>
        </p:spPr>
      </p:pic>
      <p:pic>
        <p:nvPicPr>
          <p:cNvPr id="6" name="Picture 5">
            <a:extLst>
              <a:ext uri="{FF2B5EF4-FFF2-40B4-BE49-F238E27FC236}">
                <a16:creationId xmlns:a16="http://schemas.microsoft.com/office/drawing/2014/main" id="{A85A70BF-8922-4D7B-ADBB-AB489916CC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7" name="Slide Number Placeholder 5">
            <a:extLst>
              <a:ext uri="{FF2B5EF4-FFF2-40B4-BE49-F238E27FC236}">
                <a16:creationId xmlns:a16="http://schemas.microsoft.com/office/drawing/2014/main" id="{AABC929A-E0DE-4091-A1C0-D64ED7471D0C}"/>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168</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606131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A0B5-22FC-45C1-B3B7-093B0D31EFBF}"/>
              </a:ext>
            </a:extLst>
          </p:cNvPr>
          <p:cNvSpPr>
            <a:spLocks noGrp="1"/>
          </p:cNvSpPr>
          <p:nvPr>
            <p:ph type="title"/>
          </p:nvPr>
        </p:nvSpPr>
        <p:spPr/>
        <p:txBody>
          <a:bodyPr/>
          <a:lstStyle/>
          <a:p>
            <a:pPr algn="ctr"/>
            <a:r>
              <a:rPr lang="en-US" dirty="0"/>
              <a:t>Locate Your Project on the FIRM</a:t>
            </a:r>
          </a:p>
        </p:txBody>
      </p:sp>
      <p:sp>
        <p:nvSpPr>
          <p:cNvPr id="3" name="Content Placeholder 2">
            <a:extLst>
              <a:ext uri="{FF2B5EF4-FFF2-40B4-BE49-F238E27FC236}">
                <a16:creationId xmlns:a16="http://schemas.microsoft.com/office/drawing/2014/main" id="{CE6A755A-4DDB-496D-BA8F-779F44614F6E}"/>
              </a:ext>
            </a:extLst>
          </p:cNvPr>
          <p:cNvSpPr>
            <a:spLocks noGrp="1"/>
          </p:cNvSpPr>
          <p:nvPr>
            <p:ph idx="1"/>
          </p:nvPr>
        </p:nvSpPr>
        <p:spPr/>
        <p:txBody>
          <a:bodyPr>
            <a:normAutofit/>
          </a:bodyPr>
          <a:lstStyle/>
          <a:p>
            <a:r>
              <a:rPr lang="en-US" sz="2400" dirty="0"/>
              <a:t>If the project site(s) are not in a floodplain as identified on FIRM, print and include copy of FIRM with project location noted in your ERR and explanation (incl. map, panel #’s &amp; date) on CEST or EA under Floodplain Management (FM)</a:t>
            </a:r>
          </a:p>
          <a:p>
            <a:r>
              <a:rPr lang="en-US" sz="2400" dirty="0"/>
              <a:t>If project site(s) are in a 100-year FP, then complete the 8-Step FP review process, incl. both required Publications</a:t>
            </a:r>
          </a:p>
          <a:p>
            <a:r>
              <a:rPr lang="en-US" sz="2400" dirty="0"/>
              <a:t>If project is not a “critical action” and is located in a 500-year FP, the 8-step review is not required</a:t>
            </a:r>
          </a:p>
          <a:p>
            <a:pPr marL="0" indent="0">
              <a:buNone/>
            </a:pPr>
            <a:endParaRPr lang="en-US" sz="2400" dirty="0"/>
          </a:p>
        </p:txBody>
      </p:sp>
      <p:sp>
        <p:nvSpPr>
          <p:cNvPr id="4" name="TextBox 3">
            <a:extLst>
              <a:ext uri="{FF2B5EF4-FFF2-40B4-BE49-F238E27FC236}">
                <a16:creationId xmlns:a16="http://schemas.microsoft.com/office/drawing/2014/main" id="{C7437034-817D-47B4-99C3-C094B254AA0A}"/>
              </a:ext>
            </a:extLst>
          </p:cNvPr>
          <p:cNvSpPr txBox="1"/>
          <p:nvPr/>
        </p:nvSpPr>
        <p:spPr>
          <a:xfrm>
            <a:off x="0" y="2704"/>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37FA68D-9741-495B-A39A-65FA6FED2A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6780"/>
            <a:ext cx="2591456" cy="303681"/>
          </a:xfrm>
          <a:prstGeom prst="rect">
            <a:avLst/>
          </a:prstGeom>
        </p:spPr>
      </p:pic>
      <p:pic>
        <p:nvPicPr>
          <p:cNvPr id="6" name="Picture 5">
            <a:extLst>
              <a:ext uri="{FF2B5EF4-FFF2-40B4-BE49-F238E27FC236}">
                <a16:creationId xmlns:a16="http://schemas.microsoft.com/office/drawing/2014/main" id="{1E31E735-46EF-4E2B-8330-3D74F1DE8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7" name="Slide Number Placeholder 5">
            <a:extLst>
              <a:ext uri="{FF2B5EF4-FFF2-40B4-BE49-F238E27FC236}">
                <a16:creationId xmlns:a16="http://schemas.microsoft.com/office/drawing/2014/main" id="{C55F8326-CBE9-41D8-8B43-83E5329E0CEB}"/>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169</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258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fontScale="90000"/>
          </a:bodyPr>
          <a:lstStyle/>
          <a:p>
            <a:pPr algn="ctr"/>
            <a:r>
              <a:rPr lang="en-US" dirty="0"/>
              <a:t>24 C.F.R. Part 58</a:t>
            </a:r>
            <a:br>
              <a:rPr lang="en-US" dirty="0"/>
            </a:br>
            <a:r>
              <a:rPr lang="en-US" dirty="0"/>
              <a:t>entities assuming </a:t>
            </a:r>
            <a:r>
              <a:rPr lang="en-US" dirty="0" err="1"/>
              <a:t>hud’s</a:t>
            </a:r>
            <a:r>
              <a:rPr lang="en-US" dirty="0"/>
              <a:t> environmental review responsibilities</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80" y="4359882"/>
            <a:ext cx="6208713" cy="1125140"/>
          </a:xfrm>
        </p:spPr>
        <p:txBody>
          <a:bodyPr/>
          <a:lstStyle/>
          <a:p>
            <a:r>
              <a:rPr lang="en-US" dirty="0"/>
              <a:t>Kirk Kumerow</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548867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A0B5-22FC-45C1-B3B7-093B0D31EFBF}"/>
              </a:ext>
            </a:extLst>
          </p:cNvPr>
          <p:cNvSpPr>
            <a:spLocks noGrp="1"/>
          </p:cNvSpPr>
          <p:nvPr>
            <p:ph type="title"/>
          </p:nvPr>
        </p:nvSpPr>
        <p:spPr/>
        <p:txBody>
          <a:bodyPr/>
          <a:lstStyle/>
          <a:p>
            <a:pPr algn="ctr"/>
            <a:r>
              <a:rPr lang="en-US" dirty="0"/>
              <a:t>Locate Your Project on the FIRM</a:t>
            </a:r>
          </a:p>
        </p:txBody>
      </p:sp>
      <p:sp>
        <p:nvSpPr>
          <p:cNvPr id="3" name="Content Placeholder 2">
            <a:extLst>
              <a:ext uri="{FF2B5EF4-FFF2-40B4-BE49-F238E27FC236}">
                <a16:creationId xmlns:a16="http://schemas.microsoft.com/office/drawing/2014/main" id="{CE6A755A-4DDB-496D-BA8F-779F44614F6E}"/>
              </a:ext>
            </a:extLst>
          </p:cNvPr>
          <p:cNvSpPr>
            <a:spLocks noGrp="1"/>
          </p:cNvSpPr>
          <p:nvPr>
            <p:ph idx="1"/>
          </p:nvPr>
        </p:nvSpPr>
        <p:spPr/>
        <p:txBody>
          <a:bodyPr>
            <a:normAutofit/>
          </a:bodyPr>
          <a:lstStyle/>
          <a:p>
            <a:r>
              <a:rPr lang="en-US" sz="2400" dirty="0">
                <a:solidFill>
                  <a:srgbClr val="FF0000"/>
                </a:solidFill>
              </a:rPr>
              <a:t>If the project site(s) are in a “prohibited” Floodway, then either find new location(s) not in a Floodway, or abandon the project. </a:t>
            </a:r>
            <a:r>
              <a:rPr lang="en-US" sz="2400" u="sng" dirty="0">
                <a:solidFill>
                  <a:srgbClr val="FF0000"/>
                </a:solidFill>
              </a:rPr>
              <a:t>It will NOT be approved by DCEO in a Floodway</a:t>
            </a:r>
            <a:r>
              <a:rPr lang="en-US" sz="2400" dirty="0">
                <a:solidFill>
                  <a:srgbClr val="FF0000"/>
                </a:solidFill>
              </a:rPr>
              <a:t>.</a:t>
            </a:r>
          </a:p>
          <a:p>
            <a:r>
              <a:rPr lang="en-US" sz="2400" dirty="0"/>
              <a:t>If project site(s) are in a FEMA-”Unmapped” location, or an older black-and-white “paper map”, print and include a copy of that search result, and draw your project’s approximate location(s) on it. The 8-step review is not required</a:t>
            </a:r>
          </a:p>
        </p:txBody>
      </p:sp>
      <p:sp>
        <p:nvSpPr>
          <p:cNvPr id="4" name="TextBox 3">
            <a:extLst>
              <a:ext uri="{FF2B5EF4-FFF2-40B4-BE49-F238E27FC236}">
                <a16:creationId xmlns:a16="http://schemas.microsoft.com/office/drawing/2014/main" id="{2069D4E4-502E-427D-8F62-437696E6A567}"/>
              </a:ext>
            </a:extLst>
          </p:cNvPr>
          <p:cNvSpPr txBox="1"/>
          <p:nvPr/>
        </p:nvSpPr>
        <p:spPr>
          <a:xfrm>
            <a:off x="0" y="-9653"/>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30F372D-B770-4400-B990-984E863AF3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9653"/>
            <a:ext cx="2591456" cy="303681"/>
          </a:xfrm>
          <a:prstGeom prst="rect">
            <a:avLst/>
          </a:prstGeom>
        </p:spPr>
      </p:pic>
      <p:pic>
        <p:nvPicPr>
          <p:cNvPr id="6" name="Picture 5">
            <a:extLst>
              <a:ext uri="{FF2B5EF4-FFF2-40B4-BE49-F238E27FC236}">
                <a16:creationId xmlns:a16="http://schemas.microsoft.com/office/drawing/2014/main" id="{4BF64C7E-E491-446E-8674-E7E67C76D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7" name="Slide Number Placeholder 5">
            <a:extLst>
              <a:ext uri="{FF2B5EF4-FFF2-40B4-BE49-F238E27FC236}">
                <a16:creationId xmlns:a16="http://schemas.microsoft.com/office/drawing/2014/main" id="{CDF4169D-539D-4A6A-92D9-72FF3312DD2C}"/>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170</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241949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A0B5-22FC-45C1-B3B7-093B0D31EFBF}"/>
              </a:ext>
            </a:extLst>
          </p:cNvPr>
          <p:cNvSpPr>
            <a:spLocks noGrp="1"/>
          </p:cNvSpPr>
          <p:nvPr>
            <p:ph type="title"/>
          </p:nvPr>
        </p:nvSpPr>
        <p:spPr/>
        <p:txBody>
          <a:bodyPr/>
          <a:lstStyle/>
          <a:p>
            <a:pPr algn="ctr"/>
            <a:r>
              <a:rPr lang="en-US" dirty="0"/>
              <a:t>Locate Your Project on the FIRM</a:t>
            </a:r>
          </a:p>
        </p:txBody>
      </p:sp>
      <p:sp>
        <p:nvSpPr>
          <p:cNvPr id="3" name="Content Placeholder 2">
            <a:extLst>
              <a:ext uri="{FF2B5EF4-FFF2-40B4-BE49-F238E27FC236}">
                <a16:creationId xmlns:a16="http://schemas.microsoft.com/office/drawing/2014/main" id="{CE6A755A-4DDB-496D-BA8F-779F44614F6E}"/>
              </a:ext>
            </a:extLst>
          </p:cNvPr>
          <p:cNvSpPr>
            <a:spLocks noGrp="1"/>
          </p:cNvSpPr>
          <p:nvPr>
            <p:ph idx="1"/>
          </p:nvPr>
        </p:nvSpPr>
        <p:spPr/>
        <p:txBody>
          <a:bodyPr>
            <a:normAutofit/>
          </a:bodyPr>
          <a:lstStyle/>
          <a:p>
            <a:r>
              <a:rPr lang="en-US" sz="2400" dirty="0"/>
              <a:t>For HR, the Tier 1 CEST has a pre-populated explanation that project is only considered to be a minor improvement under 24 CFR 55.2(b)(10)(iii), and thus not subject to the decision-making process under 24 CFR 55.12.</a:t>
            </a:r>
          </a:p>
          <a:p>
            <a:pPr lvl="1">
              <a:buFont typeface="Wingdings" panose="05000000000000000000" pitchFamily="2" charset="2"/>
              <a:buChar char="v"/>
            </a:pPr>
            <a:r>
              <a:rPr lang="en-US" sz="2100" dirty="0"/>
              <a:t>Print and include copy of target area’s </a:t>
            </a:r>
            <a:r>
              <a:rPr lang="en-US" sz="2100" dirty="0" err="1"/>
              <a:t>FIRMette</a:t>
            </a:r>
            <a:endParaRPr lang="en-US" sz="2100" dirty="0"/>
          </a:p>
          <a:p>
            <a:pPr lvl="1">
              <a:buFont typeface="Wingdings" panose="05000000000000000000" pitchFamily="2" charset="2"/>
              <a:buChar char="v"/>
            </a:pPr>
            <a:r>
              <a:rPr lang="en-US" sz="2100" dirty="0"/>
              <a:t>The 8-step review is not required</a:t>
            </a:r>
          </a:p>
          <a:p>
            <a:pPr lvl="1">
              <a:buFont typeface="Wingdings" panose="05000000000000000000" pitchFamily="2" charset="2"/>
              <a:buChar char="v"/>
            </a:pPr>
            <a:r>
              <a:rPr lang="en-US" sz="2100" u="sng" dirty="0">
                <a:solidFill>
                  <a:srgbClr val="C00000"/>
                </a:solidFill>
              </a:rPr>
              <a:t>No rehab of home located partially or wholly in a prohibited   Floodway</a:t>
            </a:r>
            <a:r>
              <a:rPr lang="en-US" sz="2100" dirty="0">
                <a:solidFill>
                  <a:srgbClr val="C00000"/>
                </a:solidFill>
              </a:rPr>
              <a:t>. Please do not ask!</a:t>
            </a:r>
            <a:endParaRPr lang="en-US" sz="2100" u="sng" dirty="0">
              <a:solidFill>
                <a:srgbClr val="C00000"/>
              </a:solidFill>
            </a:endParaRPr>
          </a:p>
        </p:txBody>
      </p:sp>
      <p:sp>
        <p:nvSpPr>
          <p:cNvPr id="4" name="TextBox 3">
            <a:extLst>
              <a:ext uri="{FF2B5EF4-FFF2-40B4-BE49-F238E27FC236}">
                <a16:creationId xmlns:a16="http://schemas.microsoft.com/office/drawing/2014/main" id="{A3FDE027-DF37-4DB2-8207-742B092D55D7}"/>
              </a:ext>
            </a:extLst>
          </p:cNvPr>
          <p:cNvSpPr txBox="1"/>
          <p:nvPr/>
        </p:nvSpPr>
        <p:spPr>
          <a:xfrm>
            <a:off x="16476" y="2399"/>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C0C0F4C-BDBA-44AA-ABF9-DE11BBF774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6780"/>
            <a:ext cx="2591456" cy="303681"/>
          </a:xfrm>
          <a:prstGeom prst="rect">
            <a:avLst/>
          </a:prstGeom>
        </p:spPr>
      </p:pic>
      <p:pic>
        <p:nvPicPr>
          <p:cNvPr id="7" name="Picture 6">
            <a:extLst>
              <a:ext uri="{FF2B5EF4-FFF2-40B4-BE49-F238E27FC236}">
                <a16:creationId xmlns:a16="http://schemas.microsoft.com/office/drawing/2014/main" id="{15330487-FF4E-4470-952C-452BC9F5B7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8" name="Slide Number Placeholder 5">
            <a:extLst>
              <a:ext uri="{FF2B5EF4-FFF2-40B4-BE49-F238E27FC236}">
                <a16:creationId xmlns:a16="http://schemas.microsoft.com/office/drawing/2014/main" id="{DAD17FAF-C046-486C-A72F-EAE60BD3B44A}"/>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171</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72679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A0B5-22FC-45C1-B3B7-093B0D31EFBF}"/>
              </a:ext>
            </a:extLst>
          </p:cNvPr>
          <p:cNvSpPr>
            <a:spLocks noGrp="1"/>
          </p:cNvSpPr>
          <p:nvPr>
            <p:ph type="title"/>
          </p:nvPr>
        </p:nvSpPr>
        <p:spPr/>
        <p:txBody>
          <a:bodyPr/>
          <a:lstStyle/>
          <a:p>
            <a:pPr algn="ctr"/>
            <a:r>
              <a:rPr lang="en-US" dirty="0"/>
              <a:t>8-Step Process Overview</a:t>
            </a:r>
          </a:p>
        </p:txBody>
      </p:sp>
      <p:sp>
        <p:nvSpPr>
          <p:cNvPr id="3" name="Content Placeholder 2">
            <a:extLst>
              <a:ext uri="{FF2B5EF4-FFF2-40B4-BE49-F238E27FC236}">
                <a16:creationId xmlns:a16="http://schemas.microsoft.com/office/drawing/2014/main" id="{CE6A755A-4DDB-496D-BA8F-779F44614F6E}"/>
              </a:ext>
            </a:extLst>
          </p:cNvPr>
          <p:cNvSpPr>
            <a:spLocks noGrp="1"/>
          </p:cNvSpPr>
          <p:nvPr>
            <p:ph idx="1"/>
          </p:nvPr>
        </p:nvSpPr>
        <p:spPr/>
        <p:txBody>
          <a:bodyPr>
            <a:noAutofit/>
          </a:bodyPr>
          <a:lstStyle/>
          <a:p>
            <a:pPr marL="0" indent="0">
              <a:buNone/>
            </a:pPr>
            <a:r>
              <a:rPr lang="en-US" dirty="0"/>
              <a:t>Step 1: Determine if project is in a 100-year FP, or is a “critical action” proposed in a 500-year FP</a:t>
            </a:r>
          </a:p>
          <a:p>
            <a:pPr marL="0" indent="0">
              <a:buNone/>
            </a:pPr>
            <a:r>
              <a:rPr lang="en-US" dirty="0"/>
              <a:t>Step 2: </a:t>
            </a:r>
            <a:r>
              <a:rPr lang="en-US" i="1" dirty="0"/>
              <a:t>Publish</a:t>
            </a:r>
            <a:r>
              <a:rPr lang="en-US" dirty="0"/>
              <a:t> Early FP notice, and </a:t>
            </a:r>
            <a:r>
              <a:rPr lang="en-US" i="1" dirty="0"/>
              <a:t>mail to Federal, State &amp; local public agencies, organizations &amp; individuals known to be interested in project</a:t>
            </a:r>
            <a:r>
              <a:rPr lang="en-US" dirty="0"/>
              <a:t>. Provide for a full 15 calendar-day public comment period</a:t>
            </a:r>
          </a:p>
          <a:p>
            <a:pPr marL="0" indent="0">
              <a:buNone/>
            </a:pPr>
            <a:r>
              <a:rPr lang="en-US" dirty="0"/>
              <a:t>Step 3: Identify and evaluate practicable </a:t>
            </a:r>
            <a:r>
              <a:rPr lang="en-US" i="1" dirty="0"/>
              <a:t>alternatives</a:t>
            </a:r>
            <a:r>
              <a:rPr lang="en-US" dirty="0"/>
              <a:t> </a:t>
            </a:r>
            <a:r>
              <a:rPr lang="en-US" i="1" dirty="0"/>
              <a:t>outside</a:t>
            </a:r>
            <a:r>
              <a:rPr lang="en-US" dirty="0"/>
              <a:t> the FP</a:t>
            </a:r>
          </a:p>
          <a:p>
            <a:pPr marL="0" indent="0">
              <a:buNone/>
            </a:pPr>
            <a:r>
              <a:rPr lang="en-US" dirty="0"/>
              <a:t>Step 4: Identify </a:t>
            </a:r>
            <a:r>
              <a:rPr lang="en-US" i="1" dirty="0"/>
              <a:t>adverse impacts</a:t>
            </a:r>
            <a:r>
              <a:rPr lang="en-US" dirty="0"/>
              <a:t> to lives, property &amp; natural &amp; beneficial FP values</a:t>
            </a:r>
          </a:p>
        </p:txBody>
      </p:sp>
      <p:sp>
        <p:nvSpPr>
          <p:cNvPr id="4" name="TextBox 3">
            <a:extLst>
              <a:ext uri="{FF2B5EF4-FFF2-40B4-BE49-F238E27FC236}">
                <a16:creationId xmlns:a16="http://schemas.microsoft.com/office/drawing/2014/main" id="{37B92EE4-94B4-4B8F-AEA8-76D03165E61C}"/>
              </a:ext>
            </a:extLst>
          </p:cNvPr>
          <p:cNvSpPr txBox="1"/>
          <p:nvPr/>
        </p:nvSpPr>
        <p:spPr>
          <a:xfrm>
            <a:off x="0" y="-24247"/>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1D8E314-9750-40E5-8A58-C1F9237902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24247"/>
            <a:ext cx="2591456" cy="303681"/>
          </a:xfrm>
          <a:prstGeom prst="rect">
            <a:avLst/>
          </a:prstGeom>
        </p:spPr>
      </p:pic>
      <p:pic>
        <p:nvPicPr>
          <p:cNvPr id="6" name="Picture 5">
            <a:extLst>
              <a:ext uri="{FF2B5EF4-FFF2-40B4-BE49-F238E27FC236}">
                <a16:creationId xmlns:a16="http://schemas.microsoft.com/office/drawing/2014/main" id="{7EEB9BC3-BE05-47F2-93F7-09D6DBFE2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7" name="Slide Number Placeholder 5">
            <a:extLst>
              <a:ext uri="{FF2B5EF4-FFF2-40B4-BE49-F238E27FC236}">
                <a16:creationId xmlns:a16="http://schemas.microsoft.com/office/drawing/2014/main" id="{3DE399A6-9CC0-457E-9EC5-4F091DBC91A6}"/>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172</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839315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A0B5-22FC-45C1-B3B7-093B0D31EFBF}"/>
              </a:ext>
            </a:extLst>
          </p:cNvPr>
          <p:cNvSpPr>
            <a:spLocks noGrp="1"/>
          </p:cNvSpPr>
          <p:nvPr>
            <p:ph type="title"/>
          </p:nvPr>
        </p:nvSpPr>
        <p:spPr/>
        <p:txBody>
          <a:bodyPr/>
          <a:lstStyle/>
          <a:p>
            <a:pPr algn="ctr"/>
            <a:r>
              <a:rPr lang="en-US" dirty="0"/>
              <a:t>8-Step Process Overview</a:t>
            </a:r>
          </a:p>
        </p:txBody>
      </p:sp>
      <p:sp>
        <p:nvSpPr>
          <p:cNvPr id="3" name="Content Placeholder 2">
            <a:extLst>
              <a:ext uri="{FF2B5EF4-FFF2-40B4-BE49-F238E27FC236}">
                <a16:creationId xmlns:a16="http://schemas.microsoft.com/office/drawing/2014/main" id="{CE6A755A-4DDB-496D-BA8F-779F44614F6E}"/>
              </a:ext>
            </a:extLst>
          </p:cNvPr>
          <p:cNvSpPr>
            <a:spLocks noGrp="1"/>
          </p:cNvSpPr>
          <p:nvPr>
            <p:ph idx="1"/>
          </p:nvPr>
        </p:nvSpPr>
        <p:spPr/>
        <p:txBody>
          <a:bodyPr>
            <a:normAutofit/>
          </a:bodyPr>
          <a:lstStyle/>
          <a:p>
            <a:pPr marL="0" indent="0">
              <a:buNone/>
            </a:pPr>
            <a:r>
              <a:rPr lang="en-US" dirty="0"/>
              <a:t>Step 5: Deign or modify the proposed CDBG action to </a:t>
            </a:r>
            <a:r>
              <a:rPr lang="en-US" i="1" dirty="0"/>
              <a:t>minimize</a:t>
            </a:r>
            <a:r>
              <a:rPr lang="en-US" dirty="0"/>
              <a:t> potential </a:t>
            </a:r>
            <a:r>
              <a:rPr lang="en-US" i="1" dirty="0"/>
              <a:t>adverse effects</a:t>
            </a:r>
          </a:p>
          <a:p>
            <a:pPr marL="0" indent="0">
              <a:buNone/>
            </a:pPr>
            <a:r>
              <a:rPr lang="en-US" dirty="0"/>
              <a:t>Step 6: Reevaluate alternatives rejected in Step 3 based on info gathered in Steps 4 &amp; 5</a:t>
            </a:r>
          </a:p>
          <a:p>
            <a:pPr marL="0" indent="0">
              <a:buNone/>
            </a:pPr>
            <a:r>
              <a:rPr lang="en-US" dirty="0"/>
              <a:t>Step 7: </a:t>
            </a:r>
            <a:r>
              <a:rPr lang="en-US" i="1" dirty="0"/>
              <a:t>Publish</a:t>
            </a:r>
            <a:r>
              <a:rPr lang="en-US" dirty="0"/>
              <a:t> Final FP notice, and </a:t>
            </a:r>
            <a:r>
              <a:rPr lang="en-US" i="1" dirty="0"/>
              <a:t>mail to Federal, State &amp; local public agencies, organizations &amp; individuals known to be interested in project</a:t>
            </a:r>
            <a:r>
              <a:rPr lang="en-US" dirty="0"/>
              <a:t>. Provide for a full 7-calendar day public comment period</a:t>
            </a:r>
          </a:p>
          <a:p>
            <a:pPr marL="0" indent="0">
              <a:buNone/>
            </a:pPr>
            <a:r>
              <a:rPr lang="en-US" dirty="0"/>
              <a:t>Step 8: After taking all public comments received into consideration, the project can be implemented (once ERR completed and DCEO approves)</a:t>
            </a:r>
          </a:p>
        </p:txBody>
      </p:sp>
      <p:sp>
        <p:nvSpPr>
          <p:cNvPr id="4" name="TextBox 3">
            <a:extLst>
              <a:ext uri="{FF2B5EF4-FFF2-40B4-BE49-F238E27FC236}">
                <a16:creationId xmlns:a16="http://schemas.microsoft.com/office/drawing/2014/main" id="{C44EA3DD-3679-4F37-B47E-49032BDFAB12}"/>
              </a:ext>
            </a:extLst>
          </p:cNvPr>
          <p:cNvSpPr txBox="1"/>
          <p:nvPr/>
        </p:nvSpPr>
        <p:spPr>
          <a:xfrm>
            <a:off x="0" y="2399"/>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0F2FB7E-E8C2-4481-A69E-5D8FB9F642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40187" y="-10037"/>
            <a:ext cx="2591456" cy="303681"/>
          </a:xfrm>
          <a:prstGeom prst="rect">
            <a:avLst/>
          </a:prstGeom>
        </p:spPr>
      </p:pic>
      <p:pic>
        <p:nvPicPr>
          <p:cNvPr id="6" name="Picture 5">
            <a:extLst>
              <a:ext uri="{FF2B5EF4-FFF2-40B4-BE49-F238E27FC236}">
                <a16:creationId xmlns:a16="http://schemas.microsoft.com/office/drawing/2014/main" id="{142F9333-F5A1-443E-8188-0F7AAEE12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7" name="Slide Number Placeholder 5">
            <a:extLst>
              <a:ext uri="{FF2B5EF4-FFF2-40B4-BE49-F238E27FC236}">
                <a16:creationId xmlns:a16="http://schemas.microsoft.com/office/drawing/2014/main" id="{9C1EBAA6-2F0F-4067-8664-BDCAB0224B58}"/>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173</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825888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59F8-7FD5-4197-9228-C4132CF500D7}"/>
              </a:ext>
            </a:extLst>
          </p:cNvPr>
          <p:cNvSpPr>
            <a:spLocks noGrp="1"/>
          </p:cNvSpPr>
          <p:nvPr>
            <p:ph type="title"/>
          </p:nvPr>
        </p:nvSpPr>
        <p:spPr/>
        <p:txBody>
          <a:bodyPr/>
          <a:lstStyle/>
          <a:p>
            <a:pPr algn="ctr"/>
            <a:r>
              <a:rPr lang="en-US" dirty="0"/>
              <a:t>ERR Documentation</a:t>
            </a:r>
          </a:p>
        </p:txBody>
      </p:sp>
      <p:sp>
        <p:nvSpPr>
          <p:cNvPr id="3" name="Content Placeholder 2">
            <a:extLst>
              <a:ext uri="{FF2B5EF4-FFF2-40B4-BE49-F238E27FC236}">
                <a16:creationId xmlns:a16="http://schemas.microsoft.com/office/drawing/2014/main" id="{7D6BB33B-F8AF-4DE9-9D67-0C2942D5B5DD}"/>
              </a:ext>
            </a:extLst>
          </p:cNvPr>
          <p:cNvSpPr>
            <a:spLocks noGrp="1"/>
          </p:cNvSpPr>
          <p:nvPr>
            <p:ph idx="1"/>
          </p:nvPr>
        </p:nvSpPr>
        <p:spPr/>
        <p:txBody>
          <a:bodyPr/>
          <a:lstStyle/>
          <a:p>
            <a:pPr marL="0" indent="0" algn="just">
              <a:buNone/>
            </a:pPr>
            <a:r>
              <a:rPr lang="en-US" altLang="en-US" sz="2700" dirty="0">
                <a:cs typeface="Times New Roman" pitchFamily="18" charset="0"/>
              </a:rPr>
              <a:t>Upon request, the DCEO PI/ED-PI ERO can send both HUD’s 8-step Floodplain Management or Wetlands decision-making case study instructional sheets and a sample of a completed PI ERR that includes an 8-step  Floodplain review (the former was already provided to PY’17 PI Administrators). </a:t>
            </a:r>
          </a:p>
          <a:p>
            <a:endParaRPr lang="en-US" dirty="0"/>
          </a:p>
        </p:txBody>
      </p:sp>
      <p:sp>
        <p:nvSpPr>
          <p:cNvPr id="4" name="TextBox 3">
            <a:extLst>
              <a:ext uri="{FF2B5EF4-FFF2-40B4-BE49-F238E27FC236}">
                <a16:creationId xmlns:a16="http://schemas.microsoft.com/office/drawing/2014/main" id="{7D626944-50C1-4BE9-B21C-98180BD0F0F2}"/>
              </a:ext>
            </a:extLst>
          </p:cNvPr>
          <p:cNvSpPr txBox="1"/>
          <p:nvPr/>
        </p:nvSpPr>
        <p:spPr>
          <a:xfrm>
            <a:off x="0" y="2399"/>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B27A311-862E-42E8-BA59-D66539FB9D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14509"/>
            <a:ext cx="2591456" cy="303681"/>
          </a:xfrm>
          <a:prstGeom prst="rect">
            <a:avLst/>
          </a:prstGeom>
        </p:spPr>
      </p:pic>
      <p:pic>
        <p:nvPicPr>
          <p:cNvPr id="6" name="Picture 5">
            <a:extLst>
              <a:ext uri="{FF2B5EF4-FFF2-40B4-BE49-F238E27FC236}">
                <a16:creationId xmlns:a16="http://schemas.microsoft.com/office/drawing/2014/main" id="{556E028A-6196-4769-968D-56E9167155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08" y="5436911"/>
            <a:ext cx="928057" cy="255317"/>
          </a:xfrm>
          <a:prstGeom prst="rect">
            <a:avLst/>
          </a:prstGeom>
        </p:spPr>
      </p:pic>
      <p:sp>
        <p:nvSpPr>
          <p:cNvPr id="7" name="Slide Number Placeholder 5">
            <a:extLst>
              <a:ext uri="{FF2B5EF4-FFF2-40B4-BE49-F238E27FC236}">
                <a16:creationId xmlns:a16="http://schemas.microsoft.com/office/drawing/2014/main" id="{9BE98FDD-ED2F-48F4-A84B-39C4415D36E8}"/>
              </a:ext>
            </a:extLst>
          </p:cNvPr>
          <p:cNvSpPr txBox="1">
            <a:spLocks/>
          </p:cNvSpPr>
          <p:nvPr/>
        </p:nvSpPr>
        <p:spPr>
          <a:xfrm>
            <a:off x="7200900" y="5573361"/>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174</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167988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fontScale="90000"/>
          </a:bodyPr>
          <a:lstStyle/>
          <a:p>
            <a:pPr algn="ctr"/>
            <a:r>
              <a:rPr lang="en-US" dirty="0"/>
              <a:t>Historic preservation</a:t>
            </a:r>
            <a:br>
              <a:rPr lang="en-US" dirty="0"/>
            </a:br>
            <a:r>
              <a:rPr lang="en-US" dirty="0"/>
              <a:t>section 106 of the national historic preservation act of 1966</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Kirk Kumerow</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233572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B079-A0C7-4CEB-BA5E-02CC9B50F289}"/>
              </a:ext>
            </a:extLst>
          </p:cNvPr>
          <p:cNvSpPr>
            <a:spLocks noGrp="1"/>
          </p:cNvSpPr>
          <p:nvPr>
            <p:ph type="title"/>
          </p:nvPr>
        </p:nvSpPr>
        <p:spPr/>
        <p:txBody>
          <a:bodyPr/>
          <a:lstStyle/>
          <a:p>
            <a:pPr algn="ctr"/>
            <a:r>
              <a:rPr lang="en-US" dirty="0"/>
              <a:t>Historic Preservation – An Overview</a:t>
            </a:r>
          </a:p>
        </p:txBody>
      </p:sp>
      <p:sp>
        <p:nvSpPr>
          <p:cNvPr id="3" name="Content Placeholder 2">
            <a:extLst>
              <a:ext uri="{FF2B5EF4-FFF2-40B4-BE49-F238E27FC236}">
                <a16:creationId xmlns:a16="http://schemas.microsoft.com/office/drawing/2014/main" id="{4E0D2841-8FC8-46A3-BB6A-DD31E6345F5A}"/>
              </a:ext>
            </a:extLst>
          </p:cNvPr>
          <p:cNvSpPr>
            <a:spLocks noGrp="1"/>
          </p:cNvSpPr>
          <p:nvPr>
            <p:ph idx="1"/>
          </p:nvPr>
        </p:nvSpPr>
        <p:spPr/>
        <p:txBody>
          <a:bodyPr>
            <a:normAutofit/>
          </a:bodyPr>
          <a:lstStyle/>
          <a:p>
            <a:r>
              <a:rPr lang="en-US" sz="2400" dirty="0"/>
              <a:t>What do we want to preserve?</a:t>
            </a:r>
          </a:p>
          <a:p>
            <a:r>
              <a:rPr lang="en-US" sz="2400" dirty="0"/>
              <a:t>Places important to communities</a:t>
            </a:r>
          </a:p>
          <a:p>
            <a:r>
              <a:rPr lang="en-US" sz="2400" dirty="0"/>
              <a:t>Public buildings</a:t>
            </a:r>
          </a:p>
          <a:p>
            <a:r>
              <a:rPr lang="en-US" sz="2400" dirty="0"/>
              <a:t>Homes of great Americans</a:t>
            </a:r>
          </a:p>
          <a:p>
            <a:r>
              <a:rPr lang="en-US" sz="2400" dirty="0"/>
              <a:t>Historic landscapes</a:t>
            </a:r>
          </a:p>
          <a:p>
            <a:r>
              <a:rPr lang="en-US" sz="2400" dirty="0"/>
              <a:t>Archaeological sites</a:t>
            </a:r>
          </a:p>
          <a:p>
            <a:r>
              <a:rPr lang="en-US" sz="2400" dirty="0"/>
              <a:t>Other important properties</a:t>
            </a:r>
          </a:p>
        </p:txBody>
      </p:sp>
      <p:sp>
        <p:nvSpPr>
          <p:cNvPr id="4" name="TextBox 3">
            <a:extLst>
              <a:ext uri="{FF2B5EF4-FFF2-40B4-BE49-F238E27FC236}">
                <a16:creationId xmlns:a16="http://schemas.microsoft.com/office/drawing/2014/main" id="{B951EFD9-F163-4EFF-A292-F6F7D4B978F7}"/>
              </a:ext>
            </a:extLst>
          </p:cNvPr>
          <p:cNvSpPr txBox="1"/>
          <p:nvPr/>
        </p:nvSpPr>
        <p:spPr>
          <a:xfrm>
            <a:off x="0"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B729795-FB1F-423C-B0EC-0A169852D0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97006" y="-18152"/>
            <a:ext cx="2755232" cy="303681"/>
          </a:xfrm>
          <a:prstGeom prst="rect">
            <a:avLst/>
          </a:prstGeom>
        </p:spPr>
      </p:pic>
      <p:pic>
        <p:nvPicPr>
          <p:cNvPr id="6" name="Picture 5">
            <a:extLst>
              <a:ext uri="{FF2B5EF4-FFF2-40B4-BE49-F238E27FC236}">
                <a16:creationId xmlns:a16="http://schemas.microsoft.com/office/drawing/2014/main" id="{8ACBC23A-C30F-49FE-B4FD-C8B7629729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CFD66178-CFCF-4107-83D2-FD35DBA2E839}"/>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176</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1961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B079-A0C7-4CEB-BA5E-02CC9B50F289}"/>
              </a:ext>
            </a:extLst>
          </p:cNvPr>
          <p:cNvSpPr>
            <a:spLocks noGrp="1"/>
          </p:cNvSpPr>
          <p:nvPr>
            <p:ph type="title"/>
          </p:nvPr>
        </p:nvSpPr>
        <p:spPr/>
        <p:txBody>
          <a:bodyPr/>
          <a:lstStyle/>
          <a:p>
            <a:pPr algn="ctr"/>
            <a:r>
              <a:rPr lang="en-US" dirty="0"/>
              <a:t>What is Section 106 and Its Purpose?</a:t>
            </a:r>
          </a:p>
        </p:txBody>
      </p:sp>
      <p:sp>
        <p:nvSpPr>
          <p:cNvPr id="3" name="Content Placeholder 2">
            <a:extLst>
              <a:ext uri="{FF2B5EF4-FFF2-40B4-BE49-F238E27FC236}">
                <a16:creationId xmlns:a16="http://schemas.microsoft.com/office/drawing/2014/main" id="{4E0D2841-8FC8-46A3-BB6A-DD31E6345F5A}"/>
              </a:ext>
            </a:extLst>
          </p:cNvPr>
          <p:cNvSpPr>
            <a:spLocks noGrp="1"/>
          </p:cNvSpPr>
          <p:nvPr>
            <p:ph idx="1"/>
          </p:nvPr>
        </p:nvSpPr>
        <p:spPr/>
        <p:txBody>
          <a:bodyPr>
            <a:normAutofit/>
          </a:bodyPr>
          <a:lstStyle/>
          <a:p>
            <a:r>
              <a:rPr lang="en-US" sz="2400" dirty="0"/>
              <a:t>Requires Federal agencies to take into account effects of their undertakings on historic properties</a:t>
            </a:r>
          </a:p>
          <a:p>
            <a:r>
              <a:rPr lang="en-US" sz="2400" i="1" dirty="0"/>
              <a:t>Historic properties</a:t>
            </a:r>
            <a:r>
              <a:rPr lang="en-US" sz="2400" dirty="0"/>
              <a:t> are those </a:t>
            </a:r>
            <a:r>
              <a:rPr lang="en-US" sz="2400" u="sng" dirty="0"/>
              <a:t>listed on or eligible</a:t>
            </a:r>
            <a:r>
              <a:rPr lang="en-US" sz="2400" dirty="0"/>
              <a:t> for listing on the National Register of Historic Places</a:t>
            </a:r>
          </a:p>
          <a:p>
            <a:r>
              <a:rPr lang="en-US" sz="2400" dirty="0"/>
              <a:t>Agencies are required to afford the Federal Advisory Council on Historic Preservation (ACHP) opportunity to comment on project effects on such properties</a:t>
            </a:r>
          </a:p>
        </p:txBody>
      </p:sp>
      <p:sp>
        <p:nvSpPr>
          <p:cNvPr id="4" name="TextBox 3">
            <a:extLst>
              <a:ext uri="{FF2B5EF4-FFF2-40B4-BE49-F238E27FC236}">
                <a16:creationId xmlns:a16="http://schemas.microsoft.com/office/drawing/2014/main" id="{86206E1D-869E-43EE-8CD9-3E73BBAB7FA4}"/>
              </a:ext>
            </a:extLst>
          </p:cNvPr>
          <p:cNvSpPr txBox="1"/>
          <p:nvPr/>
        </p:nvSpPr>
        <p:spPr>
          <a:xfrm>
            <a:off x="0" y="20544"/>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CFBBEE2-35B7-4BF4-9B46-A272232AC7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8" y="19380"/>
            <a:ext cx="2755232" cy="303681"/>
          </a:xfrm>
          <a:prstGeom prst="rect">
            <a:avLst/>
          </a:prstGeom>
        </p:spPr>
      </p:pic>
      <p:pic>
        <p:nvPicPr>
          <p:cNvPr id="6" name="Picture 5">
            <a:extLst>
              <a:ext uri="{FF2B5EF4-FFF2-40B4-BE49-F238E27FC236}">
                <a16:creationId xmlns:a16="http://schemas.microsoft.com/office/drawing/2014/main" id="{C8EE0A70-6ACE-447F-9B78-91F74EA0A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2539C77C-79FA-4885-B707-65CBA52A6C39}"/>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177</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35132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B079-A0C7-4CEB-BA5E-02CC9B50F289}"/>
              </a:ext>
            </a:extLst>
          </p:cNvPr>
          <p:cNvSpPr>
            <a:spLocks noGrp="1"/>
          </p:cNvSpPr>
          <p:nvPr>
            <p:ph type="title"/>
          </p:nvPr>
        </p:nvSpPr>
        <p:spPr/>
        <p:txBody>
          <a:bodyPr>
            <a:normAutofit/>
          </a:bodyPr>
          <a:lstStyle/>
          <a:p>
            <a:pPr algn="ctr"/>
            <a:r>
              <a:rPr lang="en-US" sz="2700" dirty="0"/>
              <a:t>Mission of Advisory Council on Historic Preservation</a:t>
            </a:r>
          </a:p>
        </p:txBody>
      </p:sp>
      <p:sp>
        <p:nvSpPr>
          <p:cNvPr id="3" name="Content Placeholder 2">
            <a:extLst>
              <a:ext uri="{FF2B5EF4-FFF2-40B4-BE49-F238E27FC236}">
                <a16:creationId xmlns:a16="http://schemas.microsoft.com/office/drawing/2014/main" id="{4E0D2841-8FC8-46A3-BB6A-DD31E6345F5A}"/>
              </a:ext>
            </a:extLst>
          </p:cNvPr>
          <p:cNvSpPr>
            <a:spLocks noGrp="1"/>
          </p:cNvSpPr>
          <p:nvPr>
            <p:ph idx="1"/>
          </p:nvPr>
        </p:nvSpPr>
        <p:spPr/>
        <p:txBody>
          <a:bodyPr>
            <a:normAutofit/>
          </a:bodyPr>
          <a:lstStyle/>
          <a:p>
            <a:r>
              <a:rPr lang="en-US" sz="2400" dirty="0"/>
              <a:t>Major policy advisor to Gov’t in the field of HP</a:t>
            </a:r>
          </a:p>
          <a:p>
            <a:r>
              <a:rPr lang="en-US" sz="2400" dirty="0"/>
              <a:t>Majority of Council appointed by President</a:t>
            </a:r>
          </a:p>
          <a:p>
            <a:r>
              <a:rPr lang="en-US" sz="2400" dirty="0"/>
              <a:t>ACHP issues </a:t>
            </a:r>
            <a:r>
              <a:rPr lang="en-US" sz="2400" dirty="0" err="1"/>
              <a:t>regs</a:t>
            </a:r>
            <a:r>
              <a:rPr lang="en-US" sz="2400" dirty="0"/>
              <a:t>. to implement Section 106; provides guidance and advice; generally oversees Section 106 process</a:t>
            </a:r>
          </a:p>
          <a:p>
            <a:r>
              <a:rPr lang="en-US" sz="2400" dirty="0"/>
              <a:t>Council consults with and comments to agency officials on individual undertakings and programs that may affect historic properties. </a:t>
            </a:r>
          </a:p>
        </p:txBody>
      </p:sp>
      <p:sp>
        <p:nvSpPr>
          <p:cNvPr id="4" name="TextBox 3">
            <a:extLst>
              <a:ext uri="{FF2B5EF4-FFF2-40B4-BE49-F238E27FC236}">
                <a16:creationId xmlns:a16="http://schemas.microsoft.com/office/drawing/2014/main" id="{EE476C23-F926-466B-BFFB-AE6EB1AA0E94}"/>
              </a:ext>
            </a:extLst>
          </p:cNvPr>
          <p:cNvSpPr txBox="1"/>
          <p:nvPr/>
        </p:nvSpPr>
        <p:spPr>
          <a:xfrm>
            <a:off x="0" y="-25507"/>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5B4D7C8-3199-4127-AA18-A6C80944C5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8" y="-25507"/>
            <a:ext cx="2755232" cy="303681"/>
          </a:xfrm>
          <a:prstGeom prst="rect">
            <a:avLst/>
          </a:prstGeom>
        </p:spPr>
      </p:pic>
      <p:pic>
        <p:nvPicPr>
          <p:cNvPr id="6" name="Picture 5">
            <a:extLst>
              <a:ext uri="{FF2B5EF4-FFF2-40B4-BE49-F238E27FC236}">
                <a16:creationId xmlns:a16="http://schemas.microsoft.com/office/drawing/2014/main" id="{4AEB7122-2D40-4CCA-A5BE-BCA84D5739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57C0083A-322B-4B40-8C53-ACEB58A869A8}"/>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178</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9733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B079-A0C7-4CEB-BA5E-02CC9B50F289}"/>
              </a:ext>
            </a:extLst>
          </p:cNvPr>
          <p:cNvSpPr>
            <a:spLocks noGrp="1"/>
          </p:cNvSpPr>
          <p:nvPr>
            <p:ph type="title"/>
          </p:nvPr>
        </p:nvSpPr>
        <p:spPr/>
        <p:txBody>
          <a:bodyPr>
            <a:normAutofit/>
          </a:bodyPr>
          <a:lstStyle/>
          <a:p>
            <a:pPr algn="ctr"/>
            <a:r>
              <a:rPr lang="en-US" sz="2700" dirty="0"/>
              <a:t>Section 106 Participants</a:t>
            </a:r>
          </a:p>
        </p:txBody>
      </p:sp>
      <p:sp>
        <p:nvSpPr>
          <p:cNvPr id="3" name="Content Placeholder 2">
            <a:extLst>
              <a:ext uri="{FF2B5EF4-FFF2-40B4-BE49-F238E27FC236}">
                <a16:creationId xmlns:a16="http://schemas.microsoft.com/office/drawing/2014/main" id="{4E0D2841-8FC8-46A3-BB6A-DD31E6345F5A}"/>
              </a:ext>
            </a:extLst>
          </p:cNvPr>
          <p:cNvSpPr>
            <a:spLocks noGrp="1"/>
          </p:cNvSpPr>
          <p:nvPr>
            <p:ph idx="1"/>
          </p:nvPr>
        </p:nvSpPr>
        <p:spPr/>
        <p:txBody>
          <a:bodyPr>
            <a:normAutofit/>
          </a:bodyPr>
          <a:lstStyle/>
          <a:p>
            <a:r>
              <a:rPr lang="en-US" sz="2400" dirty="0"/>
              <a:t>Agency Official with jurisdiction over an undertaking takes legal and financial responsibility (HUD/DCEO/Community’s CEO)</a:t>
            </a:r>
          </a:p>
          <a:p>
            <a:r>
              <a:rPr lang="en-US" sz="2400" dirty="0"/>
              <a:t>Applicants for Federal assistance or permits and their hired consultants</a:t>
            </a:r>
          </a:p>
          <a:p>
            <a:r>
              <a:rPr lang="en-US" sz="2400" dirty="0"/>
              <a:t>Designees authorized by Federal agency</a:t>
            </a:r>
          </a:p>
          <a:p>
            <a:endParaRPr lang="en-US" sz="2400" dirty="0"/>
          </a:p>
          <a:p>
            <a:endParaRPr lang="en-US" sz="2400" dirty="0"/>
          </a:p>
          <a:p>
            <a:endParaRPr lang="en-US" sz="2400" dirty="0"/>
          </a:p>
        </p:txBody>
      </p:sp>
      <p:sp>
        <p:nvSpPr>
          <p:cNvPr id="4" name="TextBox 3">
            <a:extLst>
              <a:ext uri="{FF2B5EF4-FFF2-40B4-BE49-F238E27FC236}">
                <a16:creationId xmlns:a16="http://schemas.microsoft.com/office/drawing/2014/main" id="{9C2CCA0D-BE08-4B13-B14B-C3FF9453FC22}"/>
              </a:ext>
            </a:extLst>
          </p:cNvPr>
          <p:cNvSpPr txBox="1"/>
          <p:nvPr/>
        </p:nvSpPr>
        <p:spPr>
          <a:xfrm>
            <a:off x="2060"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A0A04FD-3D7B-4E9F-A4E5-291C874B89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8" y="0"/>
            <a:ext cx="2755232" cy="303681"/>
          </a:xfrm>
          <a:prstGeom prst="rect">
            <a:avLst/>
          </a:prstGeom>
        </p:spPr>
      </p:pic>
      <p:pic>
        <p:nvPicPr>
          <p:cNvPr id="6" name="Picture 5">
            <a:extLst>
              <a:ext uri="{FF2B5EF4-FFF2-40B4-BE49-F238E27FC236}">
                <a16:creationId xmlns:a16="http://schemas.microsoft.com/office/drawing/2014/main" id="{F43A45AC-B890-49E4-87DD-30E29361D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09F80E47-2D8A-4A92-9869-6B954180C52B}"/>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179</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9365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821" y="1595018"/>
            <a:ext cx="7886700" cy="994172"/>
          </a:xfrm>
        </p:spPr>
        <p:txBody>
          <a:bodyPr/>
          <a:lstStyle/>
          <a:p>
            <a:pPr algn="ctr"/>
            <a:r>
              <a:rPr lang="en-US" sz="4500" dirty="0"/>
              <a:t>DCEO’s ERR Mission</a:t>
            </a:r>
          </a:p>
        </p:txBody>
      </p:sp>
      <p:sp>
        <p:nvSpPr>
          <p:cNvPr id="3" name="Content Placeholder 2"/>
          <p:cNvSpPr>
            <a:spLocks noGrp="1"/>
          </p:cNvSpPr>
          <p:nvPr>
            <p:ph idx="1"/>
          </p:nvPr>
        </p:nvSpPr>
        <p:spPr>
          <a:xfrm>
            <a:off x="477371" y="2740819"/>
            <a:ext cx="7742144" cy="1797563"/>
          </a:xfrm>
        </p:spPr>
        <p:txBody>
          <a:bodyPr/>
          <a:lstStyle/>
          <a:p>
            <a:pPr marL="0" indent="0" algn="ctr">
              <a:buNone/>
            </a:pPr>
            <a:r>
              <a:rPr lang="en-US" sz="3000" i="1" dirty="0">
                <a:solidFill>
                  <a:srgbClr val="FF0000"/>
                </a:solidFill>
              </a:rPr>
              <a:t>To </a:t>
            </a:r>
            <a:r>
              <a:rPr lang="en-US" sz="3000" i="1" u="sng" dirty="0">
                <a:solidFill>
                  <a:srgbClr val="FF0000"/>
                </a:solidFill>
              </a:rPr>
              <a:t>not</a:t>
            </a:r>
            <a:r>
              <a:rPr lang="en-US" sz="3000" i="1" dirty="0">
                <a:solidFill>
                  <a:srgbClr val="FF0000"/>
                </a:solidFill>
              </a:rPr>
              <a:t> return CDBG funds to HUD for lack of proper environmental review.</a:t>
            </a:r>
          </a:p>
        </p:txBody>
      </p:sp>
      <p:pic>
        <p:nvPicPr>
          <p:cNvPr id="4" name="Picture 3">
            <a:extLst>
              <a:ext uri="{FF2B5EF4-FFF2-40B4-BE49-F238E27FC236}">
                <a16:creationId xmlns:a16="http://schemas.microsoft.com/office/drawing/2014/main" id="{7FC83382-3C5C-4144-87FA-83CAA2E1F00E}"/>
              </a:ext>
            </a:extLst>
          </p:cNvPr>
          <p:cNvPicPr>
            <a:picLocks noChangeAspect="1"/>
          </p:cNvPicPr>
          <p:nvPr/>
        </p:nvPicPr>
        <p:blipFill>
          <a:blip r:embed="rId2"/>
          <a:stretch>
            <a:fillRect/>
          </a:stretch>
        </p:blipFill>
        <p:spPr>
          <a:xfrm>
            <a:off x="0" y="-32435"/>
            <a:ext cx="9144000" cy="301778"/>
          </a:xfrm>
          <a:prstGeom prst="rect">
            <a:avLst/>
          </a:prstGeom>
        </p:spPr>
      </p:pic>
      <p:pic>
        <p:nvPicPr>
          <p:cNvPr id="5" name="Picture 4">
            <a:extLst>
              <a:ext uri="{FF2B5EF4-FFF2-40B4-BE49-F238E27FC236}">
                <a16:creationId xmlns:a16="http://schemas.microsoft.com/office/drawing/2014/main" id="{CBCC8B94-2DFE-41AE-BD5C-6EDD3A2D8B6E}"/>
              </a:ext>
            </a:extLst>
          </p:cNvPr>
          <p:cNvPicPr>
            <a:picLocks noChangeAspect="1"/>
          </p:cNvPicPr>
          <p:nvPr/>
        </p:nvPicPr>
        <p:blipFill>
          <a:blip r:embed="rId3"/>
          <a:stretch>
            <a:fillRect/>
          </a:stretch>
        </p:blipFill>
        <p:spPr>
          <a:xfrm>
            <a:off x="6029011" y="-21621"/>
            <a:ext cx="3114989" cy="301778"/>
          </a:xfrm>
          <a:prstGeom prst="rect">
            <a:avLst/>
          </a:prstGeom>
        </p:spPr>
      </p:pic>
      <p:pic>
        <p:nvPicPr>
          <p:cNvPr id="6" name="Picture 5">
            <a:extLst>
              <a:ext uri="{FF2B5EF4-FFF2-40B4-BE49-F238E27FC236}">
                <a16:creationId xmlns:a16="http://schemas.microsoft.com/office/drawing/2014/main" id="{1344A2B7-09AE-4FD5-B8EB-C5774F868755}"/>
              </a:ext>
            </a:extLst>
          </p:cNvPr>
          <p:cNvPicPr>
            <a:picLocks noChangeAspect="1"/>
          </p:cNvPicPr>
          <p:nvPr/>
        </p:nvPicPr>
        <p:blipFill>
          <a:blip r:embed="rId4"/>
          <a:stretch>
            <a:fillRect/>
          </a:stretch>
        </p:blipFill>
        <p:spPr>
          <a:xfrm>
            <a:off x="7899973" y="5277691"/>
            <a:ext cx="928196" cy="256055"/>
          </a:xfrm>
          <a:prstGeom prst="rect">
            <a:avLst/>
          </a:prstGeom>
        </p:spPr>
      </p:pic>
      <p:sp>
        <p:nvSpPr>
          <p:cNvPr id="7" name="Slide Number Placeholder 1">
            <a:extLst>
              <a:ext uri="{FF2B5EF4-FFF2-40B4-BE49-F238E27FC236}">
                <a16:creationId xmlns:a16="http://schemas.microsoft.com/office/drawing/2014/main" id="{BE8884B6-0619-430A-8238-298E29059345}"/>
              </a:ext>
            </a:extLst>
          </p:cNvPr>
          <p:cNvSpPr>
            <a:spLocks noGrp="1"/>
          </p:cNvSpPr>
          <p:nvPr>
            <p:ph type="sldNum" sz="quarter" idx="12"/>
          </p:nvPr>
        </p:nvSpPr>
        <p:spPr>
          <a:xfrm>
            <a:off x="7099872" y="5533745"/>
            <a:ext cx="1600200" cy="205383"/>
          </a:xfrm>
        </p:spPr>
        <p:txBody>
          <a:bodyPr/>
          <a:lstStyle/>
          <a:p>
            <a:fld id="{3F335402-A96B-43FB-BE82-10458D361873}" type="slidenum">
              <a:rPr lang="en-US" sz="600"/>
              <a:t>18</a:t>
            </a:fld>
            <a:endParaRPr lang="en-US" sz="600" dirty="0"/>
          </a:p>
        </p:txBody>
      </p:sp>
    </p:spTree>
    <p:extLst>
      <p:ext uri="{BB962C8B-B14F-4D97-AF65-F5344CB8AC3E}">
        <p14:creationId xmlns:p14="http://schemas.microsoft.com/office/powerpoint/2010/main" val="69631569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B079-A0C7-4CEB-BA5E-02CC9B50F289}"/>
              </a:ext>
            </a:extLst>
          </p:cNvPr>
          <p:cNvSpPr>
            <a:spLocks noGrp="1"/>
          </p:cNvSpPr>
          <p:nvPr>
            <p:ph type="title"/>
          </p:nvPr>
        </p:nvSpPr>
        <p:spPr/>
        <p:txBody>
          <a:bodyPr>
            <a:normAutofit/>
          </a:bodyPr>
          <a:lstStyle/>
          <a:p>
            <a:pPr algn="ctr"/>
            <a:r>
              <a:rPr lang="en-US" sz="2700" dirty="0"/>
              <a:t>Section 106 Consulting Parties</a:t>
            </a:r>
          </a:p>
        </p:txBody>
      </p:sp>
      <p:sp>
        <p:nvSpPr>
          <p:cNvPr id="3" name="Content Placeholder 2">
            <a:extLst>
              <a:ext uri="{FF2B5EF4-FFF2-40B4-BE49-F238E27FC236}">
                <a16:creationId xmlns:a16="http://schemas.microsoft.com/office/drawing/2014/main" id="{4E0D2841-8FC8-46A3-BB6A-DD31E6345F5A}"/>
              </a:ext>
            </a:extLst>
          </p:cNvPr>
          <p:cNvSpPr>
            <a:spLocks noGrp="1"/>
          </p:cNvSpPr>
          <p:nvPr>
            <p:ph idx="1"/>
          </p:nvPr>
        </p:nvSpPr>
        <p:spPr/>
        <p:txBody>
          <a:bodyPr>
            <a:normAutofit/>
          </a:bodyPr>
          <a:lstStyle/>
          <a:p>
            <a:r>
              <a:rPr lang="en-US" sz="2400" dirty="0"/>
              <a:t>State Historic Preservation Officer (SHPO). In Illinois, Historic Preservation Division of Ill Dept. of Natural Resources (IDNR-HP), which advises Federal agencies (incl. DCEO for CDBG) in exercising their Sect. 106 duties, and cooperates with such agencies, local govt’s, NFP’s and individuals to ensure that historic properties are taken into account at all levels of project planning and development.</a:t>
            </a:r>
          </a:p>
          <a:p>
            <a:endParaRPr lang="en-US" sz="2400" dirty="0"/>
          </a:p>
        </p:txBody>
      </p:sp>
      <p:sp>
        <p:nvSpPr>
          <p:cNvPr id="4" name="TextBox 3">
            <a:extLst>
              <a:ext uri="{FF2B5EF4-FFF2-40B4-BE49-F238E27FC236}">
                <a16:creationId xmlns:a16="http://schemas.microsoft.com/office/drawing/2014/main" id="{698C25BE-6852-4FFA-A3C2-D01F6236BCC8}"/>
              </a:ext>
            </a:extLst>
          </p:cNvPr>
          <p:cNvSpPr txBox="1"/>
          <p:nvPr/>
        </p:nvSpPr>
        <p:spPr>
          <a:xfrm>
            <a:off x="1"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06BC52C-D23D-4252-A858-64FA5F3774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8" y="-18152"/>
            <a:ext cx="2755232" cy="303681"/>
          </a:xfrm>
          <a:prstGeom prst="rect">
            <a:avLst/>
          </a:prstGeom>
        </p:spPr>
      </p:pic>
      <p:pic>
        <p:nvPicPr>
          <p:cNvPr id="6" name="Picture 5">
            <a:extLst>
              <a:ext uri="{FF2B5EF4-FFF2-40B4-BE49-F238E27FC236}">
                <a16:creationId xmlns:a16="http://schemas.microsoft.com/office/drawing/2014/main" id="{CEDBFAE9-90EB-44DC-AC91-67F7A911DB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408D3DF4-D5B1-44AA-B459-D16B4AD6440A}"/>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180</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213986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8859-494E-4837-80E2-0728AAE535DC}"/>
              </a:ext>
            </a:extLst>
          </p:cNvPr>
          <p:cNvSpPr>
            <a:spLocks noGrp="1"/>
          </p:cNvSpPr>
          <p:nvPr>
            <p:ph type="title"/>
          </p:nvPr>
        </p:nvSpPr>
        <p:spPr/>
        <p:txBody>
          <a:bodyPr>
            <a:normAutofit/>
          </a:bodyPr>
          <a:lstStyle/>
          <a:p>
            <a:pPr algn="ctr"/>
            <a:r>
              <a:rPr lang="en-US" sz="2700" dirty="0"/>
              <a:t>IDNR – Historic Preservation (HP)</a:t>
            </a:r>
          </a:p>
        </p:txBody>
      </p:sp>
      <p:sp>
        <p:nvSpPr>
          <p:cNvPr id="3" name="Content Placeholder 2">
            <a:extLst>
              <a:ext uri="{FF2B5EF4-FFF2-40B4-BE49-F238E27FC236}">
                <a16:creationId xmlns:a16="http://schemas.microsoft.com/office/drawing/2014/main" id="{3CB83AEC-950F-4A27-83C1-E8A21EDED3F3}"/>
              </a:ext>
            </a:extLst>
          </p:cNvPr>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State Historic Pres. Office</a:t>
            </a:r>
          </a:p>
          <a:p>
            <a:pPr marL="0" indent="0">
              <a:buNone/>
            </a:pPr>
            <a:r>
              <a:rPr lang="en-US" dirty="0"/>
              <a:t>IDNR – One Natural Resources Way, Springfield, IL 62702-1271</a:t>
            </a:r>
          </a:p>
          <a:p>
            <a:pPr marL="0" indent="0">
              <a:buNone/>
            </a:pPr>
            <a:r>
              <a:rPr lang="en-US" dirty="0"/>
              <a:t>217-782-4836;</a:t>
            </a:r>
            <a:r>
              <a:rPr lang="en-US" u="sng" dirty="0">
                <a:hlinkClick r:id="rId2"/>
              </a:rPr>
              <a:t> https://www2.illinois.gov/dnrhistoric/Pages/default.aspx</a:t>
            </a:r>
            <a:endParaRPr lang="en-US" dirty="0"/>
          </a:p>
          <a:p>
            <a:pPr marL="0" indent="0">
              <a:buNone/>
            </a:pPr>
            <a:r>
              <a:rPr lang="en-US" dirty="0"/>
              <a:t>  </a:t>
            </a:r>
          </a:p>
          <a:p>
            <a:endParaRPr lang="en-US" dirty="0"/>
          </a:p>
          <a:p>
            <a:endParaRPr lang="en-US" dirty="0"/>
          </a:p>
        </p:txBody>
      </p:sp>
      <p:pic>
        <p:nvPicPr>
          <p:cNvPr id="16" name="ctl00_onetidHeadbnnr2" descr="Illinois Historic Preservation Agency &#10;">
            <a:hlinkClick r:id="rId3"/>
            <a:extLst>
              <a:ext uri="{FF2B5EF4-FFF2-40B4-BE49-F238E27FC236}">
                <a16:creationId xmlns:a16="http://schemas.microsoft.com/office/drawing/2014/main" id="{7FC76F02-C79A-4FCB-89E4-EF18AB0166D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295400"/>
            <a:ext cx="3017433" cy="1430969"/>
          </a:xfrm>
          <a:prstGeom prst="rect">
            <a:avLst/>
          </a:prstGeom>
          <a:noFill/>
          <a:ln>
            <a:noFill/>
          </a:ln>
        </p:spPr>
      </p:pic>
      <p:sp>
        <p:nvSpPr>
          <p:cNvPr id="5" name="TextBox 4">
            <a:extLst>
              <a:ext uri="{FF2B5EF4-FFF2-40B4-BE49-F238E27FC236}">
                <a16:creationId xmlns:a16="http://schemas.microsoft.com/office/drawing/2014/main" id="{3ECCEF20-E7F0-4861-AA07-C4F9D05ED1AC}"/>
              </a:ext>
            </a:extLst>
          </p:cNvPr>
          <p:cNvSpPr txBox="1"/>
          <p:nvPr/>
        </p:nvSpPr>
        <p:spPr>
          <a:xfrm>
            <a:off x="1" y="473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66ABE37-460B-4FE9-BBDB-6CC62117CC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985"/>
          <a:stretch/>
        </p:blipFill>
        <p:spPr>
          <a:xfrm>
            <a:off x="6370233" y="12145"/>
            <a:ext cx="2755232" cy="303681"/>
          </a:xfrm>
          <a:prstGeom prst="rect">
            <a:avLst/>
          </a:prstGeom>
        </p:spPr>
      </p:pic>
      <p:pic>
        <p:nvPicPr>
          <p:cNvPr id="7" name="Picture 6">
            <a:extLst>
              <a:ext uri="{FF2B5EF4-FFF2-40B4-BE49-F238E27FC236}">
                <a16:creationId xmlns:a16="http://schemas.microsoft.com/office/drawing/2014/main" id="{A431B30D-52F2-48FA-ACC0-4826CACF7A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8" name="Slide Number Placeholder 5">
            <a:extLst>
              <a:ext uri="{FF2B5EF4-FFF2-40B4-BE49-F238E27FC236}">
                <a16:creationId xmlns:a16="http://schemas.microsoft.com/office/drawing/2014/main" id="{E0D93F3C-83F7-469E-9B7B-C4B08975CA60}"/>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181</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96191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8859-494E-4837-80E2-0728AAE535DC}"/>
              </a:ext>
            </a:extLst>
          </p:cNvPr>
          <p:cNvSpPr>
            <a:spLocks noGrp="1"/>
          </p:cNvSpPr>
          <p:nvPr>
            <p:ph type="title"/>
          </p:nvPr>
        </p:nvSpPr>
        <p:spPr/>
        <p:txBody>
          <a:bodyPr>
            <a:normAutofit/>
          </a:bodyPr>
          <a:lstStyle/>
          <a:p>
            <a:pPr algn="ctr"/>
            <a:r>
              <a:rPr lang="en-US" sz="2700" dirty="0"/>
              <a:t>IDNR – Historic Preservation (HP)</a:t>
            </a:r>
          </a:p>
        </p:txBody>
      </p:sp>
      <p:sp>
        <p:nvSpPr>
          <p:cNvPr id="3" name="Content Placeholder 2">
            <a:extLst>
              <a:ext uri="{FF2B5EF4-FFF2-40B4-BE49-F238E27FC236}">
                <a16:creationId xmlns:a16="http://schemas.microsoft.com/office/drawing/2014/main" id="{3CB83AEC-950F-4A27-83C1-E8A21EDED3F3}"/>
              </a:ext>
            </a:extLst>
          </p:cNvPr>
          <p:cNvSpPr>
            <a:spLocks noGrp="1"/>
          </p:cNvSpPr>
          <p:nvPr>
            <p:ph idx="1"/>
          </p:nvPr>
        </p:nvSpPr>
        <p:spPr/>
        <p:txBody>
          <a:bodyPr>
            <a:normAutofit fontScale="92500" lnSpcReduction="20000"/>
          </a:bodyPr>
          <a:lstStyle/>
          <a:p>
            <a:r>
              <a:rPr lang="en-US" sz="2475" dirty="0"/>
              <a:t>We are aware that due to staffing issues, IDNR-HP is currently taking at least 6 weeks to process Section 106 clearance requests for our projects.</a:t>
            </a:r>
          </a:p>
          <a:p>
            <a:r>
              <a:rPr lang="en-US" sz="2475" dirty="0"/>
              <a:t>We are aware that under Federal law the SHPO has a “30 day clock” to process the request.</a:t>
            </a:r>
          </a:p>
          <a:p>
            <a:r>
              <a:rPr lang="en-US" sz="2475" dirty="0"/>
              <a:t>We’ve heard rumors that HUD’s ERO has advised PHA ERR preparers to conclude their Section 106 review if IDNR-HP takes longer than 30 days:</a:t>
            </a:r>
          </a:p>
          <a:p>
            <a:pPr>
              <a:buFont typeface="Wingdings" panose="05000000000000000000" pitchFamily="2" charset="2"/>
              <a:buChar char="v"/>
            </a:pPr>
            <a:r>
              <a:rPr lang="en-US" sz="2475" u="sng" dirty="0">
                <a:solidFill>
                  <a:srgbClr val="FF0000"/>
                </a:solidFill>
              </a:rPr>
              <a:t>YOU MUST WAIT for IDNR HP CLEARANCE for DCEO CDBG ERR’s;</a:t>
            </a:r>
            <a:endParaRPr lang="en-US" sz="2475" dirty="0">
              <a:solidFill>
                <a:srgbClr val="FF0000"/>
              </a:solidFill>
            </a:endParaRPr>
          </a:p>
          <a:p>
            <a:pPr>
              <a:buFont typeface="Wingdings" panose="05000000000000000000" pitchFamily="2" charset="2"/>
              <a:buChar char="v"/>
            </a:pPr>
            <a:r>
              <a:rPr lang="en-US" sz="2475" dirty="0">
                <a:solidFill>
                  <a:srgbClr val="FF0000"/>
                </a:solidFill>
              </a:rPr>
              <a:t>We </a:t>
            </a:r>
            <a:r>
              <a:rPr lang="en-US" sz="2475" u="sng" dirty="0">
                <a:solidFill>
                  <a:srgbClr val="FF0000"/>
                </a:solidFill>
              </a:rPr>
              <a:t>do</a:t>
            </a:r>
            <a:r>
              <a:rPr lang="en-US" sz="2475" dirty="0">
                <a:solidFill>
                  <a:srgbClr val="FF0000"/>
                </a:solidFill>
              </a:rPr>
              <a:t> </a:t>
            </a:r>
            <a:r>
              <a:rPr lang="en-US" sz="2475" u="sng" dirty="0">
                <a:solidFill>
                  <a:srgbClr val="FF0000"/>
                </a:solidFill>
              </a:rPr>
              <a:t>not</a:t>
            </a:r>
            <a:r>
              <a:rPr lang="en-US" sz="2475" dirty="0">
                <a:solidFill>
                  <a:srgbClr val="FF0000"/>
                </a:solidFill>
              </a:rPr>
              <a:t> want to pay back HUD with State General Revenue funds for Grantee non-compliance, and seek Grantee reimbursement.</a:t>
            </a:r>
          </a:p>
          <a:p>
            <a:pPr marL="0" indent="0">
              <a:buNone/>
            </a:pPr>
            <a:r>
              <a:rPr lang="en-US" dirty="0"/>
              <a:t>  </a:t>
            </a:r>
          </a:p>
          <a:p>
            <a:endParaRPr lang="en-US" dirty="0"/>
          </a:p>
          <a:p>
            <a:endParaRPr lang="en-US" dirty="0"/>
          </a:p>
        </p:txBody>
      </p:sp>
      <p:sp>
        <p:nvSpPr>
          <p:cNvPr id="4" name="TextBox 3">
            <a:extLst>
              <a:ext uri="{FF2B5EF4-FFF2-40B4-BE49-F238E27FC236}">
                <a16:creationId xmlns:a16="http://schemas.microsoft.com/office/drawing/2014/main" id="{9A8F79B9-03F4-4FBD-A4BD-42765A0DFFDE}"/>
              </a:ext>
            </a:extLst>
          </p:cNvPr>
          <p:cNvSpPr txBox="1"/>
          <p:nvPr/>
        </p:nvSpPr>
        <p:spPr>
          <a:xfrm>
            <a:off x="1"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7193D12-9A9B-429A-93AF-F6BBF0C0B6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9" y="9741"/>
            <a:ext cx="2755232" cy="303681"/>
          </a:xfrm>
          <a:prstGeom prst="rect">
            <a:avLst/>
          </a:prstGeom>
        </p:spPr>
      </p:pic>
      <p:pic>
        <p:nvPicPr>
          <p:cNvPr id="6" name="Picture 5">
            <a:extLst>
              <a:ext uri="{FF2B5EF4-FFF2-40B4-BE49-F238E27FC236}">
                <a16:creationId xmlns:a16="http://schemas.microsoft.com/office/drawing/2014/main" id="{A2117A4C-FFA4-421B-9A07-2927F456C3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1244AEC6-D103-4950-BFA3-B43E6A8F3E07}"/>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182</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64788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B079-A0C7-4CEB-BA5E-02CC9B50F289}"/>
              </a:ext>
            </a:extLst>
          </p:cNvPr>
          <p:cNvSpPr>
            <a:spLocks noGrp="1"/>
          </p:cNvSpPr>
          <p:nvPr>
            <p:ph type="title"/>
          </p:nvPr>
        </p:nvSpPr>
        <p:spPr/>
        <p:txBody>
          <a:bodyPr>
            <a:normAutofit/>
          </a:bodyPr>
          <a:lstStyle/>
          <a:p>
            <a:pPr algn="ctr"/>
            <a:r>
              <a:rPr lang="en-US" sz="2700" dirty="0"/>
              <a:t>Section 106 Consulting Parties</a:t>
            </a:r>
          </a:p>
        </p:txBody>
      </p:sp>
      <p:sp>
        <p:nvSpPr>
          <p:cNvPr id="3" name="Content Placeholder 2">
            <a:extLst>
              <a:ext uri="{FF2B5EF4-FFF2-40B4-BE49-F238E27FC236}">
                <a16:creationId xmlns:a16="http://schemas.microsoft.com/office/drawing/2014/main" id="{4E0D2841-8FC8-46A3-BB6A-DD31E6345F5A}"/>
              </a:ext>
            </a:extLst>
          </p:cNvPr>
          <p:cNvSpPr>
            <a:spLocks noGrp="1"/>
          </p:cNvSpPr>
          <p:nvPr>
            <p:ph idx="1"/>
          </p:nvPr>
        </p:nvSpPr>
        <p:spPr/>
        <p:txBody>
          <a:bodyPr>
            <a:normAutofit/>
          </a:bodyPr>
          <a:lstStyle/>
          <a:p>
            <a:r>
              <a:rPr lang="en-US" sz="2400" dirty="0"/>
              <a:t>Indian Tribes and Native Hawaiian organizations that might attach religious and cultural significance to historic properties within project’s area of potential effect. THPO assumes SHPO duties for Section 106 on tribal land.</a:t>
            </a:r>
          </a:p>
          <a:p>
            <a:r>
              <a:rPr lang="en-US" sz="2400" dirty="0"/>
              <a:t>The public, whose views are essential for informed Federal decision-making.</a:t>
            </a:r>
          </a:p>
          <a:p>
            <a:r>
              <a:rPr lang="en-US" sz="2400" dirty="0"/>
              <a:t>Local govt’s and applicants, because of their interest in project.</a:t>
            </a:r>
          </a:p>
          <a:p>
            <a:endParaRPr lang="en-US" sz="2400" dirty="0"/>
          </a:p>
          <a:p>
            <a:endParaRPr lang="en-US" sz="2400" dirty="0"/>
          </a:p>
        </p:txBody>
      </p:sp>
      <p:sp>
        <p:nvSpPr>
          <p:cNvPr id="4" name="TextBox 3">
            <a:extLst>
              <a:ext uri="{FF2B5EF4-FFF2-40B4-BE49-F238E27FC236}">
                <a16:creationId xmlns:a16="http://schemas.microsoft.com/office/drawing/2014/main" id="{A1E8CEF2-3BC6-427F-B0DF-C00ED048F58B}"/>
              </a:ext>
            </a:extLst>
          </p:cNvPr>
          <p:cNvSpPr txBox="1"/>
          <p:nvPr/>
        </p:nvSpPr>
        <p:spPr>
          <a:xfrm>
            <a:off x="0"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8DEF3D9-7B7A-42C6-8020-F73840E6A3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8" y="0"/>
            <a:ext cx="2755232" cy="303681"/>
          </a:xfrm>
          <a:prstGeom prst="rect">
            <a:avLst/>
          </a:prstGeom>
        </p:spPr>
      </p:pic>
      <p:pic>
        <p:nvPicPr>
          <p:cNvPr id="6" name="Picture 5">
            <a:extLst>
              <a:ext uri="{FF2B5EF4-FFF2-40B4-BE49-F238E27FC236}">
                <a16:creationId xmlns:a16="http://schemas.microsoft.com/office/drawing/2014/main" id="{7A680D36-317B-4CDF-B565-5F4039A108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810374E6-29A9-483B-881E-9EA81FB9B7BE}"/>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183</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419201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B079-A0C7-4CEB-BA5E-02CC9B50F289}"/>
              </a:ext>
            </a:extLst>
          </p:cNvPr>
          <p:cNvSpPr>
            <a:spLocks noGrp="1"/>
          </p:cNvSpPr>
          <p:nvPr>
            <p:ph type="title"/>
          </p:nvPr>
        </p:nvSpPr>
        <p:spPr/>
        <p:txBody>
          <a:bodyPr>
            <a:normAutofit/>
          </a:bodyPr>
          <a:lstStyle/>
          <a:p>
            <a:pPr algn="ctr"/>
            <a:r>
              <a:rPr lang="en-US" sz="2700" dirty="0"/>
              <a:t>Section 106 Compliance for DCEO CDBG</a:t>
            </a:r>
          </a:p>
        </p:txBody>
      </p:sp>
      <p:sp>
        <p:nvSpPr>
          <p:cNvPr id="3" name="Content Placeholder 2">
            <a:extLst>
              <a:ext uri="{FF2B5EF4-FFF2-40B4-BE49-F238E27FC236}">
                <a16:creationId xmlns:a16="http://schemas.microsoft.com/office/drawing/2014/main" id="{4E0D2841-8FC8-46A3-BB6A-DD31E6345F5A}"/>
              </a:ext>
            </a:extLst>
          </p:cNvPr>
          <p:cNvSpPr>
            <a:spLocks noGrp="1"/>
          </p:cNvSpPr>
          <p:nvPr>
            <p:ph idx="1"/>
          </p:nvPr>
        </p:nvSpPr>
        <p:spPr/>
        <p:txBody>
          <a:bodyPr>
            <a:normAutofit/>
          </a:bodyPr>
          <a:lstStyle/>
          <a:p>
            <a:r>
              <a:rPr lang="en-US" sz="2400" dirty="0"/>
              <a:t>Every CEST or EA level ERR for a DCEO CDBG project must obtain a “Federal” Section 106 clearance letter from IDNR-HP.</a:t>
            </a:r>
          </a:p>
          <a:p>
            <a:r>
              <a:rPr lang="en-US" sz="2400" dirty="0"/>
              <a:t>For HR, the CDBG HR ERO will obtain the  Section 106 letter for the Tier 1 CEST review of the target area as a whole once an HR round of grants is awarded.</a:t>
            </a:r>
          </a:p>
          <a:p>
            <a:r>
              <a:rPr lang="en-US" sz="2400" dirty="0"/>
              <a:t>For HR, Grant administrator will obtain the individual Section 106 letter for each Tier 2 CEST review for each home actually proposed for rehab after Tier 1 released. IDNR-HP prefers 2 or more home review requests at a time. </a:t>
            </a:r>
          </a:p>
          <a:p>
            <a:endParaRPr lang="en-US" sz="2400" dirty="0"/>
          </a:p>
        </p:txBody>
      </p:sp>
      <p:sp>
        <p:nvSpPr>
          <p:cNvPr id="4" name="TextBox 3">
            <a:extLst>
              <a:ext uri="{FF2B5EF4-FFF2-40B4-BE49-F238E27FC236}">
                <a16:creationId xmlns:a16="http://schemas.microsoft.com/office/drawing/2014/main" id="{2FAA3197-15E8-4318-BBE0-083FB681D3BE}"/>
              </a:ext>
            </a:extLst>
          </p:cNvPr>
          <p:cNvSpPr txBox="1"/>
          <p:nvPr/>
        </p:nvSpPr>
        <p:spPr>
          <a:xfrm>
            <a:off x="1" y="-13252"/>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58D2E8D-D01F-439A-9E85-60FA469E8D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9" y="-13252"/>
            <a:ext cx="2755232" cy="303681"/>
          </a:xfrm>
          <a:prstGeom prst="rect">
            <a:avLst/>
          </a:prstGeom>
        </p:spPr>
      </p:pic>
      <p:pic>
        <p:nvPicPr>
          <p:cNvPr id="6" name="Picture 5">
            <a:extLst>
              <a:ext uri="{FF2B5EF4-FFF2-40B4-BE49-F238E27FC236}">
                <a16:creationId xmlns:a16="http://schemas.microsoft.com/office/drawing/2014/main" id="{66798AE7-A5B8-40F4-8D4B-D4B65ECA7D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F45D159F-CC36-4692-8584-168AB491FE2C}"/>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184</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991659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B079-A0C7-4CEB-BA5E-02CC9B50F289}"/>
              </a:ext>
            </a:extLst>
          </p:cNvPr>
          <p:cNvSpPr>
            <a:spLocks noGrp="1"/>
          </p:cNvSpPr>
          <p:nvPr>
            <p:ph type="title"/>
          </p:nvPr>
        </p:nvSpPr>
        <p:spPr/>
        <p:txBody>
          <a:bodyPr>
            <a:normAutofit/>
          </a:bodyPr>
          <a:lstStyle/>
          <a:p>
            <a:pPr algn="ctr"/>
            <a:r>
              <a:rPr lang="en-US" sz="2700" dirty="0"/>
              <a:t>Section 106 Consulting Parties</a:t>
            </a:r>
          </a:p>
        </p:txBody>
      </p:sp>
      <p:sp>
        <p:nvSpPr>
          <p:cNvPr id="3" name="Content Placeholder 2">
            <a:extLst>
              <a:ext uri="{FF2B5EF4-FFF2-40B4-BE49-F238E27FC236}">
                <a16:creationId xmlns:a16="http://schemas.microsoft.com/office/drawing/2014/main" id="{4E0D2841-8FC8-46A3-BB6A-DD31E6345F5A}"/>
              </a:ext>
            </a:extLst>
          </p:cNvPr>
          <p:cNvSpPr>
            <a:spLocks noGrp="1"/>
          </p:cNvSpPr>
          <p:nvPr>
            <p:ph idx="1"/>
          </p:nvPr>
        </p:nvSpPr>
        <p:spPr/>
        <p:txBody>
          <a:bodyPr>
            <a:normAutofit/>
          </a:bodyPr>
          <a:lstStyle/>
          <a:p>
            <a:r>
              <a:rPr lang="en-US" sz="2400" dirty="0"/>
              <a:t>For CEST’s and EA’s for PI and ED-PI, Grant administrator will obtain the individual “Federal” Section 106 clearance letter from IDNR-HP for the proposed project.</a:t>
            </a:r>
          </a:p>
          <a:p>
            <a:r>
              <a:rPr lang="en-US" sz="2400" dirty="0"/>
              <a:t>Note: For all CDBG projects requiring a Section 106 clearance letter from IDNR HP, that letter MUST be a “Federal” Section 106 clearance letter and not a “State” letter covering clearance under State of Illinois statute. </a:t>
            </a:r>
            <a:r>
              <a:rPr lang="en-US" sz="2400" dirty="0">
                <a:solidFill>
                  <a:srgbClr val="FF0000"/>
                </a:solidFill>
              </a:rPr>
              <a:t>If not “Federal”, you will be referred back to IDNR-HP for correct review letter, which will cause re-publication if CEST not converting, or EA.</a:t>
            </a:r>
          </a:p>
          <a:p>
            <a:endParaRPr lang="en-US" sz="2400" dirty="0"/>
          </a:p>
        </p:txBody>
      </p:sp>
      <p:sp>
        <p:nvSpPr>
          <p:cNvPr id="4" name="TextBox 3">
            <a:extLst>
              <a:ext uri="{FF2B5EF4-FFF2-40B4-BE49-F238E27FC236}">
                <a16:creationId xmlns:a16="http://schemas.microsoft.com/office/drawing/2014/main" id="{D75BADB1-1D24-4AD8-A14A-39AFBAA4FEE9}"/>
              </a:ext>
            </a:extLst>
          </p:cNvPr>
          <p:cNvSpPr txBox="1"/>
          <p:nvPr/>
        </p:nvSpPr>
        <p:spPr>
          <a:xfrm>
            <a:off x="0" y="260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0D2632C-6969-40F5-8A1D-99AE478FD0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8" y="-27277"/>
            <a:ext cx="2755232" cy="303681"/>
          </a:xfrm>
          <a:prstGeom prst="rect">
            <a:avLst/>
          </a:prstGeom>
        </p:spPr>
      </p:pic>
      <p:pic>
        <p:nvPicPr>
          <p:cNvPr id="6" name="Picture 5">
            <a:extLst>
              <a:ext uri="{FF2B5EF4-FFF2-40B4-BE49-F238E27FC236}">
                <a16:creationId xmlns:a16="http://schemas.microsoft.com/office/drawing/2014/main" id="{E139C84D-D7A8-44B6-960D-8D58F07CEC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705A3407-CBE8-4650-A0D0-9728851C7105}"/>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185</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941849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1F974-7E37-4860-A46B-42BF67B6C512}"/>
              </a:ext>
            </a:extLst>
          </p:cNvPr>
          <p:cNvSpPr>
            <a:spLocks noGrp="1"/>
          </p:cNvSpPr>
          <p:nvPr>
            <p:ph type="title"/>
          </p:nvPr>
        </p:nvSpPr>
        <p:spPr/>
        <p:txBody>
          <a:bodyPr/>
          <a:lstStyle/>
          <a:p>
            <a:pPr algn="ctr"/>
            <a:r>
              <a:rPr lang="en-US" dirty="0"/>
              <a:t>Section 106 Tribal Consultation</a:t>
            </a:r>
          </a:p>
        </p:txBody>
      </p:sp>
      <p:sp>
        <p:nvSpPr>
          <p:cNvPr id="3" name="Content Placeholder 2">
            <a:extLst>
              <a:ext uri="{FF2B5EF4-FFF2-40B4-BE49-F238E27FC236}">
                <a16:creationId xmlns:a16="http://schemas.microsoft.com/office/drawing/2014/main" id="{D4BA5B67-4830-4B97-93E2-DD6AE35E8FF0}"/>
              </a:ext>
            </a:extLst>
          </p:cNvPr>
          <p:cNvSpPr>
            <a:spLocks noGrp="1"/>
          </p:cNvSpPr>
          <p:nvPr>
            <p:ph idx="1"/>
          </p:nvPr>
        </p:nvSpPr>
        <p:spPr/>
        <p:txBody>
          <a:bodyPr/>
          <a:lstStyle/>
          <a:p>
            <a:r>
              <a:rPr lang="en-US" dirty="0"/>
              <a:t>Section 106 of the NHPA of 1966 states that tribes are a “Consulting Party” for HP reviews for Federally-funded projects.</a:t>
            </a:r>
          </a:p>
          <a:p>
            <a:r>
              <a:rPr lang="en-US" dirty="0"/>
              <a:t>For HUD-funded projects, tribes express an interest in such projects by listing themselves on a county basis on HUD’s Tribal Directory Assessment Tool (TDAT) (</a:t>
            </a:r>
            <a:r>
              <a:rPr lang="en-US" dirty="0">
                <a:hlinkClick r:id="rId2"/>
              </a:rPr>
              <a:t>https://egis.hud.gov/tdat/</a:t>
            </a:r>
            <a:r>
              <a:rPr lang="en-US" dirty="0"/>
              <a:t>).</a:t>
            </a:r>
          </a:p>
          <a:p>
            <a:r>
              <a:rPr lang="en-US" dirty="0"/>
              <a:t>IDNR HP defines all HUD interested tribes in Illinois as “historic tribes”, because they were made extinct or pushed westwards by  settlement just prior to, during, or after statehood. There are no current tribal reservations in Illinois, as there are in neighboring WI and IA. </a:t>
            </a:r>
          </a:p>
        </p:txBody>
      </p:sp>
      <p:sp>
        <p:nvSpPr>
          <p:cNvPr id="4" name="TextBox 3">
            <a:extLst>
              <a:ext uri="{FF2B5EF4-FFF2-40B4-BE49-F238E27FC236}">
                <a16:creationId xmlns:a16="http://schemas.microsoft.com/office/drawing/2014/main" id="{42BB8DE8-217C-4973-BBA3-F28B8A298CB6}"/>
              </a:ext>
            </a:extLst>
          </p:cNvPr>
          <p:cNvSpPr txBox="1"/>
          <p:nvPr/>
        </p:nvSpPr>
        <p:spPr>
          <a:xfrm>
            <a:off x="-20595"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22C434E-70E6-4ACA-BBE3-AC1A94E7D3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388768" y="0"/>
            <a:ext cx="2755232" cy="303681"/>
          </a:xfrm>
          <a:prstGeom prst="rect">
            <a:avLst/>
          </a:prstGeom>
        </p:spPr>
      </p:pic>
      <p:pic>
        <p:nvPicPr>
          <p:cNvPr id="6" name="Picture 5">
            <a:extLst>
              <a:ext uri="{FF2B5EF4-FFF2-40B4-BE49-F238E27FC236}">
                <a16:creationId xmlns:a16="http://schemas.microsoft.com/office/drawing/2014/main" id="{F5FA5450-90D4-4D56-B534-5BDEA2225E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8" name="Slide Number Placeholder 5">
            <a:extLst>
              <a:ext uri="{FF2B5EF4-FFF2-40B4-BE49-F238E27FC236}">
                <a16:creationId xmlns:a16="http://schemas.microsoft.com/office/drawing/2014/main" id="{BA1CCF3C-7731-4C84-ABCA-C904725EB956}"/>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186</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169837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1F974-7E37-4860-A46B-42BF67B6C512}"/>
              </a:ext>
            </a:extLst>
          </p:cNvPr>
          <p:cNvSpPr>
            <a:spLocks noGrp="1"/>
          </p:cNvSpPr>
          <p:nvPr>
            <p:ph type="title"/>
          </p:nvPr>
        </p:nvSpPr>
        <p:spPr/>
        <p:txBody>
          <a:bodyPr/>
          <a:lstStyle/>
          <a:p>
            <a:pPr algn="ctr"/>
            <a:r>
              <a:rPr lang="en-US" dirty="0"/>
              <a:t>Section 106 Tribal Consultation Checklist</a:t>
            </a:r>
          </a:p>
        </p:txBody>
      </p:sp>
      <p:sp>
        <p:nvSpPr>
          <p:cNvPr id="3" name="Content Placeholder 2">
            <a:extLst>
              <a:ext uri="{FF2B5EF4-FFF2-40B4-BE49-F238E27FC236}">
                <a16:creationId xmlns:a16="http://schemas.microsoft.com/office/drawing/2014/main" id="{D4BA5B67-4830-4B97-93E2-DD6AE35E8FF0}"/>
              </a:ext>
            </a:extLst>
          </p:cNvPr>
          <p:cNvSpPr>
            <a:spLocks noGrp="1"/>
          </p:cNvSpPr>
          <p:nvPr>
            <p:ph idx="1"/>
          </p:nvPr>
        </p:nvSpPr>
        <p:spPr/>
        <p:txBody>
          <a:bodyPr/>
          <a:lstStyle/>
          <a:p>
            <a:r>
              <a:rPr lang="en-US" dirty="0"/>
              <a:t>For ALL DCEO CDBG CEST and EA level reviews, a HUD Section 106 Tribal Consultation Checklist must be completed, signed and dated by ERR preparer.</a:t>
            </a:r>
          </a:p>
          <a:p>
            <a:r>
              <a:rPr lang="en-US" dirty="0"/>
              <a:t>For HR, “None of the above apply” will be checked, and tribal consultation ends. Include copy in Tier 1 CEST.</a:t>
            </a:r>
          </a:p>
          <a:p>
            <a:r>
              <a:rPr lang="en-US" dirty="0"/>
              <a:t>Depending on the type of PI or ED-PI activity, either “Significant ground disturbance (digging)”, “New construction in undeveloped natural areas” or “None of the above apply” will be checked. The other 5 check boxes usually haven’t applied to DCEO CDBG.</a:t>
            </a:r>
          </a:p>
          <a:p>
            <a:endParaRPr lang="en-US" dirty="0"/>
          </a:p>
        </p:txBody>
      </p:sp>
      <p:sp>
        <p:nvSpPr>
          <p:cNvPr id="4" name="TextBox 3">
            <a:extLst>
              <a:ext uri="{FF2B5EF4-FFF2-40B4-BE49-F238E27FC236}">
                <a16:creationId xmlns:a16="http://schemas.microsoft.com/office/drawing/2014/main" id="{7C9826ED-76A1-4EDD-9BC7-93D231A828E1}"/>
              </a:ext>
            </a:extLst>
          </p:cNvPr>
          <p:cNvSpPr txBox="1"/>
          <p:nvPr/>
        </p:nvSpPr>
        <p:spPr>
          <a:xfrm>
            <a:off x="1" y="-4799"/>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D7FF71A-B7D1-4785-8E16-58D5F28087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9" y="0"/>
            <a:ext cx="2755232" cy="303681"/>
          </a:xfrm>
          <a:prstGeom prst="rect">
            <a:avLst/>
          </a:prstGeom>
        </p:spPr>
      </p:pic>
      <p:pic>
        <p:nvPicPr>
          <p:cNvPr id="7" name="Picture 6">
            <a:extLst>
              <a:ext uri="{FF2B5EF4-FFF2-40B4-BE49-F238E27FC236}">
                <a16:creationId xmlns:a16="http://schemas.microsoft.com/office/drawing/2014/main" id="{4D760A8C-7633-491B-8AFC-C7E0FB7BBB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8" name="Slide Number Placeholder 5">
            <a:extLst>
              <a:ext uri="{FF2B5EF4-FFF2-40B4-BE49-F238E27FC236}">
                <a16:creationId xmlns:a16="http://schemas.microsoft.com/office/drawing/2014/main" id="{CCAFEBE6-5F46-4F73-97BE-183AE3E0E623}"/>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187</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66547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1F974-7E37-4860-A46B-42BF67B6C512}"/>
              </a:ext>
            </a:extLst>
          </p:cNvPr>
          <p:cNvSpPr>
            <a:spLocks noGrp="1"/>
          </p:cNvSpPr>
          <p:nvPr>
            <p:ph type="title"/>
          </p:nvPr>
        </p:nvSpPr>
        <p:spPr/>
        <p:txBody>
          <a:bodyPr/>
          <a:lstStyle/>
          <a:p>
            <a:pPr algn="ctr"/>
            <a:r>
              <a:rPr lang="en-US" dirty="0"/>
              <a:t>Section 106 Tribal Consultation Checklist</a:t>
            </a:r>
          </a:p>
        </p:txBody>
      </p:sp>
      <p:sp>
        <p:nvSpPr>
          <p:cNvPr id="3" name="Content Placeholder 2">
            <a:extLst>
              <a:ext uri="{FF2B5EF4-FFF2-40B4-BE49-F238E27FC236}">
                <a16:creationId xmlns:a16="http://schemas.microsoft.com/office/drawing/2014/main" id="{D4BA5B67-4830-4B97-93E2-DD6AE35E8FF0}"/>
              </a:ext>
            </a:extLst>
          </p:cNvPr>
          <p:cNvSpPr>
            <a:spLocks noGrp="1"/>
          </p:cNvSpPr>
          <p:nvPr>
            <p:ph idx="1"/>
          </p:nvPr>
        </p:nvSpPr>
        <p:spPr/>
        <p:txBody>
          <a:bodyPr/>
          <a:lstStyle/>
          <a:p>
            <a:r>
              <a:rPr lang="en-US" sz="2400" dirty="0"/>
              <a:t>If “None of the above apply” is checked, tribal consultation ends. Usually if PI involves sewer re-lining/spot replacements; water/sewer main replacements w/out increasing size of trench; sidewalk replacements. Not allowed for extensions. Incl. copy in ERR documents.</a:t>
            </a:r>
          </a:p>
          <a:p>
            <a:r>
              <a:rPr lang="en-US" sz="2400" dirty="0"/>
              <a:t>If “Significant ground disturbance (digging)” or “New construction in undeveloped natural areas” is checked,  must consult with tribes interested in HUD projects in county, as listed on HUD TDAT. Include copy in ERR documents.</a:t>
            </a:r>
          </a:p>
          <a:p>
            <a:endParaRPr lang="en-US" dirty="0"/>
          </a:p>
          <a:p>
            <a:endParaRPr lang="en-US" dirty="0"/>
          </a:p>
        </p:txBody>
      </p:sp>
      <p:sp>
        <p:nvSpPr>
          <p:cNvPr id="4" name="TextBox 3">
            <a:extLst>
              <a:ext uri="{FF2B5EF4-FFF2-40B4-BE49-F238E27FC236}">
                <a16:creationId xmlns:a16="http://schemas.microsoft.com/office/drawing/2014/main" id="{E5B155F0-ADEE-47D8-994E-6786CAA252A2}"/>
              </a:ext>
            </a:extLst>
          </p:cNvPr>
          <p:cNvSpPr txBox="1"/>
          <p:nvPr/>
        </p:nvSpPr>
        <p:spPr>
          <a:xfrm>
            <a:off x="1"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F34098A-87F0-41DB-A561-638AF78553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9" y="0"/>
            <a:ext cx="2755232" cy="303681"/>
          </a:xfrm>
          <a:prstGeom prst="rect">
            <a:avLst/>
          </a:prstGeom>
        </p:spPr>
      </p:pic>
      <p:pic>
        <p:nvPicPr>
          <p:cNvPr id="6" name="Picture 5">
            <a:extLst>
              <a:ext uri="{FF2B5EF4-FFF2-40B4-BE49-F238E27FC236}">
                <a16:creationId xmlns:a16="http://schemas.microsoft.com/office/drawing/2014/main" id="{36A8B3F2-4440-41EA-9E8C-3F3E097BBC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A15AA0EE-25CC-4CE9-862A-C382380C5BC7}"/>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188</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30931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8F4B-E77D-41D6-A245-3FF57F24742E}"/>
              </a:ext>
            </a:extLst>
          </p:cNvPr>
          <p:cNvSpPr>
            <a:spLocks noGrp="1"/>
          </p:cNvSpPr>
          <p:nvPr>
            <p:ph type="title"/>
          </p:nvPr>
        </p:nvSpPr>
        <p:spPr/>
        <p:txBody>
          <a:bodyPr/>
          <a:lstStyle/>
          <a:p>
            <a:pPr algn="ctr"/>
            <a:r>
              <a:rPr lang="en-US" dirty="0"/>
              <a:t>Section 106 Tribal Consultation Checklist</a:t>
            </a:r>
          </a:p>
        </p:txBody>
      </p:sp>
      <p:graphicFrame>
        <p:nvGraphicFramePr>
          <p:cNvPr id="4" name="Content Placeholder 3">
            <a:extLst>
              <a:ext uri="{FF2B5EF4-FFF2-40B4-BE49-F238E27FC236}">
                <a16:creationId xmlns:a16="http://schemas.microsoft.com/office/drawing/2014/main" id="{5E0EFB09-0F14-4435-8DD6-C5752640E946}"/>
              </a:ext>
            </a:extLst>
          </p:cNvPr>
          <p:cNvGraphicFramePr>
            <a:graphicFrameLocks noGrp="1" noChangeAspect="1"/>
          </p:cNvGraphicFramePr>
          <p:nvPr>
            <p:ph idx="1"/>
            <p:extLst>
              <p:ext uri="{D42A27DB-BD31-4B8C-83A1-F6EECF244321}">
                <p14:modId xmlns:p14="http://schemas.microsoft.com/office/powerpoint/2010/main" val="2727212960"/>
              </p:ext>
            </p:extLst>
          </p:nvPr>
        </p:nvGraphicFramePr>
        <p:xfrm>
          <a:off x="2426368" y="1295400"/>
          <a:ext cx="3962400" cy="5037541"/>
        </p:xfrm>
        <a:graphic>
          <a:graphicData uri="http://schemas.openxmlformats.org/presentationml/2006/ole">
            <mc:AlternateContent xmlns:mc="http://schemas.openxmlformats.org/markup-compatibility/2006">
              <mc:Choice xmlns:v="urn:schemas-microsoft-com:vml" Requires="v">
                <p:oleObj spid="_x0000_s4108" name="Document" r:id="rId3" imgW="6207149" imgH="7892634" progId="Word.Document.12">
                  <p:embed/>
                </p:oleObj>
              </mc:Choice>
              <mc:Fallback>
                <p:oleObj name="Document" r:id="rId3" imgW="6207149" imgH="7892634" progId="Word.Document.12">
                  <p:embed/>
                  <p:pic>
                    <p:nvPicPr>
                      <p:cNvPr id="4" name="Content Placeholder 3">
                        <a:extLst>
                          <a:ext uri="{FF2B5EF4-FFF2-40B4-BE49-F238E27FC236}">
                            <a16:creationId xmlns:a16="http://schemas.microsoft.com/office/drawing/2014/main" id="{5E0EFB09-0F14-4435-8DD6-C5752640E946}"/>
                          </a:ext>
                        </a:extLst>
                      </p:cNvPr>
                      <p:cNvPicPr/>
                      <p:nvPr/>
                    </p:nvPicPr>
                    <p:blipFill>
                      <a:blip r:embed="rId4"/>
                      <a:stretch>
                        <a:fillRect/>
                      </a:stretch>
                    </p:blipFill>
                    <p:spPr>
                      <a:xfrm>
                        <a:off x="2426368" y="1295400"/>
                        <a:ext cx="3962400" cy="5037541"/>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B8AA5EB-B231-450F-97E3-326564689CF2}"/>
              </a:ext>
            </a:extLst>
          </p:cNvPr>
          <p:cNvSpPr txBox="1"/>
          <p:nvPr/>
        </p:nvSpPr>
        <p:spPr>
          <a:xfrm>
            <a:off x="0" y="-15814"/>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6239604-6B63-404B-B911-F38D75E420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985"/>
          <a:stretch/>
        </p:blipFill>
        <p:spPr>
          <a:xfrm>
            <a:off x="6388768" y="0"/>
            <a:ext cx="2755232" cy="303681"/>
          </a:xfrm>
          <a:prstGeom prst="rect">
            <a:avLst/>
          </a:prstGeom>
        </p:spPr>
      </p:pic>
      <p:pic>
        <p:nvPicPr>
          <p:cNvPr id="7" name="Picture 6">
            <a:extLst>
              <a:ext uri="{FF2B5EF4-FFF2-40B4-BE49-F238E27FC236}">
                <a16:creationId xmlns:a16="http://schemas.microsoft.com/office/drawing/2014/main" id="{E0CB2701-A6E9-4E86-B81C-038D4E2F27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8" name="Slide Number Placeholder 5">
            <a:extLst>
              <a:ext uri="{FF2B5EF4-FFF2-40B4-BE49-F238E27FC236}">
                <a16:creationId xmlns:a16="http://schemas.microsoft.com/office/drawing/2014/main" id="{AE53DF37-495F-4778-8147-2E20A6C68DFE}"/>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189</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1091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2801"/>
            <a:ext cx="9143999" cy="857250"/>
          </a:xfrm>
        </p:spPr>
        <p:txBody>
          <a:bodyPr>
            <a:normAutofit fontScale="90000"/>
          </a:bodyPr>
          <a:lstStyle/>
          <a:p>
            <a:pPr algn="ctr"/>
            <a:r>
              <a:rPr lang="en-US" dirty="0"/>
              <a:t>NEPA Implementation Allows HUD to Achieve its Mission</a:t>
            </a:r>
          </a:p>
        </p:txBody>
      </p:sp>
      <p:sp useBgFill="1">
        <p:nvSpPr>
          <p:cNvPr id="3" name="Content Placeholder 2"/>
          <p:cNvSpPr>
            <a:spLocks noGrp="1"/>
          </p:cNvSpPr>
          <p:nvPr>
            <p:ph idx="1"/>
          </p:nvPr>
        </p:nvSpPr>
        <p:spPr/>
        <p:txBody>
          <a:bodyPr/>
          <a:lstStyle/>
          <a:p>
            <a:r>
              <a:rPr lang="en-US" sz="2700" dirty="0"/>
              <a:t>Two HUD Regulations implement NEPA:</a:t>
            </a:r>
          </a:p>
          <a:p>
            <a:pPr lvl="1"/>
            <a:r>
              <a:rPr lang="en-US" sz="2400" b="1" dirty="0"/>
              <a:t>24 C.F.R. Part 50</a:t>
            </a:r>
          </a:p>
          <a:p>
            <a:pPr lvl="2"/>
            <a:r>
              <a:rPr lang="en-US" sz="2100" dirty="0"/>
              <a:t>Applies to HUD itself</a:t>
            </a:r>
          </a:p>
          <a:p>
            <a:pPr lvl="2"/>
            <a:r>
              <a:rPr lang="en-US" sz="2100" i="1" dirty="0"/>
              <a:t>“Protection and Enhancement of Environmental Quality”</a:t>
            </a:r>
          </a:p>
          <a:p>
            <a:pPr lvl="1"/>
            <a:r>
              <a:rPr lang="en-US" sz="2400" b="1" dirty="0"/>
              <a:t>24 C.F.R. Part 58</a:t>
            </a:r>
          </a:p>
          <a:p>
            <a:pPr lvl="2"/>
            <a:r>
              <a:rPr lang="en-US" sz="2100" dirty="0"/>
              <a:t>Applies to Tribes, States, Counties, Cities, Local Governments</a:t>
            </a:r>
          </a:p>
          <a:p>
            <a:pPr lvl="2"/>
            <a:r>
              <a:rPr lang="en-US" sz="2100" i="1" dirty="0"/>
              <a:t>“Environmental Review Procedures for Entities Assuming HUD Environmental Responsibilities”</a:t>
            </a:r>
          </a:p>
        </p:txBody>
      </p:sp>
      <p:pic>
        <p:nvPicPr>
          <p:cNvPr id="4" name="Picture 3">
            <a:extLst>
              <a:ext uri="{FF2B5EF4-FFF2-40B4-BE49-F238E27FC236}">
                <a16:creationId xmlns:a16="http://schemas.microsoft.com/office/drawing/2014/main" id="{0E12CD12-84D1-44D8-B940-84B99E0B02FC}"/>
              </a:ext>
            </a:extLst>
          </p:cNvPr>
          <p:cNvPicPr>
            <a:picLocks noChangeAspect="1"/>
          </p:cNvPicPr>
          <p:nvPr/>
        </p:nvPicPr>
        <p:blipFill>
          <a:blip r:embed="rId2"/>
          <a:stretch>
            <a:fillRect/>
          </a:stretch>
        </p:blipFill>
        <p:spPr>
          <a:xfrm>
            <a:off x="0" y="0"/>
            <a:ext cx="9144000" cy="301778"/>
          </a:xfrm>
          <a:prstGeom prst="rect">
            <a:avLst/>
          </a:prstGeom>
        </p:spPr>
      </p:pic>
      <p:pic>
        <p:nvPicPr>
          <p:cNvPr id="5" name="Picture 4">
            <a:extLst>
              <a:ext uri="{FF2B5EF4-FFF2-40B4-BE49-F238E27FC236}">
                <a16:creationId xmlns:a16="http://schemas.microsoft.com/office/drawing/2014/main" id="{BAF26B18-4D2C-4A44-BCA6-37EF7B5C72BD}"/>
              </a:ext>
            </a:extLst>
          </p:cNvPr>
          <p:cNvPicPr>
            <a:picLocks noChangeAspect="1"/>
          </p:cNvPicPr>
          <p:nvPr/>
        </p:nvPicPr>
        <p:blipFill>
          <a:blip r:embed="rId3"/>
          <a:stretch>
            <a:fillRect/>
          </a:stretch>
        </p:blipFill>
        <p:spPr>
          <a:xfrm>
            <a:off x="6029010" y="0"/>
            <a:ext cx="3114989" cy="301778"/>
          </a:xfrm>
          <a:prstGeom prst="rect">
            <a:avLst/>
          </a:prstGeom>
        </p:spPr>
      </p:pic>
      <p:pic>
        <p:nvPicPr>
          <p:cNvPr id="6" name="Picture 5">
            <a:extLst>
              <a:ext uri="{FF2B5EF4-FFF2-40B4-BE49-F238E27FC236}">
                <a16:creationId xmlns:a16="http://schemas.microsoft.com/office/drawing/2014/main" id="{686CB478-8E71-4AA1-AE39-854106A4D7C6}"/>
              </a:ext>
            </a:extLst>
          </p:cNvPr>
          <p:cNvPicPr>
            <a:picLocks noChangeAspect="1"/>
          </p:cNvPicPr>
          <p:nvPr/>
        </p:nvPicPr>
        <p:blipFill>
          <a:blip r:embed="rId4"/>
          <a:stretch>
            <a:fillRect/>
          </a:stretch>
        </p:blipFill>
        <p:spPr>
          <a:xfrm>
            <a:off x="7899973" y="5277691"/>
            <a:ext cx="928196" cy="256055"/>
          </a:xfrm>
          <a:prstGeom prst="rect">
            <a:avLst/>
          </a:prstGeom>
        </p:spPr>
      </p:pic>
      <p:sp>
        <p:nvSpPr>
          <p:cNvPr id="7" name="Slide Number Placeholder 1">
            <a:extLst>
              <a:ext uri="{FF2B5EF4-FFF2-40B4-BE49-F238E27FC236}">
                <a16:creationId xmlns:a16="http://schemas.microsoft.com/office/drawing/2014/main" id="{6DF823F7-55F4-49F8-9BD6-EAEB76CFFA67}"/>
              </a:ext>
            </a:extLst>
          </p:cNvPr>
          <p:cNvSpPr>
            <a:spLocks noGrp="1"/>
          </p:cNvSpPr>
          <p:nvPr>
            <p:ph type="sldNum" sz="quarter" idx="12"/>
          </p:nvPr>
        </p:nvSpPr>
        <p:spPr>
          <a:xfrm>
            <a:off x="7099872" y="5533745"/>
            <a:ext cx="1600200" cy="205383"/>
          </a:xfrm>
        </p:spPr>
        <p:txBody>
          <a:bodyPr/>
          <a:lstStyle/>
          <a:p>
            <a:fld id="{3F335402-A96B-43FB-BE82-10458D361873}" type="slidenum">
              <a:rPr lang="en-US" sz="600"/>
              <a:t>19</a:t>
            </a:fld>
            <a:endParaRPr lang="en-US" sz="600" dirty="0"/>
          </a:p>
        </p:txBody>
      </p:sp>
    </p:spTree>
    <p:extLst>
      <p:ext uri="{BB962C8B-B14F-4D97-AF65-F5344CB8AC3E}">
        <p14:creationId xmlns:p14="http://schemas.microsoft.com/office/powerpoint/2010/main" val="259066147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FA85-F2A5-46FD-803E-59C62563FAD0}"/>
              </a:ext>
            </a:extLst>
          </p:cNvPr>
          <p:cNvSpPr>
            <a:spLocks noGrp="1"/>
          </p:cNvSpPr>
          <p:nvPr>
            <p:ph type="title"/>
          </p:nvPr>
        </p:nvSpPr>
        <p:spPr/>
        <p:txBody>
          <a:bodyPr/>
          <a:lstStyle/>
          <a:p>
            <a:pPr algn="ctr"/>
            <a:r>
              <a:rPr lang="en-US" dirty="0"/>
              <a:t>Tribal Consultation Highlights</a:t>
            </a:r>
          </a:p>
        </p:txBody>
      </p:sp>
      <p:sp>
        <p:nvSpPr>
          <p:cNvPr id="3" name="Content Placeholder 2">
            <a:extLst>
              <a:ext uri="{FF2B5EF4-FFF2-40B4-BE49-F238E27FC236}">
                <a16:creationId xmlns:a16="http://schemas.microsoft.com/office/drawing/2014/main" id="{8306B5E4-0D91-4EB1-A8DC-FCE861257E35}"/>
              </a:ext>
            </a:extLst>
          </p:cNvPr>
          <p:cNvSpPr>
            <a:spLocks noGrp="1"/>
          </p:cNvSpPr>
          <p:nvPr>
            <p:ph idx="1"/>
          </p:nvPr>
        </p:nvSpPr>
        <p:spPr/>
        <p:txBody>
          <a:bodyPr>
            <a:normAutofit/>
          </a:bodyPr>
          <a:lstStyle/>
          <a:p>
            <a:r>
              <a:rPr lang="en-US" sz="2700" dirty="0"/>
              <a:t>To find HUD TDAT website, web search “HUD TDAT”. Site contains search tools to find tribes interested in counties nationwide, incl. Illinois counties. More tribes have added themselves each year.</a:t>
            </a:r>
          </a:p>
          <a:p>
            <a:r>
              <a:rPr lang="en-US" sz="2700" dirty="0"/>
              <a:t>TDAT contains detailed instructions for contacting tribes, incl. letter templates, timeframes, signature authority. DCEO ERO can provide blank Tribal Consultation Checklist &amp; “How to consult” sheets from HUD. </a:t>
            </a:r>
          </a:p>
        </p:txBody>
      </p:sp>
      <p:sp>
        <p:nvSpPr>
          <p:cNvPr id="4" name="TextBox 3">
            <a:extLst>
              <a:ext uri="{FF2B5EF4-FFF2-40B4-BE49-F238E27FC236}">
                <a16:creationId xmlns:a16="http://schemas.microsoft.com/office/drawing/2014/main" id="{DE5BAAB8-9AE4-4014-A737-8BBEBE304322}"/>
              </a:ext>
            </a:extLst>
          </p:cNvPr>
          <p:cNvSpPr txBox="1"/>
          <p:nvPr/>
        </p:nvSpPr>
        <p:spPr>
          <a:xfrm>
            <a:off x="1"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813D9DE-4FFA-4393-92C9-88498245E8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9" y="-18152"/>
            <a:ext cx="2755232" cy="303681"/>
          </a:xfrm>
          <a:prstGeom prst="rect">
            <a:avLst/>
          </a:prstGeom>
        </p:spPr>
      </p:pic>
      <p:pic>
        <p:nvPicPr>
          <p:cNvPr id="6" name="Picture 5">
            <a:extLst>
              <a:ext uri="{FF2B5EF4-FFF2-40B4-BE49-F238E27FC236}">
                <a16:creationId xmlns:a16="http://schemas.microsoft.com/office/drawing/2014/main" id="{93A6BB28-CF71-4B9E-B57E-9C76424154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6D9563D0-5B16-4EBE-B371-298E8170C07B}"/>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190</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401251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FA85-F2A5-46FD-803E-59C62563FAD0}"/>
              </a:ext>
            </a:extLst>
          </p:cNvPr>
          <p:cNvSpPr>
            <a:spLocks noGrp="1"/>
          </p:cNvSpPr>
          <p:nvPr>
            <p:ph type="title"/>
          </p:nvPr>
        </p:nvSpPr>
        <p:spPr/>
        <p:txBody>
          <a:bodyPr/>
          <a:lstStyle/>
          <a:p>
            <a:pPr algn="ctr"/>
            <a:r>
              <a:rPr lang="en-US" dirty="0"/>
              <a:t>Tribal Consultation Letters</a:t>
            </a:r>
          </a:p>
        </p:txBody>
      </p:sp>
      <p:sp>
        <p:nvSpPr>
          <p:cNvPr id="3" name="Content Placeholder 2">
            <a:extLst>
              <a:ext uri="{FF2B5EF4-FFF2-40B4-BE49-F238E27FC236}">
                <a16:creationId xmlns:a16="http://schemas.microsoft.com/office/drawing/2014/main" id="{8306B5E4-0D91-4EB1-A8DC-FCE861257E35}"/>
              </a:ext>
            </a:extLst>
          </p:cNvPr>
          <p:cNvSpPr>
            <a:spLocks noGrp="1"/>
          </p:cNvSpPr>
          <p:nvPr>
            <p:ph idx="1"/>
          </p:nvPr>
        </p:nvSpPr>
        <p:spPr/>
        <p:txBody>
          <a:bodyPr>
            <a:normAutofit/>
          </a:bodyPr>
          <a:lstStyle/>
          <a:p>
            <a:r>
              <a:rPr lang="en-US" sz="2700" dirty="0"/>
              <a:t>Consultation is head of gov’t to head of gov’t. </a:t>
            </a:r>
            <a:r>
              <a:rPr lang="en-US" sz="2700" dirty="0">
                <a:solidFill>
                  <a:srgbClr val="FF0000"/>
                </a:solidFill>
              </a:rPr>
              <a:t>Letters MUST BE On Grantee Gov’t letterhead, signed and dated by Grantee </a:t>
            </a:r>
            <a:r>
              <a:rPr lang="en-US" sz="2700" u="sng" dirty="0">
                <a:solidFill>
                  <a:srgbClr val="FF0000"/>
                </a:solidFill>
              </a:rPr>
              <a:t>Chief</a:t>
            </a:r>
            <a:r>
              <a:rPr lang="en-US" sz="2700" dirty="0">
                <a:solidFill>
                  <a:srgbClr val="FF0000"/>
                </a:solidFill>
              </a:rPr>
              <a:t> </a:t>
            </a:r>
            <a:r>
              <a:rPr lang="en-US" sz="2700" u="sng" dirty="0">
                <a:solidFill>
                  <a:srgbClr val="FF0000"/>
                </a:solidFill>
              </a:rPr>
              <a:t>Elected</a:t>
            </a:r>
            <a:r>
              <a:rPr lang="en-US" sz="2700" dirty="0">
                <a:solidFill>
                  <a:srgbClr val="FF0000"/>
                </a:solidFill>
              </a:rPr>
              <a:t> </a:t>
            </a:r>
            <a:r>
              <a:rPr lang="en-US" sz="2700" u="sng" dirty="0">
                <a:solidFill>
                  <a:srgbClr val="FF0000"/>
                </a:solidFill>
              </a:rPr>
              <a:t>Official</a:t>
            </a:r>
            <a:r>
              <a:rPr lang="en-US" sz="2700" dirty="0">
                <a:solidFill>
                  <a:srgbClr val="FF0000"/>
                </a:solidFill>
              </a:rPr>
              <a:t> (CEO), and addressed to tribal Chief or Chairman</a:t>
            </a:r>
            <a:r>
              <a:rPr lang="en-US" sz="2700" dirty="0"/>
              <a:t>.</a:t>
            </a:r>
          </a:p>
          <a:p>
            <a:r>
              <a:rPr lang="en-US" sz="2700" dirty="0"/>
              <a:t>CC any listed THPO for a tribe.</a:t>
            </a:r>
          </a:p>
          <a:p>
            <a:r>
              <a:rPr lang="en-US" sz="2700" dirty="0"/>
              <a:t>ERR preparer may e-mail, fax or mail the letter. Send to every TDAT-listed Chief, Chairman and THPO.</a:t>
            </a:r>
          </a:p>
        </p:txBody>
      </p:sp>
      <p:sp>
        <p:nvSpPr>
          <p:cNvPr id="4" name="TextBox 3">
            <a:extLst>
              <a:ext uri="{FF2B5EF4-FFF2-40B4-BE49-F238E27FC236}">
                <a16:creationId xmlns:a16="http://schemas.microsoft.com/office/drawing/2014/main" id="{B8FA98CA-3B99-4785-8196-5AD2F7F3D3F7}"/>
              </a:ext>
            </a:extLst>
          </p:cNvPr>
          <p:cNvSpPr txBox="1"/>
          <p:nvPr/>
        </p:nvSpPr>
        <p:spPr>
          <a:xfrm>
            <a:off x="0" y="-4799"/>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0CE9179-34B9-4266-BDAF-6187DB56B5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8" y="-18152"/>
            <a:ext cx="2755232" cy="303681"/>
          </a:xfrm>
          <a:prstGeom prst="rect">
            <a:avLst/>
          </a:prstGeom>
        </p:spPr>
      </p:pic>
      <p:pic>
        <p:nvPicPr>
          <p:cNvPr id="6" name="Picture 5">
            <a:extLst>
              <a:ext uri="{FF2B5EF4-FFF2-40B4-BE49-F238E27FC236}">
                <a16:creationId xmlns:a16="http://schemas.microsoft.com/office/drawing/2014/main" id="{0A8A71BA-B773-4487-BB6B-1EB56D729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D899A4CF-B119-43E9-B101-3DDEFEA92C1F}"/>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191</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2532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FA85-F2A5-46FD-803E-59C62563FAD0}"/>
              </a:ext>
            </a:extLst>
          </p:cNvPr>
          <p:cNvSpPr>
            <a:spLocks noGrp="1"/>
          </p:cNvSpPr>
          <p:nvPr>
            <p:ph type="title"/>
          </p:nvPr>
        </p:nvSpPr>
        <p:spPr/>
        <p:txBody>
          <a:bodyPr/>
          <a:lstStyle/>
          <a:p>
            <a:pPr algn="ctr"/>
            <a:r>
              <a:rPr lang="en-US" dirty="0"/>
              <a:t>Tribal Consultation Letters</a:t>
            </a:r>
          </a:p>
        </p:txBody>
      </p:sp>
      <p:sp>
        <p:nvSpPr>
          <p:cNvPr id="3" name="Content Placeholder 2">
            <a:extLst>
              <a:ext uri="{FF2B5EF4-FFF2-40B4-BE49-F238E27FC236}">
                <a16:creationId xmlns:a16="http://schemas.microsoft.com/office/drawing/2014/main" id="{8306B5E4-0D91-4EB1-A8DC-FCE861257E35}"/>
              </a:ext>
            </a:extLst>
          </p:cNvPr>
          <p:cNvSpPr>
            <a:spLocks noGrp="1"/>
          </p:cNvSpPr>
          <p:nvPr>
            <p:ph idx="1"/>
          </p:nvPr>
        </p:nvSpPr>
        <p:spPr/>
        <p:txBody>
          <a:bodyPr>
            <a:normAutofit/>
          </a:bodyPr>
          <a:lstStyle/>
          <a:p>
            <a:r>
              <a:rPr lang="en-US" sz="2700" dirty="0"/>
              <a:t>Starting day after date of transmission, allow tribe 30 full days following e-mail or fax, 35 full days if mailed. If no response by the 31</a:t>
            </a:r>
            <a:r>
              <a:rPr lang="en-US" sz="2700" baseline="30000" dirty="0"/>
              <a:t>st</a:t>
            </a:r>
            <a:r>
              <a:rPr lang="en-US" sz="2700" dirty="0"/>
              <a:t> or 36</a:t>
            </a:r>
            <a:r>
              <a:rPr lang="en-US" sz="2700" baseline="30000" dirty="0"/>
              <a:t>th</a:t>
            </a:r>
            <a:r>
              <a:rPr lang="en-US" sz="2700" dirty="0"/>
              <a:t> day, that tribe’s consultation ends.</a:t>
            </a:r>
          </a:p>
          <a:p>
            <a:endParaRPr lang="en-US" sz="2700" dirty="0"/>
          </a:p>
          <a:p>
            <a:r>
              <a:rPr lang="en-US" sz="2700" dirty="0"/>
              <a:t>If tribe responds with letter or e-mail of non-interest, its consultation ends.</a:t>
            </a:r>
          </a:p>
        </p:txBody>
      </p:sp>
      <p:sp>
        <p:nvSpPr>
          <p:cNvPr id="4" name="TextBox 3">
            <a:extLst>
              <a:ext uri="{FF2B5EF4-FFF2-40B4-BE49-F238E27FC236}">
                <a16:creationId xmlns:a16="http://schemas.microsoft.com/office/drawing/2014/main" id="{C37152FB-E98A-4DC6-AF6F-C9AC7186D1A0}"/>
              </a:ext>
            </a:extLst>
          </p:cNvPr>
          <p:cNvSpPr txBox="1"/>
          <p:nvPr/>
        </p:nvSpPr>
        <p:spPr>
          <a:xfrm>
            <a:off x="0" y="-4799"/>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8BA532E-C52A-44AB-9FDC-85E1D71DBF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8" y="10297"/>
            <a:ext cx="2755232" cy="303681"/>
          </a:xfrm>
          <a:prstGeom prst="rect">
            <a:avLst/>
          </a:prstGeom>
        </p:spPr>
      </p:pic>
      <p:pic>
        <p:nvPicPr>
          <p:cNvPr id="6" name="Picture 5">
            <a:extLst>
              <a:ext uri="{FF2B5EF4-FFF2-40B4-BE49-F238E27FC236}">
                <a16:creationId xmlns:a16="http://schemas.microsoft.com/office/drawing/2014/main" id="{A28B4BF5-747A-47A0-853A-59A22606B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24605697-8BE2-4D81-9D40-0C1301CC2C99}"/>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192</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839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FA85-F2A5-46FD-803E-59C62563FAD0}"/>
              </a:ext>
            </a:extLst>
          </p:cNvPr>
          <p:cNvSpPr>
            <a:spLocks noGrp="1"/>
          </p:cNvSpPr>
          <p:nvPr>
            <p:ph type="title"/>
          </p:nvPr>
        </p:nvSpPr>
        <p:spPr/>
        <p:txBody>
          <a:bodyPr/>
          <a:lstStyle/>
          <a:p>
            <a:pPr algn="ctr"/>
            <a:r>
              <a:rPr lang="en-US" dirty="0"/>
              <a:t>Tribal Consultation Letters</a:t>
            </a:r>
          </a:p>
        </p:txBody>
      </p:sp>
      <p:sp>
        <p:nvSpPr>
          <p:cNvPr id="3" name="Content Placeholder 2">
            <a:extLst>
              <a:ext uri="{FF2B5EF4-FFF2-40B4-BE49-F238E27FC236}">
                <a16:creationId xmlns:a16="http://schemas.microsoft.com/office/drawing/2014/main" id="{8306B5E4-0D91-4EB1-A8DC-FCE861257E35}"/>
              </a:ext>
            </a:extLst>
          </p:cNvPr>
          <p:cNvSpPr>
            <a:spLocks noGrp="1"/>
          </p:cNvSpPr>
          <p:nvPr>
            <p:ph idx="1"/>
          </p:nvPr>
        </p:nvSpPr>
        <p:spPr/>
        <p:txBody>
          <a:bodyPr>
            <a:normAutofit/>
          </a:bodyPr>
          <a:lstStyle/>
          <a:p>
            <a:r>
              <a:rPr lang="en-US" sz="2700" dirty="0"/>
              <a:t>If tribe responds that e-mailed consultation requests are not allowed (e.g., Osage Nation), then mail a copy of letter with current date to tribe, and allow 35 full days starting day after mailing.</a:t>
            </a:r>
          </a:p>
          <a:p>
            <a:r>
              <a:rPr lang="en-US" sz="2700" dirty="0"/>
              <a:t>Don’t rush the tribe. Give them their time. Usually no response from most tribes. Miami Tribe almost always submits courteous letter expressing non-interest.</a:t>
            </a:r>
          </a:p>
        </p:txBody>
      </p:sp>
      <p:sp>
        <p:nvSpPr>
          <p:cNvPr id="4" name="TextBox 3">
            <a:extLst>
              <a:ext uri="{FF2B5EF4-FFF2-40B4-BE49-F238E27FC236}">
                <a16:creationId xmlns:a16="http://schemas.microsoft.com/office/drawing/2014/main" id="{7A3065A8-23AB-4558-88FD-1E3A5FE48314}"/>
              </a:ext>
            </a:extLst>
          </p:cNvPr>
          <p:cNvSpPr txBox="1"/>
          <p:nvPr/>
        </p:nvSpPr>
        <p:spPr>
          <a:xfrm>
            <a:off x="0" y="-9757"/>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76ACD9F-85F4-4B74-991F-084D8A6163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6709" y="-18152"/>
            <a:ext cx="2755232" cy="303681"/>
          </a:xfrm>
          <a:prstGeom prst="rect">
            <a:avLst/>
          </a:prstGeom>
        </p:spPr>
      </p:pic>
      <p:pic>
        <p:nvPicPr>
          <p:cNvPr id="6" name="Picture 5">
            <a:extLst>
              <a:ext uri="{FF2B5EF4-FFF2-40B4-BE49-F238E27FC236}">
                <a16:creationId xmlns:a16="http://schemas.microsoft.com/office/drawing/2014/main" id="{17E8CD5F-88E0-4B91-BBFC-8EAA10A52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53865BA4-50C5-4475-9214-3A0B0EDA513A}"/>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193</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84266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FA85-F2A5-46FD-803E-59C62563FAD0}"/>
              </a:ext>
            </a:extLst>
          </p:cNvPr>
          <p:cNvSpPr>
            <a:spLocks noGrp="1"/>
          </p:cNvSpPr>
          <p:nvPr>
            <p:ph type="title"/>
          </p:nvPr>
        </p:nvSpPr>
        <p:spPr/>
        <p:txBody>
          <a:bodyPr/>
          <a:lstStyle/>
          <a:p>
            <a:pPr algn="ctr"/>
            <a:r>
              <a:rPr lang="en-US" dirty="0"/>
              <a:t>Tribal Consultation Letters</a:t>
            </a:r>
          </a:p>
        </p:txBody>
      </p:sp>
      <p:sp>
        <p:nvSpPr>
          <p:cNvPr id="3" name="Content Placeholder 2">
            <a:extLst>
              <a:ext uri="{FF2B5EF4-FFF2-40B4-BE49-F238E27FC236}">
                <a16:creationId xmlns:a16="http://schemas.microsoft.com/office/drawing/2014/main" id="{8306B5E4-0D91-4EB1-A8DC-FCE861257E35}"/>
              </a:ext>
            </a:extLst>
          </p:cNvPr>
          <p:cNvSpPr>
            <a:spLocks noGrp="1"/>
          </p:cNvSpPr>
          <p:nvPr>
            <p:ph idx="1"/>
          </p:nvPr>
        </p:nvSpPr>
        <p:spPr/>
        <p:txBody>
          <a:bodyPr>
            <a:normAutofit/>
          </a:bodyPr>
          <a:lstStyle/>
          <a:p>
            <a:r>
              <a:rPr lang="en-US" sz="2700" dirty="0"/>
              <a:t>If tribe desires full consultation after their initial review, incl. hiring an  archaeologist, contact SHPO (i.e., IDNR-HP) &amp; DCEO ERO ASAP. Note: This doesn’t incl. the Osage Nation e-mailed response stating no e-mailed consults and giving long list of consultation requirements while asking for mailed consultation letter (discussed above). </a:t>
            </a:r>
          </a:p>
        </p:txBody>
      </p:sp>
      <p:sp>
        <p:nvSpPr>
          <p:cNvPr id="4" name="TextBox 3">
            <a:extLst>
              <a:ext uri="{FF2B5EF4-FFF2-40B4-BE49-F238E27FC236}">
                <a16:creationId xmlns:a16="http://schemas.microsoft.com/office/drawing/2014/main" id="{ACFCD2C5-B9C0-4B96-95D9-E54BBA20C28F}"/>
              </a:ext>
            </a:extLst>
          </p:cNvPr>
          <p:cNvSpPr txBox="1"/>
          <p:nvPr/>
        </p:nvSpPr>
        <p:spPr>
          <a:xfrm>
            <a:off x="0"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35DDCB6-53AE-4DAC-8733-BAF29D4F94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8" y="0"/>
            <a:ext cx="2755232" cy="303681"/>
          </a:xfrm>
          <a:prstGeom prst="rect">
            <a:avLst/>
          </a:prstGeom>
        </p:spPr>
      </p:pic>
      <p:pic>
        <p:nvPicPr>
          <p:cNvPr id="6" name="Picture 5">
            <a:extLst>
              <a:ext uri="{FF2B5EF4-FFF2-40B4-BE49-F238E27FC236}">
                <a16:creationId xmlns:a16="http://schemas.microsoft.com/office/drawing/2014/main" id="{BFAC993D-0C43-495A-9C51-5F6985458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28C1C328-43AA-4029-9167-F19583EA0906}"/>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194</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173856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FA85-F2A5-46FD-803E-59C62563FAD0}"/>
              </a:ext>
            </a:extLst>
          </p:cNvPr>
          <p:cNvSpPr>
            <a:spLocks noGrp="1"/>
          </p:cNvSpPr>
          <p:nvPr>
            <p:ph type="title"/>
          </p:nvPr>
        </p:nvSpPr>
        <p:spPr/>
        <p:txBody>
          <a:bodyPr/>
          <a:lstStyle/>
          <a:p>
            <a:pPr algn="ctr"/>
            <a:r>
              <a:rPr lang="en-US" dirty="0"/>
              <a:t>Tribal Consultation Letters</a:t>
            </a:r>
          </a:p>
        </p:txBody>
      </p:sp>
      <p:sp>
        <p:nvSpPr>
          <p:cNvPr id="3" name="Content Placeholder 2">
            <a:extLst>
              <a:ext uri="{FF2B5EF4-FFF2-40B4-BE49-F238E27FC236}">
                <a16:creationId xmlns:a16="http://schemas.microsoft.com/office/drawing/2014/main" id="{8306B5E4-0D91-4EB1-A8DC-FCE861257E35}"/>
              </a:ext>
            </a:extLst>
          </p:cNvPr>
          <p:cNvSpPr>
            <a:spLocks noGrp="1"/>
          </p:cNvSpPr>
          <p:nvPr>
            <p:ph idx="1"/>
          </p:nvPr>
        </p:nvSpPr>
        <p:spPr/>
        <p:txBody>
          <a:bodyPr>
            <a:normAutofit/>
          </a:bodyPr>
          <a:lstStyle/>
          <a:p>
            <a:r>
              <a:rPr lang="en-US" sz="2700" dirty="0"/>
              <a:t>If tribe (e.g. Miami Tribe) sends letter expressing non-interest, but states they want to be advised if human remains or archaeological artifacts are discovered during construction, then still would be a “No” to CEST or EA “formal compliance steps or mitigation” for HP, but would list that tribe, IDNR-HP &amp; law enforcement for “Historic Preservation” “Law” under “Mitigation Measure” if remains or artifacts discovered during construction.</a:t>
            </a:r>
          </a:p>
        </p:txBody>
      </p:sp>
      <p:sp>
        <p:nvSpPr>
          <p:cNvPr id="4" name="TextBox 3">
            <a:extLst>
              <a:ext uri="{FF2B5EF4-FFF2-40B4-BE49-F238E27FC236}">
                <a16:creationId xmlns:a16="http://schemas.microsoft.com/office/drawing/2014/main" id="{8808EC54-15B4-4AD0-84C3-F7F2F848CBB8}"/>
              </a:ext>
            </a:extLst>
          </p:cNvPr>
          <p:cNvSpPr txBox="1"/>
          <p:nvPr/>
        </p:nvSpPr>
        <p:spPr>
          <a:xfrm>
            <a:off x="0"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15D21A2-15E3-44CE-B4BC-CDAED60EDF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8" y="10297"/>
            <a:ext cx="2755232" cy="303681"/>
          </a:xfrm>
          <a:prstGeom prst="rect">
            <a:avLst/>
          </a:prstGeom>
        </p:spPr>
      </p:pic>
      <p:pic>
        <p:nvPicPr>
          <p:cNvPr id="6" name="Picture 5">
            <a:extLst>
              <a:ext uri="{FF2B5EF4-FFF2-40B4-BE49-F238E27FC236}">
                <a16:creationId xmlns:a16="http://schemas.microsoft.com/office/drawing/2014/main" id="{2DACF4AB-4399-4185-A028-14470F5EC3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7" name="Slide Number Placeholder 5">
            <a:extLst>
              <a:ext uri="{FF2B5EF4-FFF2-40B4-BE49-F238E27FC236}">
                <a16:creationId xmlns:a16="http://schemas.microsoft.com/office/drawing/2014/main" id="{CE0B55EF-44CA-4200-8776-804F4127A5E0}"/>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195</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21824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FA85-F2A5-46FD-803E-59C62563FAD0}"/>
              </a:ext>
            </a:extLst>
          </p:cNvPr>
          <p:cNvSpPr>
            <a:spLocks noGrp="1"/>
          </p:cNvSpPr>
          <p:nvPr>
            <p:ph type="title"/>
          </p:nvPr>
        </p:nvSpPr>
        <p:spPr/>
        <p:txBody>
          <a:bodyPr/>
          <a:lstStyle/>
          <a:p>
            <a:pPr algn="ctr"/>
            <a:r>
              <a:rPr lang="en-US" dirty="0"/>
              <a:t>Tribal Consultation Document Summary</a:t>
            </a:r>
          </a:p>
        </p:txBody>
      </p:sp>
      <p:sp>
        <p:nvSpPr>
          <p:cNvPr id="3" name="Content Placeholder 2">
            <a:extLst>
              <a:ext uri="{FF2B5EF4-FFF2-40B4-BE49-F238E27FC236}">
                <a16:creationId xmlns:a16="http://schemas.microsoft.com/office/drawing/2014/main" id="{8306B5E4-0D91-4EB1-A8DC-FCE861257E35}"/>
              </a:ext>
            </a:extLst>
          </p:cNvPr>
          <p:cNvSpPr>
            <a:spLocks noGrp="1"/>
          </p:cNvSpPr>
          <p:nvPr>
            <p:ph idx="1"/>
          </p:nvPr>
        </p:nvSpPr>
        <p:spPr/>
        <p:txBody>
          <a:bodyPr>
            <a:normAutofit/>
          </a:bodyPr>
          <a:lstStyle/>
          <a:p>
            <a:pPr marL="0" indent="0">
              <a:buNone/>
            </a:pPr>
            <a:r>
              <a:rPr lang="en-US" dirty="0"/>
              <a:t>In summary, for Section 106 Tribal review, the CEST or EA should have:</a:t>
            </a:r>
          </a:p>
          <a:p>
            <a:r>
              <a:rPr lang="en-US" dirty="0"/>
              <a:t>Completed Tribal Consultation Checklist, and if applicable:</a:t>
            </a:r>
          </a:p>
          <a:p>
            <a:r>
              <a:rPr lang="en-US" dirty="0"/>
              <a:t>Copy of HUD TDAT web search results (with search date) for each Grant project county (use a screen print and not the TDAT Excel)</a:t>
            </a:r>
          </a:p>
          <a:p>
            <a:r>
              <a:rPr lang="en-US" dirty="0"/>
              <a:t>Copies of letters from Grantee CEO to Tribal CEO (with cc to THPO)</a:t>
            </a:r>
          </a:p>
          <a:p>
            <a:r>
              <a:rPr lang="en-US" dirty="0"/>
              <a:t>Copies of proof of transmission to each tribe (e.g., envelope copy, sent e-mail, or fax transmission sheet)</a:t>
            </a:r>
          </a:p>
          <a:p>
            <a:r>
              <a:rPr lang="en-US" dirty="0"/>
              <a:t>Copies of any tribal responses, subsequent correspondence, and any contact with SHPO (IDNR-HP) and/or DCEO ERO because of a tribe</a:t>
            </a:r>
          </a:p>
        </p:txBody>
      </p:sp>
      <p:sp>
        <p:nvSpPr>
          <p:cNvPr id="4" name="TextBox 3">
            <a:extLst>
              <a:ext uri="{FF2B5EF4-FFF2-40B4-BE49-F238E27FC236}">
                <a16:creationId xmlns:a16="http://schemas.microsoft.com/office/drawing/2014/main" id="{41D71E3A-A4BB-4A3E-860F-9846BD1214CF}"/>
              </a:ext>
            </a:extLst>
          </p:cNvPr>
          <p:cNvSpPr txBox="1"/>
          <p:nvPr/>
        </p:nvSpPr>
        <p:spPr>
          <a:xfrm>
            <a:off x="-18535"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BAA244B-905A-4352-8C6D-AF28F0A9DD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68932" y="0"/>
            <a:ext cx="2755232" cy="303681"/>
          </a:xfrm>
          <a:prstGeom prst="rect">
            <a:avLst/>
          </a:prstGeom>
        </p:spPr>
      </p:pic>
      <p:pic>
        <p:nvPicPr>
          <p:cNvPr id="7" name="Picture 6">
            <a:extLst>
              <a:ext uri="{FF2B5EF4-FFF2-40B4-BE49-F238E27FC236}">
                <a16:creationId xmlns:a16="http://schemas.microsoft.com/office/drawing/2014/main" id="{750A1621-BC04-4442-91C3-A0F05C8216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8" name="Slide Number Placeholder 5">
            <a:extLst>
              <a:ext uri="{FF2B5EF4-FFF2-40B4-BE49-F238E27FC236}">
                <a16:creationId xmlns:a16="http://schemas.microsoft.com/office/drawing/2014/main" id="{0DAE7168-3FFE-4AC0-88D6-2AE730FF7AFB}"/>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196</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80389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FA85-F2A5-46FD-803E-59C62563FAD0}"/>
              </a:ext>
            </a:extLst>
          </p:cNvPr>
          <p:cNvSpPr>
            <a:spLocks noGrp="1"/>
          </p:cNvSpPr>
          <p:nvPr>
            <p:ph type="title"/>
          </p:nvPr>
        </p:nvSpPr>
        <p:spPr/>
        <p:txBody>
          <a:bodyPr/>
          <a:lstStyle/>
          <a:p>
            <a:pPr algn="ctr"/>
            <a:r>
              <a:rPr lang="en-US" dirty="0"/>
              <a:t>Tribal Consultation Document Summary</a:t>
            </a:r>
          </a:p>
        </p:txBody>
      </p:sp>
      <p:sp>
        <p:nvSpPr>
          <p:cNvPr id="3" name="Content Placeholder 2">
            <a:extLst>
              <a:ext uri="{FF2B5EF4-FFF2-40B4-BE49-F238E27FC236}">
                <a16:creationId xmlns:a16="http://schemas.microsoft.com/office/drawing/2014/main" id="{8306B5E4-0D91-4EB1-A8DC-FCE861257E35}"/>
              </a:ext>
            </a:extLst>
          </p:cNvPr>
          <p:cNvSpPr>
            <a:spLocks noGrp="1"/>
          </p:cNvSpPr>
          <p:nvPr>
            <p:ph idx="1"/>
          </p:nvPr>
        </p:nvSpPr>
        <p:spPr/>
        <p:txBody>
          <a:bodyPr>
            <a:normAutofit/>
          </a:bodyPr>
          <a:lstStyle/>
          <a:p>
            <a:pPr marL="0" indent="0">
              <a:buNone/>
            </a:pPr>
            <a:r>
              <a:rPr lang="en-US" sz="3000" dirty="0"/>
              <a:t>As our HUD Environmental Review Officers and CDBG Reps like to remind us:</a:t>
            </a:r>
          </a:p>
          <a:p>
            <a:pPr marL="0" indent="0">
              <a:buNone/>
            </a:pPr>
            <a:endParaRPr lang="en-US" sz="3000" dirty="0"/>
          </a:p>
          <a:p>
            <a:pPr marL="0" indent="0" algn="ctr">
              <a:buNone/>
            </a:pPr>
            <a:r>
              <a:rPr lang="en-US" sz="3000" u="sng" dirty="0">
                <a:solidFill>
                  <a:srgbClr val="FF0000"/>
                </a:solidFill>
              </a:rPr>
              <a:t>DOCUMENT, DOCUMENT, DOCUMENT!</a:t>
            </a:r>
            <a:r>
              <a:rPr lang="en-US" sz="3000" dirty="0"/>
              <a:t>	</a:t>
            </a:r>
          </a:p>
        </p:txBody>
      </p:sp>
      <p:sp>
        <p:nvSpPr>
          <p:cNvPr id="4" name="TextBox 3">
            <a:extLst>
              <a:ext uri="{FF2B5EF4-FFF2-40B4-BE49-F238E27FC236}">
                <a16:creationId xmlns:a16="http://schemas.microsoft.com/office/drawing/2014/main" id="{5C0FCBE1-62D8-413D-9723-6BD093F18A8A}"/>
              </a:ext>
            </a:extLst>
          </p:cNvPr>
          <p:cNvSpPr txBox="1"/>
          <p:nvPr/>
        </p:nvSpPr>
        <p:spPr>
          <a:xfrm>
            <a:off x="0" y="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416EAB2-49A4-43DB-B68C-960DD6E990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388768" y="-18152"/>
            <a:ext cx="2755232" cy="303681"/>
          </a:xfrm>
          <a:prstGeom prst="rect">
            <a:avLst/>
          </a:prstGeom>
        </p:spPr>
      </p:pic>
      <p:pic>
        <p:nvPicPr>
          <p:cNvPr id="6" name="Picture 5">
            <a:extLst>
              <a:ext uri="{FF2B5EF4-FFF2-40B4-BE49-F238E27FC236}">
                <a16:creationId xmlns:a16="http://schemas.microsoft.com/office/drawing/2014/main" id="{F2097DAE-C55A-4756-BD70-342F26C72E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26" y="5375525"/>
            <a:ext cx="928057" cy="255317"/>
          </a:xfrm>
          <a:prstGeom prst="rect">
            <a:avLst/>
          </a:prstGeom>
        </p:spPr>
      </p:pic>
      <p:sp>
        <p:nvSpPr>
          <p:cNvPr id="8" name="Slide Number Placeholder 5">
            <a:extLst>
              <a:ext uri="{FF2B5EF4-FFF2-40B4-BE49-F238E27FC236}">
                <a16:creationId xmlns:a16="http://schemas.microsoft.com/office/drawing/2014/main" id="{D0953528-E6FC-49C1-90EB-64DE5037D052}"/>
              </a:ext>
            </a:extLst>
          </p:cNvPr>
          <p:cNvSpPr txBox="1">
            <a:spLocks/>
          </p:cNvSpPr>
          <p:nvPr/>
        </p:nvSpPr>
        <p:spPr>
          <a:xfrm>
            <a:off x="7134726" y="5534719"/>
            <a:ext cx="1600200" cy="273844"/>
          </a:xfrm>
          <a:prstGeom prst="rect">
            <a:avLst/>
          </a:prstGeom>
        </p:spPr>
        <p:txBody>
          <a:bodyPr vert="horz" lIns="68580" tIns="34290" rIns="68580" bIns="3429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a:defRPr/>
            </a:pPr>
            <a:fld id="{069DFE29-B517-4BB8-87EE-83E4F6D39185}" type="slidenum">
              <a:rPr lang="en-US" sz="825">
                <a:solidFill>
                  <a:prstClr val="black">
                    <a:tint val="75000"/>
                  </a:prstClr>
                </a:solidFill>
                <a:latin typeface="Times New Roman" panose="02020603050405020304" pitchFamily="18" charset="0"/>
                <a:cs typeface="Times New Roman" panose="02020603050405020304" pitchFamily="18" charset="0"/>
              </a:rPr>
              <a:pPr defTabSz="685800">
                <a:defRPr/>
              </a:pPr>
              <a:t>197</a:t>
            </a:fld>
            <a:endParaRPr lang="en-US" sz="825" dirty="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372346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fontScale="90000"/>
          </a:bodyPr>
          <a:lstStyle/>
          <a:p>
            <a:pPr algn="ctr"/>
            <a:r>
              <a:rPr lang="en-US" dirty="0"/>
              <a:t>Noise abatement</a:t>
            </a:r>
            <a:br>
              <a:rPr lang="en-US" dirty="0"/>
            </a:br>
            <a:r>
              <a:rPr lang="en-US" dirty="0" err="1"/>
              <a:t>hud</a:t>
            </a:r>
            <a:r>
              <a:rPr lang="en-US" dirty="0"/>
              <a:t> noise standards</a:t>
            </a:r>
            <a:br>
              <a:rPr lang="en-US" dirty="0"/>
            </a:br>
            <a:r>
              <a:rPr lang="en-US" dirty="0"/>
              <a:t>24 </a:t>
            </a:r>
            <a:r>
              <a:rPr lang="en-US" dirty="0" err="1"/>
              <a:t>cfr</a:t>
            </a:r>
            <a:r>
              <a:rPr lang="en-US" dirty="0"/>
              <a:t> part 51, subpart b</a:t>
            </a:r>
            <a:br>
              <a:rPr lang="en-US" dirty="0"/>
            </a:br>
            <a:r>
              <a:rPr lang="en-US" dirty="0"/>
              <a:t>24 </a:t>
            </a:r>
            <a:r>
              <a:rPr lang="en-US" dirty="0" err="1"/>
              <a:t>cfr</a:t>
            </a:r>
            <a:r>
              <a:rPr lang="en-US" dirty="0"/>
              <a:t> part 58.5 (</a:t>
            </a:r>
            <a:r>
              <a:rPr lang="en-US" dirty="0" err="1"/>
              <a:t>i</a:t>
            </a:r>
            <a:r>
              <a:rPr lang="en-US" dirty="0"/>
              <a:t>)(1)</a:t>
            </a:r>
            <a:br>
              <a:rPr lang="en-US" dirty="0"/>
            </a:br>
            <a:endParaRPr lang="en-US" dirty="0"/>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286000" y="4254056"/>
            <a:ext cx="6208713" cy="1125140"/>
          </a:xfrm>
        </p:spPr>
        <p:txBody>
          <a:bodyPr/>
          <a:lstStyle/>
          <a:p>
            <a:r>
              <a:rPr lang="en-US" dirty="0"/>
              <a:t>Kara Cozadd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554381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416"/>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0"/>
            <a:ext cx="3455275" cy="404908"/>
          </a:xfrm>
          <a:prstGeom prst="rect">
            <a:avLst/>
          </a:prstGeom>
        </p:spPr>
      </p:pic>
      <p:sp>
        <p:nvSpPr>
          <p:cNvPr id="7" name="TextBox 6"/>
          <p:cNvSpPr txBox="1"/>
          <p:nvPr/>
        </p:nvSpPr>
        <p:spPr>
          <a:xfrm>
            <a:off x="304800" y="1303925"/>
            <a:ext cx="8686802" cy="646331"/>
          </a:xfrm>
          <a:prstGeom prst="rect">
            <a:avLst/>
          </a:prstGeom>
          <a:noFill/>
        </p:spPr>
        <p:txBody>
          <a:bodyPr wrap="square" rtlCol="0">
            <a:spAutoFit/>
          </a:bodyPr>
          <a:lstStyle/>
          <a:p>
            <a:pPr algn="ctr" fontAlgn="auto">
              <a:spcBef>
                <a:spcPts val="0"/>
              </a:spcBef>
              <a:spcAft>
                <a:spcPts val="0"/>
              </a:spcAft>
            </a:pPr>
            <a:r>
              <a:rPr lang="en-US" sz="3600" b="1" dirty="0">
                <a:solidFill>
                  <a:srgbClr val="1F497D"/>
                </a:solidFill>
                <a:latin typeface="Calibri"/>
                <a:cs typeface="Arial" panose="020B0604020202020204" pitchFamily="34" charset="0"/>
              </a:rPr>
              <a:t>Noise Can Be Detrimental</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199</a:t>
            </a:fld>
            <a:endParaRPr lang="en-US" sz="800"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
        <p:nvSpPr>
          <p:cNvPr id="3" name="Rectangle 2">
            <a:extLst>
              <a:ext uri="{FF2B5EF4-FFF2-40B4-BE49-F238E27FC236}">
                <a16:creationId xmlns:a16="http://schemas.microsoft.com/office/drawing/2014/main" id="{EA0D901B-98FC-4388-BC12-308050C47171}"/>
              </a:ext>
            </a:extLst>
          </p:cNvPr>
          <p:cNvSpPr/>
          <p:nvPr/>
        </p:nvSpPr>
        <p:spPr>
          <a:xfrm>
            <a:off x="2133600" y="2666999"/>
            <a:ext cx="5715000" cy="2308324"/>
          </a:xfrm>
          <a:prstGeom prst="rect">
            <a:avLst/>
          </a:prstGeom>
        </p:spPr>
        <p:txBody>
          <a:bodyPr wrap="square">
            <a:spAutoFit/>
          </a:bodyPr>
          <a:lstStyle/>
          <a:p>
            <a:pPr marL="45720" fontAlgn="auto">
              <a:lnSpc>
                <a:spcPct val="90000"/>
              </a:lnSpc>
              <a:spcBef>
                <a:spcPts val="0"/>
              </a:spcBef>
              <a:spcAft>
                <a:spcPts val="0"/>
              </a:spcAft>
              <a:buClr>
                <a:srgbClr val="000000"/>
              </a:buClr>
            </a:pPr>
            <a:r>
              <a:rPr lang="en-US" sz="2000" dirty="0">
                <a:solidFill>
                  <a:srgbClr val="1F497D"/>
                </a:solidFill>
                <a:latin typeface="Calibri"/>
                <a:cs typeface="Times New Roman" panose="02020603050405020304" pitchFamily="18" charset="0"/>
              </a:rPr>
              <a:t>Noise affects people’s ability to:</a:t>
            </a:r>
          </a:p>
          <a:p>
            <a:pPr lvl="1" fontAlgn="auto">
              <a:lnSpc>
                <a:spcPct val="90000"/>
              </a:lnSpc>
              <a:spcBef>
                <a:spcPts val="0"/>
              </a:spcBef>
              <a:spcAft>
                <a:spcPts val="0"/>
              </a:spcAft>
              <a:buClr>
                <a:srgbClr val="000000"/>
              </a:buClr>
              <a:buFont typeface="Arial" panose="020B0604020202020204" pitchFamily="34" charset="0"/>
              <a:buChar char="•"/>
            </a:pPr>
            <a:r>
              <a:rPr lang="en-US" sz="2000" dirty="0">
                <a:solidFill>
                  <a:srgbClr val="1F497D"/>
                </a:solidFill>
                <a:latin typeface="Calibri"/>
                <a:cs typeface="Times New Roman" panose="02020603050405020304" pitchFamily="18" charset="0"/>
              </a:rPr>
              <a:t>Talk to one another</a:t>
            </a:r>
          </a:p>
          <a:p>
            <a:pPr lvl="1" fontAlgn="auto">
              <a:lnSpc>
                <a:spcPct val="90000"/>
              </a:lnSpc>
              <a:spcBef>
                <a:spcPts val="0"/>
              </a:spcBef>
              <a:spcAft>
                <a:spcPts val="0"/>
              </a:spcAft>
              <a:buClr>
                <a:srgbClr val="000000"/>
              </a:buClr>
              <a:buFont typeface="Arial" panose="020B0604020202020204" pitchFamily="34" charset="0"/>
              <a:buChar char="•"/>
            </a:pPr>
            <a:r>
              <a:rPr lang="en-US" sz="2000" dirty="0">
                <a:solidFill>
                  <a:srgbClr val="1F497D"/>
                </a:solidFill>
                <a:latin typeface="Calibri"/>
                <a:cs typeface="Times New Roman" panose="02020603050405020304" pitchFamily="18" charset="0"/>
              </a:rPr>
              <a:t>Hear threats around them</a:t>
            </a:r>
          </a:p>
          <a:p>
            <a:pPr lvl="1" fontAlgn="auto">
              <a:lnSpc>
                <a:spcPct val="90000"/>
              </a:lnSpc>
              <a:spcBef>
                <a:spcPts val="0"/>
              </a:spcBef>
              <a:spcAft>
                <a:spcPts val="0"/>
              </a:spcAft>
              <a:buClr>
                <a:srgbClr val="000000"/>
              </a:buClr>
              <a:buFont typeface="Arial" panose="020B0604020202020204" pitchFamily="34" charset="0"/>
              <a:buChar char="•"/>
            </a:pPr>
            <a:r>
              <a:rPr lang="en-US" sz="2000" dirty="0">
                <a:solidFill>
                  <a:srgbClr val="1F497D"/>
                </a:solidFill>
                <a:latin typeface="Calibri"/>
                <a:cs typeface="Times New Roman" panose="02020603050405020304" pitchFamily="18" charset="0"/>
              </a:rPr>
              <a:t>Enjoy recreational pursuits</a:t>
            </a:r>
          </a:p>
          <a:p>
            <a:pPr lvl="1" fontAlgn="auto">
              <a:lnSpc>
                <a:spcPct val="90000"/>
              </a:lnSpc>
              <a:spcBef>
                <a:spcPts val="0"/>
              </a:spcBef>
              <a:spcAft>
                <a:spcPts val="0"/>
              </a:spcAft>
              <a:buClr>
                <a:srgbClr val="000000"/>
              </a:buClr>
              <a:buFont typeface="Arial" panose="020B0604020202020204" pitchFamily="34" charset="0"/>
              <a:buChar char="•"/>
            </a:pPr>
            <a:r>
              <a:rPr lang="en-US" sz="2000" dirty="0">
                <a:solidFill>
                  <a:srgbClr val="1F497D"/>
                </a:solidFill>
                <a:latin typeface="Calibri"/>
                <a:cs typeface="Times New Roman" panose="02020603050405020304" pitchFamily="18" charset="0"/>
              </a:rPr>
              <a:t>Learn and concentrate</a:t>
            </a:r>
          </a:p>
          <a:p>
            <a:pPr marL="45720" fontAlgn="auto">
              <a:lnSpc>
                <a:spcPct val="90000"/>
              </a:lnSpc>
              <a:spcBef>
                <a:spcPts val="0"/>
              </a:spcBef>
              <a:spcAft>
                <a:spcPts val="0"/>
              </a:spcAft>
              <a:buClr>
                <a:srgbClr val="000000"/>
              </a:buClr>
            </a:pPr>
            <a:r>
              <a:rPr lang="en-US" sz="2000" dirty="0">
                <a:solidFill>
                  <a:srgbClr val="1F497D"/>
                </a:solidFill>
                <a:latin typeface="Calibri"/>
                <a:cs typeface="Times New Roman" panose="02020603050405020304" pitchFamily="18" charset="0"/>
              </a:rPr>
              <a:t>Noise causes physical harm – hearing loss, stress, and threats to mental and social well-being </a:t>
            </a:r>
          </a:p>
          <a:p>
            <a:pPr marL="45720" fontAlgn="auto">
              <a:lnSpc>
                <a:spcPct val="90000"/>
              </a:lnSpc>
              <a:spcBef>
                <a:spcPts val="0"/>
              </a:spcBef>
              <a:spcAft>
                <a:spcPts val="0"/>
              </a:spcAft>
              <a:buClr>
                <a:srgbClr val="000000"/>
              </a:buClr>
            </a:pPr>
            <a:r>
              <a:rPr lang="en-US" sz="2000" dirty="0">
                <a:solidFill>
                  <a:srgbClr val="1F497D"/>
                </a:solidFill>
                <a:latin typeface="Calibri"/>
                <a:cs typeface="Times New Roman" panose="02020603050405020304" pitchFamily="18" charset="0"/>
              </a:rPr>
              <a:t>Noise reduces property value and resale potential</a:t>
            </a:r>
          </a:p>
        </p:txBody>
      </p:sp>
    </p:spTree>
    <p:extLst>
      <p:ext uri="{BB962C8B-B14F-4D97-AF65-F5344CB8AC3E}">
        <p14:creationId xmlns:p14="http://schemas.microsoft.com/office/powerpoint/2010/main" val="200283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fontAlgn="auto">
              <a:spcBef>
                <a:spcPts val="0"/>
              </a:spcBef>
              <a:spcAft>
                <a:spcPts val="0"/>
              </a:spcAft>
              <a:defRPr/>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fontScale="90000"/>
          </a:bodyPr>
          <a:lstStyle/>
          <a:p>
            <a:pPr algn="ctr"/>
            <a:r>
              <a:rPr lang="en-US" dirty="0"/>
              <a:t>General requirements</a:t>
            </a:r>
            <a:br>
              <a:rPr lang="en-US" dirty="0"/>
            </a:br>
            <a:r>
              <a:rPr lang="en-US" dirty="0"/>
              <a:t>National environmental policy act of 1969</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Kirk Kumerow</a:t>
            </a:r>
          </a:p>
        </p:txBody>
      </p:sp>
      <p:sp>
        <p:nvSpPr>
          <p:cNvPr id="2" name="Slide Number Placeholder 1"/>
          <p:cNvSpPr>
            <a:spLocks noGrp="1"/>
          </p:cNvSpPr>
          <p:nvPr>
            <p:ph type="sldNum" sz="quarter" idx="12"/>
          </p:nvPr>
        </p:nvSpPr>
        <p:spPr/>
        <p:txBody>
          <a:bodyPr/>
          <a:lstStyle/>
          <a:p>
            <a:pPr fontAlgn="auto">
              <a:spcBef>
                <a:spcPts val="0"/>
              </a:spcBef>
              <a:spcAft>
                <a:spcPts val="0"/>
              </a:spcAft>
              <a:defRPr/>
            </a:pPr>
            <a:fld id="{3F335402-A96B-43FB-BE82-10458D361873}" type="slidenum">
              <a:rPr lang="en-US" sz="800">
                <a:solidFill>
                  <a:prstClr val="black">
                    <a:tint val="75000"/>
                  </a:prstClr>
                </a:solidFill>
                <a:latin typeface="Calibri"/>
              </a:rPr>
              <a:pPr fontAlgn="auto">
                <a:spcBef>
                  <a:spcPts val="0"/>
                </a:spcBef>
                <a:spcAft>
                  <a:spcPts val="0"/>
                </a:spcAft>
                <a:defRPr/>
              </a:pPr>
              <a:t>2</a:t>
            </a:fld>
            <a:endParaRPr lang="en-US" sz="800" dirty="0">
              <a:solidFill>
                <a:prstClr val="black">
                  <a:tint val="75000"/>
                </a:prstClr>
              </a:solidFill>
              <a:latin typeface="Calibri"/>
            </a:endParaRPr>
          </a:p>
        </p:txBody>
      </p:sp>
    </p:spTree>
    <p:extLst>
      <p:ext uri="{BB962C8B-B14F-4D97-AF65-F5344CB8AC3E}">
        <p14:creationId xmlns:p14="http://schemas.microsoft.com/office/powerpoint/2010/main" val="3346343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6849"/>
            <a:ext cx="9144000" cy="879186"/>
          </a:xfrm>
        </p:spPr>
        <p:txBody>
          <a:bodyPr/>
          <a:lstStyle/>
          <a:p>
            <a:pPr algn="ctr"/>
            <a:r>
              <a:rPr lang="en-US" dirty="0"/>
              <a:t>NEPA Assumption Authority under Part 58 </a:t>
            </a:r>
            <a:r>
              <a:rPr lang="en-US" sz="2700" dirty="0"/>
              <a:t>[§58.4]</a:t>
            </a:r>
          </a:p>
        </p:txBody>
      </p:sp>
      <p:sp>
        <p:nvSpPr>
          <p:cNvPr id="3" name="Content Placeholder 2"/>
          <p:cNvSpPr>
            <a:spLocks noGrp="1"/>
          </p:cNvSpPr>
          <p:nvPr>
            <p:ph idx="1"/>
          </p:nvPr>
        </p:nvSpPr>
        <p:spPr>
          <a:xfrm>
            <a:off x="433668" y="1896035"/>
            <a:ext cx="8491817" cy="3843093"/>
          </a:xfrm>
        </p:spPr>
        <p:txBody>
          <a:bodyPr>
            <a:normAutofit lnSpcReduction="10000"/>
          </a:bodyPr>
          <a:lstStyle/>
          <a:p>
            <a:r>
              <a:rPr lang="en-US" sz="2250" dirty="0"/>
              <a:t>Responsible Entities (REs) assume HUD’s NEPA responsibilities</a:t>
            </a:r>
          </a:p>
          <a:p>
            <a:r>
              <a:rPr lang="en-US" sz="2250" dirty="0"/>
              <a:t>Serve as the Federal Agency on behalf of HUD</a:t>
            </a:r>
          </a:p>
          <a:p>
            <a:r>
              <a:rPr lang="en-US" sz="2250" dirty="0"/>
              <a:t>RE assumes responsibility for:</a:t>
            </a:r>
          </a:p>
          <a:p>
            <a:pPr lvl="1"/>
            <a:r>
              <a:rPr lang="en-US" sz="1950" dirty="0"/>
              <a:t>Environmental </a:t>
            </a:r>
            <a:r>
              <a:rPr lang="en-US" sz="1950" b="1" dirty="0"/>
              <a:t>Review</a:t>
            </a:r>
          </a:p>
          <a:p>
            <a:pPr lvl="1"/>
            <a:r>
              <a:rPr lang="en-US" sz="1950" dirty="0"/>
              <a:t>Environmental </a:t>
            </a:r>
            <a:r>
              <a:rPr lang="en-US" sz="1950" b="1" dirty="0"/>
              <a:t>Decision-making</a:t>
            </a:r>
          </a:p>
          <a:p>
            <a:pPr lvl="1"/>
            <a:r>
              <a:rPr lang="en-US" sz="1950" dirty="0"/>
              <a:t>Environmental </a:t>
            </a:r>
            <a:r>
              <a:rPr lang="en-US" sz="1950" b="1" dirty="0"/>
              <a:t>Action</a:t>
            </a:r>
            <a:r>
              <a:rPr lang="en-US" sz="1950" dirty="0"/>
              <a:t> that would apply to HUD under NEPA and related laws</a:t>
            </a:r>
          </a:p>
          <a:p>
            <a:r>
              <a:rPr lang="en-US" sz="2250" dirty="0"/>
              <a:t>Assumed by execution of grant agreement (as HUD subrecipient) and/or by certification of the RROF</a:t>
            </a:r>
          </a:p>
          <a:p>
            <a:r>
              <a:rPr lang="en-US" sz="2250" dirty="0"/>
              <a:t>Responsibility cannot be delegated</a:t>
            </a:r>
          </a:p>
          <a:p>
            <a:r>
              <a:rPr lang="en-US" sz="2250" dirty="0"/>
              <a:t>Responsibility to ensure mitigation is incorporated into project plans and implemented</a:t>
            </a:r>
          </a:p>
        </p:txBody>
      </p:sp>
      <p:pic>
        <p:nvPicPr>
          <p:cNvPr id="4" name="Picture 3">
            <a:extLst>
              <a:ext uri="{FF2B5EF4-FFF2-40B4-BE49-F238E27FC236}">
                <a16:creationId xmlns:a16="http://schemas.microsoft.com/office/drawing/2014/main" id="{92D1886D-BC9C-41C1-801A-D8247E288723}"/>
              </a:ext>
            </a:extLst>
          </p:cNvPr>
          <p:cNvPicPr>
            <a:picLocks noChangeAspect="1"/>
          </p:cNvPicPr>
          <p:nvPr/>
        </p:nvPicPr>
        <p:blipFill>
          <a:blip r:embed="rId2"/>
          <a:stretch>
            <a:fillRect/>
          </a:stretch>
        </p:blipFill>
        <p:spPr>
          <a:xfrm>
            <a:off x="0" y="-18017"/>
            <a:ext cx="9144000" cy="301778"/>
          </a:xfrm>
          <a:prstGeom prst="rect">
            <a:avLst/>
          </a:prstGeom>
        </p:spPr>
      </p:pic>
      <p:pic>
        <p:nvPicPr>
          <p:cNvPr id="5" name="Picture 4">
            <a:extLst>
              <a:ext uri="{FF2B5EF4-FFF2-40B4-BE49-F238E27FC236}">
                <a16:creationId xmlns:a16="http://schemas.microsoft.com/office/drawing/2014/main" id="{EE03D3D0-BFE4-478A-AC7C-171845C3687D}"/>
              </a:ext>
            </a:extLst>
          </p:cNvPr>
          <p:cNvPicPr>
            <a:picLocks noChangeAspect="1"/>
          </p:cNvPicPr>
          <p:nvPr/>
        </p:nvPicPr>
        <p:blipFill>
          <a:blip r:embed="rId3"/>
          <a:stretch>
            <a:fillRect/>
          </a:stretch>
        </p:blipFill>
        <p:spPr>
          <a:xfrm>
            <a:off x="6029011" y="-18018"/>
            <a:ext cx="3114989" cy="301778"/>
          </a:xfrm>
          <a:prstGeom prst="rect">
            <a:avLst/>
          </a:prstGeom>
        </p:spPr>
      </p:pic>
      <p:pic>
        <p:nvPicPr>
          <p:cNvPr id="6" name="Picture 5">
            <a:extLst>
              <a:ext uri="{FF2B5EF4-FFF2-40B4-BE49-F238E27FC236}">
                <a16:creationId xmlns:a16="http://schemas.microsoft.com/office/drawing/2014/main" id="{895E6FC0-4812-48EF-8C7B-995150517D74}"/>
              </a:ext>
            </a:extLst>
          </p:cNvPr>
          <p:cNvPicPr>
            <a:picLocks noChangeAspect="1"/>
          </p:cNvPicPr>
          <p:nvPr/>
        </p:nvPicPr>
        <p:blipFill>
          <a:blip r:embed="rId4"/>
          <a:stretch>
            <a:fillRect/>
          </a:stretch>
        </p:blipFill>
        <p:spPr>
          <a:xfrm>
            <a:off x="7899973" y="5277691"/>
            <a:ext cx="928196" cy="256055"/>
          </a:xfrm>
          <a:prstGeom prst="rect">
            <a:avLst/>
          </a:prstGeom>
        </p:spPr>
      </p:pic>
      <p:sp>
        <p:nvSpPr>
          <p:cNvPr id="7" name="Slide Number Placeholder 1">
            <a:extLst>
              <a:ext uri="{FF2B5EF4-FFF2-40B4-BE49-F238E27FC236}">
                <a16:creationId xmlns:a16="http://schemas.microsoft.com/office/drawing/2014/main" id="{1A56ED2E-6789-4217-AF8E-70E456204257}"/>
              </a:ext>
            </a:extLst>
          </p:cNvPr>
          <p:cNvSpPr>
            <a:spLocks noGrp="1"/>
          </p:cNvSpPr>
          <p:nvPr>
            <p:ph type="sldNum" sz="quarter" idx="12"/>
          </p:nvPr>
        </p:nvSpPr>
        <p:spPr>
          <a:xfrm>
            <a:off x="7099872" y="5533745"/>
            <a:ext cx="1600200" cy="205383"/>
          </a:xfrm>
        </p:spPr>
        <p:txBody>
          <a:bodyPr/>
          <a:lstStyle/>
          <a:p>
            <a:fld id="{3F335402-A96B-43FB-BE82-10458D361873}" type="slidenum">
              <a:rPr lang="en-US" sz="600"/>
              <a:t>20</a:t>
            </a:fld>
            <a:endParaRPr lang="en-US" sz="600" dirty="0"/>
          </a:p>
        </p:txBody>
      </p:sp>
    </p:spTree>
    <p:extLst>
      <p:ext uri="{BB962C8B-B14F-4D97-AF65-F5344CB8AC3E}">
        <p14:creationId xmlns:p14="http://schemas.microsoft.com/office/powerpoint/2010/main" val="405840437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39" y="0"/>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2399"/>
            <a:ext cx="3455275" cy="404908"/>
          </a:xfrm>
          <a:prstGeom prst="rect">
            <a:avLst/>
          </a:prstGeom>
        </p:spPr>
      </p:pic>
      <p:sp>
        <p:nvSpPr>
          <p:cNvPr id="6" name="Title 5">
            <a:extLst>
              <a:ext uri="{FF2B5EF4-FFF2-40B4-BE49-F238E27FC236}">
                <a16:creationId xmlns:a16="http://schemas.microsoft.com/office/drawing/2014/main" id="{0756F1DA-0233-415B-B5BE-DC8E2F07B20E}"/>
              </a:ext>
            </a:extLst>
          </p:cNvPr>
          <p:cNvSpPr>
            <a:spLocks noGrp="1"/>
          </p:cNvSpPr>
          <p:nvPr>
            <p:ph type="title"/>
          </p:nvPr>
        </p:nvSpPr>
        <p:spPr/>
        <p:txBody>
          <a:bodyPr>
            <a:normAutofit/>
          </a:bodyPr>
          <a:lstStyle/>
          <a:p>
            <a:r>
              <a:rPr lang="en-US" sz="3600" b="1" dirty="0">
                <a:solidFill>
                  <a:schemeClr val="tx2"/>
                </a:solidFill>
              </a:rPr>
              <a:t>Noise Assessment Goals</a:t>
            </a:r>
          </a:p>
        </p:txBody>
      </p:sp>
      <p:sp>
        <p:nvSpPr>
          <p:cNvPr id="7" name="Content Placeholder 6">
            <a:extLst>
              <a:ext uri="{FF2B5EF4-FFF2-40B4-BE49-F238E27FC236}">
                <a16:creationId xmlns:a16="http://schemas.microsoft.com/office/drawing/2014/main" id="{5A3AC545-B821-4C2F-8D70-3F5C4B96DEB1}"/>
              </a:ext>
            </a:extLst>
          </p:cNvPr>
          <p:cNvSpPr>
            <a:spLocks noGrp="1"/>
          </p:cNvSpPr>
          <p:nvPr>
            <p:ph idx="1"/>
          </p:nvPr>
        </p:nvSpPr>
        <p:spPr>
          <a:xfrm>
            <a:off x="1219200" y="2118068"/>
            <a:ext cx="7467600" cy="3333805"/>
          </a:xfrm>
        </p:spPr>
        <p:txBody>
          <a:bodyPr>
            <a:normAutofit/>
          </a:bodyPr>
          <a:lstStyle/>
          <a:p>
            <a:r>
              <a:rPr lang="en-US" sz="2000" dirty="0">
                <a:solidFill>
                  <a:schemeClr val="tx2"/>
                </a:solidFill>
              </a:rPr>
              <a:t>Noise affects the quality of housing and its economic value.</a:t>
            </a:r>
          </a:p>
          <a:p>
            <a:r>
              <a:rPr lang="en-US" sz="2000" dirty="0">
                <a:solidFill>
                  <a:schemeClr val="tx2"/>
                </a:solidFill>
              </a:rPr>
              <a:t>Comply with the Housing Act of 1949 by creating and enforcing a standard for “a decent home in a suitable living environment.”</a:t>
            </a:r>
          </a:p>
          <a:p>
            <a:r>
              <a:rPr lang="en-US" sz="2000" dirty="0">
                <a:solidFill>
                  <a:schemeClr val="tx2"/>
                </a:solidFill>
              </a:rPr>
              <a:t>Comply with the HUD Act of 1965 mandate “to determine feasible methods of reducing the economic loss and hardships suffered by homeowners…following the construction of airports…”</a:t>
            </a:r>
          </a:p>
          <a:p>
            <a:r>
              <a:rPr lang="en-US" sz="2000" dirty="0">
                <a:solidFill>
                  <a:schemeClr val="tx2"/>
                </a:solidFill>
              </a:rPr>
              <a:t>Comply with the Compatible Land Use at Federal Airfields to not promote incompatible land uses within the influence of military and other federal air installations.</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200</a:t>
            </a:fld>
            <a:endParaRPr lang="en-US" sz="800"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427591042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5704"/>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4" y="-10502"/>
            <a:ext cx="3455275" cy="404908"/>
          </a:xfrm>
          <a:prstGeom prst="rect">
            <a:avLst/>
          </a:prstGeom>
        </p:spPr>
      </p:pic>
      <p:sp>
        <p:nvSpPr>
          <p:cNvPr id="28" name="Title 27">
            <a:extLst>
              <a:ext uri="{FF2B5EF4-FFF2-40B4-BE49-F238E27FC236}">
                <a16:creationId xmlns:a16="http://schemas.microsoft.com/office/drawing/2014/main" id="{9B96E890-CD55-45CE-A6F8-1467366C942A}"/>
              </a:ext>
            </a:extLst>
          </p:cNvPr>
          <p:cNvSpPr>
            <a:spLocks noGrp="1"/>
          </p:cNvSpPr>
          <p:nvPr>
            <p:ph type="title"/>
          </p:nvPr>
        </p:nvSpPr>
        <p:spPr/>
        <p:txBody>
          <a:bodyPr>
            <a:normAutofit/>
          </a:bodyPr>
          <a:lstStyle/>
          <a:p>
            <a:r>
              <a:rPr lang="en-US" sz="3600" b="1" dirty="0">
                <a:solidFill>
                  <a:schemeClr val="tx2"/>
                </a:solidFill>
              </a:rPr>
              <a:t>Noise Standards</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201</a:t>
            </a:fld>
            <a:endParaRPr lang="en-US" sz="800" dirty="0">
              <a:solidFill>
                <a:prstClr val="black">
                  <a:tint val="75000"/>
                </a:prstClr>
              </a:solidFill>
              <a:latin typeface="Calibri"/>
            </a:endParaRPr>
          </a:p>
        </p:txBody>
      </p:sp>
      <p:sp>
        <p:nvSpPr>
          <p:cNvPr id="8" name="TextBox 7"/>
          <p:cNvSpPr txBox="1"/>
          <p:nvPr/>
        </p:nvSpPr>
        <p:spPr>
          <a:xfrm>
            <a:off x="1600200" y="1905118"/>
            <a:ext cx="6781800" cy="1754326"/>
          </a:xfrm>
          <a:prstGeom prst="rect">
            <a:avLst/>
          </a:prstGeom>
          <a:noFill/>
        </p:spPr>
        <p:txBody>
          <a:bodyPr wrap="square" rtlCol="0">
            <a:spAutoFit/>
          </a:bodyPr>
          <a:lstStyle/>
          <a:p>
            <a:pPr marL="365760" lvl="1" fontAlgn="auto">
              <a:spcBef>
                <a:spcPts val="0"/>
              </a:spcBef>
              <a:spcAft>
                <a:spcPts val="0"/>
              </a:spcAft>
            </a:pPr>
            <a:r>
              <a:rPr lang="en-US" dirty="0">
                <a:solidFill>
                  <a:srgbClr val="000000"/>
                </a:solidFill>
                <a:latin typeface="Calibri"/>
              </a:rPr>
              <a:t>Outdoor Standards (24CFR51.103):</a:t>
            </a:r>
          </a:p>
          <a:p>
            <a:pPr lvl="2" fontAlgn="auto">
              <a:spcBef>
                <a:spcPts val="0"/>
              </a:spcBef>
              <a:spcAft>
                <a:spcPts val="0"/>
              </a:spcAft>
              <a:buClr>
                <a:srgbClr val="000000"/>
              </a:buClr>
              <a:buFont typeface="Arial" panose="020B0604020202020204" pitchFamily="34" charset="0"/>
              <a:buChar char="•"/>
            </a:pPr>
            <a:r>
              <a:rPr lang="en-US" dirty="0">
                <a:solidFill>
                  <a:srgbClr val="FF0000"/>
                </a:solidFill>
                <a:latin typeface="Calibri"/>
              </a:rPr>
              <a:t>HUD Goal: ≤ 55 dBs</a:t>
            </a:r>
          </a:p>
          <a:p>
            <a:pPr lvl="2" fontAlgn="auto">
              <a:spcBef>
                <a:spcPts val="0"/>
              </a:spcBef>
              <a:spcAft>
                <a:spcPts val="0"/>
              </a:spcAft>
              <a:buClr>
                <a:srgbClr val="000000"/>
              </a:buClr>
              <a:buFont typeface="Arial" panose="020B0604020202020204" pitchFamily="34" charset="0"/>
              <a:buChar char="•"/>
            </a:pPr>
            <a:r>
              <a:rPr lang="en-US" dirty="0">
                <a:solidFill>
                  <a:srgbClr val="000000"/>
                </a:solidFill>
                <a:latin typeface="Calibri"/>
              </a:rPr>
              <a:t>Acceptable Range: ≤ 65 dBs</a:t>
            </a:r>
          </a:p>
          <a:p>
            <a:pPr lvl="2" fontAlgn="auto">
              <a:spcBef>
                <a:spcPts val="0"/>
              </a:spcBef>
              <a:spcAft>
                <a:spcPts val="0"/>
              </a:spcAft>
              <a:buClr>
                <a:srgbClr val="000000"/>
              </a:buClr>
              <a:buFont typeface="Arial" panose="020B0604020202020204" pitchFamily="34" charset="0"/>
              <a:buChar char="•"/>
            </a:pPr>
            <a:r>
              <a:rPr lang="en-US" dirty="0">
                <a:solidFill>
                  <a:srgbClr val="000000"/>
                </a:solidFill>
                <a:latin typeface="Calibri"/>
              </a:rPr>
              <a:t>Normally Unacceptable Range: &gt; 65 dBs ≤ 75 dBs</a:t>
            </a:r>
          </a:p>
          <a:p>
            <a:pPr lvl="2" fontAlgn="auto">
              <a:spcBef>
                <a:spcPts val="0"/>
              </a:spcBef>
              <a:spcAft>
                <a:spcPts val="0"/>
              </a:spcAft>
              <a:buClr>
                <a:srgbClr val="000000"/>
              </a:buClr>
              <a:buFont typeface="Arial" panose="020B0604020202020204" pitchFamily="34" charset="0"/>
              <a:buChar char="•"/>
            </a:pPr>
            <a:r>
              <a:rPr lang="en-US" dirty="0">
                <a:solidFill>
                  <a:srgbClr val="000000"/>
                </a:solidFill>
                <a:latin typeface="Calibri"/>
              </a:rPr>
              <a:t>Unacceptable Range: &gt; 75 dBs</a:t>
            </a:r>
          </a:p>
          <a:p>
            <a:pPr marL="365760" lvl="1" fontAlgn="auto">
              <a:spcBef>
                <a:spcPts val="0"/>
              </a:spcBef>
              <a:spcAft>
                <a:spcPts val="0"/>
              </a:spcAft>
              <a:buClr>
                <a:srgbClr val="000000"/>
              </a:buClr>
            </a:pPr>
            <a:r>
              <a:rPr lang="en-US" dirty="0">
                <a:solidFill>
                  <a:srgbClr val="000000"/>
                </a:solidFill>
                <a:latin typeface="Calibri"/>
              </a:rPr>
              <a:t>Indoor Standard (24CFR51.101(a)(9)): 45 dBs Max.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3" name="Picture 2">
            <a:extLst>
              <a:ext uri="{FF2B5EF4-FFF2-40B4-BE49-F238E27FC236}">
                <a16:creationId xmlns:a16="http://schemas.microsoft.com/office/drawing/2014/main" id="{15F208C4-D951-41FD-90E7-ABD8E4AE36A0}"/>
              </a:ext>
            </a:extLst>
          </p:cNvPr>
          <p:cNvPicPr>
            <a:picLocks noChangeAspect="1"/>
          </p:cNvPicPr>
          <p:nvPr/>
        </p:nvPicPr>
        <p:blipFill>
          <a:blip r:embed="rId5"/>
          <a:stretch>
            <a:fillRect/>
          </a:stretch>
        </p:blipFill>
        <p:spPr>
          <a:xfrm>
            <a:off x="2133600" y="3724989"/>
            <a:ext cx="4305300" cy="1562100"/>
          </a:xfrm>
          <a:prstGeom prst="rect">
            <a:avLst/>
          </a:prstGeom>
        </p:spPr>
      </p:pic>
    </p:spTree>
    <p:extLst>
      <p:ext uri="{BB962C8B-B14F-4D97-AF65-F5344CB8AC3E}">
        <p14:creationId xmlns:p14="http://schemas.microsoft.com/office/powerpoint/2010/main" val="365856225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24"/>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2024"/>
            <a:ext cx="3455275" cy="404908"/>
          </a:xfrm>
          <a:prstGeom prst="rect">
            <a:avLst/>
          </a:prstGeom>
        </p:spPr>
      </p:pic>
      <p:sp>
        <p:nvSpPr>
          <p:cNvPr id="6" name="Title 5">
            <a:extLst>
              <a:ext uri="{FF2B5EF4-FFF2-40B4-BE49-F238E27FC236}">
                <a16:creationId xmlns:a16="http://schemas.microsoft.com/office/drawing/2014/main" id="{17C97075-EC0E-48D9-B29F-436E3B9D0A98}"/>
              </a:ext>
            </a:extLst>
          </p:cNvPr>
          <p:cNvSpPr>
            <a:spLocks noGrp="1"/>
          </p:cNvSpPr>
          <p:nvPr>
            <p:ph type="title"/>
          </p:nvPr>
        </p:nvSpPr>
        <p:spPr/>
        <p:txBody>
          <a:bodyPr>
            <a:normAutofit/>
          </a:bodyPr>
          <a:lstStyle/>
          <a:p>
            <a:r>
              <a:rPr lang="en-US" sz="3600" b="1" dirty="0">
                <a:solidFill>
                  <a:schemeClr val="tx2"/>
                </a:solidFill>
              </a:rPr>
              <a:t>Common Audible Sounds</a:t>
            </a:r>
          </a:p>
        </p:txBody>
      </p:sp>
      <p:sp>
        <p:nvSpPr>
          <p:cNvPr id="7" name="Content Placeholder 6">
            <a:extLst>
              <a:ext uri="{FF2B5EF4-FFF2-40B4-BE49-F238E27FC236}">
                <a16:creationId xmlns:a16="http://schemas.microsoft.com/office/drawing/2014/main" id="{E8974B29-1098-4F02-A2CC-0836216E2C9F}"/>
              </a:ext>
            </a:extLst>
          </p:cNvPr>
          <p:cNvSpPr>
            <a:spLocks noGrp="1"/>
          </p:cNvSpPr>
          <p:nvPr>
            <p:ph idx="1"/>
          </p:nvPr>
        </p:nvSpPr>
        <p:spPr>
          <a:xfrm>
            <a:off x="1551186" y="2362200"/>
            <a:ext cx="7135614" cy="3089673"/>
          </a:xfrm>
        </p:spPr>
        <p:txBody>
          <a:bodyPr>
            <a:normAutofit/>
          </a:bodyPr>
          <a:lstStyle/>
          <a:p>
            <a:r>
              <a:rPr lang="en-US" sz="2800" dirty="0">
                <a:solidFill>
                  <a:schemeClr val="tx2"/>
                </a:solidFill>
              </a:rPr>
              <a:t>Rustle of leaves in wind: 10 dB</a:t>
            </a:r>
          </a:p>
          <a:p>
            <a:r>
              <a:rPr lang="en-US" sz="2800" dirty="0">
                <a:solidFill>
                  <a:schemeClr val="tx2"/>
                </a:solidFill>
              </a:rPr>
              <a:t>Average whisper: 20 dB</a:t>
            </a:r>
          </a:p>
          <a:p>
            <a:r>
              <a:rPr lang="en-US" sz="2800" dirty="0">
                <a:solidFill>
                  <a:schemeClr val="tx2"/>
                </a:solidFill>
              </a:rPr>
              <a:t>Soft Radio music in house: 40 dB</a:t>
            </a:r>
          </a:p>
          <a:p>
            <a:r>
              <a:rPr lang="en-US" sz="2800" dirty="0">
                <a:solidFill>
                  <a:schemeClr val="tx2"/>
                </a:solidFill>
              </a:rPr>
              <a:t>Range of speech: 48-72 dB</a:t>
            </a:r>
          </a:p>
          <a:p>
            <a:r>
              <a:rPr lang="en-US" sz="2800" dirty="0">
                <a:solidFill>
                  <a:schemeClr val="tx2"/>
                </a:solidFill>
              </a:rPr>
              <a:t>Noisy urban street: 90 dB</a:t>
            </a:r>
          </a:p>
          <a:p>
            <a:r>
              <a:rPr lang="en-US" sz="2800" dirty="0">
                <a:solidFill>
                  <a:schemeClr val="tx2"/>
                </a:solidFill>
              </a:rPr>
              <a:t>Loud horn at 10 feet: 100 dB</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202</a:t>
            </a:fld>
            <a:endParaRPr lang="en-US" sz="800"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212487555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149"/>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4149"/>
            <a:ext cx="3455275" cy="404908"/>
          </a:xfrm>
          <a:prstGeom prst="rect">
            <a:avLst/>
          </a:prstGeom>
        </p:spPr>
      </p:pic>
      <p:sp>
        <p:nvSpPr>
          <p:cNvPr id="6" name="Title 5">
            <a:extLst>
              <a:ext uri="{FF2B5EF4-FFF2-40B4-BE49-F238E27FC236}">
                <a16:creationId xmlns:a16="http://schemas.microsoft.com/office/drawing/2014/main" id="{0FF90FA5-7CDA-4115-BE6A-D122721757D7}"/>
              </a:ext>
            </a:extLst>
          </p:cNvPr>
          <p:cNvSpPr>
            <a:spLocks noGrp="1"/>
          </p:cNvSpPr>
          <p:nvPr>
            <p:ph type="title"/>
          </p:nvPr>
        </p:nvSpPr>
        <p:spPr/>
        <p:txBody>
          <a:bodyPr>
            <a:normAutofit/>
          </a:bodyPr>
          <a:lstStyle/>
          <a:p>
            <a:r>
              <a:rPr lang="en-US" sz="3600" b="1" dirty="0">
                <a:solidFill>
                  <a:schemeClr val="tx2"/>
                </a:solidFill>
              </a:rPr>
              <a:t>HUD Noise Worksheet</a:t>
            </a:r>
          </a:p>
        </p:txBody>
      </p:sp>
      <p:sp>
        <p:nvSpPr>
          <p:cNvPr id="7" name="Content Placeholder 6">
            <a:extLst>
              <a:ext uri="{FF2B5EF4-FFF2-40B4-BE49-F238E27FC236}">
                <a16:creationId xmlns:a16="http://schemas.microsoft.com/office/drawing/2014/main" id="{7A3A6112-FD84-4F75-B476-FB629C2A5CEE}"/>
              </a:ext>
            </a:extLst>
          </p:cNvPr>
          <p:cNvSpPr>
            <a:spLocks noGrp="1"/>
          </p:cNvSpPr>
          <p:nvPr>
            <p:ph idx="1"/>
          </p:nvPr>
        </p:nvSpPr>
        <p:spPr>
          <a:xfrm>
            <a:off x="1143000" y="2145508"/>
            <a:ext cx="7543800" cy="3306365"/>
          </a:xfrm>
        </p:spPr>
        <p:txBody>
          <a:bodyPr>
            <a:normAutofit/>
          </a:bodyPr>
          <a:lstStyle/>
          <a:p>
            <a:r>
              <a:rPr lang="en-US" sz="2400" dirty="0">
                <a:solidFill>
                  <a:schemeClr val="tx2"/>
                </a:solidFill>
              </a:rPr>
              <a:t>Per Questions on HUD Noise (CEST and EA level Review) Worksheets:</a:t>
            </a:r>
          </a:p>
          <a:p>
            <a:r>
              <a:rPr lang="en-US" sz="2400" dirty="0">
                <a:solidFill>
                  <a:schemeClr val="tx2"/>
                </a:solidFill>
              </a:rPr>
              <a:t>CEST and EA ERR’s for PI and ED-PI only require statement that “project does not involve housing construction or rehabilitation.” No worksheet.</a:t>
            </a:r>
          </a:p>
          <a:p>
            <a:r>
              <a:rPr lang="en-US" sz="2400" dirty="0">
                <a:solidFill>
                  <a:schemeClr val="tx2"/>
                </a:solidFill>
              </a:rPr>
              <a:t>For HR Tier 1 reviews, CEST is pre-marked that review will occur at the Tier 2 level for each home to be rehabbed.</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203</a:t>
            </a:fld>
            <a:endParaRPr lang="en-US" sz="800"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14760636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024"/>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4" y="-12321"/>
            <a:ext cx="3455275" cy="404908"/>
          </a:xfrm>
          <a:prstGeom prst="rect">
            <a:avLst/>
          </a:prstGeom>
        </p:spPr>
      </p:pic>
      <p:sp>
        <p:nvSpPr>
          <p:cNvPr id="3" name="Title 2">
            <a:extLst>
              <a:ext uri="{FF2B5EF4-FFF2-40B4-BE49-F238E27FC236}">
                <a16:creationId xmlns:a16="http://schemas.microsoft.com/office/drawing/2014/main" id="{1EC9E6CB-FCE4-4AFB-9CAA-6485A367A8DD}"/>
              </a:ext>
            </a:extLst>
          </p:cNvPr>
          <p:cNvSpPr>
            <a:spLocks noGrp="1"/>
          </p:cNvSpPr>
          <p:nvPr>
            <p:ph type="title"/>
          </p:nvPr>
        </p:nvSpPr>
        <p:spPr/>
        <p:txBody>
          <a:bodyPr>
            <a:normAutofit/>
          </a:bodyPr>
          <a:lstStyle/>
          <a:p>
            <a:r>
              <a:rPr lang="en-US" sz="3600" b="1" dirty="0">
                <a:solidFill>
                  <a:schemeClr val="tx2"/>
                </a:solidFill>
              </a:rPr>
              <a:t>HUD Noise Worksheet</a:t>
            </a:r>
          </a:p>
        </p:txBody>
      </p:sp>
      <p:sp>
        <p:nvSpPr>
          <p:cNvPr id="6" name="Content Placeholder 5">
            <a:extLst>
              <a:ext uri="{FF2B5EF4-FFF2-40B4-BE49-F238E27FC236}">
                <a16:creationId xmlns:a16="http://schemas.microsoft.com/office/drawing/2014/main" id="{DFA48A23-8B55-43B7-8DA6-F9D32AC295C9}"/>
              </a:ext>
            </a:extLst>
          </p:cNvPr>
          <p:cNvSpPr>
            <a:spLocks noGrp="1"/>
          </p:cNvSpPr>
          <p:nvPr>
            <p:ph idx="1"/>
          </p:nvPr>
        </p:nvSpPr>
        <p:spPr>
          <a:xfrm>
            <a:off x="1295400" y="2286000"/>
            <a:ext cx="7391400" cy="3165873"/>
          </a:xfrm>
        </p:spPr>
        <p:txBody>
          <a:bodyPr>
            <a:normAutofit/>
          </a:bodyPr>
          <a:lstStyle/>
          <a:p>
            <a:r>
              <a:rPr lang="en-US" sz="2400" dirty="0">
                <a:solidFill>
                  <a:schemeClr val="tx2"/>
                </a:solidFill>
              </a:rPr>
              <a:t>For HR Tier 2 level reviews, for Noise CEST Worksheet Question 1-check box for “Rehabilitation of an existing residential property”, and proceed to Question 2.</a:t>
            </a:r>
          </a:p>
          <a:p>
            <a:r>
              <a:rPr lang="en-US" sz="2400" dirty="0">
                <a:solidFill>
                  <a:schemeClr val="tx2"/>
                </a:solidFill>
              </a:rPr>
              <a:t>Question 2-Standardized Noise Attenuation Measures (e.g., better windows/doors, sealed gaps, &amp; etc.)- if “Yes”, then continue to question 6, last part called “Worksheet Summary”-give project synopsis.  You are done with Noise!</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204</a:t>
            </a:fld>
            <a:endParaRPr lang="en-US" sz="800"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22398052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023"/>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4" y="-29094"/>
            <a:ext cx="3455275" cy="404908"/>
          </a:xfrm>
          <a:prstGeom prst="rect">
            <a:avLst/>
          </a:prstGeom>
        </p:spPr>
      </p:pic>
      <p:sp>
        <p:nvSpPr>
          <p:cNvPr id="3" name="Title 2">
            <a:extLst>
              <a:ext uri="{FF2B5EF4-FFF2-40B4-BE49-F238E27FC236}">
                <a16:creationId xmlns:a16="http://schemas.microsoft.com/office/drawing/2014/main" id="{4CDC4B58-9C28-4BE3-BD76-D8682B5B08B2}"/>
              </a:ext>
            </a:extLst>
          </p:cNvPr>
          <p:cNvSpPr>
            <a:spLocks noGrp="1"/>
          </p:cNvSpPr>
          <p:nvPr>
            <p:ph type="title"/>
          </p:nvPr>
        </p:nvSpPr>
        <p:spPr/>
        <p:txBody>
          <a:bodyPr>
            <a:normAutofit/>
          </a:bodyPr>
          <a:lstStyle/>
          <a:p>
            <a:r>
              <a:rPr lang="en-US" sz="3600" b="1" dirty="0">
                <a:solidFill>
                  <a:schemeClr val="tx2"/>
                </a:solidFill>
              </a:rPr>
              <a:t>HUD Noise Worksheet</a:t>
            </a:r>
          </a:p>
        </p:txBody>
      </p:sp>
      <p:sp>
        <p:nvSpPr>
          <p:cNvPr id="6" name="Content Placeholder 5">
            <a:extLst>
              <a:ext uri="{FF2B5EF4-FFF2-40B4-BE49-F238E27FC236}">
                <a16:creationId xmlns:a16="http://schemas.microsoft.com/office/drawing/2014/main" id="{737CABF6-BA84-4523-8CAB-EA0C99A6EAF6}"/>
              </a:ext>
            </a:extLst>
          </p:cNvPr>
          <p:cNvSpPr>
            <a:spLocks noGrp="1"/>
          </p:cNvSpPr>
          <p:nvPr>
            <p:ph idx="1"/>
          </p:nvPr>
        </p:nvSpPr>
        <p:spPr>
          <a:xfrm>
            <a:off x="1447800" y="2145509"/>
            <a:ext cx="7239000" cy="3306365"/>
          </a:xfrm>
        </p:spPr>
        <p:txBody>
          <a:bodyPr>
            <a:normAutofit/>
          </a:bodyPr>
          <a:lstStyle/>
          <a:p>
            <a:r>
              <a:rPr lang="en-US" sz="2000" dirty="0">
                <a:solidFill>
                  <a:schemeClr val="tx2"/>
                </a:solidFill>
              </a:rPr>
              <a:t>Question 2-Standardized Noise Attenuation Measures-If “No”, then continue to Question 3 and complete the preliminary screening to identify potential noise generators in the vicinity of project.</a:t>
            </a:r>
          </a:p>
          <a:p>
            <a:r>
              <a:rPr lang="en-US" sz="2000" dirty="0">
                <a:solidFill>
                  <a:schemeClr val="tx2"/>
                </a:solidFill>
              </a:rPr>
              <a:t>1000 feet (1 mile=5,280 feet) from a major road (greater than 10,000 Annual Average Daily Traffic (AADT)). E.g., downstate may only be stretch of I-55-70 from Troy into St. Louis.</a:t>
            </a:r>
          </a:p>
          <a:p>
            <a:r>
              <a:rPr lang="en-US" sz="2000" dirty="0">
                <a:solidFill>
                  <a:schemeClr val="tx2"/>
                </a:solidFill>
              </a:rPr>
              <a:t>3000 Feet from a railroad</a:t>
            </a:r>
          </a:p>
          <a:p>
            <a:r>
              <a:rPr lang="en-US" sz="2000" dirty="0">
                <a:solidFill>
                  <a:schemeClr val="tx2"/>
                </a:solidFill>
              </a:rPr>
              <a:t>15 miles from a civilian airport or military airfield.</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205</a:t>
            </a:fld>
            <a:endParaRPr lang="en-US" sz="800"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347174213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17" y="0"/>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64011" y="0"/>
            <a:ext cx="3455275" cy="404908"/>
          </a:xfrm>
          <a:prstGeom prst="rect">
            <a:avLst/>
          </a:prstGeom>
        </p:spPr>
      </p:pic>
      <p:sp>
        <p:nvSpPr>
          <p:cNvPr id="3" name="Title 2">
            <a:extLst>
              <a:ext uri="{FF2B5EF4-FFF2-40B4-BE49-F238E27FC236}">
                <a16:creationId xmlns:a16="http://schemas.microsoft.com/office/drawing/2014/main" id="{D2D81517-82A7-4CE2-A142-C737EFCA55BA}"/>
              </a:ext>
            </a:extLst>
          </p:cNvPr>
          <p:cNvSpPr>
            <a:spLocks noGrp="1"/>
          </p:cNvSpPr>
          <p:nvPr>
            <p:ph type="title"/>
          </p:nvPr>
        </p:nvSpPr>
        <p:spPr/>
        <p:txBody>
          <a:bodyPr>
            <a:normAutofit/>
          </a:bodyPr>
          <a:lstStyle/>
          <a:p>
            <a:r>
              <a:rPr lang="en-US" sz="3600" b="1" dirty="0">
                <a:solidFill>
                  <a:schemeClr val="tx2"/>
                </a:solidFill>
              </a:rPr>
              <a:t>HUD Noise Worksheet</a:t>
            </a:r>
          </a:p>
        </p:txBody>
      </p:sp>
      <p:sp>
        <p:nvSpPr>
          <p:cNvPr id="6" name="Content Placeholder 5">
            <a:extLst>
              <a:ext uri="{FF2B5EF4-FFF2-40B4-BE49-F238E27FC236}">
                <a16:creationId xmlns:a16="http://schemas.microsoft.com/office/drawing/2014/main" id="{2DE8ED75-2FCB-4A76-8DA7-6A42B2C37B53}"/>
              </a:ext>
            </a:extLst>
          </p:cNvPr>
          <p:cNvSpPr>
            <a:spLocks noGrp="1"/>
          </p:cNvSpPr>
          <p:nvPr>
            <p:ph idx="1"/>
          </p:nvPr>
        </p:nvSpPr>
        <p:spPr>
          <a:xfrm>
            <a:off x="1551186" y="2362201"/>
            <a:ext cx="7135614" cy="3089673"/>
          </a:xfrm>
        </p:spPr>
        <p:txBody>
          <a:bodyPr>
            <a:normAutofit fontScale="77500" lnSpcReduction="20000"/>
          </a:bodyPr>
          <a:lstStyle/>
          <a:p>
            <a:pPr marL="0" indent="0">
              <a:buNone/>
            </a:pPr>
            <a:r>
              <a:rPr lang="en-US" sz="2800" dirty="0">
                <a:solidFill>
                  <a:schemeClr val="tx2"/>
                </a:solidFill>
              </a:rPr>
              <a:t>Sample Noise Generator Calculation Tools:</a:t>
            </a:r>
          </a:p>
          <a:p>
            <a:r>
              <a:rPr lang="en-US" sz="2800" dirty="0">
                <a:solidFill>
                  <a:schemeClr val="tx2"/>
                </a:solidFill>
              </a:rPr>
              <a:t>Roads: If AADT is estimated to exceed 10,000 vehicles per day, research traffic volumes on IDOT website or consult with County or Municipal engineer.</a:t>
            </a:r>
          </a:p>
          <a:p>
            <a:r>
              <a:rPr lang="en-US" sz="2800" dirty="0">
                <a:solidFill>
                  <a:schemeClr val="tx2"/>
                </a:solidFill>
              </a:rPr>
              <a:t>Railroads: Check Federal Railroad Administration’s (FRA) Crossing Inventory Database</a:t>
            </a:r>
            <a:r>
              <a:rPr lang="en-US" sz="2800" dirty="0"/>
              <a:t> </a:t>
            </a:r>
            <a:r>
              <a:rPr lang="en-US" sz="2800" dirty="0">
                <a:hlinkClick r:id="rId4"/>
              </a:rPr>
              <a:t>http://safetydata.fra.dot.gov/OfficeofSafety/publicsite/crossing/xingqryloc.aspx</a:t>
            </a:r>
            <a:r>
              <a:rPr lang="en-US" sz="2800" dirty="0"/>
              <a:t>)</a:t>
            </a:r>
          </a:p>
          <a:p>
            <a:endParaRPr lang="en-US" sz="2400" dirty="0"/>
          </a:p>
          <a:p>
            <a:pPr marL="0" indent="0">
              <a:buNone/>
            </a:pPr>
            <a:r>
              <a:rPr lang="en-US" sz="2400" dirty="0"/>
              <a:t>	</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206</a:t>
            </a:fld>
            <a:endParaRPr lang="en-US" sz="800" dirty="0">
              <a:solidFill>
                <a:prstClr val="black">
                  <a:tint val="75000"/>
                </a:prstClr>
              </a:solidFill>
              <a:latin typeface="Calibri"/>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181495429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0"/>
            <a:ext cx="3455275" cy="404908"/>
          </a:xfrm>
          <a:prstGeom prst="rect">
            <a:avLst/>
          </a:prstGeom>
        </p:spPr>
      </p:pic>
      <p:sp>
        <p:nvSpPr>
          <p:cNvPr id="3" name="Title 2">
            <a:extLst>
              <a:ext uri="{FF2B5EF4-FFF2-40B4-BE49-F238E27FC236}">
                <a16:creationId xmlns:a16="http://schemas.microsoft.com/office/drawing/2014/main" id="{E1756671-1C01-4877-834E-E8911C254CA7}"/>
              </a:ext>
            </a:extLst>
          </p:cNvPr>
          <p:cNvSpPr>
            <a:spLocks noGrp="1"/>
          </p:cNvSpPr>
          <p:nvPr>
            <p:ph type="title"/>
          </p:nvPr>
        </p:nvSpPr>
        <p:spPr/>
        <p:txBody>
          <a:bodyPr>
            <a:normAutofit/>
          </a:bodyPr>
          <a:lstStyle/>
          <a:p>
            <a:r>
              <a:rPr lang="en-US" sz="3600" b="1" dirty="0">
                <a:solidFill>
                  <a:schemeClr val="tx2"/>
                </a:solidFill>
              </a:rPr>
              <a:t>HUD Noise Worksheet</a:t>
            </a:r>
          </a:p>
        </p:txBody>
      </p:sp>
      <p:sp>
        <p:nvSpPr>
          <p:cNvPr id="6" name="Content Placeholder 5">
            <a:extLst>
              <a:ext uri="{FF2B5EF4-FFF2-40B4-BE49-F238E27FC236}">
                <a16:creationId xmlns:a16="http://schemas.microsoft.com/office/drawing/2014/main" id="{1C591D8F-04CB-4E32-9F81-C2B3F4631655}"/>
              </a:ext>
            </a:extLst>
          </p:cNvPr>
          <p:cNvSpPr>
            <a:spLocks noGrp="1"/>
          </p:cNvSpPr>
          <p:nvPr>
            <p:ph idx="1"/>
          </p:nvPr>
        </p:nvSpPr>
        <p:spPr>
          <a:xfrm>
            <a:off x="1295400" y="2057401"/>
            <a:ext cx="7391400" cy="3394473"/>
          </a:xfrm>
        </p:spPr>
        <p:txBody>
          <a:bodyPr>
            <a:normAutofit lnSpcReduction="10000"/>
          </a:bodyPr>
          <a:lstStyle/>
          <a:p>
            <a:r>
              <a:rPr lang="en-US" sz="2400" dirty="0">
                <a:solidFill>
                  <a:schemeClr val="tx2"/>
                </a:solidFill>
              </a:rPr>
              <a:t>Airports: Airnav.com or any other airport location website (to map distance from home to airport);If within 15 miles, contact Airport Manager to obtain it’s Noise Plan or Military “Air Installation Compatible Use Plan”; use airport noise contour maps to determine decibel level at airport site.</a:t>
            </a:r>
          </a:p>
          <a:p>
            <a:r>
              <a:rPr lang="en-US" sz="2400" dirty="0">
                <a:solidFill>
                  <a:schemeClr val="tx2"/>
                </a:solidFill>
              </a:rPr>
              <a:t>Generally, outside of O’Hare, Midway and </a:t>
            </a:r>
            <a:r>
              <a:rPr lang="en-US" sz="2400" dirty="0" err="1">
                <a:solidFill>
                  <a:schemeClr val="tx2"/>
                </a:solidFill>
              </a:rPr>
              <a:t>StL</a:t>
            </a:r>
            <a:r>
              <a:rPr lang="en-US" sz="2400" dirty="0">
                <a:solidFill>
                  <a:schemeClr val="tx2"/>
                </a:solidFill>
              </a:rPr>
              <a:t> Lambert, noise level of downstate airports does not reach a threshold of concern for HR.</a:t>
            </a:r>
          </a:p>
          <a:p>
            <a:pPr marL="0" indent="0">
              <a:buNone/>
            </a:pPr>
            <a:endParaRPr lang="en-US" sz="2400"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207</a:t>
            </a:fld>
            <a:endParaRPr lang="en-US" sz="800"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52508825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2399"/>
            <a:ext cx="3455275" cy="404908"/>
          </a:xfrm>
          <a:prstGeom prst="rect">
            <a:avLst/>
          </a:prstGeom>
        </p:spPr>
      </p:pic>
      <p:sp>
        <p:nvSpPr>
          <p:cNvPr id="3" name="Title 2">
            <a:extLst>
              <a:ext uri="{FF2B5EF4-FFF2-40B4-BE49-F238E27FC236}">
                <a16:creationId xmlns:a16="http://schemas.microsoft.com/office/drawing/2014/main" id="{B4F079AA-D2B7-4B7B-BFBC-A63180C59A32}"/>
              </a:ext>
            </a:extLst>
          </p:cNvPr>
          <p:cNvSpPr>
            <a:spLocks noGrp="1"/>
          </p:cNvSpPr>
          <p:nvPr>
            <p:ph type="title"/>
          </p:nvPr>
        </p:nvSpPr>
        <p:spPr/>
        <p:txBody>
          <a:bodyPr>
            <a:normAutofit/>
          </a:bodyPr>
          <a:lstStyle/>
          <a:p>
            <a:r>
              <a:rPr lang="en-US" sz="3600" b="1" dirty="0">
                <a:solidFill>
                  <a:schemeClr val="tx2"/>
                </a:solidFill>
              </a:rPr>
              <a:t>HUD DNL Calculator</a:t>
            </a:r>
          </a:p>
        </p:txBody>
      </p:sp>
      <p:sp>
        <p:nvSpPr>
          <p:cNvPr id="6" name="Content Placeholder 5">
            <a:extLst>
              <a:ext uri="{FF2B5EF4-FFF2-40B4-BE49-F238E27FC236}">
                <a16:creationId xmlns:a16="http://schemas.microsoft.com/office/drawing/2014/main" id="{A813F9B0-FE5F-4071-A459-AFAB5D8B9AF6}"/>
              </a:ext>
            </a:extLst>
          </p:cNvPr>
          <p:cNvSpPr>
            <a:spLocks noGrp="1"/>
          </p:cNvSpPr>
          <p:nvPr>
            <p:ph idx="1"/>
          </p:nvPr>
        </p:nvSpPr>
        <p:spPr>
          <a:xfrm>
            <a:off x="1066800" y="2145508"/>
            <a:ext cx="7620000" cy="3306365"/>
          </a:xfrm>
        </p:spPr>
        <p:txBody>
          <a:bodyPr>
            <a:normAutofit/>
          </a:bodyPr>
          <a:lstStyle/>
          <a:p>
            <a:r>
              <a:rPr lang="en-US" sz="2400" dirty="0">
                <a:solidFill>
                  <a:schemeClr val="tx2"/>
                </a:solidFill>
              </a:rPr>
              <a:t>As applicable for each of the 3 potential Noise Generator sources (Road, Rail and Airport), enter the calculated decibels on the HUD Day-Night Noise Level (DNL) Calculator</a:t>
            </a:r>
            <a:r>
              <a:rPr lang="en-US" sz="2400" dirty="0"/>
              <a:t> </a:t>
            </a:r>
            <a:r>
              <a:rPr lang="en-US" sz="2000" dirty="0"/>
              <a:t>(</a:t>
            </a:r>
            <a:r>
              <a:rPr lang="en-US" sz="2000" dirty="0">
                <a:hlinkClick r:id="rId4"/>
              </a:rPr>
              <a:t>https://www.hudexchange.info/programs/environmental-review/dnl-calculator</a:t>
            </a:r>
            <a:r>
              <a:rPr lang="en-US" sz="2000" dirty="0"/>
              <a:t>) </a:t>
            </a:r>
            <a:r>
              <a:rPr lang="en-US" sz="2000" dirty="0">
                <a:solidFill>
                  <a:schemeClr val="tx2"/>
                </a:solidFill>
              </a:rPr>
              <a:t>to calculate the approximate DNL for the home being rehabbed.</a:t>
            </a:r>
          </a:p>
          <a:p>
            <a:r>
              <a:rPr lang="en-US" sz="2000" dirty="0">
                <a:solidFill>
                  <a:schemeClr val="tx2"/>
                </a:solidFill>
              </a:rPr>
              <a:t>65 decibels or less is the “acceptable range” for HUD-assisted projects. Although HUD has a goal of 55 decibels or less.</a:t>
            </a:r>
          </a:p>
          <a:p>
            <a:endParaRPr lang="en-US" sz="2400"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208</a:t>
            </a:fld>
            <a:endParaRPr lang="en-US" sz="800" dirty="0">
              <a:solidFill>
                <a:prstClr val="black">
                  <a:tint val="75000"/>
                </a:prstClr>
              </a:solidFill>
              <a:latin typeface="Calibri"/>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13920681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617"/>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617"/>
            <a:ext cx="3455275" cy="404908"/>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667000"/>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4E3F5AA-BC83-4B10-A700-6FB1413F0B82}"/>
              </a:ext>
            </a:extLst>
          </p:cNvPr>
          <p:cNvSpPr>
            <a:spLocks noGrp="1"/>
          </p:cNvSpPr>
          <p:nvPr>
            <p:ph type="title"/>
          </p:nvPr>
        </p:nvSpPr>
        <p:spPr/>
        <p:txBody>
          <a:bodyPr>
            <a:normAutofit/>
          </a:bodyPr>
          <a:lstStyle/>
          <a:p>
            <a:r>
              <a:rPr lang="en-US" sz="3600" b="1" dirty="0">
                <a:solidFill>
                  <a:schemeClr val="tx2"/>
                </a:solidFill>
              </a:rPr>
              <a:t>HUD Noise Worksheet</a:t>
            </a:r>
          </a:p>
        </p:txBody>
      </p:sp>
      <p:sp>
        <p:nvSpPr>
          <p:cNvPr id="6" name="Content Placeholder 5">
            <a:extLst>
              <a:ext uri="{FF2B5EF4-FFF2-40B4-BE49-F238E27FC236}">
                <a16:creationId xmlns:a16="http://schemas.microsoft.com/office/drawing/2014/main" id="{F1857ED1-A8B4-4057-8494-8B985C644F86}"/>
              </a:ext>
            </a:extLst>
          </p:cNvPr>
          <p:cNvSpPr>
            <a:spLocks noGrp="1"/>
          </p:cNvSpPr>
          <p:nvPr>
            <p:ph idx="1"/>
          </p:nvPr>
        </p:nvSpPr>
        <p:spPr>
          <a:xfrm>
            <a:off x="1219200" y="2057401"/>
            <a:ext cx="7467600" cy="3394473"/>
          </a:xfrm>
        </p:spPr>
        <p:txBody>
          <a:bodyPr>
            <a:normAutofit lnSpcReduction="10000"/>
          </a:bodyPr>
          <a:lstStyle/>
          <a:p>
            <a:r>
              <a:rPr lang="en-US" sz="2400" dirty="0">
                <a:solidFill>
                  <a:schemeClr val="tx2"/>
                </a:solidFill>
              </a:rPr>
              <a:t>Proceed to Worksheet Question 6 and detail whether or not Mitigations will be undertaken and why.</a:t>
            </a:r>
          </a:p>
          <a:p>
            <a:pPr lvl="1"/>
            <a:r>
              <a:rPr lang="en-US" sz="2000" dirty="0">
                <a:solidFill>
                  <a:schemeClr val="tx2"/>
                </a:solidFill>
              </a:rPr>
              <a:t>State the calculated decibel level of the home and the noise sources.</a:t>
            </a:r>
          </a:p>
          <a:p>
            <a:pPr lvl="1"/>
            <a:r>
              <a:rPr lang="en-US" sz="2000" dirty="0">
                <a:solidFill>
                  <a:schemeClr val="tx2"/>
                </a:solidFill>
              </a:rPr>
              <a:t>Is that level 65 or less?</a:t>
            </a:r>
          </a:p>
          <a:p>
            <a:pPr lvl="1"/>
            <a:r>
              <a:rPr lang="en-US" sz="2000" dirty="0">
                <a:solidFill>
                  <a:schemeClr val="tx2"/>
                </a:solidFill>
              </a:rPr>
              <a:t>If “yes”, state no mitigations will be undertaken.</a:t>
            </a:r>
          </a:p>
          <a:p>
            <a:pPr lvl="1"/>
            <a:r>
              <a:rPr lang="en-US" sz="2000" dirty="0">
                <a:solidFill>
                  <a:schemeClr val="tx2"/>
                </a:solidFill>
              </a:rPr>
              <a:t>If “no”, state what mitigations will be undertaken.</a:t>
            </a:r>
          </a:p>
          <a:p>
            <a:pPr marL="457200" lvl="1" indent="0">
              <a:buNone/>
            </a:pPr>
            <a:r>
              <a:rPr lang="en-US" sz="2400" dirty="0">
                <a:solidFill>
                  <a:schemeClr val="tx2"/>
                </a:solidFill>
              </a:rPr>
              <a:t>Complete “Worksheet Summary” at bottom and file Worksheet in Tier 2 CEST.</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209</a:t>
            </a:fld>
            <a:endParaRPr lang="en-US" sz="800" dirty="0">
              <a:solidFill>
                <a:prstClr val="black">
                  <a:tint val="75000"/>
                </a:prstClr>
              </a:solidFill>
              <a:latin typeface="Calibri"/>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2273443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472" y="1008139"/>
            <a:ext cx="8229600" cy="847165"/>
          </a:xfrm>
        </p:spPr>
        <p:txBody>
          <a:bodyPr/>
          <a:lstStyle/>
          <a:p>
            <a:pPr algn="ctr"/>
            <a:r>
              <a:rPr lang="en-US" dirty="0"/>
              <a:t>Who can be an RE for State CDBG?</a:t>
            </a:r>
          </a:p>
        </p:txBody>
      </p:sp>
      <p:sp>
        <p:nvSpPr>
          <p:cNvPr id="3" name="Content Placeholder 2"/>
          <p:cNvSpPr>
            <a:spLocks noGrp="1"/>
          </p:cNvSpPr>
          <p:nvPr>
            <p:ph idx="1"/>
          </p:nvPr>
        </p:nvSpPr>
        <p:spPr>
          <a:xfrm>
            <a:off x="628650" y="2226469"/>
            <a:ext cx="8071422" cy="2354947"/>
          </a:xfrm>
        </p:spPr>
        <p:txBody>
          <a:bodyPr>
            <a:normAutofit/>
          </a:bodyPr>
          <a:lstStyle/>
          <a:p>
            <a:r>
              <a:rPr lang="en-US" sz="2700" dirty="0"/>
              <a:t>Unit of General Local Government (UGLGs)</a:t>
            </a:r>
          </a:p>
          <a:p>
            <a:pPr lvl="1"/>
            <a:r>
              <a:rPr lang="en-US" sz="2400" dirty="0"/>
              <a:t>County, city, town, township, village or other general purpose political subdivision of the State</a:t>
            </a:r>
          </a:p>
          <a:p>
            <a:pPr lvl="1"/>
            <a:r>
              <a:rPr lang="en-US" sz="2400" dirty="0"/>
              <a:t>Have power to levy taxes and expend Federal, State, and local funds and exercise governmental powers</a:t>
            </a:r>
          </a:p>
        </p:txBody>
      </p:sp>
      <p:pic>
        <p:nvPicPr>
          <p:cNvPr id="4" name="Picture 3">
            <a:extLst>
              <a:ext uri="{FF2B5EF4-FFF2-40B4-BE49-F238E27FC236}">
                <a16:creationId xmlns:a16="http://schemas.microsoft.com/office/drawing/2014/main" id="{B810CED7-3926-400F-BBDE-E793AB4637C6}"/>
              </a:ext>
            </a:extLst>
          </p:cNvPr>
          <p:cNvPicPr>
            <a:picLocks noChangeAspect="1"/>
          </p:cNvPicPr>
          <p:nvPr/>
        </p:nvPicPr>
        <p:blipFill>
          <a:blip r:embed="rId2"/>
          <a:stretch>
            <a:fillRect/>
          </a:stretch>
        </p:blipFill>
        <p:spPr>
          <a:xfrm>
            <a:off x="14416" y="16249"/>
            <a:ext cx="9144000" cy="301778"/>
          </a:xfrm>
          <a:prstGeom prst="rect">
            <a:avLst/>
          </a:prstGeom>
        </p:spPr>
      </p:pic>
      <p:pic>
        <p:nvPicPr>
          <p:cNvPr id="5" name="Picture 4">
            <a:extLst>
              <a:ext uri="{FF2B5EF4-FFF2-40B4-BE49-F238E27FC236}">
                <a16:creationId xmlns:a16="http://schemas.microsoft.com/office/drawing/2014/main" id="{56DDF7D9-1AFF-4E04-A9AC-024EE0006C46}"/>
              </a:ext>
            </a:extLst>
          </p:cNvPr>
          <p:cNvPicPr>
            <a:picLocks noChangeAspect="1"/>
          </p:cNvPicPr>
          <p:nvPr/>
        </p:nvPicPr>
        <p:blipFill>
          <a:blip r:embed="rId3"/>
          <a:stretch>
            <a:fillRect/>
          </a:stretch>
        </p:blipFill>
        <p:spPr>
          <a:xfrm>
            <a:off x="6043427" y="16249"/>
            <a:ext cx="3114989" cy="301778"/>
          </a:xfrm>
          <a:prstGeom prst="rect">
            <a:avLst/>
          </a:prstGeom>
        </p:spPr>
      </p:pic>
      <p:pic>
        <p:nvPicPr>
          <p:cNvPr id="6" name="Picture 5">
            <a:extLst>
              <a:ext uri="{FF2B5EF4-FFF2-40B4-BE49-F238E27FC236}">
                <a16:creationId xmlns:a16="http://schemas.microsoft.com/office/drawing/2014/main" id="{76D5072F-4222-4551-AE63-9E45348A5D08}"/>
              </a:ext>
            </a:extLst>
          </p:cNvPr>
          <p:cNvPicPr>
            <a:picLocks noChangeAspect="1"/>
          </p:cNvPicPr>
          <p:nvPr/>
        </p:nvPicPr>
        <p:blipFill>
          <a:blip r:embed="rId4"/>
          <a:stretch>
            <a:fillRect/>
          </a:stretch>
        </p:blipFill>
        <p:spPr>
          <a:xfrm>
            <a:off x="7899973" y="5277691"/>
            <a:ext cx="928196" cy="256055"/>
          </a:xfrm>
          <a:prstGeom prst="rect">
            <a:avLst/>
          </a:prstGeom>
        </p:spPr>
      </p:pic>
      <p:sp>
        <p:nvSpPr>
          <p:cNvPr id="7" name="Slide Number Placeholder 1">
            <a:extLst>
              <a:ext uri="{FF2B5EF4-FFF2-40B4-BE49-F238E27FC236}">
                <a16:creationId xmlns:a16="http://schemas.microsoft.com/office/drawing/2014/main" id="{1E40F21D-BA8C-47FB-9B38-5733B4F300AC}"/>
              </a:ext>
            </a:extLst>
          </p:cNvPr>
          <p:cNvSpPr>
            <a:spLocks noGrp="1"/>
          </p:cNvSpPr>
          <p:nvPr>
            <p:ph type="sldNum" sz="quarter" idx="12"/>
          </p:nvPr>
        </p:nvSpPr>
        <p:spPr>
          <a:xfrm>
            <a:off x="7099872" y="5533745"/>
            <a:ext cx="1600200" cy="205383"/>
          </a:xfrm>
        </p:spPr>
        <p:txBody>
          <a:bodyPr/>
          <a:lstStyle/>
          <a:p>
            <a:fld id="{3F335402-A96B-43FB-BE82-10458D361873}" type="slidenum">
              <a:rPr lang="en-US" sz="600"/>
              <a:t>21</a:t>
            </a:fld>
            <a:endParaRPr lang="en-US" sz="600" dirty="0"/>
          </a:p>
        </p:txBody>
      </p:sp>
    </p:spTree>
    <p:extLst>
      <p:ext uri="{BB962C8B-B14F-4D97-AF65-F5344CB8AC3E}">
        <p14:creationId xmlns:p14="http://schemas.microsoft.com/office/powerpoint/2010/main" val="333025232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a:bodyPr>
          <a:lstStyle/>
          <a:p>
            <a:pPr algn="ctr"/>
            <a:r>
              <a:rPr lang="en-US" dirty="0"/>
              <a:t>Sole source aquifers</a:t>
            </a:r>
            <a:br>
              <a:rPr lang="en-US" dirty="0"/>
            </a:br>
            <a:r>
              <a:rPr lang="en-US" dirty="0">
                <a:solidFill>
                  <a:prstClr val="black"/>
                </a:solidFill>
              </a:rPr>
              <a:t>24 CFR Part §58.5(d)</a:t>
            </a:r>
            <a:endParaRPr lang="en-US" dirty="0"/>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John McCarthy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25540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92844" y="-2399"/>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a:bodyPr>
          <a:lstStyle/>
          <a:p>
            <a:r>
              <a:rPr lang="en-US" sz="2800" dirty="0"/>
              <a:t>Safe Drinking Water Act (1974); SSA Under Sect 1424</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92500"/>
          </a:bodyPr>
          <a:lstStyle/>
          <a:p>
            <a:pPr eaLnBrk="0" hangingPunct="0"/>
            <a:r>
              <a:rPr lang="en-US" dirty="0">
                <a:cs typeface="Times New Roman" panose="02020603050405020304" pitchFamily="18" charset="0"/>
              </a:rPr>
              <a:t>No physically, legally, and economically-available alternative for drinking water source exists</a:t>
            </a:r>
          </a:p>
          <a:p>
            <a:pPr marL="0" indent="0" eaLnBrk="0" hangingPunct="0">
              <a:buNone/>
            </a:pPr>
            <a:endParaRPr lang="en-US" dirty="0">
              <a:cs typeface="Times New Roman" panose="02020603050405020304" pitchFamily="18" charset="0"/>
            </a:endParaRPr>
          </a:p>
          <a:p>
            <a:pPr eaLnBrk="0" hangingPunct="0"/>
            <a:r>
              <a:rPr lang="en-US" dirty="0">
                <a:cs typeface="Times New Roman" panose="02020603050405020304" pitchFamily="18" charset="0"/>
              </a:rPr>
              <a:t>Federal assistance </a:t>
            </a:r>
            <a:r>
              <a:rPr lang="en-US" b="1" u="sng" dirty="0">
                <a:solidFill>
                  <a:srgbClr val="993300"/>
                </a:solidFill>
                <a:cs typeface="Times New Roman" panose="02020603050405020304" pitchFamily="18" charset="0"/>
              </a:rPr>
              <a:t>prohibited</a:t>
            </a:r>
            <a:r>
              <a:rPr lang="en-US" dirty="0">
                <a:cs typeface="Times New Roman" panose="02020603050405020304" pitchFamily="18" charset="0"/>
              </a:rPr>
              <a:t> for projects that might contaminate an aquifer designated as SSA</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211</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287795473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23"/>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53714" y="-8138"/>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a:xfrm>
            <a:off x="459259" y="632768"/>
            <a:ext cx="8229600" cy="1143000"/>
          </a:xfrm>
        </p:spPr>
        <p:txBody>
          <a:bodyPr>
            <a:normAutofit/>
          </a:bodyPr>
          <a:lstStyle/>
          <a:p>
            <a:r>
              <a:rPr lang="en-US" sz="2800" dirty="0"/>
              <a:t>Safe Drinking Water Act (1974); SSA Under Sect 1424</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92500" lnSpcReduction="10000"/>
          </a:bodyPr>
          <a:lstStyle/>
          <a:p>
            <a:pPr eaLnBrk="0" hangingPunct="0"/>
            <a:r>
              <a:rPr lang="en-US" dirty="0">
                <a:cs typeface="Times New Roman" panose="02020603050405020304" pitchFamily="18" charset="0"/>
              </a:rPr>
              <a:t>SSA designation protects an area's ground and drinking water </a:t>
            </a:r>
          </a:p>
          <a:p>
            <a:pPr eaLnBrk="0" hangingPunct="0"/>
            <a:endParaRPr lang="en-US" dirty="0">
              <a:cs typeface="Times New Roman" panose="02020603050405020304" pitchFamily="18" charset="0"/>
            </a:endParaRPr>
          </a:p>
          <a:p>
            <a:pPr eaLnBrk="0" hangingPunct="0"/>
            <a:r>
              <a:rPr lang="en-US" dirty="0">
                <a:cs typeface="Times New Roman" panose="02020603050405020304" pitchFamily="18" charset="0"/>
              </a:rPr>
              <a:t>All proposed projects located in a SSA area that are receiving federal funds are subject to EPA review to ensure they do not endanger the water source</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212</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12412137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auto">
              <a:spcBef>
                <a:spcPts val="0"/>
              </a:spcBef>
              <a:spcAft>
                <a:spcPts val="0"/>
              </a:spcAft>
              <a:defRPr/>
            </a:pPr>
            <a:fld id="{BC1C4164-1675-4EAB-9DF8-E4FB0EF5A2EA}" type="slidenum">
              <a:rPr lang="en-US">
                <a:solidFill>
                  <a:prstClr val="black">
                    <a:tint val="75000"/>
                  </a:prstClr>
                </a:solidFill>
                <a:latin typeface="Calibri"/>
              </a:rPr>
              <a:pPr fontAlgn="auto">
                <a:spcBef>
                  <a:spcPts val="0"/>
                </a:spcBef>
                <a:spcAft>
                  <a:spcPts val="0"/>
                </a:spcAft>
                <a:defRPr/>
              </a:pPr>
              <a:t>213</a:t>
            </a:fld>
            <a:endParaRPr lang="en-US" dirty="0">
              <a:solidFill>
                <a:prstClr val="black">
                  <a:tint val="75000"/>
                </a:prstClr>
              </a:solidFill>
              <a:latin typeface="Calibri"/>
            </a:endParaRPr>
          </a:p>
        </p:txBody>
      </p:sp>
      <p:sp>
        <p:nvSpPr>
          <p:cNvPr id="13315" name="Title 1"/>
          <p:cNvSpPr>
            <a:spLocks noGrp="1"/>
          </p:cNvSpPr>
          <p:nvPr>
            <p:ph type="title" idx="4294967295"/>
          </p:nvPr>
        </p:nvSpPr>
        <p:spPr>
          <a:xfrm>
            <a:off x="1143000" y="1329929"/>
            <a:ext cx="6800850" cy="472678"/>
          </a:xfrm>
        </p:spPr>
        <p:txBody>
          <a:bodyPr>
            <a:noAutofit/>
          </a:bodyPr>
          <a:lstStyle/>
          <a:p>
            <a:pPr algn="ctr"/>
            <a:r>
              <a:rPr lang="en-US" sz="3600" b="1" dirty="0"/>
              <a:t>Sole Source Aquifers of Region 5</a:t>
            </a:r>
          </a:p>
        </p:txBody>
      </p:sp>
      <p:sp>
        <p:nvSpPr>
          <p:cNvPr id="7" name="Rectangle 3"/>
          <p:cNvSpPr>
            <a:spLocks noChangeArrowheads="1"/>
          </p:cNvSpPr>
          <p:nvPr/>
        </p:nvSpPr>
        <p:spPr bwMode="auto">
          <a:xfrm>
            <a:off x="762000" y="2232693"/>
            <a:ext cx="3463006" cy="375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p>
            <a:pPr marL="342900" indent="-342900" fontAlgn="auto">
              <a:spcBef>
                <a:spcPts val="0"/>
              </a:spcBef>
              <a:spcAft>
                <a:spcPts val="0"/>
              </a:spcAft>
              <a:buClr>
                <a:srgbClr val="002060"/>
              </a:buClr>
              <a:buSzPct val="90000"/>
              <a:buFont typeface="Arial" panose="020B0604020202020204" pitchFamily="34" charset="0"/>
              <a:buChar char="•"/>
            </a:pPr>
            <a:r>
              <a:rPr lang="en-US" sz="2100" dirty="0">
                <a:solidFill>
                  <a:prstClr val="black"/>
                </a:solidFill>
              </a:rPr>
              <a:t>Any person or organization may petition US EPA to designate an aquifer as a sole source</a:t>
            </a:r>
          </a:p>
          <a:p>
            <a:pPr marL="214313" indent="-214313" fontAlgn="auto">
              <a:spcBef>
                <a:spcPts val="0"/>
              </a:spcBef>
              <a:spcAft>
                <a:spcPts val="0"/>
              </a:spcAft>
              <a:buClr>
                <a:srgbClr val="FF9900"/>
              </a:buClr>
              <a:buFont typeface="Arial" panose="020B0604020202020204" pitchFamily="34" charset="0"/>
              <a:buChar char="•"/>
            </a:pPr>
            <a:endParaRPr lang="en-US" sz="1050" dirty="0">
              <a:solidFill>
                <a:prstClr val="black"/>
              </a:solidFill>
            </a:endParaRPr>
          </a:p>
          <a:p>
            <a:pPr marL="342900" indent="-342900" fontAlgn="auto">
              <a:spcBef>
                <a:spcPts val="0"/>
              </a:spcBef>
              <a:spcAft>
                <a:spcPts val="0"/>
              </a:spcAft>
              <a:buClr>
                <a:srgbClr val="002060"/>
              </a:buClr>
              <a:buSzPct val="90000"/>
              <a:buFont typeface="Arial" panose="020B0604020202020204" pitchFamily="34" charset="0"/>
              <a:buChar char="•"/>
            </a:pPr>
            <a:r>
              <a:rPr lang="en-US" sz="2100" dirty="0">
                <a:solidFill>
                  <a:prstClr val="black"/>
                </a:solidFill>
              </a:rPr>
              <a:t>Currently 7 SSA designations in Region 5</a:t>
            </a:r>
          </a:p>
          <a:p>
            <a:pPr marL="342900" indent="-342900" fontAlgn="auto">
              <a:spcBef>
                <a:spcPts val="0"/>
              </a:spcBef>
              <a:spcAft>
                <a:spcPts val="0"/>
              </a:spcAft>
              <a:buClr>
                <a:srgbClr val="002060"/>
              </a:buClr>
              <a:buSzPct val="90000"/>
              <a:buFont typeface="Arial" panose="020B0604020202020204" pitchFamily="34" charset="0"/>
              <a:buChar char="•"/>
            </a:pPr>
            <a:r>
              <a:rPr lang="en-US" sz="2100" dirty="0">
                <a:solidFill>
                  <a:prstClr val="black"/>
                </a:solidFill>
              </a:rPr>
              <a:t>Mahomet Aquifer in Central IL only SSA in IL</a:t>
            </a:r>
          </a:p>
          <a:p>
            <a:pPr marL="342900" indent="-342900" fontAlgn="auto">
              <a:spcBef>
                <a:spcPts val="0"/>
              </a:spcBef>
              <a:spcAft>
                <a:spcPts val="0"/>
              </a:spcAft>
              <a:buClr>
                <a:srgbClr val="002060"/>
              </a:buClr>
              <a:buSzPct val="90000"/>
              <a:buFont typeface="Wingdings" panose="05000000000000000000" pitchFamily="2" charset="2"/>
              <a:buChar char="Ø"/>
            </a:pPr>
            <a:endParaRPr lang="en-US" sz="2100" dirty="0">
              <a:solidFill>
                <a:srgbClr val="1F497D"/>
              </a:solidFill>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2286000"/>
            <a:ext cx="3280694" cy="3286410"/>
          </a:xfrm>
          <a:prstGeom prst="rect">
            <a:avLst/>
          </a:prstGeom>
        </p:spPr>
      </p:pic>
    </p:spTree>
    <p:extLst>
      <p:ext uri="{BB962C8B-B14F-4D97-AF65-F5344CB8AC3E}">
        <p14:creationId xmlns:p14="http://schemas.microsoft.com/office/powerpoint/2010/main" val="280064621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1" y="1329929"/>
            <a:ext cx="5389959" cy="472678"/>
          </a:xfrm>
        </p:spPr>
        <p:txBody>
          <a:bodyPr>
            <a:noAutofit/>
          </a:bodyPr>
          <a:lstStyle/>
          <a:p>
            <a:pPr algn="ctr"/>
            <a:r>
              <a:rPr lang="en-US" sz="3200" dirty="0"/>
              <a:t>Mahomet Sole Source Aquifer</a:t>
            </a:r>
          </a:p>
        </p:txBody>
      </p:sp>
      <p:sp>
        <p:nvSpPr>
          <p:cNvPr id="2" name="Slide Number Placeholder 1"/>
          <p:cNvSpPr>
            <a:spLocks noGrp="1"/>
          </p:cNvSpPr>
          <p:nvPr>
            <p:ph type="sldNum" sz="quarter" idx="12"/>
          </p:nvPr>
        </p:nvSpPr>
        <p:spPr/>
        <p:txBody>
          <a:bodyPr/>
          <a:lstStyle/>
          <a:p>
            <a:pPr fontAlgn="auto">
              <a:spcBef>
                <a:spcPts val="0"/>
              </a:spcBef>
              <a:spcAft>
                <a:spcPts val="0"/>
              </a:spcAft>
              <a:defRPr/>
            </a:pPr>
            <a:fld id="{D77E5325-C311-4FFC-BC19-549EB2E808B9}" type="slidenum">
              <a:rPr lang="en-US">
                <a:solidFill>
                  <a:prstClr val="black">
                    <a:tint val="75000"/>
                  </a:prstClr>
                </a:solidFill>
                <a:latin typeface="Calibri"/>
              </a:rPr>
              <a:pPr fontAlgn="auto">
                <a:spcBef>
                  <a:spcPts val="0"/>
                </a:spcBef>
                <a:spcAft>
                  <a:spcPts val="0"/>
                </a:spcAft>
                <a:defRPr/>
              </a:pPr>
              <a:t>214</a:t>
            </a:fld>
            <a:endParaRPr lang="en-US" dirty="0">
              <a:solidFill>
                <a:prstClr val="black">
                  <a:tint val="75000"/>
                </a:prstClr>
              </a:solidFill>
              <a:latin typeface="Calibri"/>
            </a:endParaRPr>
          </a:p>
        </p:txBody>
      </p:sp>
      <p:graphicFrame>
        <p:nvGraphicFramePr>
          <p:cNvPr id="5" name="Content Placeholder 4">
            <a:extLst>
              <a:ext uri="{FF2B5EF4-FFF2-40B4-BE49-F238E27FC236}">
                <a16:creationId xmlns:a16="http://schemas.microsoft.com/office/drawing/2014/main" id="{4D9600B3-C9F8-4E2F-AFC0-D8D01474DCA5}"/>
              </a:ext>
            </a:extLst>
          </p:cNvPr>
          <p:cNvGraphicFramePr>
            <a:graphicFrameLocks noGrp="1" noChangeAspect="1"/>
          </p:cNvGraphicFramePr>
          <p:nvPr>
            <p:ph idx="1"/>
            <p:extLst/>
          </p:nvPr>
        </p:nvGraphicFramePr>
        <p:xfrm>
          <a:off x="1809184" y="2272763"/>
          <a:ext cx="5543550" cy="3365897"/>
        </p:xfrm>
        <a:graphic>
          <a:graphicData uri="http://schemas.openxmlformats.org/presentationml/2006/ole">
            <mc:AlternateContent xmlns:mc="http://schemas.openxmlformats.org/markup-compatibility/2006">
              <mc:Choice xmlns:v="urn:schemas-microsoft-com:vml" Requires="v">
                <p:oleObj spid="_x0000_s5131" name="Acrobat Document" r:id="rId4" imgW="9601200" imgH="5829300" progId="Acrobat.Document.DC">
                  <p:embed/>
                </p:oleObj>
              </mc:Choice>
              <mc:Fallback>
                <p:oleObj name="Acrobat Document" r:id="rId4" imgW="9601200" imgH="5829300" progId="Acrobat.Document.DC">
                  <p:embed/>
                  <p:pic>
                    <p:nvPicPr>
                      <p:cNvPr id="5" name="Content Placeholder 4">
                        <a:extLst>
                          <a:ext uri="{FF2B5EF4-FFF2-40B4-BE49-F238E27FC236}">
                            <a16:creationId xmlns:a16="http://schemas.microsoft.com/office/drawing/2014/main" id="{4D9600B3-C9F8-4E2F-AFC0-D8D01474DCA5}"/>
                          </a:ext>
                        </a:extLst>
                      </p:cNvPr>
                      <p:cNvPicPr/>
                      <p:nvPr/>
                    </p:nvPicPr>
                    <p:blipFill>
                      <a:blip r:embed="rId5"/>
                      <a:stretch>
                        <a:fillRect/>
                      </a:stretch>
                    </p:blipFill>
                    <p:spPr>
                      <a:xfrm>
                        <a:off x="1809184" y="2272763"/>
                        <a:ext cx="5543550" cy="3365897"/>
                      </a:xfrm>
                      <a:prstGeom prst="rect">
                        <a:avLst/>
                      </a:prstGeom>
                    </p:spPr>
                  </p:pic>
                </p:oleObj>
              </mc:Fallback>
            </mc:AlternateContent>
          </a:graphicData>
        </a:graphic>
      </p:graphicFrame>
    </p:spTree>
    <p:extLst>
      <p:ext uri="{BB962C8B-B14F-4D97-AF65-F5344CB8AC3E}">
        <p14:creationId xmlns:p14="http://schemas.microsoft.com/office/powerpoint/2010/main" val="31892362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3745"/>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34435"/>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a:bodyPr>
          <a:lstStyle/>
          <a:p>
            <a:r>
              <a:rPr lang="en-US" sz="3600" dirty="0"/>
              <a:t>Documentation for the ERR</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lstStyle/>
          <a:p>
            <a:r>
              <a:rPr lang="en-US" dirty="0"/>
              <a:t>If the project is </a:t>
            </a:r>
            <a:r>
              <a:rPr lang="en-US" b="1" dirty="0"/>
              <a:t>not within area of concern </a:t>
            </a:r>
            <a:r>
              <a:rPr lang="en-US" dirty="0"/>
              <a:t>for Mahomet SSA in Central IL</a:t>
            </a:r>
          </a:p>
          <a:p>
            <a:pPr marL="914400" lvl="1" indent="-457200">
              <a:buFont typeface="Times New Roman" panose="02020603050405020304" pitchFamily="18" charset="0"/>
              <a:buChar char="─"/>
            </a:pPr>
            <a:r>
              <a:rPr lang="en-US" sz="3200" dirty="0"/>
              <a:t>Include the US EPA Region 5 SSA Map with the project community’s location indicated on the map showing it is outside the area of concern</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215</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329012721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4148"/>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41930"/>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a:bodyPr>
          <a:lstStyle/>
          <a:p>
            <a:r>
              <a:rPr lang="en-US" sz="3600" dirty="0"/>
              <a:t>Documentation for the ERR</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lnSpcReduction="10000"/>
          </a:bodyPr>
          <a:lstStyle/>
          <a:p>
            <a:pPr marL="0" indent="0">
              <a:buNone/>
            </a:pPr>
            <a:r>
              <a:rPr lang="en-US" dirty="0"/>
              <a:t>If the project is </a:t>
            </a:r>
            <a:r>
              <a:rPr lang="en-US" b="1" dirty="0"/>
              <a:t>within area of concern </a:t>
            </a:r>
            <a:r>
              <a:rPr lang="en-US" dirty="0"/>
              <a:t>for Mahomet SSA, </a:t>
            </a:r>
            <a:r>
              <a:rPr lang="en-US" b="1" dirty="0"/>
              <a:t>but not type of project </a:t>
            </a:r>
            <a:r>
              <a:rPr lang="en-US" dirty="0"/>
              <a:t>that will adversely affect SSA (e.g., HR and some PI’s), should document such with a memo to the ERR file, and include a copy of the US EPA Region 5 SSA Map with the project community’s location marked</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216</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180413695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23"/>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2023"/>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a:bodyPr>
          <a:lstStyle/>
          <a:p>
            <a:r>
              <a:rPr lang="en-US" sz="3600" dirty="0"/>
              <a:t>Documentation for the ERR</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92500" lnSpcReduction="10000"/>
          </a:bodyPr>
          <a:lstStyle/>
          <a:p>
            <a:r>
              <a:rPr lang="en-US" sz="2800" dirty="0"/>
              <a:t>If the project is </a:t>
            </a:r>
            <a:r>
              <a:rPr lang="en-US" sz="2800" b="1" dirty="0"/>
              <a:t>within the area of concern for Mahomet SSA and requires Chicago Office of US EPA review (i.e., some PI’s and ED-PI’s)</a:t>
            </a:r>
            <a:r>
              <a:rPr lang="en-US" sz="2800" dirty="0"/>
              <a:t>, include:</a:t>
            </a:r>
          </a:p>
          <a:p>
            <a:pPr lvl="1">
              <a:buFont typeface="Times New Roman" panose="02020603050405020304" pitchFamily="18" charset="0"/>
              <a:buChar char="─"/>
            </a:pPr>
            <a:r>
              <a:rPr lang="en-US" dirty="0"/>
              <a:t>Request for US EPA review</a:t>
            </a:r>
          </a:p>
          <a:p>
            <a:pPr lvl="1">
              <a:buFont typeface="Times New Roman" panose="02020603050405020304" pitchFamily="18" charset="0"/>
              <a:buChar char="─"/>
            </a:pPr>
            <a:r>
              <a:rPr lang="en-US" dirty="0"/>
              <a:t>Completed US EPA review</a:t>
            </a:r>
          </a:p>
          <a:p>
            <a:pPr lvl="1">
              <a:buFont typeface="Times New Roman" panose="02020603050405020304" pitchFamily="18" charset="0"/>
              <a:buChar char="─"/>
            </a:pPr>
            <a:r>
              <a:rPr lang="en-US" dirty="0"/>
              <a:t>Project mitigation measures and project conditions must be included as a project requirement and noted in the CEST or EA and the HUD RROF (7015.15)</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217</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21023458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059"/>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76367" y="-12320"/>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a:bodyPr>
          <a:lstStyle/>
          <a:p>
            <a:r>
              <a:rPr lang="en-US" sz="3600" b="1" dirty="0"/>
              <a:t>US EPA Review Requirements</a:t>
            </a:r>
            <a:endParaRPr lang="en-US" sz="3600" dirty="0"/>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85000" lnSpcReduction="10000"/>
          </a:bodyPr>
          <a:lstStyle/>
          <a:p>
            <a:pPr marL="0" indent="0">
              <a:buNone/>
            </a:pPr>
            <a:r>
              <a:rPr lang="en-US" dirty="0"/>
              <a:t>Be proactive: When considering applying for any Federal funds, if community located in area of concern for Mahomet SSA:</a:t>
            </a:r>
          </a:p>
          <a:p>
            <a:r>
              <a:rPr lang="en-US" dirty="0"/>
              <a:t>Contact the Chicago Regional Office of the US EPA to determine what types of projects need their review</a:t>
            </a:r>
          </a:p>
          <a:p>
            <a:r>
              <a:rPr lang="en-US" dirty="0"/>
              <a:t>Affected communities could consider entering into a Memorandum of Understanding with US EPA on SSA review requirements</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218</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426545159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55" y="10825"/>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94904" y="-330"/>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a:xfrm>
            <a:off x="457200" y="1063228"/>
            <a:ext cx="8229600" cy="1070372"/>
          </a:xfrm>
        </p:spPr>
        <p:txBody>
          <a:bodyPr>
            <a:normAutofit/>
          </a:bodyPr>
          <a:lstStyle/>
          <a:p>
            <a:r>
              <a:rPr lang="en-US" sz="2800" b="1" dirty="0">
                <a:cs typeface="Arial" panose="020B0604020202020204" pitchFamily="34" charset="0"/>
              </a:rPr>
              <a:t>Region 3 EPA Review Guidelines</a:t>
            </a:r>
            <a:br>
              <a:rPr lang="en-US" sz="2800" b="1" dirty="0">
                <a:cs typeface="Arial" panose="020B0604020202020204" pitchFamily="34" charset="0"/>
              </a:rPr>
            </a:br>
            <a:r>
              <a:rPr lang="en-US" sz="2800" b="1" dirty="0">
                <a:cs typeface="Arial" panose="020B0604020202020204" pitchFamily="34" charset="0"/>
              </a:rPr>
              <a:t>“The Barbara Smith Letter (1996)”</a:t>
            </a:r>
            <a:endParaRPr lang="en-US" sz="2800" dirty="0"/>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92500" lnSpcReduction="10000"/>
          </a:bodyPr>
          <a:lstStyle/>
          <a:p>
            <a:pPr marL="0" indent="0">
              <a:buNone/>
            </a:pPr>
            <a:r>
              <a:rPr lang="en-US" i="1" dirty="0">
                <a:cs typeface="Arial" panose="020B0604020202020204" pitchFamily="34" charset="0"/>
              </a:rPr>
              <a:t>A project is considered for US EPA SSA review if all three of the following questions can be answered with "yes":</a:t>
            </a:r>
          </a:p>
          <a:p>
            <a:pPr marL="457200" indent="-457200">
              <a:buAutoNum type="arabicParenBoth"/>
            </a:pPr>
            <a:r>
              <a:rPr lang="en-US" i="1" dirty="0">
                <a:cs typeface="Arial" panose="020B0604020202020204" pitchFamily="34" charset="0"/>
              </a:rPr>
              <a:t>is the project/action located in an area designated as a Sole Source Aquifer?</a:t>
            </a:r>
          </a:p>
          <a:p>
            <a:pPr marL="0" indent="0">
              <a:buNone/>
            </a:pPr>
            <a:r>
              <a:rPr lang="en-US" i="1" dirty="0">
                <a:cs typeface="Arial" panose="020B0604020202020204" pitchFamily="34" charset="0"/>
              </a:rPr>
              <a:t>(2) is the project/action partially Federally funded?, and</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219</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2820908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1004237"/>
          </a:xfrm>
        </p:spPr>
        <p:txBody>
          <a:bodyPr/>
          <a:lstStyle/>
          <a:p>
            <a:pPr algn="ctr"/>
            <a:r>
              <a:rPr lang="en-US" dirty="0"/>
              <a:t>Certifying Officer</a:t>
            </a:r>
          </a:p>
        </p:txBody>
      </p:sp>
      <p:sp>
        <p:nvSpPr>
          <p:cNvPr id="3" name="Content Placeholder 2"/>
          <p:cNvSpPr>
            <a:spLocks noGrp="1"/>
          </p:cNvSpPr>
          <p:nvPr>
            <p:ph idx="1"/>
          </p:nvPr>
        </p:nvSpPr>
        <p:spPr>
          <a:xfrm>
            <a:off x="628650" y="2226469"/>
            <a:ext cx="8327091" cy="3199420"/>
          </a:xfrm>
        </p:spPr>
        <p:txBody>
          <a:bodyPr>
            <a:normAutofit/>
          </a:bodyPr>
          <a:lstStyle/>
          <a:p>
            <a:r>
              <a:rPr lang="en-US" sz="2400" i="1" dirty="0"/>
              <a:t>Responsible Federal Official</a:t>
            </a:r>
            <a:r>
              <a:rPr lang="en-US" sz="2400" dirty="0"/>
              <a:t> under Section 102 of NEPA and related statutes</a:t>
            </a:r>
          </a:p>
          <a:p>
            <a:r>
              <a:rPr lang="en-US" sz="2400" dirty="0"/>
              <a:t>Chief </a:t>
            </a:r>
            <a:r>
              <a:rPr lang="en-US" sz="2400" b="1" u="sng" dirty="0"/>
              <a:t>Elected</a:t>
            </a:r>
            <a:r>
              <a:rPr lang="en-US" sz="2400" dirty="0"/>
              <a:t> Official of CDBG Grantee Community</a:t>
            </a:r>
          </a:p>
          <a:p>
            <a:r>
              <a:rPr lang="en-US" sz="2400" dirty="0"/>
              <a:t>Authorized to execute the RROF</a:t>
            </a:r>
          </a:p>
          <a:p>
            <a:r>
              <a:rPr lang="en-US" sz="2400" dirty="0"/>
              <a:t>Accepts jurisdiction of Federal Courts for RE</a:t>
            </a:r>
          </a:p>
          <a:p>
            <a:r>
              <a:rPr lang="en-US" sz="2400" dirty="0"/>
              <a:t>Has the authority to enter into binding commitment in response to court judgements</a:t>
            </a:r>
          </a:p>
        </p:txBody>
      </p:sp>
      <p:pic>
        <p:nvPicPr>
          <p:cNvPr id="4" name="Picture 3">
            <a:extLst>
              <a:ext uri="{FF2B5EF4-FFF2-40B4-BE49-F238E27FC236}">
                <a16:creationId xmlns:a16="http://schemas.microsoft.com/office/drawing/2014/main" id="{00942BBB-4FFD-41C9-BF42-2C602E600DDF}"/>
              </a:ext>
            </a:extLst>
          </p:cNvPr>
          <p:cNvPicPr>
            <a:picLocks noChangeAspect="1"/>
          </p:cNvPicPr>
          <p:nvPr/>
        </p:nvPicPr>
        <p:blipFill>
          <a:blip r:embed="rId2"/>
          <a:stretch>
            <a:fillRect/>
          </a:stretch>
        </p:blipFill>
        <p:spPr>
          <a:xfrm>
            <a:off x="0" y="-20080"/>
            <a:ext cx="9144000" cy="301778"/>
          </a:xfrm>
          <a:prstGeom prst="rect">
            <a:avLst/>
          </a:prstGeom>
        </p:spPr>
      </p:pic>
      <p:pic>
        <p:nvPicPr>
          <p:cNvPr id="5" name="Picture 4">
            <a:extLst>
              <a:ext uri="{FF2B5EF4-FFF2-40B4-BE49-F238E27FC236}">
                <a16:creationId xmlns:a16="http://schemas.microsoft.com/office/drawing/2014/main" id="{250B71DF-7762-49A0-8CDD-8AB2E0428A60}"/>
              </a:ext>
            </a:extLst>
          </p:cNvPr>
          <p:cNvPicPr>
            <a:picLocks noChangeAspect="1"/>
          </p:cNvPicPr>
          <p:nvPr/>
        </p:nvPicPr>
        <p:blipFill>
          <a:blip r:embed="rId3"/>
          <a:stretch>
            <a:fillRect/>
          </a:stretch>
        </p:blipFill>
        <p:spPr>
          <a:xfrm>
            <a:off x="6029011" y="-20080"/>
            <a:ext cx="3114989" cy="301778"/>
          </a:xfrm>
          <a:prstGeom prst="rect">
            <a:avLst/>
          </a:prstGeom>
        </p:spPr>
      </p:pic>
      <p:pic>
        <p:nvPicPr>
          <p:cNvPr id="6" name="Picture 5">
            <a:extLst>
              <a:ext uri="{FF2B5EF4-FFF2-40B4-BE49-F238E27FC236}">
                <a16:creationId xmlns:a16="http://schemas.microsoft.com/office/drawing/2014/main" id="{E28E7875-93B7-4885-831D-16748DB73563}"/>
              </a:ext>
            </a:extLst>
          </p:cNvPr>
          <p:cNvPicPr>
            <a:picLocks noChangeAspect="1"/>
          </p:cNvPicPr>
          <p:nvPr/>
        </p:nvPicPr>
        <p:blipFill>
          <a:blip r:embed="rId4"/>
          <a:stretch>
            <a:fillRect/>
          </a:stretch>
        </p:blipFill>
        <p:spPr>
          <a:xfrm>
            <a:off x="7899973" y="5277691"/>
            <a:ext cx="928196" cy="256055"/>
          </a:xfrm>
          <a:prstGeom prst="rect">
            <a:avLst/>
          </a:prstGeom>
        </p:spPr>
      </p:pic>
      <p:sp>
        <p:nvSpPr>
          <p:cNvPr id="7" name="Slide Number Placeholder 1">
            <a:extLst>
              <a:ext uri="{FF2B5EF4-FFF2-40B4-BE49-F238E27FC236}">
                <a16:creationId xmlns:a16="http://schemas.microsoft.com/office/drawing/2014/main" id="{4441710E-90C9-4E21-8923-AD98F4E91F0C}"/>
              </a:ext>
            </a:extLst>
          </p:cNvPr>
          <p:cNvSpPr>
            <a:spLocks noGrp="1"/>
          </p:cNvSpPr>
          <p:nvPr>
            <p:ph type="sldNum" sz="quarter" idx="12"/>
          </p:nvPr>
        </p:nvSpPr>
        <p:spPr>
          <a:xfrm>
            <a:off x="7099872" y="5533745"/>
            <a:ext cx="1600200" cy="205383"/>
          </a:xfrm>
        </p:spPr>
        <p:txBody>
          <a:bodyPr/>
          <a:lstStyle/>
          <a:p>
            <a:fld id="{3F335402-A96B-43FB-BE82-10458D361873}" type="slidenum">
              <a:rPr lang="en-US" sz="600"/>
              <a:t>22</a:t>
            </a:fld>
            <a:endParaRPr lang="en-US" sz="600" dirty="0"/>
          </a:p>
        </p:txBody>
      </p:sp>
    </p:spTree>
    <p:extLst>
      <p:ext uri="{BB962C8B-B14F-4D97-AF65-F5344CB8AC3E}">
        <p14:creationId xmlns:p14="http://schemas.microsoft.com/office/powerpoint/2010/main" val="226273291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4148"/>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76368" y="-1601"/>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a:xfrm>
            <a:off x="457200" y="1063228"/>
            <a:ext cx="8229600" cy="1070372"/>
          </a:xfrm>
        </p:spPr>
        <p:txBody>
          <a:bodyPr>
            <a:normAutofit/>
          </a:bodyPr>
          <a:lstStyle/>
          <a:p>
            <a:r>
              <a:rPr lang="en-US" sz="2800" b="1" dirty="0">
                <a:cs typeface="Arial" panose="020B0604020202020204" pitchFamily="34" charset="0"/>
              </a:rPr>
              <a:t>Region 3 EPA Review Guidelines</a:t>
            </a:r>
            <a:br>
              <a:rPr lang="en-US" sz="2800" b="1" dirty="0">
                <a:cs typeface="Arial" panose="020B0604020202020204" pitchFamily="34" charset="0"/>
              </a:rPr>
            </a:br>
            <a:r>
              <a:rPr lang="en-US" sz="2800" b="1" dirty="0">
                <a:cs typeface="Arial" panose="020B0604020202020204" pitchFamily="34" charset="0"/>
              </a:rPr>
              <a:t>“The Barbara Smith Letter (1996)”</a:t>
            </a:r>
            <a:endParaRPr lang="en-US" sz="2800" dirty="0"/>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92500" lnSpcReduction="10000"/>
          </a:bodyPr>
          <a:lstStyle/>
          <a:p>
            <a:pPr marL="0" indent="0">
              <a:buNone/>
            </a:pPr>
            <a:r>
              <a:rPr lang="en-US" i="1" dirty="0">
                <a:cs typeface="Arial" panose="020B0604020202020204" pitchFamily="34" charset="0"/>
              </a:rPr>
              <a:t>(3) does the project/action have the potential to create a 'significant hazard to public health' by adversely impacting ground water either during construction or after completion and facility is in operation?</a:t>
            </a:r>
          </a:p>
          <a:p>
            <a:pPr>
              <a:buFont typeface="Wingdings" panose="05000000000000000000" pitchFamily="2" charset="2"/>
              <a:buChar char="v"/>
            </a:pPr>
            <a:r>
              <a:rPr lang="en-US" dirty="0">
                <a:cs typeface="Arial" panose="020B0604020202020204" pitchFamily="34" charset="0"/>
              </a:rPr>
              <a:t>FOR DCEO CDBG, potentially could apply to some PI or ED-PI if in Mahomet SSA in Central IL. </a:t>
            </a: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220</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101157077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286000" y="1640774"/>
            <a:ext cx="6208714" cy="2057400"/>
          </a:xfrm>
        </p:spPr>
        <p:txBody>
          <a:bodyPr>
            <a:normAutofit/>
          </a:bodyPr>
          <a:lstStyle/>
          <a:p>
            <a:pPr algn="ctr"/>
            <a:r>
              <a:rPr lang="en-US" dirty="0"/>
              <a:t>Wetland protection</a:t>
            </a:r>
            <a:br>
              <a:rPr lang="en-US" dirty="0"/>
            </a:br>
            <a:r>
              <a:rPr lang="en-US" altLang="en-US" sz="4100" cap="none" dirty="0">
                <a:solidFill>
                  <a:prstClr val="black"/>
                </a:solidFill>
                <a:latin typeface="Calibri Light" panose="020F0302020204030204"/>
              </a:rPr>
              <a:t>24 CFR Part 58.5(b)(2)</a:t>
            </a:r>
            <a:endParaRPr lang="en-US" dirty="0">
              <a:latin typeface="+mn-lt"/>
            </a:endParaRP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286000" y="4777638"/>
            <a:ext cx="6208713" cy="1125140"/>
          </a:xfrm>
        </p:spPr>
        <p:txBody>
          <a:bodyPr/>
          <a:lstStyle/>
          <a:p>
            <a:r>
              <a:rPr lang="en-US" dirty="0"/>
              <a:t>Kirk Kumerow</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7" descr="savannah_bog">
            <a:extLst>
              <a:ext uri="{FF2B5EF4-FFF2-40B4-BE49-F238E27FC236}">
                <a16:creationId xmlns:a16="http://schemas.microsoft.com/office/drawing/2014/main" id="{DA7CE63B-F11D-49D0-A0FC-996A119C2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1710" y="3122388"/>
            <a:ext cx="5562601" cy="176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71326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40791" y="-228600"/>
            <a:ext cx="7187184" cy="1489075"/>
          </a:xfrm>
        </p:spPr>
        <p:txBody>
          <a:bodyPr>
            <a:noAutofit/>
          </a:bodyPr>
          <a:lstStyle/>
          <a:p>
            <a:pPr algn="ctr"/>
            <a:br>
              <a:rPr lang="en-US" sz="4000" b="1" dirty="0"/>
            </a:br>
            <a:br>
              <a:rPr lang="en-US" sz="4000" b="1" dirty="0"/>
            </a:br>
            <a:r>
              <a:rPr lang="en-US" sz="4000" b="1" dirty="0"/>
              <a:t>What are wetlands?</a:t>
            </a:r>
          </a:p>
        </p:txBody>
      </p:sp>
      <p:sp>
        <p:nvSpPr>
          <p:cNvPr id="3" name="Content Placeholder 2"/>
          <p:cNvSpPr>
            <a:spLocks noGrp="1"/>
          </p:cNvSpPr>
          <p:nvPr>
            <p:ph idx="1"/>
          </p:nvPr>
        </p:nvSpPr>
        <p:spPr>
          <a:xfrm>
            <a:off x="304800" y="1804988"/>
            <a:ext cx="8077200" cy="4367212"/>
          </a:xfrm>
        </p:spPr>
        <p:txBody>
          <a:bodyPr>
            <a:normAutofit/>
          </a:bodyPr>
          <a:lstStyle/>
          <a:p>
            <a:pPr>
              <a:lnSpc>
                <a:spcPct val="80000"/>
              </a:lnSpc>
              <a:buFont typeface="Arial" panose="020B0604020202020204" pitchFamily="34" charset="0"/>
              <a:buChar char="•"/>
            </a:pPr>
            <a:r>
              <a:rPr lang="en-US" altLang="en-US" sz="3200" b="1" dirty="0">
                <a:solidFill>
                  <a:schemeClr val="tx1"/>
                </a:solidFill>
              </a:rPr>
              <a:t>Contain hydric soil - saturated by water. </a:t>
            </a:r>
          </a:p>
          <a:p>
            <a:pPr>
              <a:lnSpc>
                <a:spcPct val="80000"/>
              </a:lnSpc>
              <a:buFont typeface="Arial" panose="020B0604020202020204" pitchFamily="34" charset="0"/>
              <a:buChar char="•"/>
            </a:pPr>
            <a:r>
              <a:rPr lang="en-US" altLang="en-US" sz="3200" b="1" dirty="0">
                <a:solidFill>
                  <a:schemeClr val="tx1"/>
                </a:solidFill>
              </a:rPr>
              <a:t>Soil lacks oxygen when saturated</a:t>
            </a:r>
          </a:p>
          <a:p>
            <a:pPr>
              <a:lnSpc>
                <a:spcPct val="80000"/>
              </a:lnSpc>
              <a:buFont typeface="Arial" panose="020B0604020202020204" pitchFamily="34" charset="0"/>
              <a:buChar char="•"/>
            </a:pPr>
            <a:r>
              <a:rPr lang="en-US" altLang="en-US" sz="3200" b="1" dirty="0">
                <a:solidFill>
                  <a:schemeClr val="tx1"/>
                </a:solidFill>
              </a:rPr>
              <a:t>Land that is seasonally wet.</a:t>
            </a:r>
          </a:p>
          <a:p>
            <a:pPr>
              <a:lnSpc>
                <a:spcPct val="80000"/>
              </a:lnSpc>
              <a:buFont typeface="Arial" panose="020B0604020202020204" pitchFamily="34" charset="0"/>
              <a:buChar char="•"/>
            </a:pPr>
            <a:r>
              <a:rPr lang="en-US" altLang="en-US" sz="3200" b="1" dirty="0">
                <a:solidFill>
                  <a:schemeClr val="tx1"/>
                </a:solidFill>
              </a:rPr>
              <a:t>Habitat for many aquatic and terrestrial species. </a:t>
            </a:r>
          </a:p>
          <a:p>
            <a:pPr lvl="2">
              <a:lnSpc>
                <a:spcPct val="80000"/>
              </a:lnSpc>
            </a:pPr>
            <a:r>
              <a:rPr lang="en-US" altLang="en-US" sz="3200" b="1" dirty="0">
                <a:solidFill>
                  <a:schemeClr val="tx1"/>
                </a:solidFill>
              </a:rPr>
              <a:t>Some found only in wetlands. </a:t>
            </a:r>
          </a:p>
          <a:p>
            <a:pPr lvl="2">
              <a:lnSpc>
                <a:spcPct val="80000"/>
              </a:lnSpc>
            </a:pPr>
            <a:r>
              <a:rPr lang="en-US" altLang="en-US" sz="3200" b="1" dirty="0">
                <a:solidFill>
                  <a:schemeClr val="tx1"/>
                </a:solidFill>
              </a:rPr>
              <a:t>Wetland plants known as hydrophytes.</a:t>
            </a:r>
          </a:p>
          <a:p>
            <a:pPr lvl="2">
              <a:lnSpc>
                <a:spcPct val="80000"/>
              </a:lnSpc>
            </a:pPr>
            <a:r>
              <a:rPr lang="en-US" altLang="en-US" sz="3200" b="1" dirty="0">
                <a:solidFill>
                  <a:schemeClr val="tx1"/>
                </a:solidFill>
              </a:rPr>
              <a:t>Swamps, Marshes, Bogs, Similar areas</a:t>
            </a:r>
          </a:p>
          <a:p>
            <a:pPr lvl="2">
              <a:lnSpc>
                <a:spcPct val="80000"/>
              </a:lnSpc>
            </a:pPr>
            <a:endParaRPr lang="en-US" altLang="en-US" sz="2800" b="1" dirty="0">
              <a:solidFill>
                <a:schemeClr val="tx1"/>
              </a:solidFill>
            </a:endParaRPr>
          </a:p>
          <a:p>
            <a:pPr lvl="2">
              <a:lnSpc>
                <a:spcPct val="80000"/>
              </a:lnSpc>
            </a:pPr>
            <a:endParaRPr lang="en-US" altLang="en-US" sz="2800" b="1" dirty="0">
              <a:solidFill>
                <a:schemeClr val="tx1"/>
              </a:solidFill>
            </a:endParaRPr>
          </a:p>
          <a:p>
            <a:pPr lvl="3">
              <a:lnSpc>
                <a:spcPct val="80000"/>
              </a:lnSpc>
            </a:pPr>
            <a:endParaRPr lang="en-US" altLang="en-US" sz="2400" b="1" dirty="0">
              <a:solidFill>
                <a:schemeClr val="tx1"/>
              </a:solidFill>
            </a:endParaRPr>
          </a:p>
          <a:p>
            <a:endParaRPr lang="en-US" sz="1400" dirty="0"/>
          </a:p>
          <a:p>
            <a:endParaRPr lang="en-US" sz="1400" dirty="0"/>
          </a:p>
          <a:p>
            <a:endParaRPr lang="en-US" sz="1400" dirty="0"/>
          </a:p>
          <a:p>
            <a:endParaRPr lang="en-US" sz="1400" dirty="0"/>
          </a:p>
          <a:p>
            <a:endParaRPr lang="en-US" sz="1400"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AB124FCD-8721-45C1-8555-8D873806271D}"/>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63844FB-B0E9-4464-BB13-1701C6987B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91ED83B4-FB79-4603-833D-0C31D7AD74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375044997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2"/>
          <p:cNvSpPr txBox="1">
            <a:spLocks noChangeArrowheads="1"/>
          </p:cNvSpPr>
          <p:nvPr/>
        </p:nvSpPr>
        <p:spPr bwMode="auto">
          <a:xfrm>
            <a:off x="684213" y="76201"/>
            <a:ext cx="7772400" cy="133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600"/>
              </a:spcBef>
              <a:spcAft>
                <a:spcPts val="0"/>
              </a:spcAft>
              <a:buClr>
                <a:srgbClr val="FF9900"/>
              </a:buClr>
              <a:buSzTx/>
              <a:buFont typeface="Wingdings" pitchFamily="2" charset="2"/>
              <a:buNone/>
              <a:tabLst/>
              <a:defRPr/>
            </a:pPr>
            <a:r>
              <a:rPr kumimoji="0" lang="en-US" alt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Wetlands Require the Presence of Three Conditions:</a:t>
            </a:r>
          </a:p>
        </p:txBody>
      </p:sp>
      <p:sp>
        <p:nvSpPr>
          <p:cNvPr id="6147" name="Rectangle 10"/>
          <p:cNvSpPr>
            <a:spLocks noChangeArrowheads="1"/>
          </p:cNvSpPr>
          <p:nvPr/>
        </p:nvSpPr>
        <p:spPr bwMode="auto">
          <a:xfrm>
            <a:off x="323850" y="2133600"/>
            <a:ext cx="5334000" cy="984250"/>
          </a:xfrm>
          <a:prstGeom prst="rect">
            <a:avLst/>
          </a:prstGeom>
          <a:noFill/>
          <a:ln w="952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tIns="274320" bIns="2743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
                <a:srgbClr val="336600"/>
              </a:buClr>
              <a:buSzTx/>
              <a:buFont typeface="Wingdings" pitchFamily="2" charset="2"/>
              <a:buChar char="q"/>
              <a:tabLst/>
              <a:defRPr/>
            </a:pP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a:ln>
                  <a:noFill/>
                </a:ln>
                <a:solidFill>
                  <a:prstClr val="black"/>
                </a:solidFill>
                <a:effectLst/>
                <a:uLnTx/>
                <a:uFillTx/>
                <a:latin typeface="Calibri"/>
                <a:ea typeface="+mn-ea"/>
                <a:cs typeface="Times New Roman" pitchFamily="18" charset="0"/>
              </a:rPr>
              <a:t>Hydric </a:t>
            </a:r>
            <a:r>
              <a:rPr kumimoji="0" lang="en-US" altLang="en-US" sz="2800" b="1" i="0" u="none" strike="noStrike" kern="1200" cap="none" spc="0" normalizeH="0" baseline="0" noProof="0" dirty="0">
                <a:ln>
                  <a:noFill/>
                </a:ln>
                <a:solidFill>
                  <a:srgbClr val="993300"/>
                </a:solidFill>
                <a:effectLst/>
                <a:uLnTx/>
                <a:uFillTx/>
                <a:latin typeface="Calibri"/>
                <a:ea typeface="+mn-ea"/>
                <a:cs typeface="Times New Roman" pitchFamily="18" charset="0"/>
              </a:rPr>
              <a:t>soils</a:t>
            </a:r>
            <a:endParaRPr kumimoji="0" lang="en-US" altLang="en-US" sz="2800" b="0" i="0" u="none" strike="noStrike" kern="1200" cap="none" spc="0" normalizeH="0" baseline="0" noProof="0" dirty="0">
              <a:ln>
                <a:noFill/>
              </a:ln>
              <a:solidFill>
                <a:srgbClr val="FFFF99"/>
              </a:solidFill>
              <a:effectLst/>
              <a:uLnTx/>
              <a:uFillTx/>
              <a:latin typeface="Calibri"/>
              <a:ea typeface="+mn-ea"/>
              <a:cs typeface="Times New Roman" pitchFamily="18" charset="0"/>
            </a:endParaRPr>
          </a:p>
        </p:txBody>
      </p:sp>
      <p:sp>
        <p:nvSpPr>
          <p:cNvPr id="6148" name="Rectangle 11"/>
          <p:cNvSpPr>
            <a:spLocks noChangeArrowheads="1"/>
          </p:cNvSpPr>
          <p:nvPr/>
        </p:nvSpPr>
        <p:spPr bwMode="auto">
          <a:xfrm>
            <a:off x="971550" y="3429000"/>
            <a:ext cx="6248400" cy="984250"/>
          </a:xfrm>
          <a:prstGeom prst="rect">
            <a:avLst/>
          </a:prstGeom>
          <a:noFill/>
          <a:ln w="952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tIns="274320" bIns="2743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
                <a:srgbClr val="336600"/>
              </a:buClr>
              <a:buSzTx/>
              <a:buFont typeface="Wingdings" pitchFamily="2" charset="2"/>
              <a:buChar char="q"/>
              <a:tabLst/>
              <a:defRPr/>
            </a:pP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a:ln>
                  <a:noFill/>
                </a:ln>
                <a:solidFill>
                  <a:prstClr val="black"/>
                </a:solidFill>
                <a:effectLst/>
                <a:uLnTx/>
                <a:uFillTx/>
                <a:latin typeface="Calibri"/>
                <a:ea typeface="+mn-ea"/>
                <a:cs typeface="Times New Roman" pitchFamily="18" charset="0"/>
              </a:rPr>
              <a:t>Hydrophilic </a:t>
            </a:r>
            <a:r>
              <a:rPr kumimoji="0" lang="en-US" altLang="en-US" sz="2800" b="1" i="0" u="none" strike="noStrike" kern="1200" cap="none" spc="0" normalizeH="0" baseline="0" noProof="0" dirty="0">
                <a:ln>
                  <a:noFill/>
                </a:ln>
                <a:solidFill>
                  <a:srgbClr val="336600"/>
                </a:solidFill>
                <a:effectLst/>
                <a:uLnTx/>
                <a:uFillTx/>
                <a:latin typeface="Calibri"/>
                <a:ea typeface="+mn-ea"/>
                <a:cs typeface="Times New Roman" pitchFamily="18" charset="0"/>
              </a:rPr>
              <a:t>vegetation</a:t>
            </a:r>
            <a:endParaRPr kumimoji="0" lang="en-US" altLang="en-US" sz="2800" b="0" i="0" u="none" strike="noStrike" kern="1200" cap="none" spc="0" normalizeH="0" baseline="0" noProof="0" dirty="0">
              <a:ln>
                <a:noFill/>
              </a:ln>
              <a:solidFill>
                <a:srgbClr val="336600"/>
              </a:solidFill>
              <a:effectLst/>
              <a:uLnTx/>
              <a:uFillTx/>
              <a:latin typeface="Calibri"/>
              <a:ea typeface="+mn-ea"/>
              <a:cs typeface="Times New Roman" pitchFamily="18" charset="0"/>
            </a:endParaRPr>
          </a:p>
        </p:txBody>
      </p:sp>
      <p:sp>
        <p:nvSpPr>
          <p:cNvPr id="6149" name="Rectangle 12"/>
          <p:cNvSpPr>
            <a:spLocks noChangeArrowheads="1"/>
          </p:cNvSpPr>
          <p:nvPr/>
        </p:nvSpPr>
        <p:spPr bwMode="auto">
          <a:xfrm>
            <a:off x="1979613" y="4797425"/>
            <a:ext cx="6840537" cy="954088"/>
          </a:xfrm>
          <a:prstGeom prst="rect">
            <a:avLst/>
          </a:prstGeom>
          <a:noFill/>
          <a:ln w="952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
                <a:srgbClr val="336600"/>
              </a:buClr>
              <a:buSzTx/>
              <a:buFont typeface="Wingdings" pitchFamily="2" charset="2"/>
              <a:buChar char="q"/>
              <a:tabLst/>
              <a:defRPr/>
            </a:pP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a:ln>
                  <a:noFill/>
                </a:ln>
                <a:solidFill>
                  <a:prstClr val="black"/>
                </a:solidFill>
                <a:effectLst/>
                <a:uLnTx/>
                <a:uFillTx/>
                <a:latin typeface="Calibri"/>
                <a:ea typeface="+mn-ea"/>
                <a:cs typeface="Times New Roman" pitchFamily="18" charset="0"/>
              </a:rPr>
              <a:t>Year-round &amp; seasonal </a:t>
            </a:r>
            <a:r>
              <a:rPr kumimoji="0" lang="en-US" altLang="en-US" sz="2800" b="1" i="0" u="none" strike="noStrike" kern="1200" cap="none" spc="0" normalizeH="0" baseline="0" noProof="0" dirty="0">
                <a:ln>
                  <a:noFill/>
                </a:ln>
                <a:solidFill>
                  <a:srgbClr val="1F497D">
                    <a:lumMod val="60000"/>
                    <a:lumOff val="40000"/>
                  </a:srgbClr>
                </a:solidFill>
                <a:effectLst/>
                <a:uLnTx/>
                <a:uFillTx/>
                <a:latin typeface="Calibri"/>
                <a:ea typeface="+mn-ea"/>
                <a:cs typeface="Times New Roman" pitchFamily="18" charset="0"/>
              </a:rPr>
              <a:t>water</a:t>
            </a:r>
            <a:r>
              <a:rPr kumimoji="0" lang="en-US" altLang="en-US" sz="2800" b="0" i="0" u="none" strike="noStrike" kern="1200" cap="none" spc="0" normalizeH="0" baseline="0" noProof="0" dirty="0">
                <a:ln>
                  <a:noFill/>
                </a:ln>
                <a:solidFill>
                  <a:srgbClr val="1F497D">
                    <a:lumMod val="60000"/>
                    <a:lumOff val="40000"/>
                  </a:srgbClr>
                </a:solidFill>
                <a:effectLst/>
                <a:uLnTx/>
                <a:uFillTx/>
                <a:latin typeface="Calibri"/>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
                <a:srgbClr val="FF9900"/>
              </a:buClr>
              <a:buSzTx/>
              <a:buFont typeface="Wingdings" pitchFamily="2" charset="2"/>
              <a:buNone/>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Times New Roman" pitchFamily="18" charset="0"/>
              </a:rPr>
              <a:t>     requirements</a:t>
            </a:r>
            <a:endParaRPr kumimoji="0" lang="en-US" altLang="en-US" sz="2800" b="0" i="0" u="none" strike="noStrike" kern="1200" cap="none" spc="0" normalizeH="0" baseline="0" noProof="0" dirty="0">
              <a:ln>
                <a:noFill/>
              </a:ln>
              <a:solidFill>
                <a:srgbClr val="FFFF99"/>
              </a:solidFill>
              <a:effectLst/>
              <a:uLnTx/>
              <a:uFillTx/>
              <a:latin typeface="Calibri"/>
              <a:ea typeface="+mn-ea"/>
              <a:cs typeface="Times New Roman" pitchFamily="18" charset="0"/>
            </a:endParaRPr>
          </a:p>
        </p:txBody>
      </p:sp>
      <p:pic>
        <p:nvPicPr>
          <p:cNvPr id="6150" name="Picture 13" descr="deq-water-wetlands-hydricsoil_5040_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1989138"/>
            <a:ext cx="1646238" cy="1176337"/>
          </a:xfrm>
          <a:prstGeom prst="rect">
            <a:avLst/>
          </a:prstGeom>
          <a:noFill/>
          <a:ln>
            <a:noFill/>
          </a:ln>
          <a:effectLst>
            <a:outerShdw dist="107763" dir="2700000" algn="ctr" rotWithShape="0">
              <a:srgbClr val="3366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4" descr="catt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3213100"/>
            <a:ext cx="1371600" cy="1325563"/>
          </a:xfrm>
          <a:prstGeom prst="rect">
            <a:avLst/>
          </a:prstGeom>
          <a:noFill/>
          <a:ln>
            <a:noFill/>
          </a:ln>
          <a:effectLst>
            <a:outerShdw dist="107763" dir="2700000" algn="ctr" rotWithShape="0">
              <a:srgbClr val="3366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5" descr="thunderst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4652963"/>
            <a:ext cx="1676400" cy="1173162"/>
          </a:xfrm>
          <a:prstGeom prst="rect">
            <a:avLst/>
          </a:prstGeom>
          <a:noFill/>
          <a:ln>
            <a:noFill/>
          </a:ln>
          <a:effectLst>
            <a:outerShdw dist="107763" dir="2700000" algn="ctr" rotWithShape="0">
              <a:srgbClr val="3366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E43DB51-5AB1-4B2C-9BD9-CBC0A830F686}"/>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6812DE41-1F40-4F0A-A3BC-F02D1A53F2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12" name="Picture 11">
            <a:extLst>
              <a:ext uri="{FF2B5EF4-FFF2-40B4-BE49-F238E27FC236}">
                <a16:creationId xmlns:a16="http://schemas.microsoft.com/office/drawing/2014/main" id="{F6E28F0B-DE91-493B-A82B-39B361ECC1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162779224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40791" y="0"/>
            <a:ext cx="7187184" cy="1905000"/>
          </a:xfrm>
        </p:spPr>
        <p:txBody>
          <a:bodyPr>
            <a:normAutofit fontScale="90000"/>
          </a:bodyPr>
          <a:lstStyle/>
          <a:p>
            <a:pPr algn="ctr"/>
            <a:br>
              <a:rPr lang="en-US" sz="4900" b="1" kern="0" dirty="0">
                <a:latin typeface="Times New Roman" pitchFamily="18" charset="0"/>
                <a:cs typeface="Times New Roman" pitchFamily="18" charset="0"/>
              </a:rPr>
            </a:br>
            <a:r>
              <a:rPr lang="en-US" sz="4900" b="1" kern="0" dirty="0">
                <a:latin typeface="Times New Roman" pitchFamily="18" charset="0"/>
                <a:cs typeface="Times New Roman" pitchFamily="18" charset="0"/>
              </a:rPr>
              <a:t>Wetlands System</a:t>
            </a:r>
            <a:br>
              <a:rPr lang="en-US" b="1" kern="0" dirty="0">
                <a:latin typeface="Times New Roman" pitchFamily="18" charset="0"/>
                <a:cs typeface="Times New Roman" pitchFamily="18" charset="0"/>
              </a:rPr>
            </a:b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5" descr="image00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447801"/>
            <a:ext cx="8077199" cy="453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F32BAB1-594B-44C0-9960-A8C532A765F1}"/>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415677C-478E-4C3D-AFFD-8D0F2F4B27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7FF38C99-A4B5-46EE-B057-D52BFD4745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270186367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40790" y="76200"/>
            <a:ext cx="7869809" cy="1184275"/>
          </a:xfrm>
        </p:spPr>
        <p:txBody>
          <a:bodyPr>
            <a:normAutofit fontScale="90000"/>
          </a:bodyPr>
          <a:lstStyle/>
          <a:p>
            <a:pPr algn="ctr"/>
            <a:br>
              <a:rPr lang="en-US" sz="4900" b="1" kern="0" dirty="0">
                <a:latin typeface="+mn-lt"/>
                <a:cs typeface="Times New Roman" pitchFamily="18" charset="0"/>
              </a:rPr>
            </a:br>
            <a:br>
              <a:rPr lang="en-US" sz="4900" b="1" kern="0" dirty="0">
                <a:latin typeface="+mn-lt"/>
                <a:cs typeface="Times New Roman" pitchFamily="18" charset="0"/>
              </a:rPr>
            </a:br>
            <a:r>
              <a:rPr lang="en-US" sz="5300" b="1" kern="0" dirty="0">
                <a:latin typeface="+mn-lt"/>
                <a:cs typeface="Times New Roman" pitchFamily="18" charset="0"/>
              </a:rPr>
              <a:t>Wetland Processes</a:t>
            </a:r>
            <a:endParaRPr lang="en-US" sz="53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2" descr="How wetlands wor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763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E7049BE-7E99-4DBF-A2DD-89433F47B36E}"/>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A14E0536-5C37-44BF-A3AD-68F064B143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72782AEF-5C48-41D2-921D-DA1E6614BF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333225611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381999" cy="1260475"/>
          </a:xfrm>
        </p:spPr>
        <p:txBody>
          <a:bodyPr>
            <a:normAutofit fontScale="90000"/>
          </a:bodyPr>
          <a:lstStyle/>
          <a:p>
            <a:pPr algn="ctr"/>
            <a:r>
              <a:rPr lang="en-US" sz="4000" b="1" dirty="0"/>
              <a:t>Wetland Regulations</a:t>
            </a:r>
            <a:br>
              <a:rPr lang="en-US" sz="4000" b="1" dirty="0"/>
            </a:br>
            <a:r>
              <a:rPr lang="en-US" sz="4000" b="1" dirty="0"/>
              <a:t>Executive Order 11990 requires:</a:t>
            </a:r>
          </a:p>
        </p:txBody>
      </p:sp>
      <p:sp>
        <p:nvSpPr>
          <p:cNvPr id="3" name="Content Placeholder 2"/>
          <p:cNvSpPr>
            <a:spLocks noGrp="1"/>
          </p:cNvSpPr>
          <p:nvPr>
            <p:ph idx="1"/>
          </p:nvPr>
        </p:nvSpPr>
        <p:spPr>
          <a:xfrm>
            <a:off x="381000" y="1447800"/>
            <a:ext cx="8381999" cy="4572000"/>
          </a:xfrm>
        </p:spPr>
        <p:txBody>
          <a:bodyPr/>
          <a:lstStyle/>
          <a:p>
            <a:pPr marL="45720" indent="0"/>
            <a:r>
              <a:rPr lang="en-US" sz="2800" dirty="0">
                <a:solidFill>
                  <a:schemeClr val="tx1"/>
                </a:solidFill>
                <a:cs typeface="Calibri" pitchFamily="34" charset="0"/>
              </a:rPr>
              <a:t>Federal Agencies to: </a:t>
            </a:r>
          </a:p>
          <a:p>
            <a:pPr>
              <a:buFont typeface="Franklin Gothic Medium" panose="020B0603020102020204" pitchFamily="34" charset="0"/>
              <a:buChar char="■"/>
            </a:pPr>
            <a:r>
              <a:rPr lang="en-US" sz="2800" dirty="0">
                <a:solidFill>
                  <a:srgbClr val="FF0000"/>
                </a:solidFill>
                <a:cs typeface="Calibri" pitchFamily="34" charset="0"/>
              </a:rPr>
              <a:t>“</a:t>
            </a:r>
            <a:r>
              <a:rPr lang="en-US" sz="2800" b="1" i="1" u="sng" dirty="0">
                <a:solidFill>
                  <a:srgbClr val="FF0000"/>
                </a:solidFill>
                <a:cs typeface="Calibri" pitchFamily="34" charset="0"/>
              </a:rPr>
              <a:t>Avoid </a:t>
            </a:r>
            <a:r>
              <a:rPr lang="en-US" sz="2800" dirty="0">
                <a:solidFill>
                  <a:schemeClr val="tx1"/>
                </a:solidFill>
                <a:cs typeface="Calibri" pitchFamily="34" charset="0"/>
              </a:rPr>
              <a:t>to the extent possible the long and short term adverse impacts associated with the destruction or modification of wetlands and to</a:t>
            </a:r>
            <a:r>
              <a:rPr lang="en-US" sz="2800" dirty="0">
                <a:solidFill>
                  <a:srgbClr val="FF0000"/>
                </a:solidFill>
                <a:cs typeface="Calibri" pitchFamily="34" charset="0"/>
              </a:rPr>
              <a:t> </a:t>
            </a:r>
            <a:r>
              <a:rPr lang="en-US" sz="2800" b="1" i="1" u="sng" dirty="0">
                <a:solidFill>
                  <a:srgbClr val="FF0000"/>
                </a:solidFill>
                <a:cs typeface="Calibri" pitchFamily="34" charset="0"/>
              </a:rPr>
              <a:t>avoid </a:t>
            </a:r>
            <a:r>
              <a:rPr lang="en-US" sz="2800" dirty="0">
                <a:solidFill>
                  <a:schemeClr val="tx1"/>
                </a:solidFill>
                <a:cs typeface="Calibri" pitchFamily="34" charset="0"/>
              </a:rPr>
              <a:t>direct or indirect support of new construction in wetlands wherever there is a practicable alternative</a:t>
            </a:r>
            <a:r>
              <a:rPr lang="en-US" sz="2800" dirty="0">
                <a:solidFill>
                  <a:schemeClr val="accent2">
                    <a:lumMod val="50000"/>
                  </a:schemeClr>
                </a:solidFill>
                <a:cs typeface="Calibri" pitchFamily="34" charset="0"/>
              </a:rPr>
              <a:t>”</a:t>
            </a:r>
          </a:p>
          <a:p>
            <a:pPr>
              <a:buFont typeface="Franklin Gothic Medium" panose="020B0603020102020204" pitchFamily="34" charset="0"/>
              <a:buChar char="■"/>
            </a:pPr>
            <a:endParaRPr lang="en-US" dirty="0">
              <a:solidFill>
                <a:schemeClr val="accent2">
                  <a:lumMod val="50000"/>
                </a:schemeClr>
              </a:solidFill>
              <a:cs typeface="Calibri"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descr="keep_out_b-772951"/>
          <p:cNvPicPr>
            <a:picLocks noChangeAspect="1" noChangeArrowheads="1"/>
          </p:cNvPicPr>
          <p:nvPr/>
        </p:nvPicPr>
        <p:blipFill>
          <a:blip r:embed="rId2" cstate="print"/>
          <a:srcRect/>
          <a:stretch>
            <a:fillRect/>
          </a:stretch>
        </p:blipFill>
        <p:spPr bwMode="auto">
          <a:xfrm>
            <a:off x="3048000" y="4312920"/>
            <a:ext cx="2667000" cy="2000250"/>
          </a:xfrm>
          <a:prstGeom prst="rect">
            <a:avLst/>
          </a:prstGeom>
          <a:noFill/>
          <a:ln w="9525">
            <a:noFill/>
            <a:miter lim="800000"/>
            <a:headEnd/>
            <a:tailEnd/>
          </a:ln>
        </p:spPr>
      </p:pic>
      <p:sp>
        <p:nvSpPr>
          <p:cNvPr id="6" name="TextBox 5">
            <a:extLst>
              <a:ext uri="{FF2B5EF4-FFF2-40B4-BE49-F238E27FC236}">
                <a16:creationId xmlns:a16="http://schemas.microsoft.com/office/drawing/2014/main" id="{8F5EE807-1F30-45CD-B17E-D157DE617E2E}"/>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80A4F00D-5055-45F2-B7C8-00618EAA29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B33FA807-85A2-48ED-9376-20F747D1E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333905708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0"/>
            <a:ext cx="9144000" cy="1371600"/>
          </a:xfrm>
        </p:spPr>
        <p:txBody>
          <a:bodyPr>
            <a:normAutofit/>
          </a:bodyPr>
          <a:lstStyle/>
          <a:p>
            <a:pPr algn="ctr"/>
            <a:r>
              <a:rPr lang="en-US" b="1" dirty="0"/>
              <a:t>24 CFR Part 55</a:t>
            </a:r>
          </a:p>
        </p:txBody>
      </p:sp>
      <p:sp>
        <p:nvSpPr>
          <p:cNvPr id="3" name="Content Placeholder 2"/>
          <p:cNvSpPr>
            <a:spLocks noGrp="1"/>
          </p:cNvSpPr>
          <p:nvPr>
            <p:ph idx="1"/>
          </p:nvPr>
        </p:nvSpPr>
        <p:spPr>
          <a:xfrm>
            <a:off x="304800" y="1371600"/>
            <a:ext cx="8534400" cy="5486400"/>
          </a:xfrm>
        </p:spPr>
        <p:txBody>
          <a:bodyPr>
            <a:normAutofit/>
          </a:bodyPr>
          <a:lstStyle/>
          <a:p>
            <a:pPr>
              <a:buFont typeface="Franklin Gothic Medium" panose="020B0603020102020204" pitchFamily="34" charset="0"/>
              <a:buChar char="■"/>
            </a:pPr>
            <a:endParaRPr lang="en-US" sz="2800" dirty="0">
              <a:solidFill>
                <a:schemeClr val="tx1"/>
              </a:solidFill>
            </a:endParaRPr>
          </a:p>
          <a:p>
            <a:pPr>
              <a:buFont typeface="Franklin Gothic Medium" panose="020B0603020102020204" pitchFamily="34" charset="0"/>
              <a:buChar char="■"/>
            </a:pPr>
            <a:r>
              <a:rPr lang="en-US" sz="3200" dirty="0">
                <a:solidFill>
                  <a:schemeClr val="tx1"/>
                </a:solidFill>
              </a:rPr>
              <a:t>HUD Final Rule effective December 16, 2013</a:t>
            </a:r>
          </a:p>
          <a:p>
            <a:pPr>
              <a:buFont typeface="Franklin Gothic Medium" panose="020B0603020102020204" pitchFamily="34" charset="0"/>
              <a:buChar char="■"/>
            </a:pPr>
            <a:r>
              <a:rPr lang="en-US" sz="3200" dirty="0">
                <a:solidFill>
                  <a:schemeClr val="tx1"/>
                </a:solidFill>
              </a:rPr>
              <a:t> Codified HUD’s existing policies and procedures implementing EO 11990 under Part 55 regulations</a:t>
            </a:r>
          </a:p>
          <a:p>
            <a:pPr>
              <a:buFont typeface="Franklin Gothic Medium" panose="020B0603020102020204" pitchFamily="34" charset="0"/>
              <a:buChar char="■"/>
            </a:pPr>
            <a:r>
              <a:rPr lang="en-US" sz="3200" dirty="0">
                <a:solidFill>
                  <a:schemeClr val="tx1"/>
                </a:solidFill>
              </a:rPr>
              <a:t> Adopted E.O. 11990 Sec. 7 (c) wetland definition and modified it to include </a:t>
            </a:r>
            <a:r>
              <a:rPr lang="en-US" sz="3200" b="1" dirty="0">
                <a:solidFill>
                  <a:schemeClr val="tx1"/>
                </a:solidFill>
              </a:rPr>
              <a:t>manmade wetlands </a:t>
            </a:r>
            <a:r>
              <a:rPr lang="en-US" sz="3200" dirty="0">
                <a:solidFill>
                  <a:schemeClr val="tx1"/>
                </a:solidFill>
              </a:rPr>
              <a:t>to ensure that constructed wetlands for mitigation would be preserved as natural wetlands </a:t>
            </a:r>
          </a:p>
          <a:p>
            <a:pPr marL="0" indent="0"/>
            <a:endParaRPr lang="en-US" kern="1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0CCD88D8-8BEA-4050-9CFF-581042A74530}"/>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9A929FD6-E888-4E77-ACB7-6EE4AC5F94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A4F1C720-0762-45C2-8ECE-7F5418E8BC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124242044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0"/>
            <a:ext cx="9144000" cy="1371600"/>
          </a:xfrm>
        </p:spPr>
        <p:txBody>
          <a:bodyPr>
            <a:normAutofit/>
          </a:bodyPr>
          <a:lstStyle/>
          <a:p>
            <a:pPr algn="ctr"/>
            <a:r>
              <a:rPr lang="en-US" b="1" dirty="0"/>
              <a:t>24 CFR Part 55</a:t>
            </a:r>
          </a:p>
        </p:txBody>
      </p:sp>
      <p:sp>
        <p:nvSpPr>
          <p:cNvPr id="3" name="Content Placeholder 2"/>
          <p:cNvSpPr>
            <a:spLocks noGrp="1"/>
          </p:cNvSpPr>
          <p:nvPr>
            <p:ph idx="1"/>
          </p:nvPr>
        </p:nvSpPr>
        <p:spPr>
          <a:xfrm>
            <a:off x="304800" y="1371600"/>
            <a:ext cx="8534400" cy="5486400"/>
          </a:xfrm>
        </p:spPr>
        <p:txBody>
          <a:bodyPr>
            <a:normAutofit/>
          </a:bodyPr>
          <a:lstStyle/>
          <a:p>
            <a:pPr>
              <a:buFont typeface="Franklin Gothic Medium" panose="020B0603020102020204" pitchFamily="34" charset="0"/>
              <a:buChar char="■"/>
            </a:pPr>
            <a:endParaRPr lang="en-US" sz="2800" dirty="0">
              <a:solidFill>
                <a:schemeClr val="tx1"/>
              </a:solidFill>
            </a:endParaRPr>
          </a:p>
          <a:p>
            <a:pPr>
              <a:buFont typeface="Franklin Gothic Medium" panose="020B0603020102020204" pitchFamily="34" charset="0"/>
              <a:buChar char="■"/>
            </a:pPr>
            <a:endParaRPr lang="en-US" sz="2800" dirty="0">
              <a:solidFill>
                <a:schemeClr val="tx1"/>
              </a:solidFill>
            </a:endParaRPr>
          </a:p>
          <a:p>
            <a:pPr>
              <a:buFont typeface="Franklin Gothic Medium" panose="020B0603020102020204" pitchFamily="34" charset="0"/>
              <a:buChar char="■"/>
            </a:pPr>
            <a:r>
              <a:rPr lang="en-US" sz="3200" dirty="0">
                <a:solidFill>
                  <a:schemeClr val="tx1"/>
                </a:solidFill>
              </a:rPr>
              <a:t>Introduced the use of Individual Permits under Section 404 of Clean Water Act to:</a:t>
            </a:r>
          </a:p>
          <a:p>
            <a:pPr lvl="1"/>
            <a:r>
              <a:rPr lang="en-US" sz="3200" dirty="0">
                <a:solidFill>
                  <a:schemeClr val="tx1"/>
                </a:solidFill>
              </a:rPr>
              <a:t> Streamline EO 11990 processing time</a:t>
            </a:r>
          </a:p>
          <a:p>
            <a:pPr lvl="1"/>
            <a:r>
              <a:rPr lang="en-US" sz="3200" dirty="0">
                <a:solidFill>
                  <a:schemeClr val="tx1"/>
                </a:solidFill>
              </a:rPr>
              <a:t> Reduce costs of compliance with parts of the 8 Step</a:t>
            </a:r>
          </a:p>
          <a:p>
            <a:pPr>
              <a:buFont typeface="Arial" charset="0"/>
              <a:buNone/>
              <a:defRPr/>
            </a:pPr>
            <a:endParaRPr lang="en-US" kern="1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8F4F1700-5D85-481E-9633-6FE5243A8329}"/>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3E0E1EDE-8F84-44B5-948A-D50BF769E0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6257837F-F91A-45CC-B8C1-D70443E64E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224177073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r>
              <a:rPr lang="en-US" altLang="en-US" b="1" dirty="0"/>
              <a:t>Wetlands Determination</a:t>
            </a:r>
          </a:p>
        </p:txBody>
      </p:sp>
      <p:sp>
        <p:nvSpPr>
          <p:cNvPr id="3" name="Content Placeholder 2"/>
          <p:cNvSpPr>
            <a:spLocks noGrp="1"/>
          </p:cNvSpPr>
          <p:nvPr>
            <p:ph idx="1"/>
          </p:nvPr>
        </p:nvSpPr>
        <p:spPr>
          <a:xfrm>
            <a:off x="457200" y="1557338"/>
            <a:ext cx="8229600" cy="4568825"/>
          </a:xfrm>
        </p:spPr>
        <p:txBody>
          <a:bodyPr>
            <a:normAutofit/>
          </a:bodyPr>
          <a:lstStyle/>
          <a:p>
            <a:pPr marL="457200" indent="-457200">
              <a:buFont typeface="Arial" panose="020B0604020202020204" pitchFamily="34" charset="0"/>
              <a:buChar char="•"/>
              <a:defRPr/>
            </a:pPr>
            <a:endParaRPr lang="en-US" sz="2800" dirty="0">
              <a:solidFill>
                <a:schemeClr val="tx1"/>
              </a:solidFill>
            </a:endParaRPr>
          </a:p>
          <a:p>
            <a:pPr marL="457200" indent="-457200">
              <a:buFont typeface="Arial" panose="020B0604020202020204" pitchFamily="34" charset="0"/>
              <a:buChar char="•"/>
              <a:defRPr/>
            </a:pPr>
            <a:endParaRPr lang="en-US" sz="2800" dirty="0">
              <a:solidFill>
                <a:schemeClr val="tx1"/>
              </a:solidFill>
            </a:endParaRPr>
          </a:p>
          <a:p>
            <a:pPr marL="457200" indent="-457200">
              <a:buFont typeface="Arial" panose="020B0604020202020204" pitchFamily="34" charset="0"/>
              <a:buChar char="•"/>
              <a:defRPr/>
            </a:pPr>
            <a:r>
              <a:rPr lang="en-US" sz="3200" dirty="0">
                <a:solidFill>
                  <a:schemeClr val="tx1"/>
                </a:solidFill>
              </a:rPr>
              <a:t>RE makes determination whether action is new construction that is located in wetland – subject to §55.20 decision making process</a:t>
            </a:r>
          </a:p>
          <a:p>
            <a:pPr lvl="1">
              <a:defRPr/>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8D0E658C-2375-4989-B6CC-15E9406E9D75}"/>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8AB08F6A-213D-44E0-8B31-B2C0726F7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577721E6-5E2C-4FAA-9860-AEE11BEA4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1936054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9028"/>
            <a:ext cx="9144000" cy="1004237"/>
          </a:xfrm>
          <a:noFill/>
          <a:ln w="9525">
            <a:noFill/>
            <a:miter lim="800000"/>
            <a:headEnd/>
            <a:tailEnd/>
          </a:ln>
        </p:spPr>
        <p:txBody>
          <a:bodyPr vert="horz" wrap="square" lIns="68580" tIns="34290" rIns="68580" bIns="34290" numCol="1" rtlCol="0" anchor="ctr" anchorCtr="0" compatLnSpc="1">
            <a:prstTxWarp prst="textNoShape">
              <a:avLst/>
            </a:prstTxWarp>
            <a:normAutofit/>
          </a:bodyPr>
          <a:lstStyle/>
          <a:p>
            <a:pPr algn="ctr"/>
            <a:r>
              <a:rPr lang="en-US" dirty="0"/>
              <a:t>States and Tribes Can Administer Programs on  </a:t>
            </a:r>
            <a:br>
              <a:rPr lang="en-US" dirty="0"/>
            </a:br>
            <a:r>
              <a:rPr lang="en-US" dirty="0"/>
              <a:t>HUD’s Behalf [ §58.18]</a:t>
            </a:r>
          </a:p>
        </p:txBody>
      </p:sp>
      <p:sp>
        <p:nvSpPr>
          <p:cNvPr id="3" name="Content Placeholder 2"/>
          <p:cNvSpPr>
            <a:spLocks noGrp="1"/>
          </p:cNvSpPr>
          <p:nvPr>
            <p:ph idx="1"/>
          </p:nvPr>
        </p:nvSpPr>
        <p:spPr>
          <a:xfrm>
            <a:off x="628650" y="2372933"/>
            <a:ext cx="7886700" cy="3263504"/>
          </a:xfrm>
        </p:spPr>
        <p:txBody>
          <a:bodyPr/>
          <a:lstStyle/>
          <a:p>
            <a:r>
              <a:rPr lang="en-US" sz="2400" dirty="0"/>
              <a:t>The State or Tribal entity must designate, in writing, the agency responsible for administering Subpart H, Release of Funds (i.e., Governor designates DCEO for CDBG)</a:t>
            </a:r>
          </a:p>
          <a:p>
            <a:r>
              <a:rPr lang="en-US" sz="2400" dirty="0"/>
              <a:t>The designated agencies must:</a:t>
            </a:r>
          </a:p>
          <a:p>
            <a:pPr lvl="1"/>
            <a:r>
              <a:rPr lang="en-US" sz="2100" dirty="0"/>
              <a:t>Accept Request for Release of Funds</a:t>
            </a:r>
          </a:p>
          <a:p>
            <a:pPr lvl="1"/>
            <a:r>
              <a:rPr lang="en-US" sz="2100" dirty="0"/>
              <a:t>Receive objections and appeals</a:t>
            </a:r>
          </a:p>
          <a:p>
            <a:pPr lvl="1"/>
            <a:r>
              <a:rPr lang="en-US" sz="2100" dirty="0"/>
              <a:t>Issue State CDBG environmental release letter</a:t>
            </a:r>
          </a:p>
          <a:p>
            <a:pPr lvl="1"/>
            <a:r>
              <a:rPr lang="en-US" sz="2100" dirty="0"/>
              <a:t>Develop and conduct monitoring and enforcement program</a:t>
            </a:r>
          </a:p>
        </p:txBody>
      </p:sp>
      <p:pic>
        <p:nvPicPr>
          <p:cNvPr id="4" name="Picture 3">
            <a:extLst>
              <a:ext uri="{FF2B5EF4-FFF2-40B4-BE49-F238E27FC236}">
                <a16:creationId xmlns:a16="http://schemas.microsoft.com/office/drawing/2014/main" id="{EAA0DF42-B8E3-45C2-9608-8EA0BFF1B85A}"/>
              </a:ext>
            </a:extLst>
          </p:cNvPr>
          <p:cNvPicPr>
            <a:picLocks noChangeAspect="1"/>
          </p:cNvPicPr>
          <p:nvPr/>
        </p:nvPicPr>
        <p:blipFill>
          <a:blip r:embed="rId2"/>
          <a:stretch>
            <a:fillRect/>
          </a:stretch>
        </p:blipFill>
        <p:spPr>
          <a:xfrm>
            <a:off x="0" y="4635"/>
            <a:ext cx="9144000" cy="301778"/>
          </a:xfrm>
          <a:prstGeom prst="rect">
            <a:avLst/>
          </a:prstGeom>
        </p:spPr>
      </p:pic>
      <p:pic>
        <p:nvPicPr>
          <p:cNvPr id="5" name="Picture 4">
            <a:extLst>
              <a:ext uri="{FF2B5EF4-FFF2-40B4-BE49-F238E27FC236}">
                <a16:creationId xmlns:a16="http://schemas.microsoft.com/office/drawing/2014/main" id="{760E0897-E3FA-47A8-838A-573898A4D252}"/>
              </a:ext>
            </a:extLst>
          </p:cNvPr>
          <p:cNvPicPr>
            <a:picLocks noChangeAspect="1"/>
          </p:cNvPicPr>
          <p:nvPr/>
        </p:nvPicPr>
        <p:blipFill>
          <a:blip r:embed="rId3"/>
          <a:stretch>
            <a:fillRect/>
          </a:stretch>
        </p:blipFill>
        <p:spPr>
          <a:xfrm>
            <a:off x="6029011" y="4635"/>
            <a:ext cx="3114989" cy="301778"/>
          </a:xfrm>
          <a:prstGeom prst="rect">
            <a:avLst/>
          </a:prstGeom>
        </p:spPr>
      </p:pic>
      <p:pic>
        <p:nvPicPr>
          <p:cNvPr id="6" name="Picture 5">
            <a:extLst>
              <a:ext uri="{FF2B5EF4-FFF2-40B4-BE49-F238E27FC236}">
                <a16:creationId xmlns:a16="http://schemas.microsoft.com/office/drawing/2014/main" id="{1C518177-4A07-4F81-9D88-10CC707D83C9}"/>
              </a:ext>
            </a:extLst>
          </p:cNvPr>
          <p:cNvPicPr>
            <a:picLocks noChangeAspect="1"/>
          </p:cNvPicPr>
          <p:nvPr/>
        </p:nvPicPr>
        <p:blipFill>
          <a:blip r:embed="rId4"/>
          <a:stretch>
            <a:fillRect/>
          </a:stretch>
        </p:blipFill>
        <p:spPr>
          <a:xfrm>
            <a:off x="7899973" y="5277691"/>
            <a:ext cx="928196" cy="256055"/>
          </a:xfrm>
          <a:prstGeom prst="rect">
            <a:avLst/>
          </a:prstGeom>
        </p:spPr>
      </p:pic>
      <p:sp>
        <p:nvSpPr>
          <p:cNvPr id="7" name="Slide Number Placeholder 1">
            <a:extLst>
              <a:ext uri="{FF2B5EF4-FFF2-40B4-BE49-F238E27FC236}">
                <a16:creationId xmlns:a16="http://schemas.microsoft.com/office/drawing/2014/main" id="{BF4AE1C4-F04B-4EF1-9D29-A011388A45CB}"/>
              </a:ext>
            </a:extLst>
          </p:cNvPr>
          <p:cNvSpPr>
            <a:spLocks noGrp="1"/>
          </p:cNvSpPr>
          <p:nvPr>
            <p:ph type="sldNum" sz="quarter" idx="12"/>
          </p:nvPr>
        </p:nvSpPr>
        <p:spPr>
          <a:xfrm>
            <a:off x="7099872" y="5533745"/>
            <a:ext cx="1600200" cy="205383"/>
          </a:xfrm>
        </p:spPr>
        <p:txBody>
          <a:bodyPr/>
          <a:lstStyle/>
          <a:p>
            <a:fld id="{3F335402-A96B-43FB-BE82-10458D361873}" type="slidenum">
              <a:rPr lang="en-US" sz="600"/>
              <a:t>23</a:t>
            </a:fld>
            <a:endParaRPr lang="en-US" sz="600" dirty="0"/>
          </a:p>
        </p:txBody>
      </p:sp>
    </p:spTree>
    <p:extLst>
      <p:ext uri="{BB962C8B-B14F-4D97-AF65-F5344CB8AC3E}">
        <p14:creationId xmlns:p14="http://schemas.microsoft.com/office/powerpoint/2010/main" val="17465983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r>
              <a:rPr lang="en-US" altLang="en-US" b="1" dirty="0"/>
              <a:t>Wetlands Determination</a:t>
            </a:r>
          </a:p>
        </p:txBody>
      </p:sp>
      <p:sp>
        <p:nvSpPr>
          <p:cNvPr id="3" name="Content Placeholder 2"/>
          <p:cNvSpPr>
            <a:spLocks noGrp="1"/>
          </p:cNvSpPr>
          <p:nvPr>
            <p:ph idx="1"/>
          </p:nvPr>
        </p:nvSpPr>
        <p:spPr>
          <a:xfrm>
            <a:off x="457200" y="1557338"/>
            <a:ext cx="8229600" cy="4568825"/>
          </a:xfrm>
        </p:spPr>
        <p:txBody>
          <a:bodyPr>
            <a:normAutofit lnSpcReduction="10000"/>
          </a:bodyPr>
          <a:lstStyle/>
          <a:p>
            <a:pPr marL="457200" indent="-457200">
              <a:buFont typeface="Arial" panose="020B0604020202020204" pitchFamily="34" charset="0"/>
              <a:buChar char="•"/>
              <a:defRPr/>
            </a:pPr>
            <a:r>
              <a:rPr lang="en-US" sz="2800" dirty="0">
                <a:solidFill>
                  <a:schemeClr val="tx1"/>
                </a:solidFill>
              </a:rPr>
              <a:t>Primary screening – determine if project area is in proximity to wetlands identified on FWS National Wetlands Inventory (NWI)</a:t>
            </a:r>
          </a:p>
          <a:p>
            <a:pPr lvl="1">
              <a:buFont typeface="Wingdings" panose="05000000000000000000" pitchFamily="2" charset="2"/>
              <a:buChar char="Ø"/>
              <a:defRPr/>
            </a:pPr>
            <a:r>
              <a:rPr lang="en-US" dirty="0">
                <a:solidFill>
                  <a:schemeClr val="tx1"/>
                </a:solidFill>
              </a:rPr>
              <a:t>If yes, must make reasonable attempt to consult with FWS</a:t>
            </a:r>
          </a:p>
          <a:p>
            <a:pPr lvl="1">
              <a:buFont typeface="Wingdings" panose="05000000000000000000" pitchFamily="2" charset="2"/>
              <a:buChar char="Ø"/>
              <a:defRPr/>
            </a:pPr>
            <a:r>
              <a:rPr lang="en-US" dirty="0">
                <a:solidFill>
                  <a:schemeClr val="tx1"/>
                </a:solidFill>
              </a:rPr>
              <a:t>FWS staff must find no wetlands present in order to proceed without further processing</a:t>
            </a:r>
          </a:p>
          <a:p>
            <a:pPr lvl="1">
              <a:buFont typeface="Wingdings" panose="05000000000000000000" pitchFamily="2" charset="2"/>
              <a:buChar char="Ø"/>
              <a:defRPr/>
            </a:pPr>
            <a:r>
              <a:rPr lang="en-US" dirty="0">
                <a:solidFill>
                  <a:schemeClr val="tx1"/>
                </a:solidFill>
              </a:rPr>
              <a:t>If FWS staff not available, appropriate wetland professional must find that no wetland is present in order for action to proceed</a:t>
            </a:r>
          </a:p>
          <a:p>
            <a:pPr lvl="1">
              <a:defRPr/>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38F11EDE-31B2-4CEC-B140-CC95054C6E0A}"/>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3D3BA8C4-41EB-452D-9E3C-5DDB46EB2B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C90D7F04-F2D8-491E-9E9D-F140D26986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254314063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US" altLang="en-US" b="1" dirty="0"/>
              <a:t>Wetlands Determination</a:t>
            </a:r>
          </a:p>
        </p:txBody>
      </p:sp>
      <p:sp>
        <p:nvSpPr>
          <p:cNvPr id="19459" name="Content Placeholder 2"/>
          <p:cNvSpPr>
            <a:spLocks noGrp="1"/>
          </p:cNvSpPr>
          <p:nvPr>
            <p:ph idx="1"/>
          </p:nvPr>
        </p:nvSpPr>
        <p:spPr>
          <a:xfrm>
            <a:off x="457200" y="1557338"/>
            <a:ext cx="8229600" cy="4568825"/>
          </a:xfrm>
        </p:spPr>
        <p:txBody>
          <a:bodyPr/>
          <a:lstStyle/>
          <a:p>
            <a:pPr marL="457200" indent="-457200">
              <a:buFont typeface="Arial" panose="020B0604020202020204" pitchFamily="34" charset="0"/>
              <a:buChar char="•"/>
            </a:pPr>
            <a:r>
              <a:rPr lang="en-US" altLang="en-US" sz="2800" dirty="0">
                <a:solidFill>
                  <a:schemeClr val="tx1"/>
                </a:solidFill>
              </a:rPr>
              <a:t>Secondary screening – used in conjunction with NWI maps, use NRCS National Soil Survey (NSS) and any state and local information concerning the location, boundaries, scale and classification of wetlands in the area.</a:t>
            </a:r>
            <a:endParaRPr lang="en-US" altLang="en-US" dirty="0">
              <a:solidFill>
                <a:schemeClr val="tx1"/>
              </a:solidFill>
            </a:endParaRPr>
          </a:p>
          <a:p>
            <a:pPr marL="457200" indent="-457200">
              <a:buFont typeface="Arial" panose="020B0604020202020204" pitchFamily="34" charset="0"/>
              <a:buChar char="•"/>
            </a:pPr>
            <a:r>
              <a:rPr lang="en-US" altLang="en-US" sz="2800" dirty="0">
                <a:solidFill>
                  <a:schemeClr val="tx1"/>
                </a:solidFill>
              </a:rPr>
              <a:t>Challenges to wetlands determination must be made in writing to  RE during comment period and must be substantiated with verifiable scientific information.</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BBE34791-E4AA-458D-80F2-AA8C5133CDE1}"/>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192FED9-C1F1-4CF4-9BE3-FE652834DB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7C8250F7-6912-4B29-9F12-F96F57526A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409106678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33400" y="672231"/>
            <a:ext cx="84003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National Wetlands Inventory Map</a:t>
            </a:r>
          </a:p>
        </p:txBody>
      </p:sp>
      <p:sp>
        <p:nvSpPr>
          <p:cNvPr id="5" name="Title 4"/>
          <p:cNvSpPr>
            <a:spLocks noGrp="1"/>
          </p:cNvSpPr>
          <p:nvPr>
            <p:ph type="title"/>
          </p:nvPr>
        </p:nvSpPr>
        <p:spPr>
          <a:xfrm>
            <a:off x="381000" y="2933701"/>
            <a:ext cx="8381260" cy="990599"/>
          </a:xfrm>
        </p:spPr>
        <p:txBody>
          <a:bodyPr>
            <a:normAutofit fontScale="90000"/>
          </a:bodyPr>
          <a:lstStyle/>
          <a:p>
            <a:br>
              <a:rPr lang="en-US" sz="3600" dirty="0"/>
            </a:br>
            <a:br>
              <a:rPr lang="en-US" sz="4000" dirty="0"/>
            </a:br>
            <a:endParaRPr lang="en-US" sz="40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9DFD7-F5DA-4EE2-A308-03E52B06062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2"/>
          <p:cNvPicPr>
            <a:picLocks noGrp="1" noChangeAspect="1" noChangeArrowheads="1"/>
          </p:cNvPicPr>
          <p:nvPr>
            <p:ph idx="1"/>
          </p:nvPr>
        </p:nvPicPr>
        <p:blipFill>
          <a:blip r:embed="rId2" cstate="print"/>
          <a:srcRect/>
          <a:stretch>
            <a:fillRect/>
          </a:stretch>
        </p:blipFill>
        <p:spPr bwMode="auto">
          <a:xfrm>
            <a:off x="228600" y="1473515"/>
            <a:ext cx="8763000" cy="4546286"/>
          </a:xfrm>
          <a:prstGeom prst="rect">
            <a:avLst/>
          </a:prstGeom>
          <a:noFill/>
          <a:ln w="9525">
            <a:noFill/>
            <a:miter lim="800000"/>
            <a:headEnd/>
            <a:tailEnd/>
          </a:ln>
        </p:spPr>
      </p:pic>
      <p:sp>
        <p:nvSpPr>
          <p:cNvPr id="6" name="TextBox 5">
            <a:extLst>
              <a:ext uri="{FF2B5EF4-FFF2-40B4-BE49-F238E27FC236}">
                <a16:creationId xmlns:a16="http://schemas.microsoft.com/office/drawing/2014/main" id="{3CC2414C-565E-47BB-9C10-D9048A7D3DF1}"/>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72745131-A14F-4FB1-9192-BF5B1EBAF1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9" name="Picture 8">
            <a:extLst>
              <a:ext uri="{FF2B5EF4-FFF2-40B4-BE49-F238E27FC236}">
                <a16:creationId xmlns:a16="http://schemas.microsoft.com/office/drawing/2014/main" id="{F9FBD776-ACDB-4EB7-82D4-802488E92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284949630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304800"/>
            <a:ext cx="8533972" cy="1600200"/>
          </a:xfrm>
        </p:spPr>
        <p:txBody>
          <a:bodyPr>
            <a:noAutofit/>
          </a:bodyPr>
          <a:lstStyle/>
          <a:p>
            <a:pPr algn="ctr">
              <a:defRPr/>
            </a:pPr>
            <a:br>
              <a:rPr lang="en-US" sz="3200" b="1" dirty="0">
                <a:ea typeface="ＭＳ Ｐゴシック" charset="0"/>
              </a:rPr>
            </a:br>
            <a:r>
              <a:rPr lang="en-US" sz="3200" b="1" dirty="0">
                <a:ea typeface="ＭＳ Ｐゴシック" charset="0"/>
              </a:rPr>
              <a:t>WETLANDS: </a:t>
            </a:r>
            <a:r>
              <a:rPr lang="en-US" sz="3200" b="1" u="sng" dirty="0">
                <a:ea typeface="ＭＳ Ｐゴシック" pitchFamily="2" charset="-128"/>
              </a:rPr>
              <a:t>COMPLIANCE STEPS REQUIRED &amp; </a:t>
            </a:r>
            <a:r>
              <a:rPr lang="en-US" altLang="en-US" sz="3200" b="1" dirty="0"/>
              <a:t>Applicability (§55.11)</a:t>
            </a:r>
            <a:br>
              <a:rPr lang="en-US" sz="3200" u="sng" dirty="0">
                <a:ea typeface="ＭＳ Ｐゴシック" pitchFamily="2" charset="-128"/>
              </a:rPr>
            </a:br>
            <a:endParaRPr lang="en-US" sz="3200" b="1" dirty="0">
              <a:ea typeface="ＭＳ Ｐゴシック" charset="0"/>
            </a:endParaRPr>
          </a:p>
        </p:txBody>
      </p:sp>
      <p:sp>
        <p:nvSpPr>
          <p:cNvPr id="3" name="Content Placeholder 2"/>
          <p:cNvSpPr>
            <a:spLocks noGrp="1"/>
          </p:cNvSpPr>
          <p:nvPr>
            <p:ph idx="1"/>
          </p:nvPr>
        </p:nvSpPr>
        <p:spPr>
          <a:xfrm>
            <a:off x="457630" y="1295400"/>
            <a:ext cx="8228742" cy="5167538"/>
          </a:xfrm>
        </p:spPr>
        <p:txBody>
          <a:bodyPr>
            <a:normAutofit fontScale="92500" lnSpcReduction="20000"/>
          </a:bodyPr>
          <a:lstStyle/>
          <a:p>
            <a:pPr marL="0" indent="0">
              <a:defRPr/>
            </a:pPr>
            <a:endParaRPr lang="en-US" sz="1261" dirty="0">
              <a:ea typeface="ＭＳ Ｐゴシック" pitchFamily="2" charset="-128"/>
            </a:endParaRPr>
          </a:p>
          <a:p>
            <a:pPr marL="457200" indent="-457200">
              <a:buFont typeface="Arial" panose="020B0604020202020204" pitchFamily="34" charset="0"/>
              <a:buChar char="•"/>
            </a:pPr>
            <a:r>
              <a:rPr lang="en-US" altLang="en-US" sz="3000" dirty="0">
                <a:solidFill>
                  <a:schemeClr val="tx1"/>
                </a:solidFill>
              </a:rPr>
              <a:t>Under E.O. 11990, the decision making process in §55.20 applies only to Federal assistance for “New Construction” in wetlands locations.</a:t>
            </a:r>
          </a:p>
          <a:p>
            <a:pPr marL="457200" indent="-457200">
              <a:buFont typeface="Arial" panose="020B0604020202020204" pitchFamily="34" charset="0"/>
              <a:buChar char="•"/>
            </a:pPr>
            <a:r>
              <a:rPr lang="en-US" altLang="en-US" sz="3000" b="1" dirty="0">
                <a:solidFill>
                  <a:schemeClr val="tx1"/>
                </a:solidFill>
              </a:rPr>
              <a:t>New Construction, as defined in the E.O. Includes draining, dredging, channelizing, filling, diking, impounding and related activities</a:t>
            </a:r>
          </a:p>
          <a:p>
            <a:pPr marL="457200" indent="-457200">
              <a:buFont typeface="Arial" panose="020B0604020202020204" pitchFamily="34" charset="0"/>
              <a:buChar char="•"/>
              <a:defRPr/>
            </a:pPr>
            <a:r>
              <a:rPr lang="en-US" sz="3000" b="1" u="sng" dirty="0">
                <a:solidFill>
                  <a:schemeClr val="tx1"/>
                </a:solidFill>
                <a:ea typeface="ＭＳ Ｐゴシック" pitchFamily="2" charset="-128"/>
              </a:rPr>
              <a:t>Complete and implement the 8-step  decision making process identified in 24 CFR 55. </a:t>
            </a:r>
            <a:r>
              <a:rPr lang="en-US" sz="3000" dirty="0">
                <a:solidFill>
                  <a:schemeClr val="tx1"/>
                </a:solidFill>
                <a:ea typeface="ＭＳ Ｐゴシック" pitchFamily="2" charset="-128"/>
              </a:rPr>
              <a:t>(Projects may be approved only if there is no practicable alternative outside the wetland area.  However, such activities  require a Section 404 permit from the U.S. Corps of Engineers)</a:t>
            </a:r>
          </a:p>
          <a:p>
            <a:pPr marL="0" indent="0">
              <a:defRPr/>
            </a:pPr>
            <a:r>
              <a:rPr lang="en-US" sz="2522" dirty="0">
                <a:ea typeface="ＭＳ Ｐゴシック" pitchFamily="2" charset="-128"/>
              </a:rPr>
              <a:t>				</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Verdana" panose="020B0604030504040204" pitchFamily="34" charset="0"/>
                <a:ea typeface="MS PGothic" panose="020B0600070205080204" pitchFamily="34" charset="-128"/>
              </a:defRPr>
            </a:lvl1pPr>
            <a:lvl2pPr marL="669249" indent="-257404" eaLnBrk="0" hangingPunct="0">
              <a:defRPr>
                <a:solidFill>
                  <a:schemeClr val="tx1"/>
                </a:solidFill>
                <a:latin typeface="Verdana" panose="020B0604030504040204" pitchFamily="34" charset="0"/>
                <a:ea typeface="MS PGothic" panose="020B0600070205080204" pitchFamily="34" charset="-128"/>
              </a:defRPr>
            </a:lvl2pPr>
            <a:lvl3pPr marL="1029614" indent="-205923" eaLnBrk="0" hangingPunct="0">
              <a:defRPr>
                <a:solidFill>
                  <a:schemeClr val="tx1"/>
                </a:solidFill>
                <a:latin typeface="Verdana" panose="020B0604030504040204" pitchFamily="34" charset="0"/>
                <a:ea typeface="MS PGothic" panose="020B0600070205080204" pitchFamily="34" charset="-128"/>
              </a:defRPr>
            </a:lvl3pPr>
            <a:lvl4pPr marL="1441460" indent="-205923" eaLnBrk="0" hangingPunct="0">
              <a:defRPr>
                <a:solidFill>
                  <a:schemeClr val="tx1"/>
                </a:solidFill>
                <a:latin typeface="Verdana" panose="020B0604030504040204" pitchFamily="34" charset="0"/>
                <a:ea typeface="MS PGothic" panose="020B0600070205080204" pitchFamily="34" charset="-128"/>
              </a:defRPr>
            </a:lvl4pPr>
            <a:lvl5pPr marL="1853306" indent="-205923" eaLnBrk="0" hangingPunct="0">
              <a:defRPr>
                <a:solidFill>
                  <a:schemeClr val="tx1"/>
                </a:solidFill>
                <a:latin typeface="Verdana" panose="020B0604030504040204" pitchFamily="34" charset="0"/>
                <a:ea typeface="MS PGothic" panose="020B0600070205080204" pitchFamily="34" charset="-128"/>
              </a:defRPr>
            </a:lvl5pPr>
            <a:lvl6pPr marL="2265152" indent="-20592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676997" indent="-20592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088843" indent="-20592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500689" indent="-20592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FA325F-9DB1-4DEE-B1CC-36BCD35FFD10}" type="slidenum">
              <a:rPr kumimoji="0" lang="en-US" altLang="en-US" sz="12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6" name="TextBox 5">
            <a:extLst>
              <a:ext uri="{FF2B5EF4-FFF2-40B4-BE49-F238E27FC236}">
                <a16:creationId xmlns:a16="http://schemas.microsoft.com/office/drawing/2014/main" id="{D7CC8D9B-FAEA-4BA0-8A78-19FC18CF2BA3}"/>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CE603B96-B3DA-45E1-8A34-4FD5C27CF9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E0C34E8B-D5C4-4981-83EF-0155D71D35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136386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fontScale="90000"/>
          </a:bodyPr>
          <a:lstStyle/>
          <a:p>
            <a:r>
              <a:rPr lang="en-US" altLang="en-US" b="1" dirty="0"/>
              <a:t>Inapplicability (§55.12)</a:t>
            </a:r>
          </a:p>
        </p:txBody>
      </p:sp>
      <p:sp>
        <p:nvSpPr>
          <p:cNvPr id="3" name="Content Placeholder 2"/>
          <p:cNvSpPr>
            <a:spLocks noGrp="1"/>
          </p:cNvSpPr>
          <p:nvPr>
            <p:ph idx="1"/>
          </p:nvPr>
        </p:nvSpPr>
        <p:spPr>
          <a:xfrm>
            <a:off x="457200" y="1557338"/>
            <a:ext cx="8229600" cy="4568825"/>
          </a:xfrm>
        </p:spPr>
        <p:txBody>
          <a:bodyPr>
            <a:normAutofit/>
          </a:bodyPr>
          <a:lstStyle/>
          <a:p>
            <a:pPr marL="0" indent="0">
              <a:buFontTx/>
              <a:buNone/>
              <a:defRPr/>
            </a:pPr>
            <a:endParaRPr lang="en-US" sz="2800" dirty="0">
              <a:solidFill>
                <a:schemeClr val="tx1"/>
              </a:solidFill>
            </a:endParaRPr>
          </a:p>
          <a:p>
            <a:pPr marL="0" indent="0">
              <a:buFontTx/>
              <a:buNone/>
              <a:defRPr/>
            </a:pPr>
            <a:r>
              <a:rPr lang="en-US" sz="3200" dirty="0">
                <a:solidFill>
                  <a:schemeClr val="tx1"/>
                </a:solidFill>
              </a:rPr>
              <a:t>Part 55 does not apply to: </a:t>
            </a:r>
          </a:p>
          <a:p>
            <a:pPr>
              <a:defRPr/>
            </a:pPr>
            <a:r>
              <a:rPr lang="en-US" sz="3200" dirty="0">
                <a:solidFill>
                  <a:schemeClr val="tx1"/>
                </a:solidFill>
              </a:rPr>
              <a:t>§55.12(c)(3) – the approval of financial assistance for restoring and preserving the natural and beneficial values of floodplains and wetlands, including through acquisition of such floodplain and wetland property, but only if: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134FA461-3AE1-421F-B99E-0EA9A4618280}"/>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2524322-16BF-4F5B-B440-D4BCC72CA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AC290E6D-EC4B-4D24-8EE6-5E775AE81E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106701503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fontScale="90000"/>
          </a:bodyPr>
          <a:lstStyle/>
          <a:p>
            <a:r>
              <a:rPr lang="en-US" altLang="en-US" b="1" dirty="0"/>
              <a:t>Inapplicability (§55.12)</a:t>
            </a:r>
          </a:p>
        </p:txBody>
      </p:sp>
      <p:sp>
        <p:nvSpPr>
          <p:cNvPr id="3" name="Content Placeholder 2"/>
          <p:cNvSpPr>
            <a:spLocks noGrp="1"/>
          </p:cNvSpPr>
          <p:nvPr>
            <p:ph idx="1"/>
          </p:nvPr>
        </p:nvSpPr>
        <p:spPr>
          <a:xfrm>
            <a:off x="457200" y="1557338"/>
            <a:ext cx="8229600" cy="4568825"/>
          </a:xfrm>
        </p:spPr>
        <p:txBody>
          <a:bodyPr>
            <a:noAutofit/>
          </a:bodyPr>
          <a:lstStyle/>
          <a:p>
            <a:pPr lvl="1">
              <a:defRPr/>
            </a:pPr>
            <a:r>
              <a:rPr lang="en-US" sz="3200" dirty="0">
                <a:solidFill>
                  <a:schemeClr val="tx1"/>
                </a:solidFill>
              </a:rPr>
              <a:t>The property is cleared of all existing structures and related improvements</a:t>
            </a:r>
          </a:p>
          <a:p>
            <a:pPr lvl="1">
              <a:defRPr/>
            </a:pPr>
            <a:r>
              <a:rPr lang="en-US" sz="3200" dirty="0">
                <a:solidFill>
                  <a:schemeClr val="tx1"/>
                </a:solidFill>
              </a:rPr>
              <a:t>The property is dedicated for permanent use for flood control, wetland protection, park land or open space; and</a:t>
            </a:r>
          </a:p>
          <a:p>
            <a:pPr lvl="1">
              <a:defRPr/>
            </a:pPr>
            <a:r>
              <a:rPr lang="en-US" sz="3200" dirty="0">
                <a:solidFill>
                  <a:schemeClr val="tx1"/>
                </a:solidFill>
              </a:rPr>
              <a:t>A permanent covenant or comparable restriction is placed on the property’s continued use to preserve the floodplain or wetland from future development.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0DB779F4-0F21-4204-A8CF-383CE9C78A3F}"/>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9703823B-8102-48A4-9456-37E1077C2C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1F5F700C-C5D0-45A1-8C15-3F99EE7016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102331777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fontScale="90000"/>
          </a:bodyPr>
          <a:lstStyle/>
          <a:p>
            <a:r>
              <a:rPr lang="en-US" altLang="en-US" b="1" dirty="0"/>
              <a:t>Inapplicability (§55.12)</a:t>
            </a:r>
          </a:p>
        </p:txBody>
      </p:sp>
      <p:sp>
        <p:nvSpPr>
          <p:cNvPr id="3" name="Content Placeholder 2"/>
          <p:cNvSpPr>
            <a:spLocks noGrp="1"/>
          </p:cNvSpPr>
          <p:nvPr>
            <p:ph idx="1"/>
          </p:nvPr>
        </p:nvSpPr>
        <p:spPr>
          <a:xfrm>
            <a:off x="457200" y="1557338"/>
            <a:ext cx="8229600" cy="4568825"/>
          </a:xfrm>
        </p:spPr>
        <p:txBody>
          <a:bodyPr>
            <a:noAutofit/>
          </a:bodyPr>
          <a:lstStyle/>
          <a:p>
            <a:pPr marL="457200" indent="-457200">
              <a:buFont typeface="Arial" panose="020B0604020202020204" pitchFamily="34" charset="0"/>
              <a:buChar char="•"/>
              <a:defRPr/>
            </a:pPr>
            <a:r>
              <a:rPr lang="en-US" sz="2800" dirty="0">
                <a:solidFill>
                  <a:schemeClr val="tx1"/>
                </a:solidFill>
              </a:rPr>
              <a:t>DCEO CDBG is of the opinion that the Inapplicability outlined above extends to PI or ED-PI projects solely comprised of dredging sewage lagoons (as listed on the USF&amp;WS Wetlands Mapper) to increase their capacity to hold future sewage. </a:t>
            </a:r>
          </a:p>
          <a:p>
            <a:pPr marL="457200" indent="-457200">
              <a:buFont typeface="Arial" panose="020B0604020202020204" pitchFamily="34" charset="0"/>
              <a:buChar char="•"/>
              <a:defRPr/>
            </a:pPr>
            <a:r>
              <a:rPr lang="en-US" sz="2800" dirty="0">
                <a:solidFill>
                  <a:schemeClr val="tx1"/>
                </a:solidFill>
              </a:rPr>
              <a:t>However, any on-site disposal of the dredged sludge must be mapped to demonstrate it will not be placed in or near any other nearby USF&amp;WS mapped wetlands.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13D916FE-E72E-457F-BEA1-360915253593}"/>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D03CEF15-DD0D-452F-A67C-2A407E22CE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FE26326A-D652-4A02-89A7-664D14876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176452951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fontScale="90000"/>
          </a:bodyPr>
          <a:lstStyle/>
          <a:p>
            <a:r>
              <a:rPr lang="en-US" altLang="en-US" b="1" dirty="0"/>
              <a:t>Inapplicability (§55.12)</a:t>
            </a:r>
          </a:p>
        </p:txBody>
      </p:sp>
      <p:sp>
        <p:nvSpPr>
          <p:cNvPr id="3" name="Content Placeholder 2"/>
          <p:cNvSpPr>
            <a:spLocks noGrp="1"/>
          </p:cNvSpPr>
          <p:nvPr>
            <p:ph idx="1"/>
          </p:nvPr>
        </p:nvSpPr>
        <p:spPr>
          <a:xfrm>
            <a:off x="457200" y="1557338"/>
            <a:ext cx="8229600" cy="4568825"/>
          </a:xfrm>
        </p:spPr>
        <p:txBody>
          <a:bodyPr>
            <a:normAutofit fontScale="92500" lnSpcReduction="20000"/>
          </a:bodyPr>
          <a:lstStyle/>
          <a:p>
            <a:pPr>
              <a:defRPr/>
            </a:pPr>
            <a:r>
              <a:rPr lang="en-US" sz="2800" dirty="0">
                <a:solidFill>
                  <a:schemeClr val="tx1"/>
                </a:solidFill>
              </a:rPr>
              <a:t>§55.12(c)(6) – A minor amendment to a previously approved action with no additional adverse impact on or from a floodplain or wetland.</a:t>
            </a:r>
          </a:p>
          <a:p>
            <a:pPr>
              <a:defRPr/>
            </a:pPr>
            <a:r>
              <a:rPr lang="en-US" sz="2800" dirty="0">
                <a:solidFill>
                  <a:schemeClr val="tx1"/>
                </a:solidFill>
              </a:rPr>
              <a:t>§55.12(c)(7) – Approval of a project site, an adjacent portion of which is situated in an adjacent…wetland, but only if:</a:t>
            </a:r>
          </a:p>
          <a:p>
            <a:pPr lvl="1">
              <a:defRPr/>
            </a:pPr>
            <a:r>
              <a:rPr lang="en-US" sz="2400" dirty="0">
                <a:solidFill>
                  <a:schemeClr val="tx1"/>
                </a:solidFill>
              </a:rPr>
              <a:t>The proposed construction and landscaping activities do not occupy the… wetland;</a:t>
            </a:r>
          </a:p>
          <a:p>
            <a:pPr lvl="1">
              <a:defRPr/>
            </a:pPr>
            <a:r>
              <a:rPr lang="en-US" sz="2400" dirty="0">
                <a:solidFill>
                  <a:schemeClr val="tx1"/>
                </a:solidFill>
              </a:rPr>
              <a:t>Appropriate provision is made for site drainage that would not have an adverse affect on the wetland; and</a:t>
            </a:r>
          </a:p>
          <a:p>
            <a:pPr lvl="1">
              <a:defRPr/>
            </a:pPr>
            <a:r>
              <a:rPr lang="en-US" sz="2400" dirty="0">
                <a:solidFill>
                  <a:schemeClr val="tx1"/>
                </a:solidFill>
              </a:rPr>
              <a:t>A permanent covenant or comparable restriction is placed on the property’s continued use to preserve the floodplain or wetland.</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4966728-303A-48BF-B904-C4076D571D8C}"/>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A9CA8A25-EC39-4E13-9012-CFF477C7E7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EA88B7CC-A659-4DAF-A0AF-F5E2FCE53E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20858129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fontScale="90000"/>
          </a:bodyPr>
          <a:lstStyle/>
          <a:p>
            <a:r>
              <a:rPr lang="en-US" altLang="en-US" b="1" dirty="0"/>
              <a:t>Individual Permits under Section 404 of Clean Water Act (§55.28)</a:t>
            </a:r>
          </a:p>
        </p:txBody>
      </p:sp>
      <p:sp>
        <p:nvSpPr>
          <p:cNvPr id="23555" name="Content Placeholder 2"/>
          <p:cNvSpPr>
            <a:spLocks noGrp="1"/>
          </p:cNvSpPr>
          <p:nvPr>
            <p:ph idx="1"/>
          </p:nvPr>
        </p:nvSpPr>
        <p:spPr>
          <a:xfrm>
            <a:off x="250825" y="1557339"/>
            <a:ext cx="8642350" cy="4247926"/>
          </a:xfrm>
        </p:spPr>
        <p:txBody>
          <a:bodyPr>
            <a:normAutofit lnSpcReduction="10000"/>
          </a:bodyPr>
          <a:lstStyle/>
          <a:p>
            <a:endParaRPr lang="en-US" altLang="en-US" sz="2200" dirty="0">
              <a:solidFill>
                <a:schemeClr val="tx1"/>
              </a:solidFill>
            </a:endParaRPr>
          </a:p>
          <a:p>
            <a:r>
              <a:rPr lang="en-US" altLang="en-US" sz="3200" dirty="0">
                <a:solidFill>
                  <a:schemeClr val="tx1"/>
                </a:solidFill>
              </a:rPr>
              <a:t>If Grantee already possesses a United States Army Corps of Engineers (USACE) permit issued under Section 404 of the Clean Water Act (CWA) for the identical project proposed for funding by DCEO CDBG, please contact the CDBG ERO ASAP to determine how that permit intersects with the requirements of E.O. 11990, and what steps remain for Wetlands Protection compliance.</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11739-8943-489F-AA37-490AD6ECDD26}"/>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A56FEC02-976D-4F78-9555-AE25120A6F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04EC90D5-6149-4AE7-92C7-7FCC89921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352198347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188640"/>
            <a:ext cx="8229600" cy="1143000"/>
          </a:xfrm>
        </p:spPr>
        <p:txBody>
          <a:bodyPr/>
          <a:lstStyle/>
          <a:p>
            <a:r>
              <a:rPr lang="en-US" altLang="en-US" b="1" dirty="0"/>
              <a:t>New Construction in Wetlands</a:t>
            </a:r>
          </a:p>
        </p:txBody>
      </p:sp>
      <p:sp>
        <p:nvSpPr>
          <p:cNvPr id="3" name="Content Placeholder 2"/>
          <p:cNvSpPr>
            <a:spLocks noGrp="1"/>
          </p:cNvSpPr>
          <p:nvPr>
            <p:ph idx="1"/>
          </p:nvPr>
        </p:nvSpPr>
        <p:spPr>
          <a:xfrm>
            <a:off x="611560" y="1447800"/>
            <a:ext cx="8229600" cy="4274914"/>
          </a:xfrm>
        </p:spPr>
        <p:txBody>
          <a:bodyPr>
            <a:normAutofit lnSpcReduction="10000"/>
          </a:bodyPr>
          <a:lstStyle/>
          <a:p>
            <a:pPr>
              <a:defRPr/>
            </a:pPr>
            <a:r>
              <a:rPr lang="en-US" dirty="0">
                <a:solidFill>
                  <a:schemeClr val="tx1"/>
                </a:solidFill>
              </a:rPr>
              <a:t>Agencies are to avoid construction in wetlands unless they find:</a:t>
            </a:r>
          </a:p>
          <a:p>
            <a:pPr lvl="1">
              <a:defRPr/>
            </a:pPr>
            <a:r>
              <a:rPr lang="en-US" dirty="0">
                <a:solidFill>
                  <a:schemeClr val="tx1"/>
                </a:solidFill>
              </a:rPr>
              <a:t>No practicable alternative</a:t>
            </a:r>
          </a:p>
          <a:p>
            <a:pPr lvl="1">
              <a:defRPr/>
            </a:pPr>
            <a:r>
              <a:rPr lang="en-US" dirty="0">
                <a:solidFill>
                  <a:schemeClr val="tx1"/>
                </a:solidFill>
              </a:rPr>
              <a:t>Action includes all practicable measures to minimize harm to wetlands</a:t>
            </a:r>
          </a:p>
          <a:p>
            <a:pPr>
              <a:defRPr/>
            </a:pPr>
            <a:r>
              <a:rPr lang="en-US" dirty="0">
                <a:solidFill>
                  <a:schemeClr val="tx1"/>
                </a:solidFill>
              </a:rPr>
              <a:t>Factors that can be considered in making finding:</a:t>
            </a:r>
          </a:p>
          <a:p>
            <a:pPr lvl="1">
              <a:defRPr/>
            </a:pPr>
            <a:r>
              <a:rPr lang="en-US" dirty="0">
                <a:solidFill>
                  <a:schemeClr val="tx1"/>
                </a:solidFill>
              </a:rPr>
              <a:t>Economic</a:t>
            </a:r>
          </a:p>
          <a:p>
            <a:pPr lvl="1">
              <a:defRPr/>
            </a:pPr>
            <a:r>
              <a:rPr lang="en-US" dirty="0">
                <a:solidFill>
                  <a:schemeClr val="tx1"/>
                </a:solidFill>
              </a:rPr>
              <a:t>Environmental </a:t>
            </a:r>
          </a:p>
          <a:p>
            <a:pPr lvl="1">
              <a:defRPr/>
            </a:pPr>
            <a:r>
              <a:rPr lang="en-US" dirty="0">
                <a:solidFill>
                  <a:schemeClr val="tx1"/>
                </a:solidFill>
              </a:rPr>
              <a:t>Other pertinent factors</a:t>
            </a:r>
          </a:p>
          <a:p>
            <a:pPr>
              <a:defRPr/>
            </a:pPr>
            <a:r>
              <a:rPr lang="en-US" dirty="0">
                <a:solidFill>
                  <a:schemeClr val="tx1"/>
                </a:solidFill>
              </a:rPr>
              <a:t>Follow 8-Step decision-making process at §55.20</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0742D18C-D5C1-403B-B942-A3916E5EF495}"/>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993B824-662E-4892-98F9-E0528245C1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EC2C64AD-F4BC-481A-A67B-7F75F4E6E5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3052682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8273"/>
            <a:ext cx="9144000" cy="1004237"/>
          </a:xfrm>
        </p:spPr>
        <p:txBody>
          <a:bodyPr/>
          <a:lstStyle/>
          <a:p>
            <a:pPr algn="ctr"/>
            <a:r>
              <a:rPr lang="en-US" dirty="0"/>
              <a:t>§58.22: Limitation of Action</a:t>
            </a:r>
          </a:p>
        </p:txBody>
      </p:sp>
      <p:sp>
        <p:nvSpPr>
          <p:cNvPr id="3" name="Content Placeholder 2"/>
          <p:cNvSpPr>
            <a:spLocks noGrp="1"/>
          </p:cNvSpPr>
          <p:nvPr>
            <p:ph idx="1"/>
          </p:nvPr>
        </p:nvSpPr>
        <p:spPr/>
        <p:txBody>
          <a:bodyPr/>
          <a:lstStyle/>
          <a:p>
            <a:pPr marL="0" indent="0">
              <a:buNone/>
            </a:pPr>
            <a:r>
              <a:rPr lang="en-US" sz="2400" dirty="0"/>
              <a:t>Prior to environmental approval / clearance, the RE may </a:t>
            </a:r>
            <a:r>
              <a:rPr lang="en-US" sz="2400" u="sng" dirty="0"/>
              <a:t>not</a:t>
            </a:r>
            <a:r>
              <a:rPr lang="en-US" sz="2400" dirty="0"/>
              <a:t>:</a:t>
            </a:r>
          </a:p>
          <a:p>
            <a:pPr marL="642938" lvl="1" indent="-342900"/>
            <a:r>
              <a:rPr lang="en-US" sz="2100" dirty="0"/>
              <a:t>Commit HUD funds</a:t>
            </a:r>
          </a:p>
          <a:p>
            <a:pPr marL="642938" lvl="1" indent="-342900"/>
            <a:r>
              <a:rPr lang="en-US" sz="2100" dirty="0"/>
              <a:t>Begin bid process </a:t>
            </a:r>
          </a:p>
          <a:p>
            <a:pPr marL="642938" lvl="1" indent="-342900"/>
            <a:r>
              <a:rPr lang="en-US" sz="2100" dirty="0"/>
              <a:t>Commit non-HUD funds where the activity would</a:t>
            </a:r>
          </a:p>
          <a:p>
            <a:pPr marL="942975" lvl="2" indent="-342900"/>
            <a:r>
              <a:rPr lang="en-US" sz="1800" dirty="0"/>
              <a:t>Have an adverse environmental impact or</a:t>
            </a:r>
          </a:p>
          <a:p>
            <a:pPr marL="942975" lvl="2" indent="-342900"/>
            <a:r>
              <a:rPr lang="en-US" sz="1800" dirty="0"/>
              <a:t>Limit the choice of reasonable alternatives</a:t>
            </a:r>
          </a:p>
          <a:p>
            <a:pPr marL="942975" lvl="2" indent="-342900"/>
            <a:endParaRPr lang="en-US" dirty="0"/>
          </a:p>
          <a:p>
            <a:pPr marL="0" indent="0" algn="ctr">
              <a:buNone/>
            </a:pPr>
            <a:r>
              <a:rPr lang="en-US" sz="2400" b="1" i="1" dirty="0">
                <a:solidFill>
                  <a:srgbClr val="FF0000"/>
                </a:solidFill>
                <a:effectLst>
                  <a:outerShdw blurRad="38100" dist="38100" dir="2700000" algn="tl">
                    <a:srgbClr val="000000">
                      <a:alpha val="43137"/>
                    </a:srgbClr>
                  </a:outerShdw>
                </a:effectLst>
              </a:rPr>
              <a:t>Do </a:t>
            </a:r>
            <a:r>
              <a:rPr lang="en-US" sz="2400" b="1" i="1" u="sng" dirty="0">
                <a:solidFill>
                  <a:srgbClr val="FF0000"/>
                </a:solidFill>
                <a:effectLst>
                  <a:outerShdw blurRad="38100" dist="38100" dir="2700000" algn="tl">
                    <a:srgbClr val="000000">
                      <a:alpha val="43137"/>
                    </a:srgbClr>
                  </a:outerShdw>
                </a:effectLst>
              </a:rPr>
              <a:t>not</a:t>
            </a:r>
            <a:r>
              <a:rPr lang="en-US" sz="2400" b="1" i="1" dirty="0">
                <a:solidFill>
                  <a:srgbClr val="FF0000"/>
                </a:solidFill>
                <a:effectLst>
                  <a:outerShdw blurRad="38100" dist="38100" dir="2700000" algn="tl">
                    <a:srgbClr val="000000">
                      <a:alpha val="43137"/>
                    </a:srgbClr>
                  </a:outerShdw>
                </a:effectLst>
              </a:rPr>
              <a:t> take action before environmental clearance!!</a:t>
            </a:r>
          </a:p>
        </p:txBody>
      </p:sp>
      <p:pic>
        <p:nvPicPr>
          <p:cNvPr id="4" name="Picture 3">
            <a:extLst>
              <a:ext uri="{FF2B5EF4-FFF2-40B4-BE49-F238E27FC236}">
                <a16:creationId xmlns:a16="http://schemas.microsoft.com/office/drawing/2014/main" id="{40E58A25-D8C5-4CA4-903B-78CAE46F3B3B}"/>
              </a:ext>
            </a:extLst>
          </p:cNvPr>
          <p:cNvPicPr>
            <a:picLocks noChangeAspect="1"/>
          </p:cNvPicPr>
          <p:nvPr/>
        </p:nvPicPr>
        <p:blipFill>
          <a:blip r:embed="rId2"/>
          <a:stretch>
            <a:fillRect/>
          </a:stretch>
        </p:blipFill>
        <p:spPr>
          <a:xfrm>
            <a:off x="0" y="0"/>
            <a:ext cx="9144000" cy="301778"/>
          </a:xfrm>
          <a:prstGeom prst="rect">
            <a:avLst/>
          </a:prstGeom>
        </p:spPr>
      </p:pic>
      <p:pic>
        <p:nvPicPr>
          <p:cNvPr id="5" name="Picture 4">
            <a:extLst>
              <a:ext uri="{FF2B5EF4-FFF2-40B4-BE49-F238E27FC236}">
                <a16:creationId xmlns:a16="http://schemas.microsoft.com/office/drawing/2014/main" id="{9C14A7DD-915D-43D8-AADB-75B35367205D}"/>
              </a:ext>
            </a:extLst>
          </p:cNvPr>
          <p:cNvPicPr>
            <a:picLocks noChangeAspect="1"/>
          </p:cNvPicPr>
          <p:nvPr/>
        </p:nvPicPr>
        <p:blipFill>
          <a:blip r:embed="rId3"/>
          <a:stretch>
            <a:fillRect/>
          </a:stretch>
        </p:blipFill>
        <p:spPr>
          <a:xfrm>
            <a:off x="6029011" y="0"/>
            <a:ext cx="3114989" cy="301778"/>
          </a:xfrm>
          <a:prstGeom prst="rect">
            <a:avLst/>
          </a:prstGeom>
        </p:spPr>
      </p:pic>
      <p:pic>
        <p:nvPicPr>
          <p:cNvPr id="6" name="Picture 5">
            <a:extLst>
              <a:ext uri="{FF2B5EF4-FFF2-40B4-BE49-F238E27FC236}">
                <a16:creationId xmlns:a16="http://schemas.microsoft.com/office/drawing/2014/main" id="{FD98789B-E053-480F-8290-9E46325DB7FE}"/>
              </a:ext>
            </a:extLst>
          </p:cNvPr>
          <p:cNvPicPr>
            <a:picLocks noChangeAspect="1"/>
          </p:cNvPicPr>
          <p:nvPr/>
        </p:nvPicPr>
        <p:blipFill>
          <a:blip r:embed="rId4"/>
          <a:stretch>
            <a:fillRect/>
          </a:stretch>
        </p:blipFill>
        <p:spPr>
          <a:xfrm>
            <a:off x="7899973" y="5277691"/>
            <a:ext cx="928196" cy="256055"/>
          </a:xfrm>
          <a:prstGeom prst="rect">
            <a:avLst/>
          </a:prstGeom>
        </p:spPr>
      </p:pic>
      <p:sp>
        <p:nvSpPr>
          <p:cNvPr id="8" name="Slide Number Placeholder 1">
            <a:extLst>
              <a:ext uri="{FF2B5EF4-FFF2-40B4-BE49-F238E27FC236}">
                <a16:creationId xmlns:a16="http://schemas.microsoft.com/office/drawing/2014/main" id="{41F60386-CEC5-4141-A594-FB63586A5D0C}"/>
              </a:ext>
            </a:extLst>
          </p:cNvPr>
          <p:cNvSpPr>
            <a:spLocks noGrp="1"/>
          </p:cNvSpPr>
          <p:nvPr>
            <p:ph type="sldNum" sz="quarter" idx="12"/>
          </p:nvPr>
        </p:nvSpPr>
        <p:spPr>
          <a:xfrm>
            <a:off x="7099872" y="5533745"/>
            <a:ext cx="1600200" cy="205383"/>
          </a:xfrm>
        </p:spPr>
        <p:txBody>
          <a:bodyPr/>
          <a:lstStyle/>
          <a:p>
            <a:fld id="{3F335402-A96B-43FB-BE82-10458D361873}" type="slidenum">
              <a:rPr lang="en-US" sz="600"/>
              <a:t>24</a:t>
            </a:fld>
            <a:endParaRPr lang="en-US" sz="600" dirty="0"/>
          </a:p>
        </p:txBody>
      </p:sp>
    </p:spTree>
    <p:extLst>
      <p:ext uri="{BB962C8B-B14F-4D97-AF65-F5344CB8AC3E}">
        <p14:creationId xmlns:p14="http://schemas.microsoft.com/office/powerpoint/2010/main" val="406507778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71600"/>
            <a:ext cx="8077200" cy="4800600"/>
          </a:xfrm>
        </p:spPr>
        <p:txBody>
          <a:bodyPr>
            <a:normAutofit/>
          </a:bodyPr>
          <a:lstStyle/>
          <a:p>
            <a:pPr>
              <a:buFont typeface="Arial" panose="020B0604020202020204" pitchFamily="34" charset="0"/>
              <a:buChar char="•"/>
            </a:pPr>
            <a:r>
              <a:rPr lang="en-US" dirty="0"/>
              <a:t> </a:t>
            </a:r>
            <a:r>
              <a:rPr lang="en-US" sz="3300" dirty="0">
                <a:solidFill>
                  <a:schemeClr val="tx1"/>
                </a:solidFill>
              </a:rPr>
              <a:t>Practicable compensatory mitigation is recommended for unavoidable adverse impacts to more than 1 acre of wetland. Compensatory mitigation includes:</a:t>
            </a:r>
          </a:p>
          <a:p>
            <a:pPr>
              <a:buFont typeface="Arial" panose="020B0604020202020204" pitchFamily="34" charset="0"/>
              <a:buChar char="•"/>
            </a:pPr>
            <a:r>
              <a:rPr lang="en-US" sz="3300" dirty="0">
                <a:solidFill>
                  <a:schemeClr val="tx1"/>
                </a:solidFill>
              </a:rPr>
              <a:t> permit-responsible mitigation, </a:t>
            </a:r>
          </a:p>
          <a:p>
            <a:pPr>
              <a:buFont typeface="Arial" panose="020B0604020202020204" pitchFamily="34" charset="0"/>
              <a:buChar char="•"/>
            </a:pPr>
            <a:r>
              <a:rPr lang="en-US" sz="3300" dirty="0">
                <a:solidFill>
                  <a:schemeClr val="tx1"/>
                </a:solidFill>
              </a:rPr>
              <a:t> mitigation banking, </a:t>
            </a:r>
          </a:p>
          <a:p>
            <a:pPr>
              <a:buFont typeface="Arial" panose="020B0604020202020204" pitchFamily="34" charset="0"/>
              <a:buChar char="•"/>
            </a:pPr>
            <a:r>
              <a:rPr lang="en-US" sz="3300" dirty="0">
                <a:solidFill>
                  <a:schemeClr val="tx1"/>
                </a:solidFill>
              </a:rPr>
              <a:t> in-lieu fee mitigation, </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9DFD7-F5DA-4EE2-A308-03E52B06062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p:cNvSpPr>
            <a:spLocks noGrp="1"/>
          </p:cNvSpPr>
          <p:nvPr>
            <p:ph type="title"/>
          </p:nvPr>
        </p:nvSpPr>
        <p:spPr/>
        <p:txBody>
          <a:bodyPr>
            <a:normAutofit fontScale="90000"/>
          </a:bodyPr>
          <a:lstStyle/>
          <a:p>
            <a:pPr algn="ctr"/>
            <a:r>
              <a:rPr lang="en-US" b="1" dirty="0"/>
              <a:t>Compensatory Mitigation</a:t>
            </a:r>
          </a:p>
        </p:txBody>
      </p:sp>
      <p:sp>
        <p:nvSpPr>
          <p:cNvPr id="5" name="TextBox 4">
            <a:extLst>
              <a:ext uri="{FF2B5EF4-FFF2-40B4-BE49-F238E27FC236}">
                <a16:creationId xmlns:a16="http://schemas.microsoft.com/office/drawing/2014/main" id="{FD235A2E-6CC0-460C-8B82-99A770CE96CA}"/>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F8AFB0A-457F-44E4-96BD-BE45F9EAE6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F1D28282-DB52-4F87-86DE-D8D256322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195423171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71600"/>
            <a:ext cx="8077200" cy="4800600"/>
          </a:xfrm>
        </p:spPr>
        <p:txBody>
          <a:bodyPr>
            <a:normAutofit/>
          </a:bodyPr>
          <a:lstStyle/>
          <a:p>
            <a:pPr>
              <a:buFont typeface="Arial" panose="020B0604020202020204" pitchFamily="34" charset="0"/>
              <a:buChar char="•"/>
            </a:pPr>
            <a:r>
              <a:rPr lang="en-US" sz="3300" dirty="0">
                <a:solidFill>
                  <a:schemeClr val="tx1"/>
                </a:solidFill>
              </a:rPr>
              <a:t>preservation easements/protective covenants, and any form of mitigation promoted by state or Federal agencies. </a:t>
            </a:r>
          </a:p>
          <a:p>
            <a:pPr>
              <a:buFont typeface="Arial" panose="020B0604020202020204" pitchFamily="34" charset="0"/>
              <a:buChar char="•"/>
            </a:pPr>
            <a:r>
              <a:rPr lang="en-US" sz="3300" dirty="0">
                <a:solidFill>
                  <a:schemeClr val="tx1"/>
                </a:solidFill>
              </a:rPr>
              <a:t>**The use of compensatory mitigation may not substitute for the requirement to avoid and minimize impacts to the maximum extent practicable.</a:t>
            </a:r>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9DFD7-F5DA-4EE2-A308-03E52B06062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p:cNvSpPr>
            <a:spLocks noGrp="1"/>
          </p:cNvSpPr>
          <p:nvPr>
            <p:ph type="title"/>
          </p:nvPr>
        </p:nvSpPr>
        <p:spPr/>
        <p:txBody>
          <a:bodyPr>
            <a:normAutofit fontScale="90000"/>
          </a:bodyPr>
          <a:lstStyle/>
          <a:p>
            <a:pPr algn="ctr"/>
            <a:r>
              <a:rPr lang="en-US" b="1" dirty="0"/>
              <a:t>Compensatory Mitigation</a:t>
            </a:r>
          </a:p>
        </p:txBody>
      </p:sp>
      <p:sp>
        <p:nvSpPr>
          <p:cNvPr id="5" name="TextBox 4">
            <a:extLst>
              <a:ext uri="{FF2B5EF4-FFF2-40B4-BE49-F238E27FC236}">
                <a16:creationId xmlns:a16="http://schemas.microsoft.com/office/drawing/2014/main" id="{40CF30AC-1591-4ADC-8787-CE3A8D8D4D3C}"/>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DD635C7-484F-4D86-B0CC-C344B40C52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3DB6720A-1B6F-4CD2-B98F-3123C5174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181092866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95400"/>
          </a:xfrm>
        </p:spPr>
        <p:txBody>
          <a:bodyPr>
            <a:normAutofit/>
          </a:bodyPr>
          <a:lstStyle/>
          <a:p>
            <a:r>
              <a:rPr lang="en-US" b="1" dirty="0"/>
              <a:t>Sources for Wetlands Identification</a:t>
            </a:r>
          </a:p>
        </p:txBody>
      </p:sp>
      <p:sp>
        <p:nvSpPr>
          <p:cNvPr id="3" name="Content Placeholder 2"/>
          <p:cNvSpPr>
            <a:spLocks noGrp="1"/>
          </p:cNvSpPr>
          <p:nvPr>
            <p:ph idx="1"/>
          </p:nvPr>
        </p:nvSpPr>
        <p:spPr>
          <a:xfrm>
            <a:off x="457200" y="1447800"/>
            <a:ext cx="8305799" cy="4572000"/>
          </a:xfrm>
        </p:spPr>
        <p:txBody>
          <a:bodyPr>
            <a:noAutofit/>
          </a:bodyPr>
          <a:lstStyle/>
          <a:p>
            <a:pPr>
              <a:lnSpc>
                <a:spcPct val="90000"/>
              </a:lnSpc>
              <a:buFont typeface="Franklin Gothic Medium" panose="020B0603020102020204" pitchFamily="34" charset="0"/>
              <a:buChar char="■"/>
            </a:pPr>
            <a:r>
              <a:rPr lang="en-US" sz="3200" dirty="0">
                <a:solidFill>
                  <a:schemeClr val="tx1"/>
                </a:solidFill>
                <a:cs typeface="Calibri" pitchFamily="34" charset="0"/>
              </a:rPr>
              <a:t>Army Corp of Engineers (USACE) 1989   Manual:</a:t>
            </a:r>
          </a:p>
          <a:p>
            <a:pPr marL="45720" indent="0">
              <a:lnSpc>
                <a:spcPct val="90000"/>
              </a:lnSpc>
            </a:pPr>
            <a:r>
              <a:rPr lang="en-US" sz="3200" dirty="0">
                <a:cs typeface="Calibri" pitchFamily="34" charset="0"/>
                <a:hlinkClick r:id="rId2"/>
              </a:rPr>
              <a:t>http://www.wetlands.com/pdf/89manv3b.pdf</a:t>
            </a:r>
            <a:endParaRPr lang="en-US" sz="3200" dirty="0">
              <a:cs typeface="Calibri" pitchFamily="34" charset="0"/>
            </a:endParaRPr>
          </a:p>
          <a:p>
            <a:pPr>
              <a:lnSpc>
                <a:spcPct val="90000"/>
              </a:lnSpc>
              <a:buFont typeface="Franklin Gothic Medium" panose="020B0603020102020204" pitchFamily="34" charset="0"/>
              <a:buChar char="■"/>
            </a:pPr>
            <a:r>
              <a:rPr lang="en-US" sz="3200" dirty="0">
                <a:solidFill>
                  <a:schemeClr val="accent2">
                    <a:lumMod val="50000"/>
                  </a:schemeClr>
                </a:solidFill>
                <a:cs typeface="Calibri" pitchFamily="34" charset="0"/>
              </a:rPr>
              <a:t> </a:t>
            </a:r>
            <a:r>
              <a:rPr lang="en-US" sz="3200" dirty="0">
                <a:solidFill>
                  <a:schemeClr val="tx1"/>
                </a:solidFill>
                <a:cs typeface="Calibri" pitchFamily="34" charset="0"/>
              </a:rPr>
              <a:t>Fish and Wildlife Services Classification Manual: </a:t>
            </a:r>
            <a:r>
              <a:rPr lang="en-US" sz="3200" dirty="0">
                <a:cs typeface="Calibri" pitchFamily="34" charset="0"/>
                <a:hlinkClick r:id="rId3"/>
              </a:rPr>
              <a:t>http://www.fws.gov/wetlands/_documents/gNSDI/ClassificationWetlandsDeepwaterHabitatsUS.pdf</a:t>
            </a:r>
            <a:endParaRPr lang="en-US" sz="3200" dirty="0">
              <a:cs typeface="Calibri" pitchFamily="34" charset="0"/>
            </a:endParaRPr>
          </a:p>
          <a:p>
            <a:r>
              <a:rPr lang="en-US" sz="3200" dirty="0">
                <a:solidFill>
                  <a:schemeClr val="accent2">
                    <a:lumMod val="50000"/>
                  </a:schemeClr>
                </a:solidFill>
              </a:rPr>
              <a:t>	</a:t>
            </a:r>
            <a:r>
              <a:rPr lang="en-US" sz="3200" dirty="0">
                <a:solidFill>
                  <a:schemeClr val="accent2">
                    <a:lumMod val="50000"/>
                  </a:schemeClr>
                </a:solidFill>
                <a:hlinkClick r:id="rId4"/>
              </a:rPr>
              <a:t>http://www.fws.gov/wetlands/Data/Mapper.html</a:t>
            </a:r>
            <a:endParaRPr lang="en-US" sz="3200" dirty="0">
              <a:solidFill>
                <a:schemeClr val="accent2">
                  <a:lumMod val="50000"/>
                </a:schemeClr>
              </a:solidFill>
            </a:endParaRPr>
          </a:p>
          <a:p>
            <a:pPr>
              <a:lnSpc>
                <a:spcPct val="90000"/>
              </a:lnSpc>
              <a:buFont typeface="Franklin Gothic Medium" panose="020B0603020102020204" pitchFamily="34" charset="0"/>
              <a:buChar char="■"/>
            </a:pPr>
            <a:endParaRPr lang="en-US" sz="3200" dirty="0">
              <a:cs typeface="Calibri" pitchFamily="34" charset="0"/>
            </a:endParaRPr>
          </a:p>
          <a:p>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03FE9663-B40B-4A87-80F1-A3CD4B811241}"/>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AFA1E9A3-8979-47DB-A98A-B52A859EFE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spTree>
    <p:extLst>
      <p:ext uri="{BB962C8B-B14F-4D97-AF65-F5344CB8AC3E}">
        <p14:creationId xmlns:p14="http://schemas.microsoft.com/office/powerpoint/2010/main" val="260859024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p:cNvSpPr txBox="1">
            <a:spLocks noChangeArrowheads="1"/>
          </p:cNvSpPr>
          <p:nvPr/>
        </p:nvSpPr>
        <p:spPr bwMode="auto">
          <a:xfrm>
            <a:off x="684213" y="188912"/>
            <a:ext cx="7772400" cy="1008063"/>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sz="4000" b="1" i="0" u="none" strike="noStrike" kern="0" cap="none" spc="0" normalizeH="0" baseline="0" noProof="0" dirty="0">
                <a:ln>
                  <a:noFill/>
                </a:ln>
                <a:solidFill>
                  <a:prstClr val="white"/>
                </a:solidFill>
                <a:effectLst/>
                <a:uLnTx/>
                <a:uFillTx/>
                <a:latin typeface="Calibri"/>
                <a:ea typeface="+mn-ea"/>
                <a:cs typeface="Times New Roman" pitchFamily="18" charset="0"/>
              </a:rPr>
              <a:t>ERR </a:t>
            </a:r>
            <a:r>
              <a:rPr kumimoji="0" lang="en-US" sz="4000" b="1" i="0" u="none" strike="noStrike" kern="0" cap="none" spc="0" normalizeH="0" baseline="0" noProof="0" dirty="0">
                <a:ln>
                  <a:noFill/>
                </a:ln>
                <a:solidFill>
                  <a:prstClr val="white"/>
                </a:solidFill>
                <a:effectLst/>
                <a:uLnTx/>
                <a:uFillTx/>
                <a:latin typeface="Calibri"/>
                <a:ea typeface="+mn-ea"/>
                <a:cs typeface="Times New Roman" pitchFamily="18" charset="0"/>
              </a:rPr>
              <a:t>Documentation</a:t>
            </a:r>
          </a:p>
        </p:txBody>
      </p:sp>
      <p:sp>
        <p:nvSpPr>
          <p:cNvPr id="29699" name="Rectangle 10"/>
          <p:cNvSpPr>
            <a:spLocks noChangeArrowheads="1"/>
          </p:cNvSpPr>
          <p:nvPr/>
        </p:nvSpPr>
        <p:spPr bwMode="auto">
          <a:xfrm>
            <a:off x="250095" y="1066800"/>
            <a:ext cx="7446105" cy="599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6538" indent="-236538" eaLnBrk="0" hangingPunct="0">
              <a:defRPr>
                <a:solidFill>
                  <a:schemeClr val="tx1"/>
                </a:solidFill>
                <a:latin typeface="Arial" charset="0"/>
                <a:cs typeface="Arial" charset="0"/>
              </a:defRPr>
            </a:lvl1pPr>
            <a:lvl2pPr marL="693738" indent="-236538"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36538" marR="0" lvl="0"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endParaRPr kumimoji="0" lang="en-US" altLang="en-US" sz="2000" b="1" i="1" u="none" strike="noStrike" kern="1200" cap="none" spc="0" normalizeH="0" baseline="0" noProof="0" dirty="0">
              <a:ln>
                <a:noFill/>
              </a:ln>
              <a:solidFill>
                <a:srgbClr val="993300"/>
              </a:solidFill>
              <a:effectLst/>
              <a:uLnTx/>
              <a:uFillTx/>
              <a:latin typeface="Times New Roman" pitchFamily="18" charset="0"/>
              <a:ea typeface="+mn-ea"/>
              <a:cs typeface="Times New Roman" pitchFamily="18" charset="0"/>
            </a:endParaRPr>
          </a:p>
          <a:p>
            <a:pPr marL="236538" marR="0" lvl="0"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800" b="1" i="1" u="none" strike="noStrike" kern="1200" cap="none" spc="0" normalizeH="0" baseline="0" noProof="0" dirty="0">
                <a:ln>
                  <a:noFill/>
                </a:ln>
                <a:solidFill>
                  <a:srgbClr val="993300"/>
                </a:solidFill>
                <a:effectLst/>
                <a:uLnTx/>
                <a:uFillTx/>
                <a:latin typeface="Calibri"/>
                <a:ea typeface="+mn-ea"/>
                <a:cs typeface="Times New Roman" pitchFamily="18" charset="0"/>
              </a:rPr>
              <a:t>Identification of wetland</a:t>
            </a:r>
            <a:r>
              <a:rPr kumimoji="0" lang="en-US" altLang="en-US" sz="2800" b="0" i="0" u="none" strike="noStrike" kern="1200" cap="none" spc="0" normalizeH="0" baseline="0" noProof="0" dirty="0">
                <a:ln>
                  <a:noFill/>
                </a:ln>
                <a:solidFill>
                  <a:prstClr val="black"/>
                </a:solidFill>
                <a:effectLst/>
                <a:uLnTx/>
                <a:uFillTx/>
                <a:latin typeface="Calibri"/>
                <a:ea typeface="+mn-ea"/>
                <a:cs typeface="Times New Roman" pitchFamily="18" charset="0"/>
              </a:rPr>
              <a:t> - Document mapping or identification source:</a:t>
            </a: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NWI Maps</a:t>
            </a: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USGS Topo Maps</a:t>
            </a: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USDA Soil Survey Maps</a:t>
            </a: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Include project location on map</a:t>
            </a: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Wetlands delineation studies</a:t>
            </a:r>
          </a:p>
          <a:p>
            <a:pPr marL="236538" marR="0" lvl="0"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800" b="1" i="1" u="none" strike="noStrike" kern="1200" cap="none" spc="0" normalizeH="0" baseline="0" noProof="0" dirty="0">
                <a:ln>
                  <a:noFill/>
                </a:ln>
                <a:solidFill>
                  <a:srgbClr val="993300"/>
                </a:solidFill>
                <a:effectLst/>
                <a:uLnTx/>
                <a:uFillTx/>
                <a:latin typeface="Calibri"/>
                <a:ea typeface="+mn-ea"/>
                <a:cs typeface="Times New Roman" pitchFamily="18" charset="0"/>
              </a:rPr>
              <a:t>Evaluation of Impacts</a:t>
            </a:r>
            <a:r>
              <a:rPr kumimoji="0" lang="en-US" altLang="en-US" sz="2800" b="0" i="0" u="none" strike="noStrike" kern="1200" cap="none" spc="0" normalizeH="0" baseline="0" noProof="0" dirty="0">
                <a:ln>
                  <a:noFill/>
                </a:ln>
                <a:solidFill>
                  <a:prstClr val="black"/>
                </a:solidFill>
                <a:effectLst/>
                <a:uLnTx/>
                <a:uFillTx/>
                <a:latin typeface="Calibri"/>
                <a:ea typeface="+mn-ea"/>
                <a:cs typeface="Times New Roman" pitchFamily="18" charset="0"/>
              </a:rPr>
              <a:t> –</a:t>
            </a:r>
            <a:endParaRPr kumimoji="0" lang="en-US" altLang="en-US" sz="2800" b="1"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400" b="1" i="0" u="none" strike="noStrike" kern="1200" cap="none" spc="0" normalizeH="0" baseline="0" noProof="0" dirty="0">
                <a:ln>
                  <a:noFill/>
                </a:ln>
                <a:solidFill>
                  <a:srgbClr val="6600CC"/>
                </a:solidFill>
                <a:effectLst/>
                <a:uLnTx/>
                <a:uFillTx/>
                <a:latin typeface="Calibri"/>
                <a:ea typeface="+mn-ea"/>
                <a:cs typeface="Times New Roman" pitchFamily="18" charset="0"/>
              </a:rPr>
              <a:t>8-Step Analysis</a:t>
            </a: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 (24 CFR Part 55.20) </a:t>
            </a: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Include Direct and Indirect impacts</a:t>
            </a: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Include Cumulative Effects</a:t>
            </a: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USACE  Section 404 (Clean Water Act) individual permit</a:t>
            </a:r>
          </a:p>
        </p:txBody>
      </p:sp>
      <p:grpSp>
        <p:nvGrpSpPr>
          <p:cNvPr id="4" name="Group 3"/>
          <p:cNvGrpSpPr>
            <a:grpSpLocks/>
          </p:cNvGrpSpPr>
          <p:nvPr/>
        </p:nvGrpSpPr>
        <p:grpSpPr bwMode="auto">
          <a:xfrm>
            <a:off x="7620000" y="2113755"/>
            <a:ext cx="1125538" cy="2386013"/>
            <a:chOff x="2802" y="1752"/>
            <a:chExt cx="835" cy="1609"/>
          </a:xfrm>
        </p:grpSpPr>
        <p:sp>
          <p:nvSpPr>
            <p:cNvPr id="5" name="Freeform 4"/>
            <p:cNvSpPr>
              <a:spLocks/>
            </p:cNvSpPr>
            <p:nvPr/>
          </p:nvSpPr>
          <p:spPr bwMode="auto">
            <a:xfrm>
              <a:off x="2802" y="1773"/>
              <a:ext cx="835" cy="1552"/>
            </a:xfrm>
            <a:custGeom>
              <a:avLst/>
              <a:gdLst>
                <a:gd name="T0" fmla="*/ 35 w 6679"/>
                <a:gd name="T1" fmla="*/ 0 h 12414"/>
                <a:gd name="T2" fmla="*/ 35 w 6679"/>
                <a:gd name="T3" fmla="*/ 764 h 12414"/>
                <a:gd name="T4" fmla="*/ 0 w 6679"/>
                <a:gd name="T5" fmla="*/ 780 h 12414"/>
                <a:gd name="T6" fmla="*/ 0 w 6679"/>
                <a:gd name="T7" fmla="*/ 1421 h 12414"/>
                <a:gd name="T8" fmla="*/ 35 w 6679"/>
                <a:gd name="T9" fmla="*/ 1421 h 12414"/>
                <a:gd name="T10" fmla="*/ 35 w 6679"/>
                <a:gd name="T11" fmla="*/ 1552 h 12414"/>
                <a:gd name="T12" fmla="*/ 796 w 6679"/>
                <a:gd name="T13" fmla="*/ 1552 h 12414"/>
                <a:gd name="T14" fmla="*/ 796 w 6679"/>
                <a:gd name="T15" fmla="*/ 1421 h 12414"/>
                <a:gd name="T16" fmla="*/ 835 w 6679"/>
                <a:gd name="T17" fmla="*/ 1421 h 12414"/>
                <a:gd name="T18" fmla="*/ 835 w 6679"/>
                <a:gd name="T19" fmla="*/ 780 h 12414"/>
                <a:gd name="T20" fmla="*/ 796 w 6679"/>
                <a:gd name="T21" fmla="*/ 764 h 12414"/>
                <a:gd name="T22" fmla="*/ 796 w 6679"/>
                <a:gd name="T23" fmla="*/ 0 h 12414"/>
                <a:gd name="T24" fmla="*/ 35 w 6679"/>
                <a:gd name="T25" fmla="*/ 0 h 124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9"/>
                <a:gd name="T40" fmla="*/ 0 h 12414"/>
                <a:gd name="T41" fmla="*/ 6679 w 6679"/>
                <a:gd name="T42" fmla="*/ 12414 h 124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9" h="12414">
                  <a:moveTo>
                    <a:pt x="280" y="0"/>
                  </a:moveTo>
                  <a:lnTo>
                    <a:pt x="280" y="6109"/>
                  </a:lnTo>
                  <a:lnTo>
                    <a:pt x="0" y="6239"/>
                  </a:lnTo>
                  <a:lnTo>
                    <a:pt x="0" y="11363"/>
                  </a:lnTo>
                  <a:lnTo>
                    <a:pt x="280" y="11363"/>
                  </a:lnTo>
                  <a:lnTo>
                    <a:pt x="280" y="12414"/>
                  </a:lnTo>
                  <a:lnTo>
                    <a:pt x="6370" y="12414"/>
                  </a:lnTo>
                  <a:lnTo>
                    <a:pt x="6370" y="11363"/>
                  </a:lnTo>
                  <a:lnTo>
                    <a:pt x="6679" y="11363"/>
                  </a:lnTo>
                  <a:lnTo>
                    <a:pt x="6679" y="6239"/>
                  </a:lnTo>
                  <a:lnTo>
                    <a:pt x="6370" y="6109"/>
                  </a:lnTo>
                  <a:lnTo>
                    <a:pt x="6370" y="0"/>
                  </a:lnTo>
                  <a:lnTo>
                    <a:pt x="280" y="0"/>
                  </a:lnTo>
                  <a:close/>
                </a:path>
              </a:pathLst>
            </a:custGeom>
            <a:solidFill>
              <a:srgbClr val="B5B5B5"/>
            </a:solidFill>
            <a:ln w="0">
              <a:solidFill>
                <a:srgbClr val="B5B5B5"/>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p:cNvSpPr>
              <a:spLocks noChangeArrowheads="1"/>
            </p:cNvSpPr>
            <p:nvPr/>
          </p:nvSpPr>
          <p:spPr bwMode="auto">
            <a:xfrm>
              <a:off x="2837" y="3259"/>
              <a:ext cx="761" cy="27"/>
            </a:xfrm>
            <a:prstGeom prst="rect">
              <a:avLst/>
            </a:prstGeom>
            <a:solidFill>
              <a:srgbClr val="515151"/>
            </a:solidFill>
            <a:ln w="0">
              <a:solidFill>
                <a:srgbClr val="515151"/>
              </a:solidFill>
              <a:miter lim="800000"/>
              <a:headEnd/>
              <a:tailEnd/>
            </a:ln>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7" name="Freeform 6"/>
            <p:cNvSpPr>
              <a:spLocks/>
            </p:cNvSpPr>
            <p:nvPr/>
          </p:nvSpPr>
          <p:spPr bwMode="auto">
            <a:xfrm>
              <a:off x="2802" y="2317"/>
              <a:ext cx="835" cy="236"/>
            </a:xfrm>
            <a:custGeom>
              <a:avLst/>
              <a:gdLst>
                <a:gd name="T0" fmla="*/ 0 w 6679"/>
                <a:gd name="T1" fmla="*/ 236 h 1890"/>
                <a:gd name="T2" fmla="*/ 35 w 6679"/>
                <a:gd name="T3" fmla="*/ 220 h 1890"/>
                <a:gd name="T4" fmla="*/ 78 w 6679"/>
                <a:gd name="T5" fmla="*/ 220 h 1890"/>
                <a:gd name="T6" fmla="*/ 65 w 6679"/>
                <a:gd name="T7" fmla="*/ 158 h 1890"/>
                <a:gd name="T8" fmla="*/ 73 w 6679"/>
                <a:gd name="T9" fmla="*/ 147 h 1890"/>
                <a:gd name="T10" fmla="*/ 85 w 6679"/>
                <a:gd name="T11" fmla="*/ 132 h 1890"/>
                <a:gd name="T12" fmla="*/ 116 w 6679"/>
                <a:gd name="T13" fmla="*/ 116 h 1890"/>
                <a:gd name="T14" fmla="*/ 554 w 6679"/>
                <a:gd name="T15" fmla="*/ 0 h 1890"/>
                <a:gd name="T16" fmla="*/ 578 w 6679"/>
                <a:gd name="T17" fmla="*/ 0 h 1890"/>
                <a:gd name="T18" fmla="*/ 597 w 6679"/>
                <a:gd name="T19" fmla="*/ 12 h 1890"/>
                <a:gd name="T20" fmla="*/ 608 w 6679"/>
                <a:gd name="T21" fmla="*/ 35 h 1890"/>
                <a:gd name="T22" fmla="*/ 654 w 6679"/>
                <a:gd name="T23" fmla="*/ 220 h 1890"/>
                <a:gd name="T24" fmla="*/ 804 w 6679"/>
                <a:gd name="T25" fmla="*/ 220 h 1890"/>
                <a:gd name="T26" fmla="*/ 835 w 6679"/>
                <a:gd name="T27" fmla="*/ 236 h 1890"/>
                <a:gd name="T28" fmla="*/ 0 w 6679"/>
                <a:gd name="T29" fmla="*/ 236 h 18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79"/>
                <a:gd name="T46" fmla="*/ 0 h 1890"/>
                <a:gd name="T47" fmla="*/ 6679 w 6679"/>
                <a:gd name="T48" fmla="*/ 1890 h 18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79" h="1890">
                  <a:moveTo>
                    <a:pt x="0" y="1890"/>
                  </a:moveTo>
                  <a:lnTo>
                    <a:pt x="280" y="1760"/>
                  </a:lnTo>
                  <a:lnTo>
                    <a:pt x="621" y="1760"/>
                  </a:lnTo>
                  <a:lnTo>
                    <a:pt x="520" y="1267"/>
                  </a:lnTo>
                  <a:lnTo>
                    <a:pt x="580" y="1177"/>
                  </a:lnTo>
                  <a:lnTo>
                    <a:pt x="681" y="1058"/>
                  </a:lnTo>
                  <a:lnTo>
                    <a:pt x="925" y="928"/>
                  </a:lnTo>
                  <a:lnTo>
                    <a:pt x="4431" y="0"/>
                  </a:lnTo>
                  <a:lnTo>
                    <a:pt x="4620" y="0"/>
                  </a:lnTo>
                  <a:lnTo>
                    <a:pt x="4775" y="99"/>
                  </a:lnTo>
                  <a:lnTo>
                    <a:pt x="4864" y="280"/>
                  </a:lnTo>
                  <a:lnTo>
                    <a:pt x="5228" y="1760"/>
                  </a:lnTo>
                  <a:lnTo>
                    <a:pt x="6430" y="1760"/>
                  </a:lnTo>
                  <a:lnTo>
                    <a:pt x="6679" y="1890"/>
                  </a:lnTo>
                  <a:lnTo>
                    <a:pt x="0" y="1890"/>
                  </a:lnTo>
                  <a:close/>
                </a:path>
              </a:pathLst>
            </a:custGeom>
            <a:solidFill>
              <a:srgbClr val="515151"/>
            </a:solidFill>
            <a:ln w="0">
              <a:solidFill>
                <a:srgbClr val="51515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p:cNvSpPr>
              <a:spLocks/>
            </p:cNvSpPr>
            <p:nvPr/>
          </p:nvSpPr>
          <p:spPr bwMode="auto">
            <a:xfrm>
              <a:off x="2837" y="1754"/>
              <a:ext cx="761" cy="19"/>
            </a:xfrm>
            <a:custGeom>
              <a:avLst/>
              <a:gdLst>
                <a:gd name="T0" fmla="*/ 0 w 6090"/>
                <a:gd name="T1" fmla="*/ 19 h 155"/>
                <a:gd name="T2" fmla="*/ 69 w 6090"/>
                <a:gd name="T3" fmla="*/ 0 h 155"/>
                <a:gd name="T4" fmla="*/ 696 w 6090"/>
                <a:gd name="T5" fmla="*/ 0 h 155"/>
                <a:gd name="T6" fmla="*/ 761 w 6090"/>
                <a:gd name="T7" fmla="*/ 19 h 155"/>
                <a:gd name="T8" fmla="*/ 0 w 6090"/>
                <a:gd name="T9" fmla="*/ 19 h 155"/>
                <a:gd name="T10" fmla="*/ 0 60000 65536"/>
                <a:gd name="T11" fmla="*/ 0 60000 65536"/>
                <a:gd name="T12" fmla="*/ 0 60000 65536"/>
                <a:gd name="T13" fmla="*/ 0 60000 65536"/>
                <a:gd name="T14" fmla="*/ 0 60000 65536"/>
                <a:gd name="T15" fmla="*/ 0 w 6090"/>
                <a:gd name="T16" fmla="*/ 0 h 155"/>
                <a:gd name="T17" fmla="*/ 6090 w 6090"/>
                <a:gd name="T18" fmla="*/ 155 h 155"/>
              </a:gdLst>
              <a:ahLst/>
              <a:cxnLst>
                <a:cxn ang="T10">
                  <a:pos x="T0" y="T1"/>
                </a:cxn>
                <a:cxn ang="T11">
                  <a:pos x="T2" y="T3"/>
                </a:cxn>
                <a:cxn ang="T12">
                  <a:pos x="T4" y="T5"/>
                </a:cxn>
                <a:cxn ang="T13">
                  <a:pos x="T6" y="T7"/>
                </a:cxn>
                <a:cxn ang="T14">
                  <a:pos x="T8" y="T9"/>
                </a:cxn>
              </a:cxnLst>
              <a:rect l="T15" t="T16" r="T17" b="T18"/>
              <a:pathLst>
                <a:path w="6090" h="155">
                  <a:moveTo>
                    <a:pt x="0" y="155"/>
                  </a:moveTo>
                  <a:lnTo>
                    <a:pt x="556" y="0"/>
                  </a:lnTo>
                  <a:lnTo>
                    <a:pt x="5569" y="0"/>
                  </a:lnTo>
                  <a:lnTo>
                    <a:pt x="6090" y="155"/>
                  </a:lnTo>
                  <a:lnTo>
                    <a:pt x="0" y="155"/>
                  </a:lnTo>
                  <a:close/>
                </a:path>
              </a:pathLst>
            </a:custGeom>
            <a:solidFill>
              <a:srgbClr val="515151"/>
            </a:solidFill>
            <a:ln w="0">
              <a:solidFill>
                <a:srgbClr val="51515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8"/>
            <p:cNvSpPr>
              <a:spLocks/>
            </p:cNvSpPr>
            <p:nvPr/>
          </p:nvSpPr>
          <p:spPr bwMode="auto">
            <a:xfrm>
              <a:off x="3193" y="1803"/>
              <a:ext cx="58" cy="58"/>
            </a:xfrm>
            <a:custGeom>
              <a:avLst/>
              <a:gdLst>
                <a:gd name="T0" fmla="*/ 58 w 466"/>
                <a:gd name="T1" fmla="*/ 29 h 463"/>
                <a:gd name="T2" fmla="*/ 57 w 466"/>
                <a:gd name="T3" fmla="*/ 23 h 463"/>
                <a:gd name="T4" fmla="*/ 55 w 466"/>
                <a:gd name="T5" fmla="*/ 17 h 463"/>
                <a:gd name="T6" fmla="*/ 53 w 466"/>
                <a:gd name="T7" fmla="*/ 13 h 463"/>
                <a:gd name="T8" fmla="*/ 48 w 466"/>
                <a:gd name="T9" fmla="*/ 7 h 463"/>
                <a:gd name="T10" fmla="*/ 43 w 466"/>
                <a:gd name="T11" fmla="*/ 4 h 463"/>
                <a:gd name="T12" fmla="*/ 38 w 466"/>
                <a:gd name="T13" fmla="*/ 1 h 463"/>
                <a:gd name="T14" fmla="*/ 32 w 466"/>
                <a:gd name="T15" fmla="*/ 0 h 463"/>
                <a:gd name="T16" fmla="*/ 25 w 466"/>
                <a:gd name="T17" fmla="*/ 0 h 463"/>
                <a:gd name="T18" fmla="*/ 20 w 466"/>
                <a:gd name="T19" fmla="*/ 2 h 463"/>
                <a:gd name="T20" fmla="*/ 14 w 466"/>
                <a:gd name="T21" fmla="*/ 5 h 463"/>
                <a:gd name="T22" fmla="*/ 10 w 466"/>
                <a:gd name="T23" fmla="*/ 8 h 463"/>
                <a:gd name="T24" fmla="*/ 5 w 466"/>
                <a:gd name="T25" fmla="*/ 13 h 463"/>
                <a:gd name="T26" fmla="*/ 3 w 466"/>
                <a:gd name="T27" fmla="*/ 18 h 463"/>
                <a:gd name="T28" fmla="*/ 1 w 466"/>
                <a:gd name="T29" fmla="*/ 25 h 463"/>
                <a:gd name="T30" fmla="*/ 0 w 466"/>
                <a:gd name="T31" fmla="*/ 31 h 463"/>
                <a:gd name="T32" fmla="*/ 2 w 466"/>
                <a:gd name="T33" fmla="*/ 36 h 463"/>
                <a:gd name="T34" fmla="*/ 4 w 466"/>
                <a:gd name="T35" fmla="*/ 43 h 463"/>
                <a:gd name="T36" fmla="*/ 7 w 466"/>
                <a:gd name="T37" fmla="*/ 48 h 463"/>
                <a:gd name="T38" fmla="*/ 12 w 466"/>
                <a:gd name="T39" fmla="*/ 52 h 463"/>
                <a:gd name="T40" fmla="*/ 17 w 466"/>
                <a:gd name="T41" fmla="*/ 56 h 463"/>
                <a:gd name="T42" fmla="*/ 22 w 466"/>
                <a:gd name="T43" fmla="*/ 58 h 463"/>
                <a:gd name="T44" fmla="*/ 28 w 466"/>
                <a:gd name="T45" fmla="*/ 58 h 463"/>
                <a:gd name="T46" fmla="*/ 34 w 466"/>
                <a:gd name="T47" fmla="*/ 58 h 463"/>
                <a:gd name="T48" fmla="*/ 41 w 466"/>
                <a:gd name="T49" fmla="*/ 56 h 463"/>
                <a:gd name="T50" fmla="*/ 46 w 466"/>
                <a:gd name="T51" fmla="*/ 53 h 463"/>
                <a:gd name="T52" fmla="*/ 50 w 466"/>
                <a:gd name="T53" fmla="*/ 48 h 463"/>
                <a:gd name="T54" fmla="*/ 54 w 466"/>
                <a:gd name="T55" fmla="*/ 43 h 463"/>
                <a:gd name="T56" fmla="*/ 56 w 466"/>
                <a:gd name="T57" fmla="*/ 39 h 463"/>
                <a:gd name="T58" fmla="*/ 58 w 466"/>
                <a:gd name="T59" fmla="*/ 33 h 463"/>
                <a:gd name="T60" fmla="*/ 58 w 466"/>
                <a:gd name="T61" fmla="*/ 29 h 4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6"/>
                <a:gd name="T94" fmla="*/ 0 h 463"/>
                <a:gd name="T95" fmla="*/ 466 w 466"/>
                <a:gd name="T96" fmla="*/ 463 h 4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6" h="463">
                  <a:moveTo>
                    <a:pt x="466" y="232"/>
                  </a:moveTo>
                  <a:lnTo>
                    <a:pt x="460" y="186"/>
                  </a:lnTo>
                  <a:lnTo>
                    <a:pt x="443" y="135"/>
                  </a:lnTo>
                  <a:lnTo>
                    <a:pt x="422" y="101"/>
                  </a:lnTo>
                  <a:lnTo>
                    <a:pt x="387" y="56"/>
                  </a:lnTo>
                  <a:lnTo>
                    <a:pt x="343" y="28"/>
                  </a:lnTo>
                  <a:lnTo>
                    <a:pt x="305" y="8"/>
                  </a:lnTo>
                  <a:lnTo>
                    <a:pt x="254" y="0"/>
                  </a:lnTo>
                  <a:lnTo>
                    <a:pt x="204" y="0"/>
                  </a:lnTo>
                  <a:lnTo>
                    <a:pt x="158" y="15"/>
                  </a:lnTo>
                  <a:lnTo>
                    <a:pt x="115" y="37"/>
                  </a:lnTo>
                  <a:lnTo>
                    <a:pt x="79" y="65"/>
                  </a:lnTo>
                  <a:lnTo>
                    <a:pt x="43" y="107"/>
                  </a:lnTo>
                  <a:lnTo>
                    <a:pt x="23" y="147"/>
                  </a:lnTo>
                  <a:lnTo>
                    <a:pt x="8" y="200"/>
                  </a:lnTo>
                  <a:lnTo>
                    <a:pt x="0" y="246"/>
                  </a:lnTo>
                  <a:lnTo>
                    <a:pt x="17" y="290"/>
                  </a:lnTo>
                  <a:lnTo>
                    <a:pt x="30" y="341"/>
                  </a:lnTo>
                  <a:lnTo>
                    <a:pt x="56" y="381"/>
                  </a:lnTo>
                  <a:lnTo>
                    <a:pt x="93" y="419"/>
                  </a:lnTo>
                  <a:lnTo>
                    <a:pt x="135" y="447"/>
                  </a:lnTo>
                  <a:lnTo>
                    <a:pt x="176" y="460"/>
                  </a:lnTo>
                  <a:lnTo>
                    <a:pt x="226" y="463"/>
                  </a:lnTo>
                  <a:lnTo>
                    <a:pt x="277" y="460"/>
                  </a:lnTo>
                  <a:lnTo>
                    <a:pt x="327" y="447"/>
                  </a:lnTo>
                  <a:lnTo>
                    <a:pt x="367" y="424"/>
                  </a:lnTo>
                  <a:lnTo>
                    <a:pt x="402" y="387"/>
                  </a:lnTo>
                  <a:lnTo>
                    <a:pt x="430" y="346"/>
                  </a:lnTo>
                  <a:lnTo>
                    <a:pt x="450" y="310"/>
                  </a:lnTo>
                  <a:lnTo>
                    <a:pt x="466" y="262"/>
                  </a:lnTo>
                  <a:lnTo>
                    <a:pt x="466" y="232"/>
                  </a:lnTo>
                  <a:close/>
                </a:path>
              </a:pathLst>
            </a:custGeom>
            <a:solidFill>
              <a:srgbClr val="FFFFFF"/>
            </a:solidFill>
            <a:ln w="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p:cNvSpPr>
              <a:spLocks noChangeArrowheads="1"/>
            </p:cNvSpPr>
            <p:nvPr/>
          </p:nvSpPr>
          <p:spPr bwMode="auto">
            <a:xfrm>
              <a:off x="3109" y="2815"/>
              <a:ext cx="220" cy="56"/>
            </a:xfrm>
            <a:prstGeom prst="rect">
              <a:avLst/>
            </a:prstGeom>
            <a:solidFill>
              <a:srgbClr val="515151"/>
            </a:solidFill>
            <a:ln w="0">
              <a:solidFill>
                <a:srgbClr val="515151"/>
              </a:solidFill>
              <a:miter lim="800000"/>
              <a:headEnd/>
              <a:tailEnd/>
            </a:ln>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1" name="Rectangle 10"/>
            <p:cNvSpPr>
              <a:spLocks noChangeArrowheads="1"/>
            </p:cNvSpPr>
            <p:nvPr/>
          </p:nvSpPr>
          <p:spPr bwMode="auto">
            <a:xfrm>
              <a:off x="3133" y="2101"/>
              <a:ext cx="172" cy="54"/>
            </a:xfrm>
            <a:prstGeom prst="rect">
              <a:avLst/>
            </a:prstGeom>
            <a:solidFill>
              <a:srgbClr val="515151"/>
            </a:solidFill>
            <a:ln w="0">
              <a:solidFill>
                <a:srgbClr val="515151"/>
              </a:solidFill>
              <a:miter lim="800000"/>
              <a:headEnd/>
              <a:tailEnd/>
            </a:ln>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2" name="Freeform 11"/>
            <p:cNvSpPr>
              <a:spLocks/>
            </p:cNvSpPr>
            <p:nvPr/>
          </p:nvSpPr>
          <p:spPr bwMode="auto">
            <a:xfrm>
              <a:off x="2898" y="2253"/>
              <a:ext cx="603" cy="278"/>
            </a:xfrm>
            <a:custGeom>
              <a:avLst/>
              <a:gdLst>
                <a:gd name="T0" fmla="*/ 35 w 4824"/>
                <a:gd name="T1" fmla="*/ 276 h 2217"/>
                <a:gd name="T2" fmla="*/ 0 w 4824"/>
                <a:gd name="T3" fmla="*/ 150 h 2217"/>
                <a:gd name="T4" fmla="*/ 1 w 4824"/>
                <a:gd name="T5" fmla="*/ 143 h 2217"/>
                <a:gd name="T6" fmla="*/ 5 w 4824"/>
                <a:gd name="T7" fmla="*/ 134 h 2217"/>
                <a:gd name="T8" fmla="*/ 10 w 4824"/>
                <a:gd name="T9" fmla="*/ 129 h 2217"/>
                <a:gd name="T10" fmla="*/ 18 w 4824"/>
                <a:gd name="T11" fmla="*/ 124 h 2217"/>
                <a:gd name="T12" fmla="*/ 534 w 4824"/>
                <a:gd name="T13" fmla="*/ 0 h 2217"/>
                <a:gd name="T14" fmla="*/ 603 w 4824"/>
                <a:gd name="T15" fmla="*/ 278 h 2217"/>
                <a:gd name="T16" fmla="*/ 35 w 4824"/>
                <a:gd name="T17" fmla="*/ 276 h 2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24"/>
                <a:gd name="T28" fmla="*/ 0 h 2217"/>
                <a:gd name="T29" fmla="*/ 4824 w 4824"/>
                <a:gd name="T30" fmla="*/ 2217 h 22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24" h="2217">
                  <a:moveTo>
                    <a:pt x="276" y="2203"/>
                  </a:moveTo>
                  <a:lnTo>
                    <a:pt x="0" y="1194"/>
                  </a:lnTo>
                  <a:lnTo>
                    <a:pt x="8" y="1138"/>
                  </a:lnTo>
                  <a:lnTo>
                    <a:pt x="39" y="1071"/>
                  </a:lnTo>
                  <a:lnTo>
                    <a:pt x="78" y="1026"/>
                  </a:lnTo>
                  <a:lnTo>
                    <a:pt x="146" y="985"/>
                  </a:lnTo>
                  <a:lnTo>
                    <a:pt x="4268" y="0"/>
                  </a:lnTo>
                  <a:lnTo>
                    <a:pt x="4824" y="2217"/>
                  </a:lnTo>
                  <a:lnTo>
                    <a:pt x="276" y="2203"/>
                  </a:lnTo>
                  <a:close/>
                </a:path>
              </a:pathLst>
            </a:custGeom>
            <a:solidFill>
              <a:srgbClr val="FFEA00"/>
            </a:solidFill>
            <a:ln w="0">
              <a:solidFill>
                <a:srgbClr val="FFEA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2"/>
            <p:cNvSpPr>
              <a:spLocks/>
            </p:cNvSpPr>
            <p:nvPr/>
          </p:nvSpPr>
          <p:spPr bwMode="auto">
            <a:xfrm>
              <a:off x="3168" y="2274"/>
              <a:ext cx="261" cy="87"/>
            </a:xfrm>
            <a:custGeom>
              <a:avLst/>
              <a:gdLst>
                <a:gd name="T0" fmla="*/ 5 w 2090"/>
                <a:gd name="T1" fmla="*/ 87 h 697"/>
                <a:gd name="T2" fmla="*/ 261 w 2090"/>
                <a:gd name="T3" fmla="*/ 23 h 697"/>
                <a:gd name="T4" fmla="*/ 255 w 2090"/>
                <a:gd name="T5" fmla="*/ 0 h 697"/>
                <a:gd name="T6" fmla="*/ 0 w 2090"/>
                <a:gd name="T7" fmla="*/ 63 h 697"/>
                <a:gd name="T8" fmla="*/ 5 w 2090"/>
                <a:gd name="T9" fmla="*/ 87 h 697"/>
                <a:gd name="T10" fmla="*/ 0 60000 65536"/>
                <a:gd name="T11" fmla="*/ 0 60000 65536"/>
                <a:gd name="T12" fmla="*/ 0 60000 65536"/>
                <a:gd name="T13" fmla="*/ 0 60000 65536"/>
                <a:gd name="T14" fmla="*/ 0 60000 65536"/>
                <a:gd name="T15" fmla="*/ 0 w 2090"/>
                <a:gd name="T16" fmla="*/ 0 h 697"/>
                <a:gd name="T17" fmla="*/ 2090 w 2090"/>
                <a:gd name="T18" fmla="*/ 697 h 697"/>
              </a:gdLst>
              <a:ahLst/>
              <a:cxnLst>
                <a:cxn ang="T10">
                  <a:pos x="T0" y="T1"/>
                </a:cxn>
                <a:cxn ang="T11">
                  <a:pos x="T2" y="T3"/>
                </a:cxn>
                <a:cxn ang="T12">
                  <a:pos x="T4" y="T5"/>
                </a:cxn>
                <a:cxn ang="T13">
                  <a:pos x="T6" y="T7"/>
                </a:cxn>
                <a:cxn ang="T14">
                  <a:pos x="T8" y="T9"/>
                </a:cxn>
              </a:cxnLst>
              <a:rect l="T15" t="T16" r="T17" b="T18"/>
              <a:pathLst>
                <a:path w="2090" h="697">
                  <a:moveTo>
                    <a:pt x="40" y="697"/>
                  </a:moveTo>
                  <a:lnTo>
                    <a:pt x="2090" y="181"/>
                  </a:lnTo>
                  <a:lnTo>
                    <a:pt x="2042" y="0"/>
                  </a:lnTo>
                  <a:lnTo>
                    <a:pt x="0" y="506"/>
                  </a:lnTo>
                  <a:lnTo>
                    <a:pt x="40" y="697"/>
                  </a:lnTo>
                  <a:close/>
                </a:path>
              </a:pathLst>
            </a:custGeom>
            <a:solidFill>
              <a:srgbClr val="FFFFFF"/>
            </a:solidFill>
            <a:ln w="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p:cNvSpPr>
              <a:spLocks noChangeArrowheads="1"/>
            </p:cNvSpPr>
            <p:nvPr/>
          </p:nvSpPr>
          <p:spPr bwMode="auto">
            <a:xfrm>
              <a:off x="2802" y="2553"/>
              <a:ext cx="833" cy="64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5" name="Freeform 14"/>
            <p:cNvSpPr>
              <a:spLocks/>
            </p:cNvSpPr>
            <p:nvPr/>
          </p:nvSpPr>
          <p:spPr bwMode="auto">
            <a:xfrm>
              <a:off x="2838" y="1774"/>
              <a:ext cx="762" cy="765"/>
            </a:xfrm>
            <a:custGeom>
              <a:avLst/>
              <a:gdLst>
                <a:gd name="T0" fmla="*/ 0 w 6094"/>
                <a:gd name="T1" fmla="*/ 765 h 6121"/>
                <a:gd name="T2" fmla="*/ 0 w 6094"/>
                <a:gd name="T3" fmla="*/ 0 h 6121"/>
                <a:gd name="T4" fmla="*/ 762 w 6094"/>
                <a:gd name="T5" fmla="*/ 0 h 6121"/>
                <a:gd name="T6" fmla="*/ 762 w 6094"/>
                <a:gd name="T7" fmla="*/ 765 h 6121"/>
                <a:gd name="T8" fmla="*/ 0 60000 65536"/>
                <a:gd name="T9" fmla="*/ 0 60000 65536"/>
                <a:gd name="T10" fmla="*/ 0 60000 65536"/>
                <a:gd name="T11" fmla="*/ 0 60000 65536"/>
                <a:gd name="T12" fmla="*/ 0 w 6094"/>
                <a:gd name="T13" fmla="*/ 0 h 6121"/>
                <a:gd name="T14" fmla="*/ 6094 w 6094"/>
                <a:gd name="T15" fmla="*/ 6121 h 6121"/>
              </a:gdLst>
              <a:ahLst/>
              <a:cxnLst>
                <a:cxn ang="T8">
                  <a:pos x="T0" y="T1"/>
                </a:cxn>
                <a:cxn ang="T9">
                  <a:pos x="T2" y="T3"/>
                </a:cxn>
                <a:cxn ang="T10">
                  <a:pos x="T4" y="T5"/>
                </a:cxn>
                <a:cxn ang="T11">
                  <a:pos x="T6" y="T7"/>
                </a:cxn>
              </a:cxnLst>
              <a:rect l="T12" t="T13" r="T14" b="T15"/>
              <a:pathLst>
                <a:path w="6094" h="6121">
                  <a:moveTo>
                    <a:pt x="0" y="6121"/>
                  </a:moveTo>
                  <a:lnTo>
                    <a:pt x="0" y="0"/>
                  </a:lnTo>
                  <a:lnTo>
                    <a:pt x="6094" y="0"/>
                  </a:lnTo>
                  <a:lnTo>
                    <a:pt x="6094" y="612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5"/>
            <p:cNvSpPr>
              <a:spLocks/>
            </p:cNvSpPr>
            <p:nvPr/>
          </p:nvSpPr>
          <p:spPr bwMode="auto">
            <a:xfrm>
              <a:off x="2838" y="3193"/>
              <a:ext cx="762" cy="132"/>
            </a:xfrm>
            <a:custGeom>
              <a:avLst/>
              <a:gdLst>
                <a:gd name="T0" fmla="*/ 762 w 6094"/>
                <a:gd name="T1" fmla="*/ 0 h 1051"/>
                <a:gd name="T2" fmla="*/ 762 w 6094"/>
                <a:gd name="T3" fmla="*/ 132 h 1051"/>
                <a:gd name="T4" fmla="*/ 0 w 6094"/>
                <a:gd name="T5" fmla="*/ 132 h 1051"/>
                <a:gd name="T6" fmla="*/ 0 w 6094"/>
                <a:gd name="T7" fmla="*/ 0 h 1051"/>
                <a:gd name="T8" fmla="*/ 0 60000 65536"/>
                <a:gd name="T9" fmla="*/ 0 60000 65536"/>
                <a:gd name="T10" fmla="*/ 0 60000 65536"/>
                <a:gd name="T11" fmla="*/ 0 60000 65536"/>
                <a:gd name="T12" fmla="*/ 0 w 6094"/>
                <a:gd name="T13" fmla="*/ 0 h 1051"/>
                <a:gd name="T14" fmla="*/ 6094 w 6094"/>
                <a:gd name="T15" fmla="*/ 1051 h 1051"/>
              </a:gdLst>
              <a:ahLst/>
              <a:cxnLst>
                <a:cxn ang="T8">
                  <a:pos x="T0" y="T1"/>
                </a:cxn>
                <a:cxn ang="T9">
                  <a:pos x="T2" y="T3"/>
                </a:cxn>
                <a:cxn ang="T10">
                  <a:pos x="T4" y="T5"/>
                </a:cxn>
                <a:cxn ang="T11">
                  <a:pos x="T6" y="T7"/>
                </a:cxn>
              </a:cxnLst>
              <a:rect l="T12" t="T13" r="T14" b="T15"/>
              <a:pathLst>
                <a:path w="6094" h="1051">
                  <a:moveTo>
                    <a:pt x="6094" y="0"/>
                  </a:moveTo>
                  <a:lnTo>
                    <a:pt x="6094" y="1051"/>
                  </a:lnTo>
                  <a:lnTo>
                    <a:pt x="0" y="1051"/>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16"/>
            <p:cNvSpPr>
              <a:spLocks noChangeArrowheads="1"/>
            </p:cNvSpPr>
            <p:nvPr/>
          </p:nvSpPr>
          <p:spPr bwMode="auto">
            <a:xfrm>
              <a:off x="2838" y="3193"/>
              <a:ext cx="762" cy="73"/>
            </a:xfrm>
            <a:prstGeom prst="rect">
              <a:avLst/>
            </a:prstGeom>
            <a:solidFill>
              <a:srgbClr val="000000"/>
            </a:solidFill>
            <a:ln w="0">
              <a:solidFill>
                <a:srgbClr val="000000"/>
              </a:solidFill>
              <a:miter lim="800000"/>
              <a:headEnd/>
              <a:tailEnd/>
            </a:ln>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8" name="Rectangle 17"/>
            <p:cNvSpPr>
              <a:spLocks noChangeArrowheads="1"/>
            </p:cNvSpPr>
            <p:nvPr/>
          </p:nvSpPr>
          <p:spPr bwMode="auto">
            <a:xfrm>
              <a:off x="3113" y="2101"/>
              <a:ext cx="211" cy="7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9" name="Freeform 18"/>
            <p:cNvSpPr>
              <a:spLocks/>
            </p:cNvSpPr>
            <p:nvPr/>
          </p:nvSpPr>
          <p:spPr bwMode="auto">
            <a:xfrm>
              <a:off x="3113" y="2101"/>
              <a:ext cx="211" cy="74"/>
            </a:xfrm>
            <a:custGeom>
              <a:avLst/>
              <a:gdLst>
                <a:gd name="T0" fmla="*/ 189 w 1688"/>
                <a:gd name="T1" fmla="*/ 0 h 589"/>
                <a:gd name="T2" fmla="*/ 189 w 1688"/>
                <a:gd name="T3" fmla="*/ 52 h 589"/>
                <a:gd name="T4" fmla="*/ 22 w 1688"/>
                <a:gd name="T5" fmla="*/ 52 h 589"/>
                <a:gd name="T6" fmla="*/ 22 w 1688"/>
                <a:gd name="T7" fmla="*/ 0 h 589"/>
                <a:gd name="T8" fmla="*/ 0 w 1688"/>
                <a:gd name="T9" fmla="*/ 0 h 589"/>
                <a:gd name="T10" fmla="*/ 0 w 1688"/>
                <a:gd name="T11" fmla="*/ 74 h 589"/>
                <a:gd name="T12" fmla="*/ 211 w 1688"/>
                <a:gd name="T13" fmla="*/ 74 h 589"/>
                <a:gd name="T14" fmla="*/ 211 w 1688"/>
                <a:gd name="T15" fmla="*/ 0 h 589"/>
                <a:gd name="T16" fmla="*/ 189 w 1688"/>
                <a:gd name="T17" fmla="*/ 0 h 5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8"/>
                <a:gd name="T28" fmla="*/ 0 h 589"/>
                <a:gd name="T29" fmla="*/ 1688 w 1688"/>
                <a:gd name="T30" fmla="*/ 589 h 5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8" h="589">
                  <a:moveTo>
                    <a:pt x="1512" y="0"/>
                  </a:moveTo>
                  <a:lnTo>
                    <a:pt x="1512" y="410"/>
                  </a:lnTo>
                  <a:lnTo>
                    <a:pt x="178" y="410"/>
                  </a:lnTo>
                  <a:lnTo>
                    <a:pt x="178" y="0"/>
                  </a:lnTo>
                  <a:lnTo>
                    <a:pt x="0" y="0"/>
                  </a:lnTo>
                  <a:lnTo>
                    <a:pt x="0" y="589"/>
                  </a:lnTo>
                  <a:lnTo>
                    <a:pt x="1688" y="589"/>
                  </a:lnTo>
                  <a:lnTo>
                    <a:pt x="1688" y="0"/>
                  </a:lnTo>
                  <a:lnTo>
                    <a:pt x="1512" y="0"/>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9"/>
            <p:cNvSpPr>
              <a:spLocks/>
            </p:cNvSpPr>
            <p:nvPr/>
          </p:nvSpPr>
          <p:spPr bwMode="auto">
            <a:xfrm>
              <a:off x="3193" y="1803"/>
              <a:ext cx="58" cy="58"/>
            </a:xfrm>
            <a:custGeom>
              <a:avLst/>
              <a:gdLst>
                <a:gd name="T0" fmla="*/ 58 w 466"/>
                <a:gd name="T1" fmla="*/ 29 h 463"/>
                <a:gd name="T2" fmla="*/ 58 w 466"/>
                <a:gd name="T3" fmla="*/ 23 h 463"/>
                <a:gd name="T4" fmla="*/ 55 w 466"/>
                <a:gd name="T5" fmla="*/ 18 h 463"/>
                <a:gd name="T6" fmla="*/ 53 w 466"/>
                <a:gd name="T7" fmla="*/ 13 h 463"/>
                <a:gd name="T8" fmla="*/ 48 w 466"/>
                <a:gd name="T9" fmla="*/ 7 h 463"/>
                <a:gd name="T10" fmla="*/ 43 w 466"/>
                <a:gd name="T11" fmla="*/ 5 h 463"/>
                <a:gd name="T12" fmla="*/ 38 w 466"/>
                <a:gd name="T13" fmla="*/ 2 h 463"/>
                <a:gd name="T14" fmla="*/ 32 w 466"/>
                <a:gd name="T15" fmla="*/ 0 h 463"/>
                <a:gd name="T16" fmla="*/ 25 w 466"/>
                <a:gd name="T17" fmla="*/ 1 h 463"/>
                <a:gd name="T18" fmla="*/ 20 w 466"/>
                <a:gd name="T19" fmla="*/ 2 h 463"/>
                <a:gd name="T20" fmla="*/ 14 w 466"/>
                <a:gd name="T21" fmla="*/ 5 h 463"/>
                <a:gd name="T22" fmla="*/ 9 w 466"/>
                <a:gd name="T23" fmla="*/ 9 h 463"/>
                <a:gd name="T24" fmla="*/ 5 w 466"/>
                <a:gd name="T25" fmla="*/ 13 h 463"/>
                <a:gd name="T26" fmla="*/ 3 w 466"/>
                <a:gd name="T27" fmla="*/ 20 h 463"/>
                <a:gd name="T28" fmla="*/ 1 w 466"/>
                <a:gd name="T29" fmla="*/ 26 h 463"/>
                <a:gd name="T30" fmla="*/ 0 w 466"/>
                <a:gd name="T31" fmla="*/ 32 h 463"/>
                <a:gd name="T32" fmla="*/ 2 w 466"/>
                <a:gd name="T33" fmla="*/ 37 h 463"/>
                <a:gd name="T34" fmla="*/ 4 w 466"/>
                <a:gd name="T35" fmla="*/ 43 h 463"/>
                <a:gd name="T36" fmla="*/ 7 w 466"/>
                <a:gd name="T37" fmla="*/ 48 h 463"/>
                <a:gd name="T38" fmla="*/ 12 w 466"/>
                <a:gd name="T39" fmla="*/ 53 h 463"/>
                <a:gd name="T40" fmla="*/ 17 w 466"/>
                <a:gd name="T41" fmla="*/ 56 h 463"/>
                <a:gd name="T42" fmla="*/ 23 w 466"/>
                <a:gd name="T43" fmla="*/ 58 h 463"/>
                <a:gd name="T44" fmla="*/ 29 w 466"/>
                <a:gd name="T45" fmla="*/ 58 h 463"/>
                <a:gd name="T46" fmla="*/ 35 w 466"/>
                <a:gd name="T47" fmla="*/ 58 h 463"/>
                <a:gd name="T48" fmla="*/ 41 w 466"/>
                <a:gd name="T49" fmla="*/ 57 h 463"/>
                <a:gd name="T50" fmla="*/ 46 w 466"/>
                <a:gd name="T51" fmla="*/ 53 h 463"/>
                <a:gd name="T52" fmla="*/ 51 w 466"/>
                <a:gd name="T53" fmla="*/ 48 h 463"/>
                <a:gd name="T54" fmla="*/ 55 w 466"/>
                <a:gd name="T55" fmla="*/ 44 h 463"/>
                <a:gd name="T56" fmla="*/ 57 w 466"/>
                <a:gd name="T57" fmla="*/ 38 h 463"/>
                <a:gd name="T58" fmla="*/ 58 w 466"/>
                <a:gd name="T59" fmla="*/ 32 h 463"/>
                <a:gd name="T60" fmla="*/ 58 w 466"/>
                <a:gd name="T61" fmla="*/ 29 h 4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6"/>
                <a:gd name="T94" fmla="*/ 0 h 463"/>
                <a:gd name="T95" fmla="*/ 466 w 466"/>
                <a:gd name="T96" fmla="*/ 463 h 4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6" h="463">
                  <a:moveTo>
                    <a:pt x="466" y="232"/>
                  </a:moveTo>
                  <a:lnTo>
                    <a:pt x="466" y="186"/>
                  </a:lnTo>
                  <a:lnTo>
                    <a:pt x="443" y="142"/>
                  </a:lnTo>
                  <a:lnTo>
                    <a:pt x="422" y="101"/>
                  </a:lnTo>
                  <a:lnTo>
                    <a:pt x="387" y="56"/>
                  </a:lnTo>
                  <a:lnTo>
                    <a:pt x="343" y="37"/>
                  </a:lnTo>
                  <a:lnTo>
                    <a:pt x="305" y="15"/>
                  </a:lnTo>
                  <a:lnTo>
                    <a:pt x="254" y="0"/>
                  </a:lnTo>
                  <a:lnTo>
                    <a:pt x="204" y="8"/>
                  </a:lnTo>
                  <a:lnTo>
                    <a:pt x="158" y="15"/>
                  </a:lnTo>
                  <a:lnTo>
                    <a:pt x="115" y="43"/>
                  </a:lnTo>
                  <a:lnTo>
                    <a:pt x="71" y="71"/>
                  </a:lnTo>
                  <a:lnTo>
                    <a:pt x="43" y="107"/>
                  </a:lnTo>
                  <a:lnTo>
                    <a:pt x="23" y="157"/>
                  </a:lnTo>
                  <a:lnTo>
                    <a:pt x="8" y="204"/>
                  </a:lnTo>
                  <a:lnTo>
                    <a:pt x="0" y="252"/>
                  </a:lnTo>
                  <a:lnTo>
                    <a:pt x="17" y="297"/>
                  </a:lnTo>
                  <a:lnTo>
                    <a:pt x="30" y="346"/>
                  </a:lnTo>
                  <a:lnTo>
                    <a:pt x="56" y="387"/>
                  </a:lnTo>
                  <a:lnTo>
                    <a:pt x="93" y="424"/>
                  </a:lnTo>
                  <a:lnTo>
                    <a:pt x="135" y="447"/>
                  </a:lnTo>
                  <a:lnTo>
                    <a:pt x="188" y="463"/>
                  </a:lnTo>
                  <a:lnTo>
                    <a:pt x="232" y="463"/>
                  </a:lnTo>
                  <a:lnTo>
                    <a:pt x="282" y="463"/>
                  </a:lnTo>
                  <a:lnTo>
                    <a:pt x="327" y="452"/>
                  </a:lnTo>
                  <a:lnTo>
                    <a:pt x="371" y="424"/>
                  </a:lnTo>
                  <a:lnTo>
                    <a:pt x="410" y="387"/>
                  </a:lnTo>
                  <a:lnTo>
                    <a:pt x="438" y="353"/>
                  </a:lnTo>
                  <a:lnTo>
                    <a:pt x="460" y="302"/>
                  </a:lnTo>
                  <a:lnTo>
                    <a:pt x="466" y="252"/>
                  </a:lnTo>
                  <a:lnTo>
                    <a:pt x="466" y="232"/>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a:spLocks noChangeArrowheads="1"/>
            </p:cNvSpPr>
            <p:nvPr/>
          </p:nvSpPr>
          <p:spPr bwMode="auto">
            <a:xfrm>
              <a:off x="3078" y="2815"/>
              <a:ext cx="283" cy="9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22" name="Freeform 21"/>
            <p:cNvSpPr>
              <a:spLocks/>
            </p:cNvSpPr>
            <p:nvPr/>
          </p:nvSpPr>
          <p:spPr bwMode="auto">
            <a:xfrm>
              <a:off x="3078" y="2815"/>
              <a:ext cx="282" cy="95"/>
            </a:xfrm>
            <a:custGeom>
              <a:avLst/>
              <a:gdLst>
                <a:gd name="T0" fmla="*/ 36 w 2262"/>
                <a:gd name="T1" fmla="*/ 0 h 755"/>
                <a:gd name="T2" fmla="*/ 36 w 2262"/>
                <a:gd name="T3" fmla="*/ 50 h 755"/>
                <a:gd name="T4" fmla="*/ 246 w 2262"/>
                <a:gd name="T5" fmla="*/ 50 h 755"/>
                <a:gd name="T6" fmla="*/ 246 w 2262"/>
                <a:gd name="T7" fmla="*/ 0 h 755"/>
                <a:gd name="T8" fmla="*/ 282 w 2262"/>
                <a:gd name="T9" fmla="*/ 0 h 755"/>
                <a:gd name="T10" fmla="*/ 282 w 2262"/>
                <a:gd name="T11" fmla="*/ 95 h 755"/>
                <a:gd name="T12" fmla="*/ 0 w 2262"/>
                <a:gd name="T13" fmla="*/ 95 h 755"/>
                <a:gd name="T14" fmla="*/ 0 w 2262"/>
                <a:gd name="T15" fmla="*/ 0 h 755"/>
                <a:gd name="T16" fmla="*/ 36 w 2262"/>
                <a:gd name="T17" fmla="*/ 0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62"/>
                <a:gd name="T28" fmla="*/ 0 h 755"/>
                <a:gd name="T29" fmla="*/ 2262 w 2262"/>
                <a:gd name="T30" fmla="*/ 755 h 7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62" h="755">
                  <a:moveTo>
                    <a:pt x="286" y="0"/>
                  </a:moveTo>
                  <a:lnTo>
                    <a:pt x="286" y="400"/>
                  </a:lnTo>
                  <a:lnTo>
                    <a:pt x="1974" y="400"/>
                  </a:lnTo>
                  <a:lnTo>
                    <a:pt x="1974" y="0"/>
                  </a:lnTo>
                  <a:lnTo>
                    <a:pt x="2262" y="0"/>
                  </a:lnTo>
                  <a:lnTo>
                    <a:pt x="2262" y="755"/>
                  </a:lnTo>
                  <a:lnTo>
                    <a:pt x="0" y="755"/>
                  </a:lnTo>
                  <a:lnTo>
                    <a:pt x="0" y="0"/>
                  </a:lnTo>
                  <a:lnTo>
                    <a:pt x="286" y="0"/>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2"/>
            <p:cNvSpPr>
              <a:spLocks/>
            </p:cNvSpPr>
            <p:nvPr/>
          </p:nvSpPr>
          <p:spPr bwMode="auto">
            <a:xfrm>
              <a:off x="2898" y="2295"/>
              <a:ext cx="604" cy="244"/>
            </a:xfrm>
            <a:custGeom>
              <a:avLst/>
              <a:gdLst>
                <a:gd name="T0" fmla="*/ 604 w 4836"/>
                <a:gd name="T1" fmla="*/ 244 h 1954"/>
                <a:gd name="T2" fmla="*/ 544 w 4836"/>
                <a:gd name="T3" fmla="*/ 0 h 1954"/>
                <a:gd name="T4" fmla="*/ 275 w 4836"/>
                <a:gd name="T5" fmla="*/ 67 h 1954"/>
                <a:gd name="T6" fmla="*/ 263 w 4836"/>
                <a:gd name="T7" fmla="*/ 22 h 1954"/>
                <a:gd name="T8" fmla="*/ 16 w 4836"/>
                <a:gd name="T9" fmla="*/ 84 h 1954"/>
                <a:gd name="T10" fmla="*/ 12 w 4836"/>
                <a:gd name="T11" fmla="*/ 86 h 1954"/>
                <a:gd name="T12" fmla="*/ 9 w 4836"/>
                <a:gd name="T13" fmla="*/ 87 h 1954"/>
                <a:gd name="T14" fmla="*/ 6 w 4836"/>
                <a:gd name="T15" fmla="*/ 91 h 1954"/>
                <a:gd name="T16" fmla="*/ 3 w 4836"/>
                <a:gd name="T17" fmla="*/ 94 h 1954"/>
                <a:gd name="T18" fmla="*/ 1 w 4836"/>
                <a:gd name="T19" fmla="*/ 98 h 1954"/>
                <a:gd name="T20" fmla="*/ 0 w 4836"/>
                <a:gd name="T21" fmla="*/ 103 h 1954"/>
                <a:gd name="T22" fmla="*/ 0 w 4836"/>
                <a:gd name="T23" fmla="*/ 107 h 1954"/>
                <a:gd name="T24" fmla="*/ 1 w 4836"/>
                <a:gd name="T25" fmla="*/ 110 h 1954"/>
                <a:gd name="T26" fmla="*/ 36 w 4836"/>
                <a:gd name="T27" fmla="*/ 244 h 19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36"/>
                <a:gd name="T43" fmla="*/ 0 h 1954"/>
                <a:gd name="T44" fmla="*/ 4836 w 4836"/>
                <a:gd name="T45" fmla="*/ 1954 h 19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36" h="1954">
                  <a:moveTo>
                    <a:pt x="4836" y="1954"/>
                  </a:moveTo>
                  <a:lnTo>
                    <a:pt x="4352" y="0"/>
                  </a:lnTo>
                  <a:lnTo>
                    <a:pt x="2203" y="535"/>
                  </a:lnTo>
                  <a:lnTo>
                    <a:pt x="2104" y="177"/>
                  </a:lnTo>
                  <a:lnTo>
                    <a:pt x="131" y="670"/>
                  </a:lnTo>
                  <a:lnTo>
                    <a:pt x="98" y="685"/>
                  </a:lnTo>
                  <a:lnTo>
                    <a:pt x="70" y="698"/>
                  </a:lnTo>
                  <a:lnTo>
                    <a:pt x="50" y="726"/>
                  </a:lnTo>
                  <a:lnTo>
                    <a:pt x="26" y="755"/>
                  </a:lnTo>
                  <a:lnTo>
                    <a:pt x="11" y="787"/>
                  </a:lnTo>
                  <a:lnTo>
                    <a:pt x="0" y="825"/>
                  </a:lnTo>
                  <a:lnTo>
                    <a:pt x="0" y="860"/>
                  </a:lnTo>
                  <a:lnTo>
                    <a:pt x="8" y="882"/>
                  </a:lnTo>
                  <a:lnTo>
                    <a:pt x="286" y="195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3"/>
            <p:cNvSpPr>
              <a:spLocks/>
            </p:cNvSpPr>
            <p:nvPr/>
          </p:nvSpPr>
          <p:spPr bwMode="auto">
            <a:xfrm>
              <a:off x="3139" y="2211"/>
              <a:ext cx="302" cy="128"/>
            </a:xfrm>
            <a:custGeom>
              <a:avLst/>
              <a:gdLst>
                <a:gd name="T0" fmla="*/ 281 w 2416"/>
                <a:gd name="T1" fmla="*/ 65 h 1025"/>
                <a:gd name="T2" fmla="*/ 287 w 2416"/>
                <a:gd name="T3" fmla="*/ 88 h 1025"/>
                <a:gd name="T4" fmla="*/ 302 w 2416"/>
                <a:gd name="T5" fmla="*/ 84 h 1025"/>
                <a:gd name="T6" fmla="*/ 285 w 2416"/>
                <a:gd name="T7" fmla="*/ 17 h 1025"/>
                <a:gd name="T8" fmla="*/ 285 w 2416"/>
                <a:gd name="T9" fmla="*/ 14 h 1025"/>
                <a:gd name="T10" fmla="*/ 283 w 2416"/>
                <a:gd name="T11" fmla="*/ 10 h 1025"/>
                <a:gd name="T12" fmla="*/ 281 w 2416"/>
                <a:gd name="T13" fmla="*/ 7 h 1025"/>
                <a:gd name="T14" fmla="*/ 277 w 2416"/>
                <a:gd name="T15" fmla="*/ 5 h 1025"/>
                <a:gd name="T16" fmla="*/ 274 w 2416"/>
                <a:gd name="T17" fmla="*/ 2 h 1025"/>
                <a:gd name="T18" fmla="*/ 269 w 2416"/>
                <a:gd name="T19" fmla="*/ 0 h 1025"/>
                <a:gd name="T20" fmla="*/ 265 w 2416"/>
                <a:gd name="T21" fmla="*/ 0 h 1025"/>
                <a:gd name="T22" fmla="*/ 261 w 2416"/>
                <a:gd name="T23" fmla="*/ 0 h 1025"/>
                <a:gd name="T24" fmla="*/ 31 w 2416"/>
                <a:gd name="T25" fmla="*/ 57 h 1025"/>
                <a:gd name="T26" fmla="*/ 27 w 2416"/>
                <a:gd name="T27" fmla="*/ 59 h 1025"/>
                <a:gd name="T28" fmla="*/ 24 w 2416"/>
                <a:gd name="T29" fmla="*/ 62 h 1025"/>
                <a:gd name="T30" fmla="*/ 21 w 2416"/>
                <a:gd name="T31" fmla="*/ 64 h 1025"/>
                <a:gd name="T32" fmla="*/ 19 w 2416"/>
                <a:gd name="T33" fmla="*/ 69 h 1025"/>
                <a:gd name="T34" fmla="*/ 17 w 2416"/>
                <a:gd name="T35" fmla="*/ 72 h 1025"/>
                <a:gd name="T36" fmla="*/ 17 w 2416"/>
                <a:gd name="T37" fmla="*/ 77 h 1025"/>
                <a:gd name="T38" fmla="*/ 17 w 2416"/>
                <a:gd name="T39" fmla="*/ 81 h 1025"/>
                <a:gd name="T40" fmla="*/ 17 w 2416"/>
                <a:gd name="T41" fmla="*/ 85 h 1025"/>
                <a:gd name="T42" fmla="*/ 23 w 2416"/>
                <a:gd name="T43" fmla="*/ 106 h 1025"/>
                <a:gd name="T44" fmla="*/ 0 w 2416"/>
                <a:gd name="T45" fmla="*/ 112 h 1025"/>
                <a:gd name="T46" fmla="*/ 4 w 2416"/>
                <a:gd name="T47" fmla="*/ 112 h 1025"/>
                <a:gd name="T48" fmla="*/ 9 w 2416"/>
                <a:gd name="T49" fmla="*/ 112 h 1025"/>
                <a:gd name="T50" fmla="*/ 13 w 2416"/>
                <a:gd name="T51" fmla="*/ 112 h 1025"/>
                <a:gd name="T52" fmla="*/ 17 w 2416"/>
                <a:gd name="T53" fmla="*/ 113 h 1025"/>
                <a:gd name="T54" fmla="*/ 21 w 2416"/>
                <a:gd name="T55" fmla="*/ 116 h 1025"/>
                <a:gd name="T56" fmla="*/ 24 w 2416"/>
                <a:gd name="T57" fmla="*/ 120 h 1025"/>
                <a:gd name="T58" fmla="*/ 27 w 2416"/>
                <a:gd name="T59" fmla="*/ 123 h 1025"/>
                <a:gd name="T60" fmla="*/ 28 w 2416"/>
                <a:gd name="T61" fmla="*/ 128 h 1025"/>
                <a:gd name="T62" fmla="*/ 281 w 2416"/>
                <a:gd name="T63" fmla="*/ 65 h 10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16"/>
                <a:gd name="T97" fmla="*/ 0 h 1025"/>
                <a:gd name="T98" fmla="*/ 2416 w 2416"/>
                <a:gd name="T99" fmla="*/ 1025 h 10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16" h="1025">
                  <a:moveTo>
                    <a:pt x="2246" y="524"/>
                  </a:moveTo>
                  <a:lnTo>
                    <a:pt x="2294" y="707"/>
                  </a:lnTo>
                  <a:lnTo>
                    <a:pt x="2416" y="671"/>
                  </a:lnTo>
                  <a:lnTo>
                    <a:pt x="2282" y="140"/>
                  </a:lnTo>
                  <a:lnTo>
                    <a:pt x="2282" y="112"/>
                  </a:lnTo>
                  <a:lnTo>
                    <a:pt x="2260" y="84"/>
                  </a:lnTo>
                  <a:lnTo>
                    <a:pt x="2246" y="56"/>
                  </a:lnTo>
                  <a:lnTo>
                    <a:pt x="2217" y="38"/>
                  </a:lnTo>
                  <a:lnTo>
                    <a:pt x="2189" y="13"/>
                  </a:lnTo>
                  <a:lnTo>
                    <a:pt x="2154" y="0"/>
                  </a:lnTo>
                  <a:lnTo>
                    <a:pt x="2118" y="0"/>
                  </a:lnTo>
                  <a:lnTo>
                    <a:pt x="2085" y="0"/>
                  </a:lnTo>
                  <a:lnTo>
                    <a:pt x="244" y="453"/>
                  </a:lnTo>
                  <a:lnTo>
                    <a:pt x="216" y="471"/>
                  </a:lnTo>
                  <a:lnTo>
                    <a:pt x="188" y="496"/>
                  </a:lnTo>
                  <a:lnTo>
                    <a:pt x="167" y="516"/>
                  </a:lnTo>
                  <a:lnTo>
                    <a:pt x="153" y="550"/>
                  </a:lnTo>
                  <a:lnTo>
                    <a:pt x="133" y="578"/>
                  </a:lnTo>
                  <a:lnTo>
                    <a:pt x="133" y="616"/>
                  </a:lnTo>
                  <a:lnTo>
                    <a:pt x="133" y="649"/>
                  </a:lnTo>
                  <a:lnTo>
                    <a:pt x="139" y="679"/>
                  </a:lnTo>
                  <a:lnTo>
                    <a:pt x="181" y="848"/>
                  </a:lnTo>
                  <a:lnTo>
                    <a:pt x="0" y="893"/>
                  </a:lnTo>
                  <a:lnTo>
                    <a:pt x="34" y="893"/>
                  </a:lnTo>
                  <a:lnTo>
                    <a:pt x="68" y="893"/>
                  </a:lnTo>
                  <a:lnTo>
                    <a:pt x="104" y="896"/>
                  </a:lnTo>
                  <a:lnTo>
                    <a:pt x="133" y="908"/>
                  </a:lnTo>
                  <a:lnTo>
                    <a:pt x="167" y="931"/>
                  </a:lnTo>
                  <a:lnTo>
                    <a:pt x="188" y="959"/>
                  </a:lnTo>
                  <a:lnTo>
                    <a:pt x="216" y="987"/>
                  </a:lnTo>
                  <a:lnTo>
                    <a:pt x="224" y="1025"/>
                  </a:lnTo>
                  <a:lnTo>
                    <a:pt x="2246" y="524"/>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Line 25"/>
            <p:cNvSpPr>
              <a:spLocks noChangeShapeType="1"/>
            </p:cNvSpPr>
            <p:nvPr/>
          </p:nvSpPr>
          <p:spPr bwMode="auto">
            <a:xfrm>
              <a:off x="3222" y="1814"/>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5"/>
            <p:cNvSpPr>
              <a:spLocks/>
            </p:cNvSpPr>
            <p:nvPr/>
          </p:nvSpPr>
          <p:spPr bwMode="auto">
            <a:xfrm>
              <a:off x="2906" y="2502"/>
              <a:ext cx="628" cy="37"/>
            </a:xfrm>
            <a:custGeom>
              <a:avLst/>
              <a:gdLst>
                <a:gd name="T0" fmla="*/ 23 w 5018"/>
                <a:gd name="T1" fmla="*/ 28 h 292"/>
                <a:gd name="T2" fmla="*/ 595 w 5018"/>
                <a:gd name="T3" fmla="*/ 28 h 292"/>
                <a:gd name="T4" fmla="*/ 588 w 5018"/>
                <a:gd name="T5" fmla="*/ 0 h 292"/>
                <a:gd name="T6" fmla="*/ 628 w 5018"/>
                <a:gd name="T7" fmla="*/ 0 h 292"/>
                <a:gd name="T8" fmla="*/ 628 w 5018"/>
                <a:gd name="T9" fmla="*/ 37 h 292"/>
                <a:gd name="T10" fmla="*/ 0 w 5018"/>
                <a:gd name="T11" fmla="*/ 37 h 292"/>
                <a:gd name="T12" fmla="*/ 0 w 5018"/>
                <a:gd name="T13" fmla="*/ 0 h 292"/>
                <a:gd name="T14" fmla="*/ 17 w 5018"/>
                <a:gd name="T15" fmla="*/ 0 h 292"/>
                <a:gd name="T16" fmla="*/ 23 w 5018"/>
                <a:gd name="T17" fmla="*/ 28 h 2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18"/>
                <a:gd name="T28" fmla="*/ 0 h 292"/>
                <a:gd name="T29" fmla="*/ 5018 w 5018"/>
                <a:gd name="T30" fmla="*/ 292 h 2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18" h="292">
                  <a:moveTo>
                    <a:pt x="183" y="221"/>
                  </a:moveTo>
                  <a:lnTo>
                    <a:pt x="4758" y="221"/>
                  </a:lnTo>
                  <a:lnTo>
                    <a:pt x="4697" y="0"/>
                  </a:lnTo>
                  <a:lnTo>
                    <a:pt x="5018" y="0"/>
                  </a:lnTo>
                  <a:lnTo>
                    <a:pt x="5018" y="292"/>
                  </a:lnTo>
                  <a:lnTo>
                    <a:pt x="0" y="292"/>
                  </a:lnTo>
                  <a:lnTo>
                    <a:pt x="0" y="0"/>
                  </a:lnTo>
                  <a:lnTo>
                    <a:pt x="134" y="0"/>
                  </a:lnTo>
                  <a:lnTo>
                    <a:pt x="183" y="221"/>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6"/>
            <p:cNvSpPr>
              <a:spLocks/>
            </p:cNvSpPr>
            <p:nvPr/>
          </p:nvSpPr>
          <p:spPr bwMode="auto">
            <a:xfrm>
              <a:off x="2802" y="2539"/>
              <a:ext cx="833" cy="14"/>
            </a:xfrm>
            <a:custGeom>
              <a:avLst/>
              <a:gdLst>
                <a:gd name="T0" fmla="*/ 0 w 6669"/>
                <a:gd name="T1" fmla="*/ 14 h 113"/>
                <a:gd name="T2" fmla="*/ 29 w 6669"/>
                <a:gd name="T3" fmla="*/ 0 h 113"/>
                <a:gd name="T4" fmla="*/ 804 w 6669"/>
                <a:gd name="T5" fmla="*/ 0 h 113"/>
                <a:gd name="T6" fmla="*/ 833 w 6669"/>
                <a:gd name="T7" fmla="*/ 14 h 113"/>
                <a:gd name="T8" fmla="*/ 0 w 6669"/>
                <a:gd name="T9" fmla="*/ 14 h 113"/>
                <a:gd name="T10" fmla="*/ 0 60000 65536"/>
                <a:gd name="T11" fmla="*/ 0 60000 65536"/>
                <a:gd name="T12" fmla="*/ 0 60000 65536"/>
                <a:gd name="T13" fmla="*/ 0 60000 65536"/>
                <a:gd name="T14" fmla="*/ 0 60000 65536"/>
                <a:gd name="T15" fmla="*/ 0 w 6669"/>
                <a:gd name="T16" fmla="*/ 0 h 113"/>
                <a:gd name="T17" fmla="*/ 6669 w 6669"/>
                <a:gd name="T18" fmla="*/ 113 h 113"/>
              </a:gdLst>
              <a:ahLst/>
              <a:cxnLst>
                <a:cxn ang="T10">
                  <a:pos x="T0" y="T1"/>
                </a:cxn>
                <a:cxn ang="T11">
                  <a:pos x="T2" y="T3"/>
                </a:cxn>
                <a:cxn ang="T12">
                  <a:pos x="T4" y="T5"/>
                </a:cxn>
                <a:cxn ang="T13">
                  <a:pos x="T6" y="T7"/>
                </a:cxn>
                <a:cxn ang="T14">
                  <a:pos x="T8" y="T9"/>
                </a:cxn>
              </a:cxnLst>
              <a:rect l="T15" t="T16" r="T17" b="T18"/>
              <a:pathLst>
                <a:path w="6669" h="113">
                  <a:moveTo>
                    <a:pt x="0" y="113"/>
                  </a:moveTo>
                  <a:lnTo>
                    <a:pt x="232" y="0"/>
                  </a:lnTo>
                  <a:lnTo>
                    <a:pt x="6438" y="0"/>
                  </a:lnTo>
                  <a:lnTo>
                    <a:pt x="6669" y="113"/>
                  </a:lnTo>
                  <a:lnTo>
                    <a:pt x="0" y="113"/>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7"/>
            <p:cNvSpPr>
              <a:spLocks/>
            </p:cNvSpPr>
            <p:nvPr/>
          </p:nvSpPr>
          <p:spPr bwMode="auto">
            <a:xfrm>
              <a:off x="2906" y="1892"/>
              <a:ext cx="628" cy="545"/>
            </a:xfrm>
            <a:custGeom>
              <a:avLst/>
              <a:gdLst>
                <a:gd name="T0" fmla="*/ 0 w 5018"/>
                <a:gd name="T1" fmla="*/ 488 h 4364"/>
                <a:gd name="T2" fmla="*/ 0 w 5018"/>
                <a:gd name="T3" fmla="*/ 0 h 4364"/>
                <a:gd name="T4" fmla="*/ 628 w 5018"/>
                <a:gd name="T5" fmla="*/ 0 h 4364"/>
                <a:gd name="T6" fmla="*/ 628 w 5018"/>
                <a:gd name="T7" fmla="*/ 545 h 4364"/>
                <a:gd name="T8" fmla="*/ 574 w 5018"/>
                <a:gd name="T9" fmla="*/ 545 h 4364"/>
                <a:gd name="T10" fmla="*/ 0 60000 65536"/>
                <a:gd name="T11" fmla="*/ 0 60000 65536"/>
                <a:gd name="T12" fmla="*/ 0 60000 65536"/>
                <a:gd name="T13" fmla="*/ 0 60000 65536"/>
                <a:gd name="T14" fmla="*/ 0 60000 65536"/>
                <a:gd name="T15" fmla="*/ 0 w 5018"/>
                <a:gd name="T16" fmla="*/ 0 h 4364"/>
                <a:gd name="T17" fmla="*/ 5018 w 5018"/>
                <a:gd name="T18" fmla="*/ 4364 h 4364"/>
              </a:gdLst>
              <a:ahLst/>
              <a:cxnLst>
                <a:cxn ang="T10">
                  <a:pos x="T0" y="T1"/>
                </a:cxn>
                <a:cxn ang="T11">
                  <a:pos x="T2" y="T3"/>
                </a:cxn>
                <a:cxn ang="T12">
                  <a:pos x="T4" y="T5"/>
                </a:cxn>
                <a:cxn ang="T13">
                  <a:pos x="T6" y="T7"/>
                </a:cxn>
                <a:cxn ang="T14">
                  <a:pos x="T8" y="T9"/>
                </a:cxn>
              </a:cxnLst>
              <a:rect l="T15" t="T16" r="T17" b="T18"/>
              <a:pathLst>
                <a:path w="5018" h="4364">
                  <a:moveTo>
                    <a:pt x="0" y="3908"/>
                  </a:moveTo>
                  <a:lnTo>
                    <a:pt x="0" y="0"/>
                  </a:lnTo>
                  <a:lnTo>
                    <a:pt x="5018" y="0"/>
                  </a:lnTo>
                  <a:lnTo>
                    <a:pt x="5018" y="4364"/>
                  </a:lnTo>
                  <a:lnTo>
                    <a:pt x="4585" y="436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8"/>
            <p:cNvSpPr>
              <a:spLocks/>
            </p:cNvSpPr>
            <p:nvPr/>
          </p:nvSpPr>
          <p:spPr bwMode="auto">
            <a:xfrm>
              <a:off x="2802" y="3325"/>
              <a:ext cx="833" cy="36"/>
            </a:xfrm>
            <a:custGeom>
              <a:avLst/>
              <a:gdLst>
                <a:gd name="T0" fmla="*/ 36 w 6669"/>
                <a:gd name="T1" fmla="*/ 0 h 291"/>
                <a:gd name="T2" fmla="*/ 0 w 6669"/>
                <a:gd name="T3" fmla="*/ 36 h 291"/>
                <a:gd name="T4" fmla="*/ 833 w 6669"/>
                <a:gd name="T5" fmla="*/ 36 h 291"/>
                <a:gd name="T6" fmla="*/ 797 w 6669"/>
                <a:gd name="T7" fmla="*/ 0 h 291"/>
                <a:gd name="T8" fmla="*/ 36 w 6669"/>
                <a:gd name="T9" fmla="*/ 0 h 291"/>
                <a:gd name="T10" fmla="*/ 0 60000 65536"/>
                <a:gd name="T11" fmla="*/ 0 60000 65536"/>
                <a:gd name="T12" fmla="*/ 0 60000 65536"/>
                <a:gd name="T13" fmla="*/ 0 60000 65536"/>
                <a:gd name="T14" fmla="*/ 0 60000 65536"/>
                <a:gd name="T15" fmla="*/ 0 w 6669"/>
                <a:gd name="T16" fmla="*/ 0 h 291"/>
                <a:gd name="T17" fmla="*/ 6669 w 6669"/>
                <a:gd name="T18" fmla="*/ 291 h 291"/>
              </a:gdLst>
              <a:ahLst/>
              <a:cxnLst>
                <a:cxn ang="T10">
                  <a:pos x="T0" y="T1"/>
                </a:cxn>
                <a:cxn ang="T11">
                  <a:pos x="T2" y="T3"/>
                </a:cxn>
                <a:cxn ang="T12">
                  <a:pos x="T4" y="T5"/>
                </a:cxn>
                <a:cxn ang="T13">
                  <a:pos x="T6" y="T7"/>
                </a:cxn>
                <a:cxn ang="T14">
                  <a:pos x="T8" y="T9"/>
                </a:cxn>
              </a:cxnLst>
              <a:rect l="T15" t="T16" r="T17" b="T18"/>
              <a:pathLst>
                <a:path w="6669" h="291">
                  <a:moveTo>
                    <a:pt x="288" y="0"/>
                  </a:moveTo>
                  <a:lnTo>
                    <a:pt x="0" y="291"/>
                  </a:lnTo>
                  <a:lnTo>
                    <a:pt x="6669" y="291"/>
                  </a:lnTo>
                  <a:lnTo>
                    <a:pt x="6382" y="0"/>
                  </a:lnTo>
                  <a:lnTo>
                    <a:pt x="288" y="0"/>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29"/>
            <p:cNvSpPr>
              <a:spLocks/>
            </p:cNvSpPr>
            <p:nvPr/>
          </p:nvSpPr>
          <p:spPr bwMode="auto">
            <a:xfrm>
              <a:off x="2838" y="1752"/>
              <a:ext cx="762" cy="22"/>
            </a:xfrm>
            <a:custGeom>
              <a:avLst/>
              <a:gdLst>
                <a:gd name="T0" fmla="*/ 0 w 6094"/>
                <a:gd name="T1" fmla="*/ 22 h 170"/>
                <a:gd name="T2" fmla="*/ 66 w 6094"/>
                <a:gd name="T3" fmla="*/ 0 h 170"/>
                <a:gd name="T4" fmla="*/ 697 w 6094"/>
                <a:gd name="T5" fmla="*/ 0 h 170"/>
                <a:gd name="T6" fmla="*/ 762 w 6094"/>
                <a:gd name="T7" fmla="*/ 22 h 170"/>
                <a:gd name="T8" fmla="*/ 0 w 6094"/>
                <a:gd name="T9" fmla="*/ 22 h 170"/>
                <a:gd name="T10" fmla="*/ 0 60000 65536"/>
                <a:gd name="T11" fmla="*/ 0 60000 65536"/>
                <a:gd name="T12" fmla="*/ 0 60000 65536"/>
                <a:gd name="T13" fmla="*/ 0 60000 65536"/>
                <a:gd name="T14" fmla="*/ 0 60000 65536"/>
                <a:gd name="T15" fmla="*/ 0 w 6094"/>
                <a:gd name="T16" fmla="*/ 0 h 170"/>
                <a:gd name="T17" fmla="*/ 6094 w 6094"/>
                <a:gd name="T18" fmla="*/ 170 h 170"/>
              </a:gdLst>
              <a:ahLst/>
              <a:cxnLst>
                <a:cxn ang="T10">
                  <a:pos x="T0" y="T1"/>
                </a:cxn>
                <a:cxn ang="T11">
                  <a:pos x="T2" y="T3"/>
                </a:cxn>
                <a:cxn ang="T12">
                  <a:pos x="T4" y="T5"/>
                </a:cxn>
                <a:cxn ang="T13">
                  <a:pos x="T6" y="T7"/>
                </a:cxn>
                <a:cxn ang="T14">
                  <a:pos x="T8" y="T9"/>
                </a:cxn>
              </a:cxnLst>
              <a:rect l="T15" t="T16" r="T17" b="T18"/>
              <a:pathLst>
                <a:path w="6094" h="170">
                  <a:moveTo>
                    <a:pt x="0" y="170"/>
                  </a:moveTo>
                  <a:lnTo>
                    <a:pt x="528" y="0"/>
                  </a:lnTo>
                  <a:lnTo>
                    <a:pt x="5576" y="0"/>
                  </a:lnTo>
                  <a:lnTo>
                    <a:pt x="6094" y="170"/>
                  </a:lnTo>
                  <a:lnTo>
                    <a:pt x="0" y="17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Slide Number Placeholder 3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6EDC4F58-6CC5-430D-ABF3-B64869D6944B}"/>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3" name="Picture 32">
            <a:extLst>
              <a:ext uri="{FF2B5EF4-FFF2-40B4-BE49-F238E27FC236}">
                <a16:creationId xmlns:a16="http://schemas.microsoft.com/office/drawing/2014/main" id="{A9EAF525-149A-41F3-A678-B03EF9C5E8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34" name="Picture 33">
            <a:extLst>
              <a:ext uri="{FF2B5EF4-FFF2-40B4-BE49-F238E27FC236}">
                <a16:creationId xmlns:a16="http://schemas.microsoft.com/office/drawing/2014/main" id="{59064044-1DB8-45CA-B896-54EBD3CC2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354281301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p:cNvSpPr txBox="1">
            <a:spLocks noChangeArrowheads="1"/>
          </p:cNvSpPr>
          <p:nvPr/>
        </p:nvSpPr>
        <p:spPr bwMode="auto">
          <a:xfrm>
            <a:off x="684213" y="188912"/>
            <a:ext cx="7772400" cy="1008063"/>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sz="4000" b="1" i="0" u="none" strike="noStrike" kern="0" cap="none" spc="0" normalizeH="0" baseline="0" noProof="0" dirty="0">
                <a:ln>
                  <a:noFill/>
                </a:ln>
                <a:solidFill>
                  <a:prstClr val="white"/>
                </a:solidFill>
                <a:effectLst/>
                <a:uLnTx/>
                <a:uFillTx/>
                <a:latin typeface="Calibri"/>
                <a:ea typeface="+mn-ea"/>
                <a:cs typeface="Times New Roman" pitchFamily="18" charset="0"/>
              </a:rPr>
              <a:t>ERR </a:t>
            </a:r>
            <a:r>
              <a:rPr kumimoji="0" lang="en-US" sz="4000" b="1" i="0" u="none" strike="noStrike" kern="0" cap="none" spc="0" normalizeH="0" baseline="0" noProof="0" dirty="0">
                <a:ln>
                  <a:noFill/>
                </a:ln>
                <a:solidFill>
                  <a:prstClr val="white"/>
                </a:solidFill>
                <a:effectLst/>
                <a:uLnTx/>
                <a:uFillTx/>
                <a:latin typeface="Calibri"/>
                <a:ea typeface="+mn-ea"/>
                <a:cs typeface="Times New Roman" pitchFamily="18" charset="0"/>
              </a:rPr>
              <a:t>Documentation</a:t>
            </a:r>
          </a:p>
        </p:txBody>
      </p:sp>
      <p:sp>
        <p:nvSpPr>
          <p:cNvPr id="29699" name="Rectangle 10"/>
          <p:cNvSpPr>
            <a:spLocks noChangeArrowheads="1"/>
          </p:cNvSpPr>
          <p:nvPr/>
        </p:nvSpPr>
        <p:spPr bwMode="auto">
          <a:xfrm>
            <a:off x="250095" y="1066800"/>
            <a:ext cx="7446105" cy="654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6538" indent="-236538" eaLnBrk="0" hangingPunct="0">
              <a:defRPr>
                <a:solidFill>
                  <a:schemeClr val="tx1"/>
                </a:solidFill>
                <a:latin typeface="Arial" charset="0"/>
                <a:cs typeface="Arial" charset="0"/>
              </a:defRPr>
            </a:lvl1pPr>
            <a:lvl2pPr marL="693738" indent="-236538"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36538" marR="0" lvl="0"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endParaRPr kumimoji="0" lang="en-US" altLang="en-US" sz="2000" b="1" i="1" u="none" strike="noStrike" kern="1200" cap="none" spc="0" normalizeH="0" baseline="0" noProof="0" dirty="0">
              <a:ln>
                <a:noFill/>
              </a:ln>
              <a:solidFill>
                <a:srgbClr val="993300"/>
              </a:solidFill>
              <a:effectLst/>
              <a:uLnTx/>
              <a:uFillTx/>
              <a:latin typeface="Times New Roman" pitchFamily="18" charset="0"/>
              <a:ea typeface="+mn-ea"/>
              <a:cs typeface="Times New Roman" pitchFamily="18" charset="0"/>
            </a:endParaRPr>
          </a:p>
          <a:p>
            <a:pPr marL="236538" marR="0" lvl="0"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800" b="1" i="1" u="none" strike="noStrike" kern="1200" cap="none" spc="0" normalizeH="0" baseline="0" noProof="0" dirty="0">
                <a:ln>
                  <a:noFill/>
                </a:ln>
                <a:solidFill>
                  <a:srgbClr val="993300"/>
                </a:solidFill>
                <a:effectLst/>
                <a:uLnTx/>
                <a:uFillTx/>
                <a:latin typeface="Calibri"/>
                <a:ea typeface="+mn-ea"/>
                <a:cs typeface="Times New Roman" pitchFamily="18" charset="0"/>
              </a:rPr>
              <a:t>Incorporation of Mitigation &amp; Conditions</a:t>
            </a:r>
            <a:r>
              <a:rPr kumimoji="0" lang="en-US" altLang="en-US" sz="2800" b="1"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altLang="en-US" sz="2800" b="1" i="1" u="none" strike="noStrike" kern="1200" cap="none" spc="0" normalizeH="0" baseline="0" noProof="0" dirty="0">
                <a:ln>
                  <a:noFill/>
                </a:ln>
                <a:solidFill>
                  <a:srgbClr val="993300"/>
                </a:solidFill>
                <a:effectLst/>
                <a:uLnTx/>
                <a:uFillTx/>
                <a:latin typeface="Calibri"/>
                <a:ea typeface="+mn-ea"/>
                <a:cs typeface="Times New Roman" pitchFamily="18" charset="0"/>
              </a:rPr>
              <a:t>into Project</a:t>
            </a: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USACE  Section 404 (Clean Water Act) individual permit requirements</a:t>
            </a: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FONSI Notice</a:t>
            </a: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RROF</a:t>
            </a: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Contracts</a:t>
            </a:r>
          </a:p>
          <a:p>
            <a:pPr marL="236538" marR="0" lvl="0"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r>
              <a:rPr kumimoji="0" lang="en-US" altLang="en-US" sz="2800" b="1" i="1" u="none" strike="noStrike" kern="1200" cap="none" spc="0" normalizeH="0" baseline="0" noProof="0" dirty="0">
                <a:ln>
                  <a:noFill/>
                </a:ln>
                <a:solidFill>
                  <a:srgbClr val="993300"/>
                </a:solidFill>
                <a:effectLst/>
                <a:uLnTx/>
                <a:uFillTx/>
                <a:latin typeface="Calibri"/>
                <a:ea typeface="+mn-ea"/>
                <a:cs typeface="Times New Roman" pitchFamily="18" charset="0"/>
              </a:rPr>
              <a:t>State of Illinois Specific Requirement</a:t>
            </a:r>
            <a:endParaRPr kumimoji="0" lang="en-US" altLang="en-US" sz="2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914400" marR="0" lvl="1" indent="-457200" algn="l" defTabSz="914400" rtl="0" eaLnBrk="1" fontAlgn="auto" latinLnBrk="0" hangingPunct="1">
              <a:lnSpc>
                <a:spcPct val="100000"/>
              </a:lnSpc>
              <a:spcBef>
                <a:spcPts val="300"/>
              </a:spcBef>
              <a:spcAft>
                <a:spcPts val="0"/>
              </a:spcAft>
              <a:buClrTx/>
              <a:buSzPct val="110000"/>
              <a:buFont typeface="Wingdings" panose="05000000000000000000" pitchFamily="2" charset="2"/>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IDNR </a:t>
            </a:r>
            <a:r>
              <a:rPr kumimoji="0" lang="en-US" altLang="en-US" sz="2400" b="0" i="0" u="none" strike="noStrike" kern="1200" cap="none" spc="0" normalizeH="0" baseline="0" noProof="0" dirty="0" err="1">
                <a:ln>
                  <a:noFill/>
                </a:ln>
                <a:solidFill>
                  <a:prstClr val="black"/>
                </a:solidFill>
                <a:effectLst/>
                <a:uLnTx/>
                <a:uFillTx/>
                <a:latin typeface="Calibri"/>
                <a:ea typeface="+mn-ea"/>
                <a:cs typeface="Times New Roman" pitchFamily="18" charset="0"/>
              </a:rPr>
              <a:t>EcoCat</a:t>
            </a: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 Wetlands Release from Consultation (incl. separate letter if applicable). PI &amp; ED-PI</a:t>
            </a:r>
          </a:p>
          <a:p>
            <a:pPr marL="914400" marR="0" lvl="1" indent="-457200" algn="l" defTabSz="914400" rtl="0" eaLnBrk="1" fontAlgn="auto" latinLnBrk="0" hangingPunct="1">
              <a:lnSpc>
                <a:spcPct val="100000"/>
              </a:lnSpc>
              <a:spcBef>
                <a:spcPts val="300"/>
              </a:spcBef>
              <a:spcAft>
                <a:spcPts val="0"/>
              </a:spcAft>
              <a:buClrTx/>
              <a:buSzPct val="110000"/>
              <a:buFont typeface="Wingdings" panose="05000000000000000000" pitchFamily="2" charset="2"/>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rPr>
              <a:t>For HR, a statement on Tier 1 CEST that project does not meet EO 11990 Def. of </a:t>
            </a:r>
            <a:r>
              <a:rPr kumimoji="0" lang="en-US" altLang="en-US" sz="2400" b="0" i="0" u="none" strike="noStrike" kern="1200" cap="none" spc="0" normalizeH="0" baseline="0" noProof="0">
                <a:ln>
                  <a:noFill/>
                </a:ln>
                <a:solidFill>
                  <a:prstClr val="black"/>
                </a:solidFill>
                <a:effectLst/>
                <a:uLnTx/>
                <a:uFillTx/>
                <a:latin typeface="Calibri"/>
                <a:ea typeface="+mn-ea"/>
                <a:cs typeface="Times New Roman" pitchFamily="18" charset="0"/>
              </a:rPr>
              <a:t>New Construction </a:t>
            </a:r>
            <a:endPar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236538" marR="0" lvl="0"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endPar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endPar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endPar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grpSp>
        <p:nvGrpSpPr>
          <p:cNvPr id="4" name="Group 3"/>
          <p:cNvGrpSpPr>
            <a:grpSpLocks/>
          </p:cNvGrpSpPr>
          <p:nvPr/>
        </p:nvGrpSpPr>
        <p:grpSpPr bwMode="auto">
          <a:xfrm>
            <a:off x="7620000" y="2113755"/>
            <a:ext cx="1125538" cy="2386013"/>
            <a:chOff x="2802" y="1752"/>
            <a:chExt cx="835" cy="1609"/>
          </a:xfrm>
        </p:grpSpPr>
        <p:sp>
          <p:nvSpPr>
            <p:cNvPr id="5" name="Freeform 4"/>
            <p:cNvSpPr>
              <a:spLocks/>
            </p:cNvSpPr>
            <p:nvPr/>
          </p:nvSpPr>
          <p:spPr bwMode="auto">
            <a:xfrm>
              <a:off x="2802" y="1773"/>
              <a:ext cx="835" cy="1552"/>
            </a:xfrm>
            <a:custGeom>
              <a:avLst/>
              <a:gdLst>
                <a:gd name="T0" fmla="*/ 35 w 6679"/>
                <a:gd name="T1" fmla="*/ 0 h 12414"/>
                <a:gd name="T2" fmla="*/ 35 w 6679"/>
                <a:gd name="T3" fmla="*/ 764 h 12414"/>
                <a:gd name="T4" fmla="*/ 0 w 6679"/>
                <a:gd name="T5" fmla="*/ 780 h 12414"/>
                <a:gd name="T6" fmla="*/ 0 w 6679"/>
                <a:gd name="T7" fmla="*/ 1421 h 12414"/>
                <a:gd name="T8" fmla="*/ 35 w 6679"/>
                <a:gd name="T9" fmla="*/ 1421 h 12414"/>
                <a:gd name="T10" fmla="*/ 35 w 6679"/>
                <a:gd name="T11" fmla="*/ 1552 h 12414"/>
                <a:gd name="T12" fmla="*/ 796 w 6679"/>
                <a:gd name="T13" fmla="*/ 1552 h 12414"/>
                <a:gd name="T14" fmla="*/ 796 w 6679"/>
                <a:gd name="T15" fmla="*/ 1421 h 12414"/>
                <a:gd name="T16" fmla="*/ 835 w 6679"/>
                <a:gd name="T17" fmla="*/ 1421 h 12414"/>
                <a:gd name="T18" fmla="*/ 835 w 6679"/>
                <a:gd name="T19" fmla="*/ 780 h 12414"/>
                <a:gd name="T20" fmla="*/ 796 w 6679"/>
                <a:gd name="T21" fmla="*/ 764 h 12414"/>
                <a:gd name="T22" fmla="*/ 796 w 6679"/>
                <a:gd name="T23" fmla="*/ 0 h 12414"/>
                <a:gd name="T24" fmla="*/ 35 w 6679"/>
                <a:gd name="T25" fmla="*/ 0 h 124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9"/>
                <a:gd name="T40" fmla="*/ 0 h 12414"/>
                <a:gd name="T41" fmla="*/ 6679 w 6679"/>
                <a:gd name="T42" fmla="*/ 12414 h 124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9" h="12414">
                  <a:moveTo>
                    <a:pt x="280" y="0"/>
                  </a:moveTo>
                  <a:lnTo>
                    <a:pt x="280" y="6109"/>
                  </a:lnTo>
                  <a:lnTo>
                    <a:pt x="0" y="6239"/>
                  </a:lnTo>
                  <a:lnTo>
                    <a:pt x="0" y="11363"/>
                  </a:lnTo>
                  <a:lnTo>
                    <a:pt x="280" y="11363"/>
                  </a:lnTo>
                  <a:lnTo>
                    <a:pt x="280" y="12414"/>
                  </a:lnTo>
                  <a:lnTo>
                    <a:pt x="6370" y="12414"/>
                  </a:lnTo>
                  <a:lnTo>
                    <a:pt x="6370" y="11363"/>
                  </a:lnTo>
                  <a:lnTo>
                    <a:pt x="6679" y="11363"/>
                  </a:lnTo>
                  <a:lnTo>
                    <a:pt x="6679" y="6239"/>
                  </a:lnTo>
                  <a:lnTo>
                    <a:pt x="6370" y="6109"/>
                  </a:lnTo>
                  <a:lnTo>
                    <a:pt x="6370" y="0"/>
                  </a:lnTo>
                  <a:lnTo>
                    <a:pt x="280" y="0"/>
                  </a:lnTo>
                  <a:close/>
                </a:path>
              </a:pathLst>
            </a:custGeom>
            <a:solidFill>
              <a:srgbClr val="B5B5B5"/>
            </a:solidFill>
            <a:ln w="0">
              <a:solidFill>
                <a:srgbClr val="B5B5B5"/>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p:cNvSpPr>
              <a:spLocks noChangeArrowheads="1"/>
            </p:cNvSpPr>
            <p:nvPr/>
          </p:nvSpPr>
          <p:spPr bwMode="auto">
            <a:xfrm>
              <a:off x="2837" y="3259"/>
              <a:ext cx="761" cy="27"/>
            </a:xfrm>
            <a:prstGeom prst="rect">
              <a:avLst/>
            </a:prstGeom>
            <a:solidFill>
              <a:srgbClr val="515151"/>
            </a:solidFill>
            <a:ln w="0">
              <a:solidFill>
                <a:srgbClr val="515151"/>
              </a:solidFill>
              <a:miter lim="800000"/>
              <a:headEnd/>
              <a:tailEnd/>
            </a:ln>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7" name="Freeform 6"/>
            <p:cNvSpPr>
              <a:spLocks/>
            </p:cNvSpPr>
            <p:nvPr/>
          </p:nvSpPr>
          <p:spPr bwMode="auto">
            <a:xfrm>
              <a:off x="2802" y="2317"/>
              <a:ext cx="835" cy="236"/>
            </a:xfrm>
            <a:custGeom>
              <a:avLst/>
              <a:gdLst>
                <a:gd name="T0" fmla="*/ 0 w 6679"/>
                <a:gd name="T1" fmla="*/ 236 h 1890"/>
                <a:gd name="T2" fmla="*/ 35 w 6679"/>
                <a:gd name="T3" fmla="*/ 220 h 1890"/>
                <a:gd name="T4" fmla="*/ 78 w 6679"/>
                <a:gd name="T5" fmla="*/ 220 h 1890"/>
                <a:gd name="T6" fmla="*/ 65 w 6679"/>
                <a:gd name="T7" fmla="*/ 158 h 1890"/>
                <a:gd name="T8" fmla="*/ 73 w 6679"/>
                <a:gd name="T9" fmla="*/ 147 h 1890"/>
                <a:gd name="T10" fmla="*/ 85 w 6679"/>
                <a:gd name="T11" fmla="*/ 132 h 1890"/>
                <a:gd name="T12" fmla="*/ 116 w 6679"/>
                <a:gd name="T13" fmla="*/ 116 h 1890"/>
                <a:gd name="T14" fmla="*/ 554 w 6679"/>
                <a:gd name="T15" fmla="*/ 0 h 1890"/>
                <a:gd name="T16" fmla="*/ 578 w 6679"/>
                <a:gd name="T17" fmla="*/ 0 h 1890"/>
                <a:gd name="T18" fmla="*/ 597 w 6679"/>
                <a:gd name="T19" fmla="*/ 12 h 1890"/>
                <a:gd name="T20" fmla="*/ 608 w 6679"/>
                <a:gd name="T21" fmla="*/ 35 h 1890"/>
                <a:gd name="T22" fmla="*/ 654 w 6679"/>
                <a:gd name="T23" fmla="*/ 220 h 1890"/>
                <a:gd name="T24" fmla="*/ 804 w 6679"/>
                <a:gd name="T25" fmla="*/ 220 h 1890"/>
                <a:gd name="T26" fmla="*/ 835 w 6679"/>
                <a:gd name="T27" fmla="*/ 236 h 1890"/>
                <a:gd name="T28" fmla="*/ 0 w 6679"/>
                <a:gd name="T29" fmla="*/ 236 h 18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79"/>
                <a:gd name="T46" fmla="*/ 0 h 1890"/>
                <a:gd name="T47" fmla="*/ 6679 w 6679"/>
                <a:gd name="T48" fmla="*/ 1890 h 18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79" h="1890">
                  <a:moveTo>
                    <a:pt x="0" y="1890"/>
                  </a:moveTo>
                  <a:lnTo>
                    <a:pt x="280" y="1760"/>
                  </a:lnTo>
                  <a:lnTo>
                    <a:pt x="621" y="1760"/>
                  </a:lnTo>
                  <a:lnTo>
                    <a:pt x="520" y="1267"/>
                  </a:lnTo>
                  <a:lnTo>
                    <a:pt x="580" y="1177"/>
                  </a:lnTo>
                  <a:lnTo>
                    <a:pt x="681" y="1058"/>
                  </a:lnTo>
                  <a:lnTo>
                    <a:pt x="925" y="928"/>
                  </a:lnTo>
                  <a:lnTo>
                    <a:pt x="4431" y="0"/>
                  </a:lnTo>
                  <a:lnTo>
                    <a:pt x="4620" y="0"/>
                  </a:lnTo>
                  <a:lnTo>
                    <a:pt x="4775" y="99"/>
                  </a:lnTo>
                  <a:lnTo>
                    <a:pt x="4864" y="280"/>
                  </a:lnTo>
                  <a:lnTo>
                    <a:pt x="5228" y="1760"/>
                  </a:lnTo>
                  <a:lnTo>
                    <a:pt x="6430" y="1760"/>
                  </a:lnTo>
                  <a:lnTo>
                    <a:pt x="6679" y="1890"/>
                  </a:lnTo>
                  <a:lnTo>
                    <a:pt x="0" y="1890"/>
                  </a:lnTo>
                  <a:close/>
                </a:path>
              </a:pathLst>
            </a:custGeom>
            <a:solidFill>
              <a:srgbClr val="515151"/>
            </a:solidFill>
            <a:ln w="0">
              <a:solidFill>
                <a:srgbClr val="51515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p:cNvSpPr>
              <a:spLocks/>
            </p:cNvSpPr>
            <p:nvPr/>
          </p:nvSpPr>
          <p:spPr bwMode="auto">
            <a:xfrm>
              <a:off x="2837" y="1754"/>
              <a:ext cx="761" cy="19"/>
            </a:xfrm>
            <a:custGeom>
              <a:avLst/>
              <a:gdLst>
                <a:gd name="T0" fmla="*/ 0 w 6090"/>
                <a:gd name="T1" fmla="*/ 19 h 155"/>
                <a:gd name="T2" fmla="*/ 69 w 6090"/>
                <a:gd name="T3" fmla="*/ 0 h 155"/>
                <a:gd name="T4" fmla="*/ 696 w 6090"/>
                <a:gd name="T5" fmla="*/ 0 h 155"/>
                <a:gd name="T6" fmla="*/ 761 w 6090"/>
                <a:gd name="T7" fmla="*/ 19 h 155"/>
                <a:gd name="T8" fmla="*/ 0 w 6090"/>
                <a:gd name="T9" fmla="*/ 19 h 155"/>
                <a:gd name="T10" fmla="*/ 0 60000 65536"/>
                <a:gd name="T11" fmla="*/ 0 60000 65536"/>
                <a:gd name="T12" fmla="*/ 0 60000 65536"/>
                <a:gd name="T13" fmla="*/ 0 60000 65536"/>
                <a:gd name="T14" fmla="*/ 0 60000 65536"/>
                <a:gd name="T15" fmla="*/ 0 w 6090"/>
                <a:gd name="T16" fmla="*/ 0 h 155"/>
                <a:gd name="T17" fmla="*/ 6090 w 6090"/>
                <a:gd name="T18" fmla="*/ 155 h 155"/>
              </a:gdLst>
              <a:ahLst/>
              <a:cxnLst>
                <a:cxn ang="T10">
                  <a:pos x="T0" y="T1"/>
                </a:cxn>
                <a:cxn ang="T11">
                  <a:pos x="T2" y="T3"/>
                </a:cxn>
                <a:cxn ang="T12">
                  <a:pos x="T4" y="T5"/>
                </a:cxn>
                <a:cxn ang="T13">
                  <a:pos x="T6" y="T7"/>
                </a:cxn>
                <a:cxn ang="T14">
                  <a:pos x="T8" y="T9"/>
                </a:cxn>
              </a:cxnLst>
              <a:rect l="T15" t="T16" r="T17" b="T18"/>
              <a:pathLst>
                <a:path w="6090" h="155">
                  <a:moveTo>
                    <a:pt x="0" y="155"/>
                  </a:moveTo>
                  <a:lnTo>
                    <a:pt x="556" y="0"/>
                  </a:lnTo>
                  <a:lnTo>
                    <a:pt x="5569" y="0"/>
                  </a:lnTo>
                  <a:lnTo>
                    <a:pt x="6090" y="155"/>
                  </a:lnTo>
                  <a:lnTo>
                    <a:pt x="0" y="155"/>
                  </a:lnTo>
                  <a:close/>
                </a:path>
              </a:pathLst>
            </a:custGeom>
            <a:solidFill>
              <a:srgbClr val="515151"/>
            </a:solidFill>
            <a:ln w="0">
              <a:solidFill>
                <a:srgbClr val="51515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8"/>
            <p:cNvSpPr>
              <a:spLocks/>
            </p:cNvSpPr>
            <p:nvPr/>
          </p:nvSpPr>
          <p:spPr bwMode="auto">
            <a:xfrm>
              <a:off x="3193" y="1803"/>
              <a:ext cx="58" cy="58"/>
            </a:xfrm>
            <a:custGeom>
              <a:avLst/>
              <a:gdLst>
                <a:gd name="T0" fmla="*/ 58 w 466"/>
                <a:gd name="T1" fmla="*/ 29 h 463"/>
                <a:gd name="T2" fmla="*/ 57 w 466"/>
                <a:gd name="T3" fmla="*/ 23 h 463"/>
                <a:gd name="T4" fmla="*/ 55 w 466"/>
                <a:gd name="T5" fmla="*/ 17 h 463"/>
                <a:gd name="T6" fmla="*/ 53 w 466"/>
                <a:gd name="T7" fmla="*/ 13 h 463"/>
                <a:gd name="T8" fmla="*/ 48 w 466"/>
                <a:gd name="T9" fmla="*/ 7 h 463"/>
                <a:gd name="T10" fmla="*/ 43 w 466"/>
                <a:gd name="T11" fmla="*/ 4 h 463"/>
                <a:gd name="T12" fmla="*/ 38 w 466"/>
                <a:gd name="T13" fmla="*/ 1 h 463"/>
                <a:gd name="T14" fmla="*/ 32 w 466"/>
                <a:gd name="T15" fmla="*/ 0 h 463"/>
                <a:gd name="T16" fmla="*/ 25 w 466"/>
                <a:gd name="T17" fmla="*/ 0 h 463"/>
                <a:gd name="T18" fmla="*/ 20 w 466"/>
                <a:gd name="T19" fmla="*/ 2 h 463"/>
                <a:gd name="T20" fmla="*/ 14 w 466"/>
                <a:gd name="T21" fmla="*/ 5 h 463"/>
                <a:gd name="T22" fmla="*/ 10 w 466"/>
                <a:gd name="T23" fmla="*/ 8 h 463"/>
                <a:gd name="T24" fmla="*/ 5 w 466"/>
                <a:gd name="T25" fmla="*/ 13 h 463"/>
                <a:gd name="T26" fmla="*/ 3 w 466"/>
                <a:gd name="T27" fmla="*/ 18 h 463"/>
                <a:gd name="T28" fmla="*/ 1 w 466"/>
                <a:gd name="T29" fmla="*/ 25 h 463"/>
                <a:gd name="T30" fmla="*/ 0 w 466"/>
                <a:gd name="T31" fmla="*/ 31 h 463"/>
                <a:gd name="T32" fmla="*/ 2 w 466"/>
                <a:gd name="T33" fmla="*/ 36 h 463"/>
                <a:gd name="T34" fmla="*/ 4 w 466"/>
                <a:gd name="T35" fmla="*/ 43 h 463"/>
                <a:gd name="T36" fmla="*/ 7 w 466"/>
                <a:gd name="T37" fmla="*/ 48 h 463"/>
                <a:gd name="T38" fmla="*/ 12 w 466"/>
                <a:gd name="T39" fmla="*/ 52 h 463"/>
                <a:gd name="T40" fmla="*/ 17 w 466"/>
                <a:gd name="T41" fmla="*/ 56 h 463"/>
                <a:gd name="T42" fmla="*/ 22 w 466"/>
                <a:gd name="T43" fmla="*/ 58 h 463"/>
                <a:gd name="T44" fmla="*/ 28 w 466"/>
                <a:gd name="T45" fmla="*/ 58 h 463"/>
                <a:gd name="T46" fmla="*/ 34 w 466"/>
                <a:gd name="T47" fmla="*/ 58 h 463"/>
                <a:gd name="T48" fmla="*/ 41 w 466"/>
                <a:gd name="T49" fmla="*/ 56 h 463"/>
                <a:gd name="T50" fmla="*/ 46 w 466"/>
                <a:gd name="T51" fmla="*/ 53 h 463"/>
                <a:gd name="T52" fmla="*/ 50 w 466"/>
                <a:gd name="T53" fmla="*/ 48 h 463"/>
                <a:gd name="T54" fmla="*/ 54 w 466"/>
                <a:gd name="T55" fmla="*/ 43 h 463"/>
                <a:gd name="T56" fmla="*/ 56 w 466"/>
                <a:gd name="T57" fmla="*/ 39 h 463"/>
                <a:gd name="T58" fmla="*/ 58 w 466"/>
                <a:gd name="T59" fmla="*/ 33 h 463"/>
                <a:gd name="T60" fmla="*/ 58 w 466"/>
                <a:gd name="T61" fmla="*/ 29 h 4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6"/>
                <a:gd name="T94" fmla="*/ 0 h 463"/>
                <a:gd name="T95" fmla="*/ 466 w 466"/>
                <a:gd name="T96" fmla="*/ 463 h 4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6" h="463">
                  <a:moveTo>
                    <a:pt x="466" y="232"/>
                  </a:moveTo>
                  <a:lnTo>
                    <a:pt x="460" y="186"/>
                  </a:lnTo>
                  <a:lnTo>
                    <a:pt x="443" y="135"/>
                  </a:lnTo>
                  <a:lnTo>
                    <a:pt x="422" y="101"/>
                  </a:lnTo>
                  <a:lnTo>
                    <a:pt x="387" y="56"/>
                  </a:lnTo>
                  <a:lnTo>
                    <a:pt x="343" y="28"/>
                  </a:lnTo>
                  <a:lnTo>
                    <a:pt x="305" y="8"/>
                  </a:lnTo>
                  <a:lnTo>
                    <a:pt x="254" y="0"/>
                  </a:lnTo>
                  <a:lnTo>
                    <a:pt x="204" y="0"/>
                  </a:lnTo>
                  <a:lnTo>
                    <a:pt x="158" y="15"/>
                  </a:lnTo>
                  <a:lnTo>
                    <a:pt x="115" y="37"/>
                  </a:lnTo>
                  <a:lnTo>
                    <a:pt x="79" y="65"/>
                  </a:lnTo>
                  <a:lnTo>
                    <a:pt x="43" y="107"/>
                  </a:lnTo>
                  <a:lnTo>
                    <a:pt x="23" y="147"/>
                  </a:lnTo>
                  <a:lnTo>
                    <a:pt x="8" y="200"/>
                  </a:lnTo>
                  <a:lnTo>
                    <a:pt x="0" y="246"/>
                  </a:lnTo>
                  <a:lnTo>
                    <a:pt x="17" y="290"/>
                  </a:lnTo>
                  <a:lnTo>
                    <a:pt x="30" y="341"/>
                  </a:lnTo>
                  <a:lnTo>
                    <a:pt x="56" y="381"/>
                  </a:lnTo>
                  <a:lnTo>
                    <a:pt x="93" y="419"/>
                  </a:lnTo>
                  <a:lnTo>
                    <a:pt x="135" y="447"/>
                  </a:lnTo>
                  <a:lnTo>
                    <a:pt x="176" y="460"/>
                  </a:lnTo>
                  <a:lnTo>
                    <a:pt x="226" y="463"/>
                  </a:lnTo>
                  <a:lnTo>
                    <a:pt x="277" y="460"/>
                  </a:lnTo>
                  <a:lnTo>
                    <a:pt x="327" y="447"/>
                  </a:lnTo>
                  <a:lnTo>
                    <a:pt x="367" y="424"/>
                  </a:lnTo>
                  <a:lnTo>
                    <a:pt x="402" y="387"/>
                  </a:lnTo>
                  <a:lnTo>
                    <a:pt x="430" y="346"/>
                  </a:lnTo>
                  <a:lnTo>
                    <a:pt x="450" y="310"/>
                  </a:lnTo>
                  <a:lnTo>
                    <a:pt x="466" y="262"/>
                  </a:lnTo>
                  <a:lnTo>
                    <a:pt x="466" y="232"/>
                  </a:lnTo>
                  <a:close/>
                </a:path>
              </a:pathLst>
            </a:custGeom>
            <a:solidFill>
              <a:srgbClr val="FFFFFF"/>
            </a:solidFill>
            <a:ln w="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p:cNvSpPr>
              <a:spLocks noChangeArrowheads="1"/>
            </p:cNvSpPr>
            <p:nvPr/>
          </p:nvSpPr>
          <p:spPr bwMode="auto">
            <a:xfrm>
              <a:off x="3109" y="2815"/>
              <a:ext cx="220" cy="56"/>
            </a:xfrm>
            <a:prstGeom prst="rect">
              <a:avLst/>
            </a:prstGeom>
            <a:solidFill>
              <a:srgbClr val="515151"/>
            </a:solidFill>
            <a:ln w="0">
              <a:solidFill>
                <a:srgbClr val="515151"/>
              </a:solidFill>
              <a:miter lim="800000"/>
              <a:headEnd/>
              <a:tailEnd/>
            </a:ln>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1" name="Rectangle 10"/>
            <p:cNvSpPr>
              <a:spLocks noChangeArrowheads="1"/>
            </p:cNvSpPr>
            <p:nvPr/>
          </p:nvSpPr>
          <p:spPr bwMode="auto">
            <a:xfrm>
              <a:off x="3133" y="2101"/>
              <a:ext cx="172" cy="54"/>
            </a:xfrm>
            <a:prstGeom prst="rect">
              <a:avLst/>
            </a:prstGeom>
            <a:solidFill>
              <a:srgbClr val="515151"/>
            </a:solidFill>
            <a:ln w="0">
              <a:solidFill>
                <a:srgbClr val="515151"/>
              </a:solidFill>
              <a:miter lim="800000"/>
              <a:headEnd/>
              <a:tailEnd/>
            </a:ln>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2" name="Freeform 11"/>
            <p:cNvSpPr>
              <a:spLocks/>
            </p:cNvSpPr>
            <p:nvPr/>
          </p:nvSpPr>
          <p:spPr bwMode="auto">
            <a:xfrm>
              <a:off x="2898" y="2253"/>
              <a:ext cx="603" cy="278"/>
            </a:xfrm>
            <a:custGeom>
              <a:avLst/>
              <a:gdLst>
                <a:gd name="T0" fmla="*/ 35 w 4824"/>
                <a:gd name="T1" fmla="*/ 276 h 2217"/>
                <a:gd name="T2" fmla="*/ 0 w 4824"/>
                <a:gd name="T3" fmla="*/ 150 h 2217"/>
                <a:gd name="T4" fmla="*/ 1 w 4824"/>
                <a:gd name="T5" fmla="*/ 143 h 2217"/>
                <a:gd name="T6" fmla="*/ 5 w 4824"/>
                <a:gd name="T7" fmla="*/ 134 h 2217"/>
                <a:gd name="T8" fmla="*/ 10 w 4824"/>
                <a:gd name="T9" fmla="*/ 129 h 2217"/>
                <a:gd name="T10" fmla="*/ 18 w 4824"/>
                <a:gd name="T11" fmla="*/ 124 h 2217"/>
                <a:gd name="T12" fmla="*/ 534 w 4824"/>
                <a:gd name="T13" fmla="*/ 0 h 2217"/>
                <a:gd name="T14" fmla="*/ 603 w 4824"/>
                <a:gd name="T15" fmla="*/ 278 h 2217"/>
                <a:gd name="T16" fmla="*/ 35 w 4824"/>
                <a:gd name="T17" fmla="*/ 276 h 2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24"/>
                <a:gd name="T28" fmla="*/ 0 h 2217"/>
                <a:gd name="T29" fmla="*/ 4824 w 4824"/>
                <a:gd name="T30" fmla="*/ 2217 h 22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24" h="2217">
                  <a:moveTo>
                    <a:pt x="276" y="2203"/>
                  </a:moveTo>
                  <a:lnTo>
                    <a:pt x="0" y="1194"/>
                  </a:lnTo>
                  <a:lnTo>
                    <a:pt x="8" y="1138"/>
                  </a:lnTo>
                  <a:lnTo>
                    <a:pt x="39" y="1071"/>
                  </a:lnTo>
                  <a:lnTo>
                    <a:pt x="78" y="1026"/>
                  </a:lnTo>
                  <a:lnTo>
                    <a:pt x="146" y="985"/>
                  </a:lnTo>
                  <a:lnTo>
                    <a:pt x="4268" y="0"/>
                  </a:lnTo>
                  <a:lnTo>
                    <a:pt x="4824" y="2217"/>
                  </a:lnTo>
                  <a:lnTo>
                    <a:pt x="276" y="2203"/>
                  </a:lnTo>
                  <a:close/>
                </a:path>
              </a:pathLst>
            </a:custGeom>
            <a:solidFill>
              <a:srgbClr val="FFEA00"/>
            </a:solidFill>
            <a:ln w="0">
              <a:solidFill>
                <a:srgbClr val="FFEA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2"/>
            <p:cNvSpPr>
              <a:spLocks/>
            </p:cNvSpPr>
            <p:nvPr/>
          </p:nvSpPr>
          <p:spPr bwMode="auto">
            <a:xfrm>
              <a:off x="3168" y="2274"/>
              <a:ext cx="261" cy="87"/>
            </a:xfrm>
            <a:custGeom>
              <a:avLst/>
              <a:gdLst>
                <a:gd name="T0" fmla="*/ 5 w 2090"/>
                <a:gd name="T1" fmla="*/ 87 h 697"/>
                <a:gd name="T2" fmla="*/ 261 w 2090"/>
                <a:gd name="T3" fmla="*/ 23 h 697"/>
                <a:gd name="T4" fmla="*/ 255 w 2090"/>
                <a:gd name="T5" fmla="*/ 0 h 697"/>
                <a:gd name="T6" fmla="*/ 0 w 2090"/>
                <a:gd name="T7" fmla="*/ 63 h 697"/>
                <a:gd name="T8" fmla="*/ 5 w 2090"/>
                <a:gd name="T9" fmla="*/ 87 h 697"/>
                <a:gd name="T10" fmla="*/ 0 60000 65536"/>
                <a:gd name="T11" fmla="*/ 0 60000 65536"/>
                <a:gd name="T12" fmla="*/ 0 60000 65536"/>
                <a:gd name="T13" fmla="*/ 0 60000 65536"/>
                <a:gd name="T14" fmla="*/ 0 60000 65536"/>
                <a:gd name="T15" fmla="*/ 0 w 2090"/>
                <a:gd name="T16" fmla="*/ 0 h 697"/>
                <a:gd name="T17" fmla="*/ 2090 w 2090"/>
                <a:gd name="T18" fmla="*/ 697 h 697"/>
              </a:gdLst>
              <a:ahLst/>
              <a:cxnLst>
                <a:cxn ang="T10">
                  <a:pos x="T0" y="T1"/>
                </a:cxn>
                <a:cxn ang="T11">
                  <a:pos x="T2" y="T3"/>
                </a:cxn>
                <a:cxn ang="T12">
                  <a:pos x="T4" y="T5"/>
                </a:cxn>
                <a:cxn ang="T13">
                  <a:pos x="T6" y="T7"/>
                </a:cxn>
                <a:cxn ang="T14">
                  <a:pos x="T8" y="T9"/>
                </a:cxn>
              </a:cxnLst>
              <a:rect l="T15" t="T16" r="T17" b="T18"/>
              <a:pathLst>
                <a:path w="2090" h="697">
                  <a:moveTo>
                    <a:pt x="40" y="697"/>
                  </a:moveTo>
                  <a:lnTo>
                    <a:pt x="2090" y="181"/>
                  </a:lnTo>
                  <a:lnTo>
                    <a:pt x="2042" y="0"/>
                  </a:lnTo>
                  <a:lnTo>
                    <a:pt x="0" y="506"/>
                  </a:lnTo>
                  <a:lnTo>
                    <a:pt x="40" y="697"/>
                  </a:lnTo>
                  <a:close/>
                </a:path>
              </a:pathLst>
            </a:custGeom>
            <a:solidFill>
              <a:srgbClr val="FFFFFF"/>
            </a:solidFill>
            <a:ln w="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p:cNvSpPr>
              <a:spLocks noChangeArrowheads="1"/>
            </p:cNvSpPr>
            <p:nvPr/>
          </p:nvSpPr>
          <p:spPr bwMode="auto">
            <a:xfrm>
              <a:off x="2802" y="2553"/>
              <a:ext cx="833" cy="64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5" name="Freeform 14"/>
            <p:cNvSpPr>
              <a:spLocks/>
            </p:cNvSpPr>
            <p:nvPr/>
          </p:nvSpPr>
          <p:spPr bwMode="auto">
            <a:xfrm>
              <a:off x="2838" y="1774"/>
              <a:ext cx="762" cy="765"/>
            </a:xfrm>
            <a:custGeom>
              <a:avLst/>
              <a:gdLst>
                <a:gd name="T0" fmla="*/ 0 w 6094"/>
                <a:gd name="T1" fmla="*/ 765 h 6121"/>
                <a:gd name="T2" fmla="*/ 0 w 6094"/>
                <a:gd name="T3" fmla="*/ 0 h 6121"/>
                <a:gd name="T4" fmla="*/ 762 w 6094"/>
                <a:gd name="T5" fmla="*/ 0 h 6121"/>
                <a:gd name="T6" fmla="*/ 762 w 6094"/>
                <a:gd name="T7" fmla="*/ 765 h 6121"/>
                <a:gd name="T8" fmla="*/ 0 60000 65536"/>
                <a:gd name="T9" fmla="*/ 0 60000 65536"/>
                <a:gd name="T10" fmla="*/ 0 60000 65536"/>
                <a:gd name="T11" fmla="*/ 0 60000 65536"/>
                <a:gd name="T12" fmla="*/ 0 w 6094"/>
                <a:gd name="T13" fmla="*/ 0 h 6121"/>
                <a:gd name="T14" fmla="*/ 6094 w 6094"/>
                <a:gd name="T15" fmla="*/ 6121 h 6121"/>
              </a:gdLst>
              <a:ahLst/>
              <a:cxnLst>
                <a:cxn ang="T8">
                  <a:pos x="T0" y="T1"/>
                </a:cxn>
                <a:cxn ang="T9">
                  <a:pos x="T2" y="T3"/>
                </a:cxn>
                <a:cxn ang="T10">
                  <a:pos x="T4" y="T5"/>
                </a:cxn>
                <a:cxn ang="T11">
                  <a:pos x="T6" y="T7"/>
                </a:cxn>
              </a:cxnLst>
              <a:rect l="T12" t="T13" r="T14" b="T15"/>
              <a:pathLst>
                <a:path w="6094" h="6121">
                  <a:moveTo>
                    <a:pt x="0" y="6121"/>
                  </a:moveTo>
                  <a:lnTo>
                    <a:pt x="0" y="0"/>
                  </a:lnTo>
                  <a:lnTo>
                    <a:pt x="6094" y="0"/>
                  </a:lnTo>
                  <a:lnTo>
                    <a:pt x="6094" y="612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5"/>
            <p:cNvSpPr>
              <a:spLocks/>
            </p:cNvSpPr>
            <p:nvPr/>
          </p:nvSpPr>
          <p:spPr bwMode="auto">
            <a:xfrm>
              <a:off x="2838" y="3193"/>
              <a:ext cx="762" cy="132"/>
            </a:xfrm>
            <a:custGeom>
              <a:avLst/>
              <a:gdLst>
                <a:gd name="T0" fmla="*/ 762 w 6094"/>
                <a:gd name="T1" fmla="*/ 0 h 1051"/>
                <a:gd name="T2" fmla="*/ 762 w 6094"/>
                <a:gd name="T3" fmla="*/ 132 h 1051"/>
                <a:gd name="T4" fmla="*/ 0 w 6094"/>
                <a:gd name="T5" fmla="*/ 132 h 1051"/>
                <a:gd name="T6" fmla="*/ 0 w 6094"/>
                <a:gd name="T7" fmla="*/ 0 h 1051"/>
                <a:gd name="T8" fmla="*/ 0 60000 65536"/>
                <a:gd name="T9" fmla="*/ 0 60000 65536"/>
                <a:gd name="T10" fmla="*/ 0 60000 65536"/>
                <a:gd name="T11" fmla="*/ 0 60000 65536"/>
                <a:gd name="T12" fmla="*/ 0 w 6094"/>
                <a:gd name="T13" fmla="*/ 0 h 1051"/>
                <a:gd name="T14" fmla="*/ 6094 w 6094"/>
                <a:gd name="T15" fmla="*/ 1051 h 1051"/>
              </a:gdLst>
              <a:ahLst/>
              <a:cxnLst>
                <a:cxn ang="T8">
                  <a:pos x="T0" y="T1"/>
                </a:cxn>
                <a:cxn ang="T9">
                  <a:pos x="T2" y="T3"/>
                </a:cxn>
                <a:cxn ang="T10">
                  <a:pos x="T4" y="T5"/>
                </a:cxn>
                <a:cxn ang="T11">
                  <a:pos x="T6" y="T7"/>
                </a:cxn>
              </a:cxnLst>
              <a:rect l="T12" t="T13" r="T14" b="T15"/>
              <a:pathLst>
                <a:path w="6094" h="1051">
                  <a:moveTo>
                    <a:pt x="6094" y="0"/>
                  </a:moveTo>
                  <a:lnTo>
                    <a:pt x="6094" y="1051"/>
                  </a:lnTo>
                  <a:lnTo>
                    <a:pt x="0" y="1051"/>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16"/>
            <p:cNvSpPr>
              <a:spLocks noChangeArrowheads="1"/>
            </p:cNvSpPr>
            <p:nvPr/>
          </p:nvSpPr>
          <p:spPr bwMode="auto">
            <a:xfrm>
              <a:off x="2838" y="3193"/>
              <a:ext cx="762" cy="73"/>
            </a:xfrm>
            <a:prstGeom prst="rect">
              <a:avLst/>
            </a:prstGeom>
            <a:solidFill>
              <a:srgbClr val="000000"/>
            </a:solidFill>
            <a:ln w="0">
              <a:solidFill>
                <a:srgbClr val="000000"/>
              </a:solidFill>
              <a:miter lim="800000"/>
              <a:headEnd/>
              <a:tailEnd/>
            </a:ln>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8" name="Rectangle 17"/>
            <p:cNvSpPr>
              <a:spLocks noChangeArrowheads="1"/>
            </p:cNvSpPr>
            <p:nvPr/>
          </p:nvSpPr>
          <p:spPr bwMode="auto">
            <a:xfrm>
              <a:off x="3113" y="2101"/>
              <a:ext cx="211" cy="7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9" name="Freeform 18"/>
            <p:cNvSpPr>
              <a:spLocks/>
            </p:cNvSpPr>
            <p:nvPr/>
          </p:nvSpPr>
          <p:spPr bwMode="auto">
            <a:xfrm>
              <a:off x="3113" y="2101"/>
              <a:ext cx="211" cy="74"/>
            </a:xfrm>
            <a:custGeom>
              <a:avLst/>
              <a:gdLst>
                <a:gd name="T0" fmla="*/ 189 w 1688"/>
                <a:gd name="T1" fmla="*/ 0 h 589"/>
                <a:gd name="T2" fmla="*/ 189 w 1688"/>
                <a:gd name="T3" fmla="*/ 52 h 589"/>
                <a:gd name="T4" fmla="*/ 22 w 1688"/>
                <a:gd name="T5" fmla="*/ 52 h 589"/>
                <a:gd name="T6" fmla="*/ 22 w 1688"/>
                <a:gd name="T7" fmla="*/ 0 h 589"/>
                <a:gd name="T8" fmla="*/ 0 w 1688"/>
                <a:gd name="T9" fmla="*/ 0 h 589"/>
                <a:gd name="T10" fmla="*/ 0 w 1688"/>
                <a:gd name="T11" fmla="*/ 74 h 589"/>
                <a:gd name="T12" fmla="*/ 211 w 1688"/>
                <a:gd name="T13" fmla="*/ 74 h 589"/>
                <a:gd name="T14" fmla="*/ 211 w 1688"/>
                <a:gd name="T15" fmla="*/ 0 h 589"/>
                <a:gd name="T16" fmla="*/ 189 w 1688"/>
                <a:gd name="T17" fmla="*/ 0 h 5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8"/>
                <a:gd name="T28" fmla="*/ 0 h 589"/>
                <a:gd name="T29" fmla="*/ 1688 w 1688"/>
                <a:gd name="T30" fmla="*/ 589 h 5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8" h="589">
                  <a:moveTo>
                    <a:pt x="1512" y="0"/>
                  </a:moveTo>
                  <a:lnTo>
                    <a:pt x="1512" y="410"/>
                  </a:lnTo>
                  <a:lnTo>
                    <a:pt x="178" y="410"/>
                  </a:lnTo>
                  <a:lnTo>
                    <a:pt x="178" y="0"/>
                  </a:lnTo>
                  <a:lnTo>
                    <a:pt x="0" y="0"/>
                  </a:lnTo>
                  <a:lnTo>
                    <a:pt x="0" y="589"/>
                  </a:lnTo>
                  <a:lnTo>
                    <a:pt x="1688" y="589"/>
                  </a:lnTo>
                  <a:lnTo>
                    <a:pt x="1688" y="0"/>
                  </a:lnTo>
                  <a:lnTo>
                    <a:pt x="1512" y="0"/>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9"/>
            <p:cNvSpPr>
              <a:spLocks/>
            </p:cNvSpPr>
            <p:nvPr/>
          </p:nvSpPr>
          <p:spPr bwMode="auto">
            <a:xfrm>
              <a:off x="3193" y="1803"/>
              <a:ext cx="58" cy="58"/>
            </a:xfrm>
            <a:custGeom>
              <a:avLst/>
              <a:gdLst>
                <a:gd name="T0" fmla="*/ 58 w 466"/>
                <a:gd name="T1" fmla="*/ 29 h 463"/>
                <a:gd name="T2" fmla="*/ 58 w 466"/>
                <a:gd name="T3" fmla="*/ 23 h 463"/>
                <a:gd name="T4" fmla="*/ 55 w 466"/>
                <a:gd name="T5" fmla="*/ 18 h 463"/>
                <a:gd name="T6" fmla="*/ 53 w 466"/>
                <a:gd name="T7" fmla="*/ 13 h 463"/>
                <a:gd name="T8" fmla="*/ 48 w 466"/>
                <a:gd name="T9" fmla="*/ 7 h 463"/>
                <a:gd name="T10" fmla="*/ 43 w 466"/>
                <a:gd name="T11" fmla="*/ 5 h 463"/>
                <a:gd name="T12" fmla="*/ 38 w 466"/>
                <a:gd name="T13" fmla="*/ 2 h 463"/>
                <a:gd name="T14" fmla="*/ 32 w 466"/>
                <a:gd name="T15" fmla="*/ 0 h 463"/>
                <a:gd name="T16" fmla="*/ 25 w 466"/>
                <a:gd name="T17" fmla="*/ 1 h 463"/>
                <a:gd name="T18" fmla="*/ 20 w 466"/>
                <a:gd name="T19" fmla="*/ 2 h 463"/>
                <a:gd name="T20" fmla="*/ 14 w 466"/>
                <a:gd name="T21" fmla="*/ 5 h 463"/>
                <a:gd name="T22" fmla="*/ 9 w 466"/>
                <a:gd name="T23" fmla="*/ 9 h 463"/>
                <a:gd name="T24" fmla="*/ 5 w 466"/>
                <a:gd name="T25" fmla="*/ 13 h 463"/>
                <a:gd name="T26" fmla="*/ 3 w 466"/>
                <a:gd name="T27" fmla="*/ 20 h 463"/>
                <a:gd name="T28" fmla="*/ 1 w 466"/>
                <a:gd name="T29" fmla="*/ 26 h 463"/>
                <a:gd name="T30" fmla="*/ 0 w 466"/>
                <a:gd name="T31" fmla="*/ 32 h 463"/>
                <a:gd name="T32" fmla="*/ 2 w 466"/>
                <a:gd name="T33" fmla="*/ 37 h 463"/>
                <a:gd name="T34" fmla="*/ 4 w 466"/>
                <a:gd name="T35" fmla="*/ 43 h 463"/>
                <a:gd name="T36" fmla="*/ 7 w 466"/>
                <a:gd name="T37" fmla="*/ 48 h 463"/>
                <a:gd name="T38" fmla="*/ 12 w 466"/>
                <a:gd name="T39" fmla="*/ 53 h 463"/>
                <a:gd name="T40" fmla="*/ 17 w 466"/>
                <a:gd name="T41" fmla="*/ 56 h 463"/>
                <a:gd name="T42" fmla="*/ 23 w 466"/>
                <a:gd name="T43" fmla="*/ 58 h 463"/>
                <a:gd name="T44" fmla="*/ 29 w 466"/>
                <a:gd name="T45" fmla="*/ 58 h 463"/>
                <a:gd name="T46" fmla="*/ 35 w 466"/>
                <a:gd name="T47" fmla="*/ 58 h 463"/>
                <a:gd name="T48" fmla="*/ 41 w 466"/>
                <a:gd name="T49" fmla="*/ 57 h 463"/>
                <a:gd name="T50" fmla="*/ 46 w 466"/>
                <a:gd name="T51" fmla="*/ 53 h 463"/>
                <a:gd name="T52" fmla="*/ 51 w 466"/>
                <a:gd name="T53" fmla="*/ 48 h 463"/>
                <a:gd name="T54" fmla="*/ 55 w 466"/>
                <a:gd name="T55" fmla="*/ 44 h 463"/>
                <a:gd name="T56" fmla="*/ 57 w 466"/>
                <a:gd name="T57" fmla="*/ 38 h 463"/>
                <a:gd name="T58" fmla="*/ 58 w 466"/>
                <a:gd name="T59" fmla="*/ 32 h 463"/>
                <a:gd name="T60" fmla="*/ 58 w 466"/>
                <a:gd name="T61" fmla="*/ 29 h 4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6"/>
                <a:gd name="T94" fmla="*/ 0 h 463"/>
                <a:gd name="T95" fmla="*/ 466 w 466"/>
                <a:gd name="T96" fmla="*/ 463 h 4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6" h="463">
                  <a:moveTo>
                    <a:pt x="466" y="232"/>
                  </a:moveTo>
                  <a:lnTo>
                    <a:pt x="466" y="186"/>
                  </a:lnTo>
                  <a:lnTo>
                    <a:pt x="443" y="142"/>
                  </a:lnTo>
                  <a:lnTo>
                    <a:pt x="422" y="101"/>
                  </a:lnTo>
                  <a:lnTo>
                    <a:pt x="387" y="56"/>
                  </a:lnTo>
                  <a:lnTo>
                    <a:pt x="343" y="37"/>
                  </a:lnTo>
                  <a:lnTo>
                    <a:pt x="305" y="15"/>
                  </a:lnTo>
                  <a:lnTo>
                    <a:pt x="254" y="0"/>
                  </a:lnTo>
                  <a:lnTo>
                    <a:pt x="204" y="8"/>
                  </a:lnTo>
                  <a:lnTo>
                    <a:pt x="158" y="15"/>
                  </a:lnTo>
                  <a:lnTo>
                    <a:pt x="115" y="43"/>
                  </a:lnTo>
                  <a:lnTo>
                    <a:pt x="71" y="71"/>
                  </a:lnTo>
                  <a:lnTo>
                    <a:pt x="43" y="107"/>
                  </a:lnTo>
                  <a:lnTo>
                    <a:pt x="23" y="157"/>
                  </a:lnTo>
                  <a:lnTo>
                    <a:pt x="8" y="204"/>
                  </a:lnTo>
                  <a:lnTo>
                    <a:pt x="0" y="252"/>
                  </a:lnTo>
                  <a:lnTo>
                    <a:pt x="17" y="297"/>
                  </a:lnTo>
                  <a:lnTo>
                    <a:pt x="30" y="346"/>
                  </a:lnTo>
                  <a:lnTo>
                    <a:pt x="56" y="387"/>
                  </a:lnTo>
                  <a:lnTo>
                    <a:pt x="93" y="424"/>
                  </a:lnTo>
                  <a:lnTo>
                    <a:pt x="135" y="447"/>
                  </a:lnTo>
                  <a:lnTo>
                    <a:pt x="188" y="463"/>
                  </a:lnTo>
                  <a:lnTo>
                    <a:pt x="232" y="463"/>
                  </a:lnTo>
                  <a:lnTo>
                    <a:pt x="282" y="463"/>
                  </a:lnTo>
                  <a:lnTo>
                    <a:pt x="327" y="452"/>
                  </a:lnTo>
                  <a:lnTo>
                    <a:pt x="371" y="424"/>
                  </a:lnTo>
                  <a:lnTo>
                    <a:pt x="410" y="387"/>
                  </a:lnTo>
                  <a:lnTo>
                    <a:pt x="438" y="353"/>
                  </a:lnTo>
                  <a:lnTo>
                    <a:pt x="460" y="302"/>
                  </a:lnTo>
                  <a:lnTo>
                    <a:pt x="466" y="252"/>
                  </a:lnTo>
                  <a:lnTo>
                    <a:pt x="466" y="232"/>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a:spLocks noChangeArrowheads="1"/>
            </p:cNvSpPr>
            <p:nvPr/>
          </p:nvSpPr>
          <p:spPr bwMode="auto">
            <a:xfrm>
              <a:off x="3078" y="2815"/>
              <a:ext cx="283" cy="9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22" name="Freeform 21"/>
            <p:cNvSpPr>
              <a:spLocks/>
            </p:cNvSpPr>
            <p:nvPr/>
          </p:nvSpPr>
          <p:spPr bwMode="auto">
            <a:xfrm>
              <a:off x="3078" y="2815"/>
              <a:ext cx="282" cy="95"/>
            </a:xfrm>
            <a:custGeom>
              <a:avLst/>
              <a:gdLst>
                <a:gd name="T0" fmla="*/ 36 w 2262"/>
                <a:gd name="T1" fmla="*/ 0 h 755"/>
                <a:gd name="T2" fmla="*/ 36 w 2262"/>
                <a:gd name="T3" fmla="*/ 50 h 755"/>
                <a:gd name="T4" fmla="*/ 246 w 2262"/>
                <a:gd name="T5" fmla="*/ 50 h 755"/>
                <a:gd name="T6" fmla="*/ 246 w 2262"/>
                <a:gd name="T7" fmla="*/ 0 h 755"/>
                <a:gd name="T8" fmla="*/ 282 w 2262"/>
                <a:gd name="T9" fmla="*/ 0 h 755"/>
                <a:gd name="T10" fmla="*/ 282 w 2262"/>
                <a:gd name="T11" fmla="*/ 95 h 755"/>
                <a:gd name="T12" fmla="*/ 0 w 2262"/>
                <a:gd name="T13" fmla="*/ 95 h 755"/>
                <a:gd name="T14" fmla="*/ 0 w 2262"/>
                <a:gd name="T15" fmla="*/ 0 h 755"/>
                <a:gd name="T16" fmla="*/ 36 w 2262"/>
                <a:gd name="T17" fmla="*/ 0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62"/>
                <a:gd name="T28" fmla="*/ 0 h 755"/>
                <a:gd name="T29" fmla="*/ 2262 w 2262"/>
                <a:gd name="T30" fmla="*/ 755 h 7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62" h="755">
                  <a:moveTo>
                    <a:pt x="286" y="0"/>
                  </a:moveTo>
                  <a:lnTo>
                    <a:pt x="286" y="400"/>
                  </a:lnTo>
                  <a:lnTo>
                    <a:pt x="1974" y="400"/>
                  </a:lnTo>
                  <a:lnTo>
                    <a:pt x="1974" y="0"/>
                  </a:lnTo>
                  <a:lnTo>
                    <a:pt x="2262" y="0"/>
                  </a:lnTo>
                  <a:lnTo>
                    <a:pt x="2262" y="755"/>
                  </a:lnTo>
                  <a:lnTo>
                    <a:pt x="0" y="755"/>
                  </a:lnTo>
                  <a:lnTo>
                    <a:pt x="0" y="0"/>
                  </a:lnTo>
                  <a:lnTo>
                    <a:pt x="286" y="0"/>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2"/>
            <p:cNvSpPr>
              <a:spLocks/>
            </p:cNvSpPr>
            <p:nvPr/>
          </p:nvSpPr>
          <p:spPr bwMode="auto">
            <a:xfrm>
              <a:off x="2898" y="2295"/>
              <a:ext cx="604" cy="244"/>
            </a:xfrm>
            <a:custGeom>
              <a:avLst/>
              <a:gdLst>
                <a:gd name="T0" fmla="*/ 604 w 4836"/>
                <a:gd name="T1" fmla="*/ 244 h 1954"/>
                <a:gd name="T2" fmla="*/ 544 w 4836"/>
                <a:gd name="T3" fmla="*/ 0 h 1954"/>
                <a:gd name="T4" fmla="*/ 275 w 4836"/>
                <a:gd name="T5" fmla="*/ 67 h 1954"/>
                <a:gd name="T6" fmla="*/ 263 w 4836"/>
                <a:gd name="T7" fmla="*/ 22 h 1954"/>
                <a:gd name="T8" fmla="*/ 16 w 4836"/>
                <a:gd name="T9" fmla="*/ 84 h 1954"/>
                <a:gd name="T10" fmla="*/ 12 w 4836"/>
                <a:gd name="T11" fmla="*/ 86 h 1954"/>
                <a:gd name="T12" fmla="*/ 9 w 4836"/>
                <a:gd name="T13" fmla="*/ 87 h 1954"/>
                <a:gd name="T14" fmla="*/ 6 w 4836"/>
                <a:gd name="T15" fmla="*/ 91 h 1954"/>
                <a:gd name="T16" fmla="*/ 3 w 4836"/>
                <a:gd name="T17" fmla="*/ 94 h 1954"/>
                <a:gd name="T18" fmla="*/ 1 w 4836"/>
                <a:gd name="T19" fmla="*/ 98 h 1954"/>
                <a:gd name="T20" fmla="*/ 0 w 4836"/>
                <a:gd name="T21" fmla="*/ 103 h 1954"/>
                <a:gd name="T22" fmla="*/ 0 w 4836"/>
                <a:gd name="T23" fmla="*/ 107 h 1954"/>
                <a:gd name="T24" fmla="*/ 1 w 4836"/>
                <a:gd name="T25" fmla="*/ 110 h 1954"/>
                <a:gd name="T26" fmla="*/ 36 w 4836"/>
                <a:gd name="T27" fmla="*/ 244 h 19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36"/>
                <a:gd name="T43" fmla="*/ 0 h 1954"/>
                <a:gd name="T44" fmla="*/ 4836 w 4836"/>
                <a:gd name="T45" fmla="*/ 1954 h 19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36" h="1954">
                  <a:moveTo>
                    <a:pt x="4836" y="1954"/>
                  </a:moveTo>
                  <a:lnTo>
                    <a:pt x="4352" y="0"/>
                  </a:lnTo>
                  <a:lnTo>
                    <a:pt x="2203" y="535"/>
                  </a:lnTo>
                  <a:lnTo>
                    <a:pt x="2104" y="177"/>
                  </a:lnTo>
                  <a:lnTo>
                    <a:pt x="131" y="670"/>
                  </a:lnTo>
                  <a:lnTo>
                    <a:pt x="98" y="685"/>
                  </a:lnTo>
                  <a:lnTo>
                    <a:pt x="70" y="698"/>
                  </a:lnTo>
                  <a:lnTo>
                    <a:pt x="50" y="726"/>
                  </a:lnTo>
                  <a:lnTo>
                    <a:pt x="26" y="755"/>
                  </a:lnTo>
                  <a:lnTo>
                    <a:pt x="11" y="787"/>
                  </a:lnTo>
                  <a:lnTo>
                    <a:pt x="0" y="825"/>
                  </a:lnTo>
                  <a:lnTo>
                    <a:pt x="0" y="860"/>
                  </a:lnTo>
                  <a:lnTo>
                    <a:pt x="8" y="882"/>
                  </a:lnTo>
                  <a:lnTo>
                    <a:pt x="286" y="195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3"/>
            <p:cNvSpPr>
              <a:spLocks/>
            </p:cNvSpPr>
            <p:nvPr/>
          </p:nvSpPr>
          <p:spPr bwMode="auto">
            <a:xfrm>
              <a:off x="3139" y="2211"/>
              <a:ext cx="302" cy="128"/>
            </a:xfrm>
            <a:custGeom>
              <a:avLst/>
              <a:gdLst>
                <a:gd name="T0" fmla="*/ 281 w 2416"/>
                <a:gd name="T1" fmla="*/ 65 h 1025"/>
                <a:gd name="T2" fmla="*/ 287 w 2416"/>
                <a:gd name="T3" fmla="*/ 88 h 1025"/>
                <a:gd name="T4" fmla="*/ 302 w 2416"/>
                <a:gd name="T5" fmla="*/ 84 h 1025"/>
                <a:gd name="T6" fmla="*/ 285 w 2416"/>
                <a:gd name="T7" fmla="*/ 17 h 1025"/>
                <a:gd name="T8" fmla="*/ 285 w 2416"/>
                <a:gd name="T9" fmla="*/ 14 h 1025"/>
                <a:gd name="T10" fmla="*/ 283 w 2416"/>
                <a:gd name="T11" fmla="*/ 10 h 1025"/>
                <a:gd name="T12" fmla="*/ 281 w 2416"/>
                <a:gd name="T13" fmla="*/ 7 h 1025"/>
                <a:gd name="T14" fmla="*/ 277 w 2416"/>
                <a:gd name="T15" fmla="*/ 5 h 1025"/>
                <a:gd name="T16" fmla="*/ 274 w 2416"/>
                <a:gd name="T17" fmla="*/ 2 h 1025"/>
                <a:gd name="T18" fmla="*/ 269 w 2416"/>
                <a:gd name="T19" fmla="*/ 0 h 1025"/>
                <a:gd name="T20" fmla="*/ 265 w 2416"/>
                <a:gd name="T21" fmla="*/ 0 h 1025"/>
                <a:gd name="T22" fmla="*/ 261 w 2416"/>
                <a:gd name="T23" fmla="*/ 0 h 1025"/>
                <a:gd name="T24" fmla="*/ 31 w 2416"/>
                <a:gd name="T25" fmla="*/ 57 h 1025"/>
                <a:gd name="T26" fmla="*/ 27 w 2416"/>
                <a:gd name="T27" fmla="*/ 59 h 1025"/>
                <a:gd name="T28" fmla="*/ 24 w 2416"/>
                <a:gd name="T29" fmla="*/ 62 h 1025"/>
                <a:gd name="T30" fmla="*/ 21 w 2416"/>
                <a:gd name="T31" fmla="*/ 64 h 1025"/>
                <a:gd name="T32" fmla="*/ 19 w 2416"/>
                <a:gd name="T33" fmla="*/ 69 h 1025"/>
                <a:gd name="T34" fmla="*/ 17 w 2416"/>
                <a:gd name="T35" fmla="*/ 72 h 1025"/>
                <a:gd name="T36" fmla="*/ 17 w 2416"/>
                <a:gd name="T37" fmla="*/ 77 h 1025"/>
                <a:gd name="T38" fmla="*/ 17 w 2416"/>
                <a:gd name="T39" fmla="*/ 81 h 1025"/>
                <a:gd name="T40" fmla="*/ 17 w 2416"/>
                <a:gd name="T41" fmla="*/ 85 h 1025"/>
                <a:gd name="T42" fmla="*/ 23 w 2416"/>
                <a:gd name="T43" fmla="*/ 106 h 1025"/>
                <a:gd name="T44" fmla="*/ 0 w 2416"/>
                <a:gd name="T45" fmla="*/ 112 h 1025"/>
                <a:gd name="T46" fmla="*/ 4 w 2416"/>
                <a:gd name="T47" fmla="*/ 112 h 1025"/>
                <a:gd name="T48" fmla="*/ 9 w 2416"/>
                <a:gd name="T49" fmla="*/ 112 h 1025"/>
                <a:gd name="T50" fmla="*/ 13 w 2416"/>
                <a:gd name="T51" fmla="*/ 112 h 1025"/>
                <a:gd name="T52" fmla="*/ 17 w 2416"/>
                <a:gd name="T53" fmla="*/ 113 h 1025"/>
                <a:gd name="T54" fmla="*/ 21 w 2416"/>
                <a:gd name="T55" fmla="*/ 116 h 1025"/>
                <a:gd name="T56" fmla="*/ 24 w 2416"/>
                <a:gd name="T57" fmla="*/ 120 h 1025"/>
                <a:gd name="T58" fmla="*/ 27 w 2416"/>
                <a:gd name="T59" fmla="*/ 123 h 1025"/>
                <a:gd name="T60" fmla="*/ 28 w 2416"/>
                <a:gd name="T61" fmla="*/ 128 h 1025"/>
                <a:gd name="T62" fmla="*/ 281 w 2416"/>
                <a:gd name="T63" fmla="*/ 65 h 10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16"/>
                <a:gd name="T97" fmla="*/ 0 h 1025"/>
                <a:gd name="T98" fmla="*/ 2416 w 2416"/>
                <a:gd name="T99" fmla="*/ 1025 h 10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16" h="1025">
                  <a:moveTo>
                    <a:pt x="2246" y="524"/>
                  </a:moveTo>
                  <a:lnTo>
                    <a:pt x="2294" y="707"/>
                  </a:lnTo>
                  <a:lnTo>
                    <a:pt x="2416" y="671"/>
                  </a:lnTo>
                  <a:lnTo>
                    <a:pt x="2282" y="140"/>
                  </a:lnTo>
                  <a:lnTo>
                    <a:pt x="2282" y="112"/>
                  </a:lnTo>
                  <a:lnTo>
                    <a:pt x="2260" y="84"/>
                  </a:lnTo>
                  <a:lnTo>
                    <a:pt x="2246" y="56"/>
                  </a:lnTo>
                  <a:lnTo>
                    <a:pt x="2217" y="38"/>
                  </a:lnTo>
                  <a:lnTo>
                    <a:pt x="2189" y="13"/>
                  </a:lnTo>
                  <a:lnTo>
                    <a:pt x="2154" y="0"/>
                  </a:lnTo>
                  <a:lnTo>
                    <a:pt x="2118" y="0"/>
                  </a:lnTo>
                  <a:lnTo>
                    <a:pt x="2085" y="0"/>
                  </a:lnTo>
                  <a:lnTo>
                    <a:pt x="244" y="453"/>
                  </a:lnTo>
                  <a:lnTo>
                    <a:pt x="216" y="471"/>
                  </a:lnTo>
                  <a:lnTo>
                    <a:pt x="188" y="496"/>
                  </a:lnTo>
                  <a:lnTo>
                    <a:pt x="167" y="516"/>
                  </a:lnTo>
                  <a:lnTo>
                    <a:pt x="153" y="550"/>
                  </a:lnTo>
                  <a:lnTo>
                    <a:pt x="133" y="578"/>
                  </a:lnTo>
                  <a:lnTo>
                    <a:pt x="133" y="616"/>
                  </a:lnTo>
                  <a:lnTo>
                    <a:pt x="133" y="649"/>
                  </a:lnTo>
                  <a:lnTo>
                    <a:pt x="139" y="679"/>
                  </a:lnTo>
                  <a:lnTo>
                    <a:pt x="181" y="848"/>
                  </a:lnTo>
                  <a:lnTo>
                    <a:pt x="0" y="893"/>
                  </a:lnTo>
                  <a:lnTo>
                    <a:pt x="34" y="893"/>
                  </a:lnTo>
                  <a:lnTo>
                    <a:pt x="68" y="893"/>
                  </a:lnTo>
                  <a:lnTo>
                    <a:pt x="104" y="896"/>
                  </a:lnTo>
                  <a:lnTo>
                    <a:pt x="133" y="908"/>
                  </a:lnTo>
                  <a:lnTo>
                    <a:pt x="167" y="931"/>
                  </a:lnTo>
                  <a:lnTo>
                    <a:pt x="188" y="959"/>
                  </a:lnTo>
                  <a:lnTo>
                    <a:pt x="216" y="987"/>
                  </a:lnTo>
                  <a:lnTo>
                    <a:pt x="224" y="1025"/>
                  </a:lnTo>
                  <a:lnTo>
                    <a:pt x="2246" y="524"/>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Line 25"/>
            <p:cNvSpPr>
              <a:spLocks noChangeShapeType="1"/>
            </p:cNvSpPr>
            <p:nvPr/>
          </p:nvSpPr>
          <p:spPr bwMode="auto">
            <a:xfrm>
              <a:off x="3222" y="1814"/>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5"/>
            <p:cNvSpPr>
              <a:spLocks/>
            </p:cNvSpPr>
            <p:nvPr/>
          </p:nvSpPr>
          <p:spPr bwMode="auto">
            <a:xfrm>
              <a:off x="2906" y="2502"/>
              <a:ext cx="628" cy="37"/>
            </a:xfrm>
            <a:custGeom>
              <a:avLst/>
              <a:gdLst>
                <a:gd name="T0" fmla="*/ 23 w 5018"/>
                <a:gd name="T1" fmla="*/ 28 h 292"/>
                <a:gd name="T2" fmla="*/ 595 w 5018"/>
                <a:gd name="T3" fmla="*/ 28 h 292"/>
                <a:gd name="T4" fmla="*/ 588 w 5018"/>
                <a:gd name="T5" fmla="*/ 0 h 292"/>
                <a:gd name="T6" fmla="*/ 628 w 5018"/>
                <a:gd name="T7" fmla="*/ 0 h 292"/>
                <a:gd name="T8" fmla="*/ 628 w 5018"/>
                <a:gd name="T9" fmla="*/ 37 h 292"/>
                <a:gd name="T10" fmla="*/ 0 w 5018"/>
                <a:gd name="T11" fmla="*/ 37 h 292"/>
                <a:gd name="T12" fmla="*/ 0 w 5018"/>
                <a:gd name="T13" fmla="*/ 0 h 292"/>
                <a:gd name="T14" fmla="*/ 17 w 5018"/>
                <a:gd name="T15" fmla="*/ 0 h 292"/>
                <a:gd name="T16" fmla="*/ 23 w 5018"/>
                <a:gd name="T17" fmla="*/ 28 h 2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18"/>
                <a:gd name="T28" fmla="*/ 0 h 292"/>
                <a:gd name="T29" fmla="*/ 5018 w 5018"/>
                <a:gd name="T30" fmla="*/ 292 h 2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18" h="292">
                  <a:moveTo>
                    <a:pt x="183" y="221"/>
                  </a:moveTo>
                  <a:lnTo>
                    <a:pt x="4758" y="221"/>
                  </a:lnTo>
                  <a:lnTo>
                    <a:pt x="4697" y="0"/>
                  </a:lnTo>
                  <a:lnTo>
                    <a:pt x="5018" y="0"/>
                  </a:lnTo>
                  <a:lnTo>
                    <a:pt x="5018" y="292"/>
                  </a:lnTo>
                  <a:lnTo>
                    <a:pt x="0" y="292"/>
                  </a:lnTo>
                  <a:lnTo>
                    <a:pt x="0" y="0"/>
                  </a:lnTo>
                  <a:lnTo>
                    <a:pt x="134" y="0"/>
                  </a:lnTo>
                  <a:lnTo>
                    <a:pt x="183" y="221"/>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6"/>
            <p:cNvSpPr>
              <a:spLocks/>
            </p:cNvSpPr>
            <p:nvPr/>
          </p:nvSpPr>
          <p:spPr bwMode="auto">
            <a:xfrm>
              <a:off x="2802" y="2539"/>
              <a:ext cx="833" cy="14"/>
            </a:xfrm>
            <a:custGeom>
              <a:avLst/>
              <a:gdLst>
                <a:gd name="T0" fmla="*/ 0 w 6669"/>
                <a:gd name="T1" fmla="*/ 14 h 113"/>
                <a:gd name="T2" fmla="*/ 29 w 6669"/>
                <a:gd name="T3" fmla="*/ 0 h 113"/>
                <a:gd name="T4" fmla="*/ 804 w 6669"/>
                <a:gd name="T5" fmla="*/ 0 h 113"/>
                <a:gd name="T6" fmla="*/ 833 w 6669"/>
                <a:gd name="T7" fmla="*/ 14 h 113"/>
                <a:gd name="T8" fmla="*/ 0 w 6669"/>
                <a:gd name="T9" fmla="*/ 14 h 113"/>
                <a:gd name="T10" fmla="*/ 0 60000 65536"/>
                <a:gd name="T11" fmla="*/ 0 60000 65536"/>
                <a:gd name="T12" fmla="*/ 0 60000 65536"/>
                <a:gd name="T13" fmla="*/ 0 60000 65536"/>
                <a:gd name="T14" fmla="*/ 0 60000 65536"/>
                <a:gd name="T15" fmla="*/ 0 w 6669"/>
                <a:gd name="T16" fmla="*/ 0 h 113"/>
                <a:gd name="T17" fmla="*/ 6669 w 6669"/>
                <a:gd name="T18" fmla="*/ 113 h 113"/>
              </a:gdLst>
              <a:ahLst/>
              <a:cxnLst>
                <a:cxn ang="T10">
                  <a:pos x="T0" y="T1"/>
                </a:cxn>
                <a:cxn ang="T11">
                  <a:pos x="T2" y="T3"/>
                </a:cxn>
                <a:cxn ang="T12">
                  <a:pos x="T4" y="T5"/>
                </a:cxn>
                <a:cxn ang="T13">
                  <a:pos x="T6" y="T7"/>
                </a:cxn>
                <a:cxn ang="T14">
                  <a:pos x="T8" y="T9"/>
                </a:cxn>
              </a:cxnLst>
              <a:rect l="T15" t="T16" r="T17" b="T18"/>
              <a:pathLst>
                <a:path w="6669" h="113">
                  <a:moveTo>
                    <a:pt x="0" y="113"/>
                  </a:moveTo>
                  <a:lnTo>
                    <a:pt x="232" y="0"/>
                  </a:lnTo>
                  <a:lnTo>
                    <a:pt x="6438" y="0"/>
                  </a:lnTo>
                  <a:lnTo>
                    <a:pt x="6669" y="113"/>
                  </a:lnTo>
                  <a:lnTo>
                    <a:pt x="0" y="113"/>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7"/>
            <p:cNvSpPr>
              <a:spLocks/>
            </p:cNvSpPr>
            <p:nvPr/>
          </p:nvSpPr>
          <p:spPr bwMode="auto">
            <a:xfrm>
              <a:off x="2906" y="1892"/>
              <a:ext cx="628" cy="545"/>
            </a:xfrm>
            <a:custGeom>
              <a:avLst/>
              <a:gdLst>
                <a:gd name="T0" fmla="*/ 0 w 5018"/>
                <a:gd name="T1" fmla="*/ 488 h 4364"/>
                <a:gd name="T2" fmla="*/ 0 w 5018"/>
                <a:gd name="T3" fmla="*/ 0 h 4364"/>
                <a:gd name="T4" fmla="*/ 628 w 5018"/>
                <a:gd name="T5" fmla="*/ 0 h 4364"/>
                <a:gd name="T6" fmla="*/ 628 w 5018"/>
                <a:gd name="T7" fmla="*/ 545 h 4364"/>
                <a:gd name="T8" fmla="*/ 574 w 5018"/>
                <a:gd name="T9" fmla="*/ 545 h 4364"/>
                <a:gd name="T10" fmla="*/ 0 60000 65536"/>
                <a:gd name="T11" fmla="*/ 0 60000 65536"/>
                <a:gd name="T12" fmla="*/ 0 60000 65536"/>
                <a:gd name="T13" fmla="*/ 0 60000 65536"/>
                <a:gd name="T14" fmla="*/ 0 60000 65536"/>
                <a:gd name="T15" fmla="*/ 0 w 5018"/>
                <a:gd name="T16" fmla="*/ 0 h 4364"/>
                <a:gd name="T17" fmla="*/ 5018 w 5018"/>
                <a:gd name="T18" fmla="*/ 4364 h 4364"/>
              </a:gdLst>
              <a:ahLst/>
              <a:cxnLst>
                <a:cxn ang="T10">
                  <a:pos x="T0" y="T1"/>
                </a:cxn>
                <a:cxn ang="T11">
                  <a:pos x="T2" y="T3"/>
                </a:cxn>
                <a:cxn ang="T12">
                  <a:pos x="T4" y="T5"/>
                </a:cxn>
                <a:cxn ang="T13">
                  <a:pos x="T6" y="T7"/>
                </a:cxn>
                <a:cxn ang="T14">
                  <a:pos x="T8" y="T9"/>
                </a:cxn>
              </a:cxnLst>
              <a:rect l="T15" t="T16" r="T17" b="T18"/>
              <a:pathLst>
                <a:path w="5018" h="4364">
                  <a:moveTo>
                    <a:pt x="0" y="3908"/>
                  </a:moveTo>
                  <a:lnTo>
                    <a:pt x="0" y="0"/>
                  </a:lnTo>
                  <a:lnTo>
                    <a:pt x="5018" y="0"/>
                  </a:lnTo>
                  <a:lnTo>
                    <a:pt x="5018" y="4364"/>
                  </a:lnTo>
                  <a:lnTo>
                    <a:pt x="4585" y="436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8"/>
            <p:cNvSpPr>
              <a:spLocks/>
            </p:cNvSpPr>
            <p:nvPr/>
          </p:nvSpPr>
          <p:spPr bwMode="auto">
            <a:xfrm>
              <a:off x="2802" y="3325"/>
              <a:ext cx="833" cy="36"/>
            </a:xfrm>
            <a:custGeom>
              <a:avLst/>
              <a:gdLst>
                <a:gd name="T0" fmla="*/ 36 w 6669"/>
                <a:gd name="T1" fmla="*/ 0 h 291"/>
                <a:gd name="T2" fmla="*/ 0 w 6669"/>
                <a:gd name="T3" fmla="*/ 36 h 291"/>
                <a:gd name="T4" fmla="*/ 833 w 6669"/>
                <a:gd name="T5" fmla="*/ 36 h 291"/>
                <a:gd name="T6" fmla="*/ 797 w 6669"/>
                <a:gd name="T7" fmla="*/ 0 h 291"/>
                <a:gd name="T8" fmla="*/ 36 w 6669"/>
                <a:gd name="T9" fmla="*/ 0 h 291"/>
                <a:gd name="T10" fmla="*/ 0 60000 65536"/>
                <a:gd name="T11" fmla="*/ 0 60000 65536"/>
                <a:gd name="T12" fmla="*/ 0 60000 65536"/>
                <a:gd name="T13" fmla="*/ 0 60000 65536"/>
                <a:gd name="T14" fmla="*/ 0 60000 65536"/>
                <a:gd name="T15" fmla="*/ 0 w 6669"/>
                <a:gd name="T16" fmla="*/ 0 h 291"/>
                <a:gd name="T17" fmla="*/ 6669 w 6669"/>
                <a:gd name="T18" fmla="*/ 291 h 291"/>
              </a:gdLst>
              <a:ahLst/>
              <a:cxnLst>
                <a:cxn ang="T10">
                  <a:pos x="T0" y="T1"/>
                </a:cxn>
                <a:cxn ang="T11">
                  <a:pos x="T2" y="T3"/>
                </a:cxn>
                <a:cxn ang="T12">
                  <a:pos x="T4" y="T5"/>
                </a:cxn>
                <a:cxn ang="T13">
                  <a:pos x="T6" y="T7"/>
                </a:cxn>
                <a:cxn ang="T14">
                  <a:pos x="T8" y="T9"/>
                </a:cxn>
              </a:cxnLst>
              <a:rect l="T15" t="T16" r="T17" b="T18"/>
              <a:pathLst>
                <a:path w="6669" h="291">
                  <a:moveTo>
                    <a:pt x="288" y="0"/>
                  </a:moveTo>
                  <a:lnTo>
                    <a:pt x="0" y="291"/>
                  </a:lnTo>
                  <a:lnTo>
                    <a:pt x="6669" y="291"/>
                  </a:lnTo>
                  <a:lnTo>
                    <a:pt x="6382" y="0"/>
                  </a:lnTo>
                  <a:lnTo>
                    <a:pt x="288" y="0"/>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29"/>
            <p:cNvSpPr>
              <a:spLocks/>
            </p:cNvSpPr>
            <p:nvPr/>
          </p:nvSpPr>
          <p:spPr bwMode="auto">
            <a:xfrm>
              <a:off x="2838" y="1752"/>
              <a:ext cx="762" cy="22"/>
            </a:xfrm>
            <a:custGeom>
              <a:avLst/>
              <a:gdLst>
                <a:gd name="T0" fmla="*/ 0 w 6094"/>
                <a:gd name="T1" fmla="*/ 22 h 170"/>
                <a:gd name="T2" fmla="*/ 66 w 6094"/>
                <a:gd name="T3" fmla="*/ 0 h 170"/>
                <a:gd name="T4" fmla="*/ 697 w 6094"/>
                <a:gd name="T5" fmla="*/ 0 h 170"/>
                <a:gd name="T6" fmla="*/ 762 w 6094"/>
                <a:gd name="T7" fmla="*/ 22 h 170"/>
                <a:gd name="T8" fmla="*/ 0 w 6094"/>
                <a:gd name="T9" fmla="*/ 22 h 170"/>
                <a:gd name="T10" fmla="*/ 0 60000 65536"/>
                <a:gd name="T11" fmla="*/ 0 60000 65536"/>
                <a:gd name="T12" fmla="*/ 0 60000 65536"/>
                <a:gd name="T13" fmla="*/ 0 60000 65536"/>
                <a:gd name="T14" fmla="*/ 0 60000 65536"/>
                <a:gd name="T15" fmla="*/ 0 w 6094"/>
                <a:gd name="T16" fmla="*/ 0 h 170"/>
                <a:gd name="T17" fmla="*/ 6094 w 6094"/>
                <a:gd name="T18" fmla="*/ 170 h 170"/>
              </a:gdLst>
              <a:ahLst/>
              <a:cxnLst>
                <a:cxn ang="T10">
                  <a:pos x="T0" y="T1"/>
                </a:cxn>
                <a:cxn ang="T11">
                  <a:pos x="T2" y="T3"/>
                </a:cxn>
                <a:cxn ang="T12">
                  <a:pos x="T4" y="T5"/>
                </a:cxn>
                <a:cxn ang="T13">
                  <a:pos x="T6" y="T7"/>
                </a:cxn>
                <a:cxn ang="T14">
                  <a:pos x="T8" y="T9"/>
                </a:cxn>
              </a:cxnLst>
              <a:rect l="T15" t="T16" r="T17" b="T18"/>
              <a:pathLst>
                <a:path w="6094" h="170">
                  <a:moveTo>
                    <a:pt x="0" y="170"/>
                  </a:moveTo>
                  <a:lnTo>
                    <a:pt x="528" y="0"/>
                  </a:lnTo>
                  <a:lnTo>
                    <a:pt x="5576" y="0"/>
                  </a:lnTo>
                  <a:lnTo>
                    <a:pt x="6094" y="170"/>
                  </a:lnTo>
                  <a:lnTo>
                    <a:pt x="0" y="17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Slide Number Placeholder 3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55A42AE3-1896-48C2-A753-B1B767CA3276}"/>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3" name="Picture 32">
            <a:extLst>
              <a:ext uri="{FF2B5EF4-FFF2-40B4-BE49-F238E27FC236}">
                <a16:creationId xmlns:a16="http://schemas.microsoft.com/office/drawing/2014/main" id="{8202386D-FC39-4F59-B35A-80E90D5A6B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34" name="Picture 33">
            <a:extLst>
              <a:ext uri="{FF2B5EF4-FFF2-40B4-BE49-F238E27FC236}">
                <a16:creationId xmlns:a16="http://schemas.microsoft.com/office/drawing/2014/main" id="{DEBAEABA-09D3-4062-A79E-B6535B6B90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161577505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p:cNvSpPr txBox="1">
            <a:spLocks noChangeArrowheads="1"/>
          </p:cNvSpPr>
          <p:nvPr/>
        </p:nvSpPr>
        <p:spPr bwMode="auto">
          <a:xfrm>
            <a:off x="684213" y="188912"/>
            <a:ext cx="7772400" cy="1008063"/>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sz="4000" b="1" i="0" u="none" strike="noStrike" kern="0" cap="none" spc="0" normalizeH="0" baseline="0" noProof="0" dirty="0">
                <a:ln>
                  <a:noFill/>
                </a:ln>
                <a:solidFill>
                  <a:prstClr val="white"/>
                </a:solidFill>
                <a:effectLst/>
                <a:uLnTx/>
                <a:uFillTx/>
                <a:latin typeface="Calibri"/>
                <a:ea typeface="+mn-ea"/>
                <a:cs typeface="Times New Roman" pitchFamily="18" charset="0"/>
              </a:rPr>
              <a:t>ERR </a:t>
            </a:r>
            <a:r>
              <a:rPr kumimoji="0" lang="en-US" sz="4000" b="1" i="0" u="none" strike="noStrike" kern="0" cap="none" spc="0" normalizeH="0" baseline="0" noProof="0" dirty="0">
                <a:ln>
                  <a:noFill/>
                </a:ln>
                <a:solidFill>
                  <a:prstClr val="white"/>
                </a:solidFill>
                <a:effectLst/>
                <a:uLnTx/>
                <a:uFillTx/>
                <a:latin typeface="Calibri"/>
                <a:ea typeface="+mn-ea"/>
                <a:cs typeface="Times New Roman" pitchFamily="18" charset="0"/>
              </a:rPr>
              <a:t>Documentation</a:t>
            </a:r>
          </a:p>
        </p:txBody>
      </p:sp>
      <p:sp>
        <p:nvSpPr>
          <p:cNvPr id="29699" name="Rectangle 10"/>
          <p:cNvSpPr>
            <a:spLocks noChangeArrowheads="1"/>
          </p:cNvSpPr>
          <p:nvPr/>
        </p:nvSpPr>
        <p:spPr bwMode="auto">
          <a:xfrm>
            <a:off x="250095" y="1066800"/>
            <a:ext cx="7446105" cy="551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6538" indent="-236538" eaLnBrk="0" hangingPunct="0">
              <a:defRPr>
                <a:solidFill>
                  <a:schemeClr val="tx1"/>
                </a:solidFill>
                <a:latin typeface="Arial" charset="0"/>
                <a:cs typeface="Arial" charset="0"/>
              </a:defRPr>
            </a:lvl1pPr>
            <a:lvl2pPr marL="693738" indent="-236538"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36538" marR="0" lvl="0"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endParaRPr kumimoji="0" lang="en-US" altLang="en-US" sz="2000" b="1" i="1" u="none" strike="noStrike" kern="1200" cap="none" spc="0" normalizeH="0" baseline="0" noProof="0" dirty="0">
              <a:ln>
                <a:noFill/>
              </a:ln>
              <a:solidFill>
                <a:srgbClr val="9933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300"/>
              </a:spcBef>
              <a:spcAft>
                <a:spcPts val="0"/>
              </a:spcAft>
              <a:buClrTx/>
              <a:buSzPct val="110000"/>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l" defTabSz="914400" rtl="0" eaLnBrk="1" fontAlgn="auto" latinLnBrk="0" hangingPunct="1">
              <a:lnSpc>
                <a:spcPct val="100000"/>
              </a:lnSpc>
              <a:spcBef>
                <a:spcPts val="300"/>
              </a:spcBef>
              <a:spcAft>
                <a:spcPts val="0"/>
              </a:spcAft>
              <a:buClrTx/>
              <a:buSzPct val="110000"/>
              <a:buFontTx/>
              <a:buNone/>
              <a:tabLst/>
              <a:defRPr/>
            </a:pPr>
            <a:r>
              <a:rPr kumimoji="0" lang="en-US" altLang="en-US" sz="3200" b="0" i="0" u="none" strike="noStrike" kern="1200" cap="none" spc="0" normalizeH="0" baseline="0" noProof="0" dirty="0">
                <a:ln>
                  <a:noFill/>
                </a:ln>
                <a:solidFill>
                  <a:prstClr val="black"/>
                </a:solidFill>
                <a:effectLst/>
                <a:uLnTx/>
                <a:uFillTx/>
                <a:latin typeface="Calibri"/>
                <a:ea typeface="+mn-ea"/>
                <a:cs typeface="Times New Roman" pitchFamily="18" charset="0"/>
              </a:rPr>
              <a:t>Upon request, the DCEO PI/ED-PI ERO can send both HUD’s 8-step Floodplain Management or Wetlands decision-making case study instructional sheets and a recent sample of a completed 8-step Wetlands review (each was already provided to PY’17 PI Administrators). </a:t>
            </a:r>
          </a:p>
          <a:p>
            <a:pPr marL="0" marR="0" lvl="0" indent="0" algn="l" defTabSz="914400" rtl="0" eaLnBrk="1" fontAlgn="auto" latinLnBrk="0" hangingPunct="1">
              <a:lnSpc>
                <a:spcPct val="100000"/>
              </a:lnSpc>
              <a:spcBef>
                <a:spcPts val="300"/>
              </a:spcBef>
              <a:spcAft>
                <a:spcPts val="0"/>
              </a:spcAft>
              <a:buClrTx/>
              <a:buSzPct val="110000"/>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endPar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693738" marR="0" lvl="1" indent="-236538" algn="l" defTabSz="914400" rtl="0" eaLnBrk="1" fontAlgn="auto" latinLnBrk="0" hangingPunct="1">
              <a:lnSpc>
                <a:spcPct val="100000"/>
              </a:lnSpc>
              <a:spcBef>
                <a:spcPts val="300"/>
              </a:spcBef>
              <a:spcAft>
                <a:spcPts val="0"/>
              </a:spcAft>
              <a:buClrTx/>
              <a:buSzPct val="110000"/>
              <a:buFont typeface="Wingdings" pitchFamily="2" charset="2"/>
              <a:buChar char="§"/>
              <a:tabLst/>
              <a:defRPr/>
            </a:pPr>
            <a:endParaRPr kumimoji="0" lang="en-US" altLang="en-US" sz="24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grpSp>
        <p:nvGrpSpPr>
          <p:cNvPr id="4" name="Group 3"/>
          <p:cNvGrpSpPr>
            <a:grpSpLocks/>
          </p:cNvGrpSpPr>
          <p:nvPr/>
        </p:nvGrpSpPr>
        <p:grpSpPr bwMode="auto">
          <a:xfrm>
            <a:off x="7620000" y="2113755"/>
            <a:ext cx="1125538" cy="2386013"/>
            <a:chOff x="2802" y="1752"/>
            <a:chExt cx="835" cy="1609"/>
          </a:xfrm>
        </p:grpSpPr>
        <p:sp>
          <p:nvSpPr>
            <p:cNvPr id="5" name="Freeform 4"/>
            <p:cNvSpPr>
              <a:spLocks/>
            </p:cNvSpPr>
            <p:nvPr/>
          </p:nvSpPr>
          <p:spPr bwMode="auto">
            <a:xfrm>
              <a:off x="2802" y="1773"/>
              <a:ext cx="835" cy="1552"/>
            </a:xfrm>
            <a:custGeom>
              <a:avLst/>
              <a:gdLst>
                <a:gd name="T0" fmla="*/ 35 w 6679"/>
                <a:gd name="T1" fmla="*/ 0 h 12414"/>
                <a:gd name="T2" fmla="*/ 35 w 6679"/>
                <a:gd name="T3" fmla="*/ 764 h 12414"/>
                <a:gd name="T4" fmla="*/ 0 w 6679"/>
                <a:gd name="T5" fmla="*/ 780 h 12414"/>
                <a:gd name="T6" fmla="*/ 0 w 6679"/>
                <a:gd name="T7" fmla="*/ 1421 h 12414"/>
                <a:gd name="T8" fmla="*/ 35 w 6679"/>
                <a:gd name="T9" fmla="*/ 1421 h 12414"/>
                <a:gd name="T10" fmla="*/ 35 w 6679"/>
                <a:gd name="T11" fmla="*/ 1552 h 12414"/>
                <a:gd name="T12" fmla="*/ 796 w 6679"/>
                <a:gd name="T13" fmla="*/ 1552 h 12414"/>
                <a:gd name="T14" fmla="*/ 796 w 6679"/>
                <a:gd name="T15" fmla="*/ 1421 h 12414"/>
                <a:gd name="T16" fmla="*/ 835 w 6679"/>
                <a:gd name="T17" fmla="*/ 1421 h 12414"/>
                <a:gd name="T18" fmla="*/ 835 w 6679"/>
                <a:gd name="T19" fmla="*/ 780 h 12414"/>
                <a:gd name="T20" fmla="*/ 796 w 6679"/>
                <a:gd name="T21" fmla="*/ 764 h 12414"/>
                <a:gd name="T22" fmla="*/ 796 w 6679"/>
                <a:gd name="T23" fmla="*/ 0 h 12414"/>
                <a:gd name="T24" fmla="*/ 35 w 6679"/>
                <a:gd name="T25" fmla="*/ 0 h 124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79"/>
                <a:gd name="T40" fmla="*/ 0 h 12414"/>
                <a:gd name="T41" fmla="*/ 6679 w 6679"/>
                <a:gd name="T42" fmla="*/ 12414 h 124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79" h="12414">
                  <a:moveTo>
                    <a:pt x="280" y="0"/>
                  </a:moveTo>
                  <a:lnTo>
                    <a:pt x="280" y="6109"/>
                  </a:lnTo>
                  <a:lnTo>
                    <a:pt x="0" y="6239"/>
                  </a:lnTo>
                  <a:lnTo>
                    <a:pt x="0" y="11363"/>
                  </a:lnTo>
                  <a:lnTo>
                    <a:pt x="280" y="11363"/>
                  </a:lnTo>
                  <a:lnTo>
                    <a:pt x="280" y="12414"/>
                  </a:lnTo>
                  <a:lnTo>
                    <a:pt x="6370" y="12414"/>
                  </a:lnTo>
                  <a:lnTo>
                    <a:pt x="6370" y="11363"/>
                  </a:lnTo>
                  <a:lnTo>
                    <a:pt x="6679" y="11363"/>
                  </a:lnTo>
                  <a:lnTo>
                    <a:pt x="6679" y="6239"/>
                  </a:lnTo>
                  <a:lnTo>
                    <a:pt x="6370" y="6109"/>
                  </a:lnTo>
                  <a:lnTo>
                    <a:pt x="6370" y="0"/>
                  </a:lnTo>
                  <a:lnTo>
                    <a:pt x="280" y="0"/>
                  </a:lnTo>
                  <a:close/>
                </a:path>
              </a:pathLst>
            </a:custGeom>
            <a:solidFill>
              <a:srgbClr val="B5B5B5"/>
            </a:solidFill>
            <a:ln w="0">
              <a:solidFill>
                <a:srgbClr val="B5B5B5"/>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p:cNvSpPr>
              <a:spLocks noChangeArrowheads="1"/>
            </p:cNvSpPr>
            <p:nvPr/>
          </p:nvSpPr>
          <p:spPr bwMode="auto">
            <a:xfrm>
              <a:off x="2837" y="3259"/>
              <a:ext cx="761" cy="27"/>
            </a:xfrm>
            <a:prstGeom prst="rect">
              <a:avLst/>
            </a:prstGeom>
            <a:solidFill>
              <a:srgbClr val="515151"/>
            </a:solidFill>
            <a:ln w="0">
              <a:solidFill>
                <a:srgbClr val="515151"/>
              </a:solidFill>
              <a:miter lim="800000"/>
              <a:headEnd/>
              <a:tailEnd/>
            </a:ln>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7" name="Freeform 6"/>
            <p:cNvSpPr>
              <a:spLocks/>
            </p:cNvSpPr>
            <p:nvPr/>
          </p:nvSpPr>
          <p:spPr bwMode="auto">
            <a:xfrm>
              <a:off x="2802" y="2317"/>
              <a:ext cx="835" cy="236"/>
            </a:xfrm>
            <a:custGeom>
              <a:avLst/>
              <a:gdLst>
                <a:gd name="T0" fmla="*/ 0 w 6679"/>
                <a:gd name="T1" fmla="*/ 236 h 1890"/>
                <a:gd name="T2" fmla="*/ 35 w 6679"/>
                <a:gd name="T3" fmla="*/ 220 h 1890"/>
                <a:gd name="T4" fmla="*/ 78 w 6679"/>
                <a:gd name="T5" fmla="*/ 220 h 1890"/>
                <a:gd name="T6" fmla="*/ 65 w 6679"/>
                <a:gd name="T7" fmla="*/ 158 h 1890"/>
                <a:gd name="T8" fmla="*/ 73 w 6679"/>
                <a:gd name="T9" fmla="*/ 147 h 1890"/>
                <a:gd name="T10" fmla="*/ 85 w 6679"/>
                <a:gd name="T11" fmla="*/ 132 h 1890"/>
                <a:gd name="T12" fmla="*/ 116 w 6679"/>
                <a:gd name="T13" fmla="*/ 116 h 1890"/>
                <a:gd name="T14" fmla="*/ 554 w 6679"/>
                <a:gd name="T15" fmla="*/ 0 h 1890"/>
                <a:gd name="T16" fmla="*/ 578 w 6679"/>
                <a:gd name="T17" fmla="*/ 0 h 1890"/>
                <a:gd name="T18" fmla="*/ 597 w 6679"/>
                <a:gd name="T19" fmla="*/ 12 h 1890"/>
                <a:gd name="T20" fmla="*/ 608 w 6679"/>
                <a:gd name="T21" fmla="*/ 35 h 1890"/>
                <a:gd name="T22" fmla="*/ 654 w 6679"/>
                <a:gd name="T23" fmla="*/ 220 h 1890"/>
                <a:gd name="T24" fmla="*/ 804 w 6679"/>
                <a:gd name="T25" fmla="*/ 220 h 1890"/>
                <a:gd name="T26" fmla="*/ 835 w 6679"/>
                <a:gd name="T27" fmla="*/ 236 h 1890"/>
                <a:gd name="T28" fmla="*/ 0 w 6679"/>
                <a:gd name="T29" fmla="*/ 236 h 18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79"/>
                <a:gd name="T46" fmla="*/ 0 h 1890"/>
                <a:gd name="T47" fmla="*/ 6679 w 6679"/>
                <a:gd name="T48" fmla="*/ 1890 h 18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79" h="1890">
                  <a:moveTo>
                    <a:pt x="0" y="1890"/>
                  </a:moveTo>
                  <a:lnTo>
                    <a:pt x="280" y="1760"/>
                  </a:lnTo>
                  <a:lnTo>
                    <a:pt x="621" y="1760"/>
                  </a:lnTo>
                  <a:lnTo>
                    <a:pt x="520" y="1267"/>
                  </a:lnTo>
                  <a:lnTo>
                    <a:pt x="580" y="1177"/>
                  </a:lnTo>
                  <a:lnTo>
                    <a:pt x="681" y="1058"/>
                  </a:lnTo>
                  <a:lnTo>
                    <a:pt x="925" y="928"/>
                  </a:lnTo>
                  <a:lnTo>
                    <a:pt x="4431" y="0"/>
                  </a:lnTo>
                  <a:lnTo>
                    <a:pt x="4620" y="0"/>
                  </a:lnTo>
                  <a:lnTo>
                    <a:pt x="4775" y="99"/>
                  </a:lnTo>
                  <a:lnTo>
                    <a:pt x="4864" y="280"/>
                  </a:lnTo>
                  <a:lnTo>
                    <a:pt x="5228" y="1760"/>
                  </a:lnTo>
                  <a:lnTo>
                    <a:pt x="6430" y="1760"/>
                  </a:lnTo>
                  <a:lnTo>
                    <a:pt x="6679" y="1890"/>
                  </a:lnTo>
                  <a:lnTo>
                    <a:pt x="0" y="1890"/>
                  </a:lnTo>
                  <a:close/>
                </a:path>
              </a:pathLst>
            </a:custGeom>
            <a:solidFill>
              <a:srgbClr val="515151"/>
            </a:solidFill>
            <a:ln w="0">
              <a:solidFill>
                <a:srgbClr val="51515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p:cNvSpPr>
              <a:spLocks/>
            </p:cNvSpPr>
            <p:nvPr/>
          </p:nvSpPr>
          <p:spPr bwMode="auto">
            <a:xfrm>
              <a:off x="2837" y="1754"/>
              <a:ext cx="761" cy="19"/>
            </a:xfrm>
            <a:custGeom>
              <a:avLst/>
              <a:gdLst>
                <a:gd name="T0" fmla="*/ 0 w 6090"/>
                <a:gd name="T1" fmla="*/ 19 h 155"/>
                <a:gd name="T2" fmla="*/ 69 w 6090"/>
                <a:gd name="T3" fmla="*/ 0 h 155"/>
                <a:gd name="T4" fmla="*/ 696 w 6090"/>
                <a:gd name="T5" fmla="*/ 0 h 155"/>
                <a:gd name="T6" fmla="*/ 761 w 6090"/>
                <a:gd name="T7" fmla="*/ 19 h 155"/>
                <a:gd name="T8" fmla="*/ 0 w 6090"/>
                <a:gd name="T9" fmla="*/ 19 h 155"/>
                <a:gd name="T10" fmla="*/ 0 60000 65536"/>
                <a:gd name="T11" fmla="*/ 0 60000 65536"/>
                <a:gd name="T12" fmla="*/ 0 60000 65536"/>
                <a:gd name="T13" fmla="*/ 0 60000 65536"/>
                <a:gd name="T14" fmla="*/ 0 60000 65536"/>
                <a:gd name="T15" fmla="*/ 0 w 6090"/>
                <a:gd name="T16" fmla="*/ 0 h 155"/>
                <a:gd name="T17" fmla="*/ 6090 w 6090"/>
                <a:gd name="T18" fmla="*/ 155 h 155"/>
              </a:gdLst>
              <a:ahLst/>
              <a:cxnLst>
                <a:cxn ang="T10">
                  <a:pos x="T0" y="T1"/>
                </a:cxn>
                <a:cxn ang="T11">
                  <a:pos x="T2" y="T3"/>
                </a:cxn>
                <a:cxn ang="T12">
                  <a:pos x="T4" y="T5"/>
                </a:cxn>
                <a:cxn ang="T13">
                  <a:pos x="T6" y="T7"/>
                </a:cxn>
                <a:cxn ang="T14">
                  <a:pos x="T8" y="T9"/>
                </a:cxn>
              </a:cxnLst>
              <a:rect l="T15" t="T16" r="T17" b="T18"/>
              <a:pathLst>
                <a:path w="6090" h="155">
                  <a:moveTo>
                    <a:pt x="0" y="155"/>
                  </a:moveTo>
                  <a:lnTo>
                    <a:pt x="556" y="0"/>
                  </a:lnTo>
                  <a:lnTo>
                    <a:pt x="5569" y="0"/>
                  </a:lnTo>
                  <a:lnTo>
                    <a:pt x="6090" y="155"/>
                  </a:lnTo>
                  <a:lnTo>
                    <a:pt x="0" y="155"/>
                  </a:lnTo>
                  <a:close/>
                </a:path>
              </a:pathLst>
            </a:custGeom>
            <a:solidFill>
              <a:srgbClr val="515151"/>
            </a:solidFill>
            <a:ln w="0">
              <a:solidFill>
                <a:srgbClr val="51515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8"/>
            <p:cNvSpPr>
              <a:spLocks/>
            </p:cNvSpPr>
            <p:nvPr/>
          </p:nvSpPr>
          <p:spPr bwMode="auto">
            <a:xfrm>
              <a:off x="3193" y="1803"/>
              <a:ext cx="58" cy="58"/>
            </a:xfrm>
            <a:custGeom>
              <a:avLst/>
              <a:gdLst>
                <a:gd name="T0" fmla="*/ 58 w 466"/>
                <a:gd name="T1" fmla="*/ 29 h 463"/>
                <a:gd name="T2" fmla="*/ 57 w 466"/>
                <a:gd name="T3" fmla="*/ 23 h 463"/>
                <a:gd name="T4" fmla="*/ 55 w 466"/>
                <a:gd name="T5" fmla="*/ 17 h 463"/>
                <a:gd name="T6" fmla="*/ 53 w 466"/>
                <a:gd name="T7" fmla="*/ 13 h 463"/>
                <a:gd name="T8" fmla="*/ 48 w 466"/>
                <a:gd name="T9" fmla="*/ 7 h 463"/>
                <a:gd name="T10" fmla="*/ 43 w 466"/>
                <a:gd name="T11" fmla="*/ 4 h 463"/>
                <a:gd name="T12" fmla="*/ 38 w 466"/>
                <a:gd name="T13" fmla="*/ 1 h 463"/>
                <a:gd name="T14" fmla="*/ 32 w 466"/>
                <a:gd name="T15" fmla="*/ 0 h 463"/>
                <a:gd name="T16" fmla="*/ 25 w 466"/>
                <a:gd name="T17" fmla="*/ 0 h 463"/>
                <a:gd name="T18" fmla="*/ 20 w 466"/>
                <a:gd name="T19" fmla="*/ 2 h 463"/>
                <a:gd name="T20" fmla="*/ 14 w 466"/>
                <a:gd name="T21" fmla="*/ 5 h 463"/>
                <a:gd name="T22" fmla="*/ 10 w 466"/>
                <a:gd name="T23" fmla="*/ 8 h 463"/>
                <a:gd name="T24" fmla="*/ 5 w 466"/>
                <a:gd name="T25" fmla="*/ 13 h 463"/>
                <a:gd name="T26" fmla="*/ 3 w 466"/>
                <a:gd name="T27" fmla="*/ 18 h 463"/>
                <a:gd name="T28" fmla="*/ 1 w 466"/>
                <a:gd name="T29" fmla="*/ 25 h 463"/>
                <a:gd name="T30" fmla="*/ 0 w 466"/>
                <a:gd name="T31" fmla="*/ 31 h 463"/>
                <a:gd name="T32" fmla="*/ 2 w 466"/>
                <a:gd name="T33" fmla="*/ 36 h 463"/>
                <a:gd name="T34" fmla="*/ 4 w 466"/>
                <a:gd name="T35" fmla="*/ 43 h 463"/>
                <a:gd name="T36" fmla="*/ 7 w 466"/>
                <a:gd name="T37" fmla="*/ 48 h 463"/>
                <a:gd name="T38" fmla="*/ 12 w 466"/>
                <a:gd name="T39" fmla="*/ 52 h 463"/>
                <a:gd name="T40" fmla="*/ 17 w 466"/>
                <a:gd name="T41" fmla="*/ 56 h 463"/>
                <a:gd name="T42" fmla="*/ 22 w 466"/>
                <a:gd name="T43" fmla="*/ 58 h 463"/>
                <a:gd name="T44" fmla="*/ 28 w 466"/>
                <a:gd name="T45" fmla="*/ 58 h 463"/>
                <a:gd name="T46" fmla="*/ 34 w 466"/>
                <a:gd name="T47" fmla="*/ 58 h 463"/>
                <a:gd name="T48" fmla="*/ 41 w 466"/>
                <a:gd name="T49" fmla="*/ 56 h 463"/>
                <a:gd name="T50" fmla="*/ 46 w 466"/>
                <a:gd name="T51" fmla="*/ 53 h 463"/>
                <a:gd name="T52" fmla="*/ 50 w 466"/>
                <a:gd name="T53" fmla="*/ 48 h 463"/>
                <a:gd name="T54" fmla="*/ 54 w 466"/>
                <a:gd name="T55" fmla="*/ 43 h 463"/>
                <a:gd name="T56" fmla="*/ 56 w 466"/>
                <a:gd name="T57" fmla="*/ 39 h 463"/>
                <a:gd name="T58" fmla="*/ 58 w 466"/>
                <a:gd name="T59" fmla="*/ 33 h 463"/>
                <a:gd name="T60" fmla="*/ 58 w 466"/>
                <a:gd name="T61" fmla="*/ 29 h 4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6"/>
                <a:gd name="T94" fmla="*/ 0 h 463"/>
                <a:gd name="T95" fmla="*/ 466 w 466"/>
                <a:gd name="T96" fmla="*/ 463 h 4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6" h="463">
                  <a:moveTo>
                    <a:pt x="466" y="232"/>
                  </a:moveTo>
                  <a:lnTo>
                    <a:pt x="460" y="186"/>
                  </a:lnTo>
                  <a:lnTo>
                    <a:pt x="443" y="135"/>
                  </a:lnTo>
                  <a:lnTo>
                    <a:pt x="422" y="101"/>
                  </a:lnTo>
                  <a:lnTo>
                    <a:pt x="387" y="56"/>
                  </a:lnTo>
                  <a:lnTo>
                    <a:pt x="343" y="28"/>
                  </a:lnTo>
                  <a:lnTo>
                    <a:pt x="305" y="8"/>
                  </a:lnTo>
                  <a:lnTo>
                    <a:pt x="254" y="0"/>
                  </a:lnTo>
                  <a:lnTo>
                    <a:pt x="204" y="0"/>
                  </a:lnTo>
                  <a:lnTo>
                    <a:pt x="158" y="15"/>
                  </a:lnTo>
                  <a:lnTo>
                    <a:pt x="115" y="37"/>
                  </a:lnTo>
                  <a:lnTo>
                    <a:pt x="79" y="65"/>
                  </a:lnTo>
                  <a:lnTo>
                    <a:pt x="43" y="107"/>
                  </a:lnTo>
                  <a:lnTo>
                    <a:pt x="23" y="147"/>
                  </a:lnTo>
                  <a:lnTo>
                    <a:pt x="8" y="200"/>
                  </a:lnTo>
                  <a:lnTo>
                    <a:pt x="0" y="246"/>
                  </a:lnTo>
                  <a:lnTo>
                    <a:pt x="17" y="290"/>
                  </a:lnTo>
                  <a:lnTo>
                    <a:pt x="30" y="341"/>
                  </a:lnTo>
                  <a:lnTo>
                    <a:pt x="56" y="381"/>
                  </a:lnTo>
                  <a:lnTo>
                    <a:pt x="93" y="419"/>
                  </a:lnTo>
                  <a:lnTo>
                    <a:pt x="135" y="447"/>
                  </a:lnTo>
                  <a:lnTo>
                    <a:pt x="176" y="460"/>
                  </a:lnTo>
                  <a:lnTo>
                    <a:pt x="226" y="463"/>
                  </a:lnTo>
                  <a:lnTo>
                    <a:pt x="277" y="460"/>
                  </a:lnTo>
                  <a:lnTo>
                    <a:pt x="327" y="447"/>
                  </a:lnTo>
                  <a:lnTo>
                    <a:pt x="367" y="424"/>
                  </a:lnTo>
                  <a:lnTo>
                    <a:pt x="402" y="387"/>
                  </a:lnTo>
                  <a:lnTo>
                    <a:pt x="430" y="346"/>
                  </a:lnTo>
                  <a:lnTo>
                    <a:pt x="450" y="310"/>
                  </a:lnTo>
                  <a:lnTo>
                    <a:pt x="466" y="262"/>
                  </a:lnTo>
                  <a:lnTo>
                    <a:pt x="466" y="232"/>
                  </a:lnTo>
                  <a:close/>
                </a:path>
              </a:pathLst>
            </a:custGeom>
            <a:solidFill>
              <a:srgbClr val="FFFFFF"/>
            </a:solidFill>
            <a:ln w="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p:cNvSpPr>
              <a:spLocks noChangeArrowheads="1"/>
            </p:cNvSpPr>
            <p:nvPr/>
          </p:nvSpPr>
          <p:spPr bwMode="auto">
            <a:xfrm>
              <a:off x="3109" y="2815"/>
              <a:ext cx="220" cy="56"/>
            </a:xfrm>
            <a:prstGeom prst="rect">
              <a:avLst/>
            </a:prstGeom>
            <a:solidFill>
              <a:srgbClr val="515151"/>
            </a:solidFill>
            <a:ln w="0">
              <a:solidFill>
                <a:srgbClr val="515151"/>
              </a:solidFill>
              <a:miter lim="800000"/>
              <a:headEnd/>
              <a:tailEnd/>
            </a:ln>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1" name="Rectangle 10"/>
            <p:cNvSpPr>
              <a:spLocks noChangeArrowheads="1"/>
            </p:cNvSpPr>
            <p:nvPr/>
          </p:nvSpPr>
          <p:spPr bwMode="auto">
            <a:xfrm>
              <a:off x="3133" y="2101"/>
              <a:ext cx="172" cy="54"/>
            </a:xfrm>
            <a:prstGeom prst="rect">
              <a:avLst/>
            </a:prstGeom>
            <a:solidFill>
              <a:srgbClr val="515151"/>
            </a:solidFill>
            <a:ln w="0">
              <a:solidFill>
                <a:srgbClr val="515151"/>
              </a:solidFill>
              <a:miter lim="800000"/>
              <a:headEnd/>
              <a:tailEnd/>
            </a:ln>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2" name="Freeform 11"/>
            <p:cNvSpPr>
              <a:spLocks/>
            </p:cNvSpPr>
            <p:nvPr/>
          </p:nvSpPr>
          <p:spPr bwMode="auto">
            <a:xfrm>
              <a:off x="2898" y="2253"/>
              <a:ext cx="603" cy="278"/>
            </a:xfrm>
            <a:custGeom>
              <a:avLst/>
              <a:gdLst>
                <a:gd name="T0" fmla="*/ 35 w 4824"/>
                <a:gd name="T1" fmla="*/ 276 h 2217"/>
                <a:gd name="T2" fmla="*/ 0 w 4824"/>
                <a:gd name="T3" fmla="*/ 150 h 2217"/>
                <a:gd name="T4" fmla="*/ 1 w 4824"/>
                <a:gd name="T5" fmla="*/ 143 h 2217"/>
                <a:gd name="T6" fmla="*/ 5 w 4824"/>
                <a:gd name="T7" fmla="*/ 134 h 2217"/>
                <a:gd name="T8" fmla="*/ 10 w 4824"/>
                <a:gd name="T9" fmla="*/ 129 h 2217"/>
                <a:gd name="T10" fmla="*/ 18 w 4824"/>
                <a:gd name="T11" fmla="*/ 124 h 2217"/>
                <a:gd name="T12" fmla="*/ 534 w 4824"/>
                <a:gd name="T13" fmla="*/ 0 h 2217"/>
                <a:gd name="T14" fmla="*/ 603 w 4824"/>
                <a:gd name="T15" fmla="*/ 278 h 2217"/>
                <a:gd name="T16" fmla="*/ 35 w 4824"/>
                <a:gd name="T17" fmla="*/ 276 h 2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24"/>
                <a:gd name="T28" fmla="*/ 0 h 2217"/>
                <a:gd name="T29" fmla="*/ 4824 w 4824"/>
                <a:gd name="T30" fmla="*/ 2217 h 22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24" h="2217">
                  <a:moveTo>
                    <a:pt x="276" y="2203"/>
                  </a:moveTo>
                  <a:lnTo>
                    <a:pt x="0" y="1194"/>
                  </a:lnTo>
                  <a:lnTo>
                    <a:pt x="8" y="1138"/>
                  </a:lnTo>
                  <a:lnTo>
                    <a:pt x="39" y="1071"/>
                  </a:lnTo>
                  <a:lnTo>
                    <a:pt x="78" y="1026"/>
                  </a:lnTo>
                  <a:lnTo>
                    <a:pt x="146" y="985"/>
                  </a:lnTo>
                  <a:lnTo>
                    <a:pt x="4268" y="0"/>
                  </a:lnTo>
                  <a:lnTo>
                    <a:pt x="4824" y="2217"/>
                  </a:lnTo>
                  <a:lnTo>
                    <a:pt x="276" y="2203"/>
                  </a:lnTo>
                  <a:close/>
                </a:path>
              </a:pathLst>
            </a:custGeom>
            <a:solidFill>
              <a:srgbClr val="FFEA00"/>
            </a:solidFill>
            <a:ln w="0">
              <a:solidFill>
                <a:srgbClr val="FFEA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2"/>
            <p:cNvSpPr>
              <a:spLocks/>
            </p:cNvSpPr>
            <p:nvPr/>
          </p:nvSpPr>
          <p:spPr bwMode="auto">
            <a:xfrm>
              <a:off x="3168" y="2274"/>
              <a:ext cx="261" cy="87"/>
            </a:xfrm>
            <a:custGeom>
              <a:avLst/>
              <a:gdLst>
                <a:gd name="T0" fmla="*/ 5 w 2090"/>
                <a:gd name="T1" fmla="*/ 87 h 697"/>
                <a:gd name="T2" fmla="*/ 261 w 2090"/>
                <a:gd name="T3" fmla="*/ 23 h 697"/>
                <a:gd name="T4" fmla="*/ 255 w 2090"/>
                <a:gd name="T5" fmla="*/ 0 h 697"/>
                <a:gd name="T6" fmla="*/ 0 w 2090"/>
                <a:gd name="T7" fmla="*/ 63 h 697"/>
                <a:gd name="T8" fmla="*/ 5 w 2090"/>
                <a:gd name="T9" fmla="*/ 87 h 697"/>
                <a:gd name="T10" fmla="*/ 0 60000 65536"/>
                <a:gd name="T11" fmla="*/ 0 60000 65536"/>
                <a:gd name="T12" fmla="*/ 0 60000 65536"/>
                <a:gd name="T13" fmla="*/ 0 60000 65536"/>
                <a:gd name="T14" fmla="*/ 0 60000 65536"/>
                <a:gd name="T15" fmla="*/ 0 w 2090"/>
                <a:gd name="T16" fmla="*/ 0 h 697"/>
                <a:gd name="T17" fmla="*/ 2090 w 2090"/>
                <a:gd name="T18" fmla="*/ 697 h 697"/>
              </a:gdLst>
              <a:ahLst/>
              <a:cxnLst>
                <a:cxn ang="T10">
                  <a:pos x="T0" y="T1"/>
                </a:cxn>
                <a:cxn ang="T11">
                  <a:pos x="T2" y="T3"/>
                </a:cxn>
                <a:cxn ang="T12">
                  <a:pos x="T4" y="T5"/>
                </a:cxn>
                <a:cxn ang="T13">
                  <a:pos x="T6" y="T7"/>
                </a:cxn>
                <a:cxn ang="T14">
                  <a:pos x="T8" y="T9"/>
                </a:cxn>
              </a:cxnLst>
              <a:rect l="T15" t="T16" r="T17" b="T18"/>
              <a:pathLst>
                <a:path w="2090" h="697">
                  <a:moveTo>
                    <a:pt x="40" y="697"/>
                  </a:moveTo>
                  <a:lnTo>
                    <a:pt x="2090" y="181"/>
                  </a:lnTo>
                  <a:lnTo>
                    <a:pt x="2042" y="0"/>
                  </a:lnTo>
                  <a:lnTo>
                    <a:pt x="0" y="506"/>
                  </a:lnTo>
                  <a:lnTo>
                    <a:pt x="40" y="697"/>
                  </a:lnTo>
                  <a:close/>
                </a:path>
              </a:pathLst>
            </a:custGeom>
            <a:solidFill>
              <a:srgbClr val="FFFFFF"/>
            </a:solidFill>
            <a:ln w="0">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p:cNvSpPr>
              <a:spLocks noChangeArrowheads="1"/>
            </p:cNvSpPr>
            <p:nvPr/>
          </p:nvSpPr>
          <p:spPr bwMode="auto">
            <a:xfrm>
              <a:off x="2802" y="2553"/>
              <a:ext cx="833" cy="64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5" name="Freeform 14"/>
            <p:cNvSpPr>
              <a:spLocks/>
            </p:cNvSpPr>
            <p:nvPr/>
          </p:nvSpPr>
          <p:spPr bwMode="auto">
            <a:xfrm>
              <a:off x="2838" y="1774"/>
              <a:ext cx="762" cy="765"/>
            </a:xfrm>
            <a:custGeom>
              <a:avLst/>
              <a:gdLst>
                <a:gd name="T0" fmla="*/ 0 w 6094"/>
                <a:gd name="T1" fmla="*/ 765 h 6121"/>
                <a:gd name="T2" fmla="*/ 0 w 6094"/>
                <a:gd name="T3" fmla="*/ 0 h 6121"/>
                <a:gd name="T4" fmla="*/ 762 w 6094"/>
                <a:gd name="T5" fmla="*/ 0 h 6121"/>
                <a:gd name="T6" fmla="*/ 762 w 6094"/>
                <a:gd name="T7" fmla="*/ 765 h 6121"/>
                <a:gd name="T8" fmla="*/ 0 60000 65536"/>
                <a:gd name="T9" fmla="*/ 0 60000 65536"/>
                <a:gd name="T10" fmla="*/ 0 60000 65536"/>
                <a:gd name="T11" fmla="*/ 0 60000 65536"/>
                <a:gd name="T12" fmla="*/ 0 w 6094"/>
                <a:gd name="T13" fmla="*/ 0 h 6121"/>
                <a:gd name="T14" fmla="*/ 6094 w 6094"/>
                <a:gd name="T15" fmla="*/ 6121 h 6121"/>
              </a:gdLst>
              <a:ahLst/>
              <a:cxnLst>
                <a:cxn ang="T8">
                  <a:pos x="T0" y="T1"/>
                </a:cxn>
                <a:cxn ang="T9">
                  <a:pos x="T2" y="T3"/>
                </a:cxn>
                <a:cxn ang="T10">
                  <a:pos x="T4" y="T5"/>
                </a:cxn>
                <a:cxn ang="T11">
                  <a:pos x="T6" y="T7"/>
                </a:cxn>
              </a:cxnLst>
              <a:rect l="T12" t="T13" r="T14" b="T15"/>
              <a:pathLst>
                <a:path w="6094" h="6121">
                  <a:moveTo>
                    <a:pt x="0" y="6121"/>
                  </a:moveTo>
                  <a:lnTo>
                    <a:pt x="0" y="0"/>
                  </a:lnTo>
                  <a:lnTo>
                    <a:pt x="6094" y="0"/>
                  </a:lnTo>
                  <a:lnTo>
                    <a:pt x="6094" y="612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5"/>
            <p:cNvSpPr>
              <a:spLocks/>
            </p:cNvSpPr>
            <p:nvPr/>
          </p:nvSpPr>
          <p:spPr bwMode="auto">
            <a:xfrm>
              <a:off x="2838" y="3193"/>
              <a:ext cx="762" cy="132"/>
            </a:xfrm>
            <a:custGeom>
              <a:avLst/>
              <a:gdLst>
                <a:gd name="T0" fmla="*/ 762 w 6094"/>
                <a:gd name="T1" fmla="*/ 0 h 1051"/>
                <a:gd name="T2" fmla="*/ 762 w 6094"/>
                <a:gd name="T3" fmla="*/ 132 h 1051"/>
                <a:gd name="T4" fmla="*/ 0 w 6094"/>
                <a:gd name="T5" fmla="*/ 132 h 1051"/>
                <a:gd name="T6" fmla="*/ 0 w 6094"/>
                <a:gd name="T7" fmla="*/ 0 h 1051"/>
                <a:gd name="T8" fmla="*/ 0 60000 65536"/>
                <a:gd name="T9" fmla="*/ 0 60000 65536"/>
                <a:gd name="T10" fmla="*/ 0 60000 65536"/>
                <a:gd name="T11" fmla="*/ 0 60000 65536"/>
                <a:gd name="T12" fmla="*/ 0 w 6094"/>
                <a:gd name="T13" fmla="*/ 0 h 1051"/>
                <a:gd name="T14" fmla="*/ 6094 w 6094"/>
                <a:gd name="T15" fmla="*/ 1051 h 1051"/>
              </a:gdLst>
              <a:ahLst/>
              <a:cxnLst>
                <a:cxn ang="T8">
                  <a:pos x="T0" y="T1"/>
                </a:cxn>
                <a:cxn ang="T9">
                  <a:pos x="T2" y="T3"/>
                </a:cxn>
                <a:cxn ang="T10">
                  <a:pos x="T4" y="T5"/>
                </a:cxn>
                <a:cxn ang="T11">
                  <a:pos x="T6" y="T7"/>
                </a:cxn>
              </a:cxnLst>
              <a:rect l="T12" t="T13" r="T14" b="T15"/>
              <a:pathLst>
                <a:path w="6094" h="1051">
                  <a:moveTo>
                    <a:pt x="6094" y="0"/>
                  </a:moveTo>
                  <a:lnTo>
                    <a:pt x="6094" y="1051"/>
                  </a:lnTo>
                  <a:lnTo>
                    <a:pt x="0" y="1051"/>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16"/>
            <p:cNvSpPr>
              <a:spLocks noChangeArrowheads="1"/>
            </p:cNvSpPr>
            <p:nvPr/>
          </p:nvSpPr>
          <p:spPr bwMode="auto">
            <a:xfrm>
              <a:off x="2838" y="3193"/>
              <a:ext cx="762" cy="73"/>
            </a:xfrm>
            <a:prstGeom prst="rect">
              <a:avLst/>
            </a:prstGeom>
            <a:solidFill>
              <a:srgbClr val="000000"/>
            </a:solidFill>
            <a:ln w="0">
              <a:solidFill>
                <a:srgbClr val="000000"/>
              </a:solidFill>
              <a:miter lim="800000"/>
              <a:headEnd/>
              <a:tailEnd/>
            </a:ln>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8" name="Rectangle 17"/>
            <p:cNvSpPr>
              <a:spLocks noChangeArrowheads="1"/>
            </p:cNvSpPr>
            <p:nvPr/>
          </p:nvSpPr>
          <p:spPr bwMode="auto">
            <a:xfrm>
              <a:off x="3113" y="2101"/>
              <a:ext cx="211" cy="7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9" name="Freeform 18"/>
            <p:cNvSpPr>
              <a:spLocks/>
            </p:cNvSpPr>
            <p:nvPr/>
          </p:nvSpPr>
          <p:spPr bwMode="auto">
            <a:xfrm>
              <a:off x="3113" y="2101"/>
              <a:ext cx="211" cy="74"/>
            </a:xfrm>
            <a:custGeom>
              <a:avLst/>
              <a:gdLst>
                <a:gd name="T0" fmla="*/ 189 w 1688"/>
                <a:gd name="T1" fmla="*/ 0 h 589"/>
                <a:gd name="T2" fmla="*/ 189 w 1688"/>
                <a:gd name="T3" fmla="*/ 52 h 589"/>
                <a:gd name="T4" fmla="*/ 22 w 1688"/>
                <a:gd name="T5" fmla="*/ 52 h 589"/>
                <a:gd name="T6" fmla="*/ 22 w 1688"/>
                <a:gd name="T7" fmla="*/ 0 h 589"/>
                <a:gd name="T8" fmla="*/ 0 w 1688"/>
                <a:gd name="T9" fmla="*/ 0 h 589"/>
                <a:gd name="T10" fmla="*/ 0 w 1688"/>
                <a:gd name="T11" fmla="*/ 74 h 589"/>
                <a:gd name="T12" fmla="*/ 211 w 1688"/>
                <a:gd name="T13" fmla="*/ 74 h 589"/>
                <a:gd name="T14" fmla="*/ 211 w 1688"/>
                <a:gd name="T15" fmla="*/ 0 h 589"/>
                <a:gd name="T16" fmla="*/ 189 w 1688"/>
                <a:gd name="T17" fmla="*/ 0 h 5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8"/>
                <a:gd name="T28" fmla="*/ 0 h 589"/>
                <a:gd name="T29" fmla="*/ 1688 w 1688"/>
                <a:gd name="T30" fmla="*/ 589 h 5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8" h="589">
                  <a:moveTo>
                    <a:pt x="1512" y="0"/>
                  </a:moveTo>
                  <a:lnTo>
                    <a:pt x="1512" y="410"/>
                  </a:lnTo>
                  <a:lnTo>
                    <a:pt x="178" y="410"/>
                  </a:lnTo>
                  <a:lnTo>
                    <a:pt x="178" y="0"/>
                  </a:lnTo>
                  <a:lnTo>
                    <a:pt x="0" y="0"/>
                  </a:lnTo>
                  <a:lnTo>
                    <a:pt x="0" y="589"/>
                  </a:lnTo>
                  <a:lnTo>
                    <a:pt x="1688" y="589"/>
                  </a:lnTo>
                  <a:lnTo>
                    <a:pt x="1688" y="0"/>
                  </a:lnTo>
                  <a:lnTo>
                    <a:pt x="1512" y="0"/>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9"/>
            <p:cNvSpPr>
              <a:spLocks/>
            </p:cNvSpPr>
            <p:nvPr/>
          </p:nvSpPr>
          <p:spPr bwMode="auto">
            <a:xfrm>
              <a:off x="3193" y="1803"/>
              <a:ext cx="58" cy="58"/>
            </a:xfrm>
            <a:custGeom>
              <a:avLst/>
              <a:gdLst>
                <a:gd name="T0" fmla="*/ 58 w 466"/>
                <a:gd name="T1" fmla="*/ 29 h 463"/>
                <a:gd name="T2" fmla="*/ 58 w 466"/>
                <a:gd name="T3" fmla="*/ 23 h 463"/>
                <a:gd name="T4" fmla="*/ 55 w 466"/>
                <a:gd name="T5" fmla="*/ 18 h 463"/>
                <a:gd name="T6" fmla="*/ 53 w 466"/>
                <a:gd name="T7" fmla="*/ 13 h 463"/>
                <a:gd name="T8" fmla="*/ 48 w 466"/>
                <a:gd name="T9" fmla="*/ 7 h 463"/>
                <a:gd name="T10" fmla="*/ 43 w 466"/>
                <a:gd name="T11" fmla="*/ 5 h 463"/>
                <a:gd name="T12" fmla="*/ 38 w 466"/>
                <a:gd name="T13" fmla="*/ 2 h 463"/>
                <a:gd name="T14" fmla="*/ 32 w 466"/>
                <a:gd name="T15" fmla="*/ 0 h 463"/>
                <a:gd name="T16" fmla="*/ 25 w 466"/>
                <a:gd name="T17" fmla="*/ 1 h 463"/>
                <a:gd name="T18" fmla="*/ 20 w 466"/>
                <a:gd name="T19" fmla="*/ 2 h 463"/>
                <a:gd name="T20" fmla="*/ 14 w 466"/>
                <a:gd name="T21" fmla="*/ 5 h 463"/>
                <a:gd name="T22" fmla="*/ 9 w 466"/>
                <a:gd name="T23" fmla="*/ 9 h 463"/>
                <a:gd name="T24" fmla="*/ 5 w 466"/>
                <a:gd name="T25" fmla="*/ 13 h 463"/>
                <a:gd name="T26" fmla="*/ 3 w 466"/>
                <a:gd name="T27" fmla="*/ 20 h 463"/>
                <a:gd name="T28" fmla="*/ 1 w 466"/>
                <a:gd name="T29" fmla="*/ 26 h 463"/>
                <a:gd name="T30" fmla="*/ 0 w 466"/>
                <a:gd name="T31" fmla="*/ 32 h 463"/>
                <a:gd name="T32" fmla="*/ 2 w 466"/>
                <a:gd name="T33" fmla="*/ 37 h 463"/>
                <a:gd name="T34" fmla="*/ 4 w 466"/>
                <a:gd name="T35" fmla="*/ 43 h 463"/>
                <a:gd name="T36" fmla="*/ 7 w 466"/>
                <a:gd name="T37" fmla="*/ 48 h 463"/>
                <a:gd name="T38" fmla="*/ 12 w 466"/>
                <a:gd name="T39" fmla="*/ 53 h 463"/>
                <a:gd name="T40" fmla="*/ 17 w 466"/>
                <a:gd name="T41" fmla="*/ 56 h 463"/>
                <a:gd name="T42" fmla="*/ 23 w 466"/>
                <a:gd name="T43" fmla="*/ 58 h 463"/>
                <a:gd name="T44" fmla="*/ 29 w 466"/>
                <a:gd name="T45" fmla="*/ 58 h 463"/>
                <a:gd name="T46" fmla="*/ 35 w 466"/>
                <a:gd name="T47" fmla="*/ 58 h 463"/>
                <a:gd name="T48" fmla="*/ 41 w 466"/>
                <a:gd name="T49" fmla="*/ 57 h 463"/>
                <a:gd name="T50" fmla="*/ 46 w 466"/>
                <a:gd name="T51" fmla="*/ 53 h 463"/>
                <a:gd name="T52" fmla="*/ 51 w 466"/>
                <a:gd name="T53" fmla="*/ 48 h 463"/>
                <a:gd name="T54" fmla="*/ 55 w 466"/>
                <a:gd name="T55" fmla="*/ 44 h 463"/>
                <a:gd name="T56" fmla="*/ 57 w 466"/>
                <a:gd name="T57" fmla="*/ 38 h 463"/>
                <a:gd name="T58" fmla="*/ 58 w 466"/>
                <a:gd name="T59" fmla="*/ 32 h 463"/>
                <a:gd name="T60" fmla="*/ 58 w 466"/>
                <a:gd name="T61" fmla="*/ 29 h 4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66"/>
                <a:gd name="T94" fmla="*/ 0 h 463"/>
                <a:gd name="T95" fmla="*/ 466 w 466"/>
                <a:gd name="T96" fmla="*/ 463 h 4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66" h="463">
                  <a:moveTo>
                    <a:pt x="466" y="232"/>
                  </a:moveTo>
                  <a:lnTo>
                    <a:pt x="466" y="186"/>
                  </a:lnTo>
                  <a:lnTo>
                    <a:pt x="443" y="142"/>
                  </a:lnTo>
                  <a:lnTo>
                    <a:pt x="422" y="101"/>
                  </a:lnTo>
                  <a:lnTo>
                    <a:pt x="387" y="56"/>
                  </a:lnTo>
                  <a:lnTo>
                    <a:pt x="343" y="37"/>
                  </a:lnTo>
                  <a:lnTo>
                    <a:pt x="305" y="15"/>
                  </a:lnTo>
                  <a:lnTo>
                    <a:pt x="254" y="0"/>
                  </a:lnTo>
                  <a:lnTo>
                    <a:pt x="204" y="8"/>
                  </a:lnTo>
                  <a:lnTo>
                    <a:pt x="158" y="15"/>
                  </a:lnTo>
                  <a:lnTo>
                    <a:pt x="115" y="43"/>
                  </a:lnTo>
                  <a:lnTo>
                    <a:pt x="71" y="71"/>
                  </a:lnTo>
                  <a:lnTo>
                    <a:pt x="43" y="107"/>
                  </a:lnTo>
                  <a:lnTo>
                    <a:pt x="23" y="157"/>
                  </a:lnTo>
                  <a:lnTo>
                    <a:pt x="8" y="204"/>
                  </a:lnTo>
                  <a:lnTo>
                    <a:pt x="0" y="252"/>
                  </a:lnTo>
                  <a:lnTo>
                    <a:pt x="17" y="297"/>
                  </a:lnTo>
                  <a:lnTo>
                    <a:pt x="30" y="346"/>
                  </a:lnTo>
                  <a:lnTo>
                    <a:pt x="56" y="387"/>
                  </a:lnTo>
                  <a:lnTo>
                    <a:pt x="93" y="424"/>
                  </a:lnTo>
                  <a:lnTo>
                    <a:pt x="135" y="447"/>
                  </a:lnTo>
                  <a:lnTo>
                    <a:pt x="188" y="463"/>
                  </a:lnTo>
                  <a:lnTo>
                    <a:pt x="232" y="463"/>
                  </a:lnTo>
                  <a:lnTo>
                    <a:pt x="282" y="463"/>
                  </a:lnTo>
                  <a:lnTo>
                    <a:pt x="327" y="452"/>
                  </a:lnTo>
                  <a:lnTo>
                    <a:pt x="371" y="424"/>
                  </a:lnTo>
                  <a:lnTo>
                    <a:pt x="410" y="387"/>
                  </a:lnTo>
                  <a:lnTo>
                    <a:pt x="438" y="353"/>
                  </a:lnTo>
                  <a:lnTo>
                    <a:pt x="460" y="302"/>
                  </a:lnTo>
                  <a:lnTo>
                    <a:pt x="466" y="252"/>
                  </a:lnTo>
                  <a:lnTo>
                    <a:pt x="466" y="232"/>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a:spLocks noChangeArrowheads="1"/>
            </p:cNvSpPr>
            <p:nvPr/>
          </p:nvSpPr>
          <p:spPr bwMode="auto">
            <a:xfrm>
              <a:off x="3078" y="2815"/>
              <a:ext cx="283" cy="9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22" name="Freeform 21"/>
            <p:cNvSpPr>
              <a:spLocks/>
            </p:cNvSpPr>
            <p:nvPr/>
          </p:nvSpPr>
          <p:spPr bwMode="auto">
            <a:xfrm>
              <a:off x="3078" y="2815"/>
              <a:ext cx="282" cy="95"/>
            </a:xfrm>
            <a:custGeom>
              <a:avLst/>
              <a:gdLst>
                <a:gd name="T0" fmla="*/ 36 w 2262"/>
                <a:gd name="T1" fmla="*/ 0 h 755"/>
                <a:gd name="T2" fmla="*/ 36 w 2262"/>
                <a:gd name="T3" fmla="*/ 50 h 755"/>
                <a:gd name="T4" fmla="*/ 246 w 2262"/>
                <a:gd name="T5" fmla="*/ 50 h 755"/>
                <a:gd name="T6" fmla="*/ 246 w 2262"/>
                <a:gd name="T7" fmla="*/ 0 h 755"/>
                <a:gd name="T8" fmla="*/ 282 w 2262"/>
                <a:gd name="T9" fmla="*/ 0 h 755"/>
                <a:gd name="T10" fmla="*/ 282 w 2262"/>
                <a:gd name="T11" fmla="*/ 95 h 755"/>
                <a:gd name="T12" fmla="*/ 0 w 2262"/>
                <a:gd name="T13" fmla="*/ 95 h 755"/>
                <a:gd name="T14" fmla="*/ 0 w 2262"/>
                <a:gd name="T15" fmla="*/ 0 h 755"/>
                <a:gd name="T16" fmla="*/ 36 w 2262"/>
                <a:gd name="T17" fmla="*/ 0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62"/>
                <a:gd name="T28" fmla="*/ 0 h 755"/>
                <a:gd name="T29" fmla="*/ 2262 w 2262"/>
                <a:gd name="T30" fmla="*/ 755 h 7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62" h="755">
                  <a:moveTo>
                    <a:pt x="286" y="0"/>
                  </a:moveTo>
                  <a:lnTo>
                    <a:pt x="286" y="400"/>
                  </a:lnTo>
                  <a:lnTo>
                    <a:pt x="1974" y="400"/>
                  </a:lnTo>
                  <a:lnTo>
                    <a:pt x="1974" y="0"/>
                  </a:lnTo>
                  <a:lnTo>
                    <a:pt x="2262" y="0"/>
                  </a:lnTo>
                  <a:lnTo>
                    <a:pt x="2262" y="755"/>
                  </a:lnTo>
                  <a:lnTo>
                    <a:pt x="0" y="755"/>
                  </a:lnTo>
                  <a:lnTo>
                    <a:pt x="0" y="0"/>
                  </a:lnTo>
                  <a:lnTo>
                    <a:pt x="286" y="0"/>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2"/>
            <p:cNvSpPr>
              <a:spLocks/>
            </p:cNvSpPr>
            <p:nvPr/>
          </p:nvSpPr>
          <p:spPr bwMode="auto">
            <a:xfrm>
              <a:off x="2898" y="2295"/>
              <a:ext cx="604" cy="244"/>
            </a:xfrm>
            <a:custGeom>
              <a:avLst/>
              <a:gdLst>
                <a:gd name="T0" fmla="*/ 604 w 4836"/>
                <a:gd name="T1" fmla="*/ 244 h 1954"/>
                <a:gd name="T2" fmla="*/ 544 w 4836"/>
                <a:gd name="T3" fmla="*/ 0 h 1954"/>
                <a:gd name="T4" fmla="*/ 275 w 4836"/>
                <a:gd name="T5" fmla="*/ 67 h 1954"/>
                <a:gd name="T6" fmla="*/ 263 w 4836"/>
                <a:gd name="T7" fmla="*/ 22 h 1954"/>
                <a:gd name="T8" fmla="*/ 16 w 4836"/>
                <a:gd name="T9" fmla="*/ 84 h 1954"/>
                <a:gd name="T10" fmla="*/ 12 w 4836"/>
                <a:gd name="T11" fmla="*/ 86 h 1954"/>
                <a:gd name="T12" fmla="*/ 9 w 4836"/>
                <a:gd name="T13" fmla="*/ 87 h 1954"/>
                <a:gd name="T14" fmla="*/ 6 w 4836"/>
                <a:gd name="T15" fmla="*/ 91 h 1954"/>
                <a:gd name="T16" fmla="*/ 3 w 4836"/>
                <a:gd name="T17" fmla="*/ 94 h 1954"/>
                <a:gd name="T18" fmla="*/ 1 w 4836"/>
                <a:gd name="T19" fmla="*/ 98 h 1954"/>
                <a:gd name="T20" fmla="*/ 0 w 4836"/>
                <a:gd name="T21" fmla="*/ 103 h 1954"/>
                <a:gd name="T22" fmla="*/ 0 w 4836"/>
                <a:gd name="T23" fmla="*/ 107 h 1954"/>
                <a:gd name="T24" fmla="*/ 1 w 4836"/>
                <a:gd name="T25" fmla="*/ 110 h 1954"/>
                <a:gd name="T26" fmla="*/ 36 w 4836"/>
                <a:gd name="T27" fmla="*/ 244 h 19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36"/>
                <a:gd name="T43" fmla="*/ 0 h 1954"/>
                <a:gd name="T44" fmla="*/ 4836 w 4836"/>
                <a:gd name="T45" fmla="*/ 1954 h 19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36" h="1954">
                  <a:moveTo>
                    <a:pt x="4836" y="1954"/>
                  </a:moveTo>
                  <a:lnTo>
                    <a:pt x="4352" y="0"/>
                  </a:lnTo>
                  <a:lnTo>
                    <a:pt x="2203" y="535"/>
                  </a:lnTo>
                  <a:lnTo>
                    <a:pt x="2104" y="177"/>
                  </a:lnTo>
                  <a:lnTo>
                    <a:pt x="131" y="670"/>
                  </a:lnTo>
                  <a:lnTo>
                    <a:pt x="98" y="685"/>
                  </a:lnTo>
                  <a:lnTo>
                    <a:pt x="70" y="698"/>
                  </a:lnTo>
                  <a:lnTo>
                    <a:pt x="50" y="726"/>
                  </a:lnTo>
                  <a:lnTo>
                    <a:pt x="26" y="755"/>
                  </a:lnTo>
                  <a:lnTo>
                    <a:pt x="11" y="787"/>
                  </a:lnTo>
                  <a:lnTo>
                    <a:pt x="0" y="825"/>
                  </a:lnTo>
                  <a:lnTo>
                    <a:pt x="0" y="860"/>
                  </a:lnTo>
                  <a:lnTo>
                    <a:pt x="8" y="882"/>
                  </a:lnTo>
                  <a:lnTo>
                    <a:pt x="286" y="195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3"/>
            <p:cNvSpPr>
              <a:spLocks/>
            </p:cNvSpPr>
            <p:nvPr/>
          </p:nvSpPr>
          <p:spPr bwMode="auto">
            <a:xfrm>
              <a:off x="3139" y="2211"/>
              <a:ext cx="302" cy="128"/>
            </a:xfrm>
            <a:custGeom>
              <a:avLst/>
              <a:gdLst>
                <a:gd name="T0" fmla="*/ 281 w 2416"/>
                <a:gd name="T1" fmla="*/ 65 h 1025"/>
                <a:gd name="T2" fmla="*/ 287 w 2416"/>
                <a:gd name="T3" fmla="*/ 88 h 1025"/>
                <a:gd name="T4" fmla="*/ 302 w 2416"/>
                <a:gd name="T5" fmla="*/ 84 h 1025"/>
                <a:gd name="T6" fmla="*/ 285 w 2416"/>
                <a:gd name="T7" fmla="*/ 17 h 1025"/>
                <a:gd name="T8" fmla="*/ 285 w 2416"/>
                <a:gd name="T9" fmla="*/ 14 h 1025"/>
                <a:gd name="T10" fmla="*/ 283 w 2416"/>
                <a:gd name="T11" fmla="*/ 10 h 1025"/>
                <a:gd name="T12" fmla="*/ 281 w 2416"/>
                <a:gd name="T13" fmla="*/ 7 h 1025"/>
                <a:gd name="T14" fmla="*/ 277 w 2416"/>
                <a:gd name="T15" fmla="*/ 5 h 1025"/>
                <a:gd name="T16" fmla="*/ 274 w 2416"/>
                <a:gd name="T17" fmla="*/ 2 h 1025"/>
                <a:gd name="T18" fmla="*/ 269 w 2416"/>
                <a:gd name="T19" fmla="*/ 0 h 1025"/>
                <a:gd name="T20" fmla="*/ 265 w 2416"/>
                <a:gd name="T21" fmla="*/ 0 h 1025"/>
                <a:gd name="T22" fmla="*/ 261 w 2416"/>
                <a:gd name="T23" fmla="*/ 0 h 1025"/>
                <a:gd name="T24" fmla="*/ 31 w 2416"/>
                <a:gd name="T25" fmla="*/ 57 h 1025"/>
                <a:gd name="T26" fmla="*/ 27 w 2416"/>
                <a:gd name="T27" fmla="*/ 59 h 1025"/>
                <a:gd name="T28" fmla="*/ 24 w 2416"/>
                <a:gd name="T29" fmla="*/ 62 h 1025"/>
                <a:gd name="T30" fmla="*/ 21 w 2416"/>
                <a:gd name="T31" fmla="*/ 64 h 1025"/>
                <a:gd name="T32" fmla="*/ 19 w 2416"/>
                <a:gd name="T33" fmla="*/ 69 h 1025"/>
                <a:gd name="T34" fmla="*/ 17 w 2416"/>
                <a:gd name="T35" fmla="*/ 72 h 1025"/>
                <a:gd name="T36" fmla="*/ 17 w 2416"/>
                <a:gd name="T37" fmla="*/ 77 h 1025"/>
                <a:gd name="T38" fmla="*/ 17 w 2416"/>
                <a:gd name="T39" fmla="*/ 81 h 1025"/>
                <a:gd name="T40" fmla="*/ 17 w 2416"/>
                <a:gd name="T41" fmla="*/ 85 h 1025"/>
                <a:gd name="T42" fmla="*/ 23 w 2416"/>
                <a:gd name="T43" fmla="*/ 106 h 1025"/>
                <a:gd name="T44" fmla="*/ 0 w 2416"/>
                <a:gd name="T45" fmla="*/ 112 h 1025"/>
                <a:gd name="T46" fmla="*/ 4 w 2416"/>
                <a:gd name="T47" fmla="*/ 112 h 1025"/>
                <a:gd name="T48" fmla="*/ 9 w 2416"/>
                <a:gd name="T49" fmla="*/ 112 h 1025"/>
                <a:gd name="T50" fmla="*/ 13 w 2416"/>
                <a:gd name="T51" fmla="*/ 112 h 1025"/>
                <a:gd name="T52" fmla="*/ 17 w 2416"/>
                <a:gd name="T53" fmla="*/ 113 h 1025"/>
                <a:gd name="T54" fmla="*/ 21 w 2416"/>
                <a:gd name="T55" fmla="*/ 116 h 1025"/>
                <a:gd name="T56" fmla="*/ 24 w 2416"/>
                <a:gd name="T57" fmla="*/ 120 h 1025"/>
                <a:gd name="T58" fmla="*/ 27 w 2416"/>
                <a:gd name="T59" fmla="*/ 123 h 1025"/>
                <a:gd name="T60" fmla="*/ 28 w 2416"/>
                <a:gd name="T61" fmla="*/ 128 h 1025"/>
                <a:gd name="T62" fmla="*/ 281 w 2416"/>
                <a:gd name="T63" fmla="*/ 65 h 10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16"/>
                <a:gd name="T97" fmla="*/ 0 h 1025"/>
                <a:gd name="T98" fmla="*/ 2416 w 2416"/>
                <a:gd name="T99" fmla="*/ 1025 h 10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16" h="1025">
                  <a:moveTo>
                    <a:pt x="2246" y="524"/>
                  </a:moveTo>
                  <a:lnTo>
                    <a:pt x="2294" y="707"/>
                  </a:lnTo>
                  <a:lnTo>
                    <a:pt x="2416" y="671"/>
                  </a:lnTo>
                  <a:lnTo>
                    <a:pt x="2282" y="140"/>
                  </a:lnTo>
                  <a:lnTo>
                    <a:pt x="2282" y="112"/>
                  </a:lnTo>
                  <a:lnTo>
                    <a:pt x="2260" y="84"/>
                  </a:lnTo>
                  <a:lnTo>
                    <a:pt x="2246" y="56"/>
                  </a:lnTo>
                  <a:lnTo>
                    <a:pt x="2217" y="38"/>
                  </a:lnTo>
                  <a:lnTo>
                    <a:pt x="2189" y="13"/>
                  </a:lnTo>
                  <a:lnTo>
                    <a:pt x="2154" y="0"/>
                  </a:lnTo>
                  <a:lnTo>
                    <a:pt x="2118" y="0"/>
                  </a:lnTo>
                  <a:lnTo>
                    <a:pt x="2085" y="0"/>
                  </a:lnTo>
                  <a:lnTo>
                    <a:pt x="244" y="453"/>
                  </a:lnTo>
                  <a:lnTo>
                    <a:pt x="216" y="471"/>
                  </a:lnTo>
                  <a:lnTo>
                    <a:pt x="188" y="496"/>
                  </a:lnTo>
                  <a:lnTo>
                    <a:pt x="167" y="516"/>
                  </a:lnTo>
                  <a:lnTo>
                    <a:pt x="153" y="550"/>
                  </a:lnTo>
                  <a:lnTo>
                    <a:pt x="133" y="578"/>
                  </a:lnTo>
                  <a:lnTo>
                    <a:pt x="133" y="616"/>
                  </a:lnTo>
                  <a:lnTo>
                    <a:pt x="133" y="649"/>
                  </a:lnTo>
                  <a:lnTo>
                    <a:pt x="139" y="679"/>
                  </a:lnTo>
                  <a:lnTo>
                    <a:pt x="181" y="848"/>
                  </a:lnTo>
                  <a:lnTo>
                    <a:pt x="0" y="893"/>
                  </a:lnTo>
                  <a:lnTo>
                    <a:pt x="34" y="893"/>
                  </a:lnTo>
                  <a:lnTo>
                    <a:pt x="68" y="893"/>
                  </a:lnTo>
                  <a:lnTo>
                    <a:pt x="104" y="896"/>
                  </a:lnTo>
                  <a:lnTo>
                    <a:pt x="133" y="908"/>
                  </a:lnTo>
                  <a:lnTo>
                    <a:pt x="167" y="931"/>
                  </a:lnTo>
                  <a:lnTo>
                    <a:pt x="188" y="959"/>
                  </a:lnTo>
                  <a:lnTo>
                    <a:pt x="216" y="987"/>
                  </a:lnTo>
                  <a:lnTo>
                    <a:pt x="224" y="1025"/>
                  </a:lnTo>
                  <a:lnTo>
                    <a:pt x="2246" y="524"/>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Line 25"/>
            <p:cNvSpPr>
              <a:spLocks noChangeShapeType="1"/>
            </p:cNvSpPr>
            <p:nvPr/>
          </p:nvSpPr>
          <p:spPr bwMode="auto">
            <a:xfrm>
              <a:off x="3222" y="1814"/>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5"/>
            <p:cNvSpPr>
              <a:spLocks/>
            </p:cNvSpPr>
            <p:nvPr/>
          </p:nvSpPr>
          <p:spPr bwMode="auto">
            <a:xfrm>
              <a:off x="2906" y="2502"/>
              <a:ext cx="628" cy="37"/>
            </a:xfrm>
            <a:custGeom>
              <a:avLst/>
              <a:gdLst>
                <a:gd name="T0" fmla="*/ 23 w 5018"/>
                <a:gd name="T1" fmla="*/ 28 h 292"/>
                <a:gd name="T2" fmla="*/ 595 w 5018"/>
                <a:gd name="T3" fmla="*/ 28 h 292"/>
                <a:gd name="T4" fmla="*/ 588 w 5018"/>
                <a:gd name="T5" fmla="*/ 0 h 292"/>
                <a:gd name="T6" fmla="*/ 628 w 5018"/>
                <a:gd name="T7" fmla="*/ 0 h 292"/>
                <a:gd name="T8" fmla="*/ 628 w 5018"/>
                <a:gd name="T9" fmla="*/ 37 h 292"/>
                <a:gd name="T10" fmla="*/ 0 w 5018"/>
                <a:gd name="T11" fmla="*/ 37 h 292"/>
                <a:gd name="T12" fmla="*/ 0 w 5018"/>
                <a:gd name="T13" fmla="*/ 0 h 292"/>
                <a:gd name="T14" fmla="*/ 17 w 5018"/>
                <a:gd name="T15" fmla="*/ 0 h 292"/>
                <a:gd name="T16" fmla="*/ 23 w 5018"/>
                <a:gd name="T17" fmla="*/ 28 h 2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18"/>
                <a:gd name="T28" fmla="*/ 0 h 292"/>
                <a:gd name="T29" fmla="*/ 5018 w 5018"/>
                <a:gd name="T30" fmla="*/ 292 h 2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18" h="292">
                  <a:moveTo>
                    <a:pt x="183" y="221"/>
                  </a:moveTo>
                  <a:lnTo>
                    <a:pt x="4758" y="221"/>
                  </a:lnTo>
                  <a:lnTo>
                    <a:pt x="4697" y="0"/>
                  </a:lnTo>
                  <a:lnTo>
                    <a:pt x="5018" y="0"/>
                  </a:lnTo>
                  <a:lnTo>
                    <a:pt x="5018" y="292"/>
                  </a:lnTo>
                  <a:lnTo>
                    <a:pt x="0" y="292"/>
                  </a:lnTo>
                  <a:lnTo>
                    <a:pt x="0" y="0"/>
                  </a:lnTo>
                  <a:lnTo>
                    <a:pt x="134" y="0"/>
                  </a:lnTo>
                  <a:lnTo>
                    <a:pt x="183" y="221"/>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6"/>
            <p:cNvSpPr>
              <a:spLocks/>
            </p:cNvSpPr>
            <p:nvPr/>
          </p:nvSpPr>
          <p:spPr bwMode="auto">
            <a:xfrm>
              <a:off x="2802" y="2539"/>
              <a:ext cx="833" cy="14"/>
            </a:xfrm>
            <a:custGeom>
              <a:avLst/>
              <a:gdLst>
                <a:gd name="T0" fmla="*/ 0 w 6669"/>
                <a:gd name="T1" fmla="*/ 14 h 113"/>
                <a:gd name="T2" fmla="*/ 29 w 6669"/>
                <a:gd name="T3" fmla="*/ 0 h 113"/>
                <a:gd name="T4" fmla="*/ 804 w 6669"/>
                <a:gd name="T5" fmla="*/ 0 h 113"/>
                <a:gd name="T6" fmla="*/ 833 w 6669"/>
                <a:gd name="T7" fmla="*/ 14 h 113"/>
                <a:gd name="T8" fmla="*/ 0 w 6669"/>
                <a:gd name="T9" fmla="*/ 14 h 113"/>
                <a:gd name="T10" fmla="*/ 0 60000 65536"/>
                <a:gd name="T11" fmla="*/ 0 60000 65536"/>
                <a:gd name="T12" fmla="*/ 0 60000 65536"/>
                <a:gd name="T13" fmla="*/ 0 60000 65536"/>
                <a:gd name="T14" fmla="*/ 0 60000 65536"/>
                <a:gd name="T15" fmla="*/ 0 w 6669"/>
                <a:gd name="T16" fmla="*/ 0 h 113"/>
                <a:gd name="T17" fmla="*/ 6669 w 6669"/>
                <a:gd name="T18" fmla="*/ 113 h 113"/>
              </a:gdLst>
              <a:ahLst/>
              <a:cxnLst>
                <a:cxn ang="T10">
                  <a:pos x="T0" y="T1"/>
                </a:cxn>
                <a:cxn ang="T11">
                  <a:pos x="T2" y="T3"/>
                </a:cxn>
                <a:cxn ang="T12">
                  <a:pos x="T4" y="T5"/>
                </a:cxn>
                <a:cxn ang="T13">
                  <a:pos x="T6" y="T7"/>
                </a:cxn>
                <a:cxn ang="T14">
                  <a:pos x="T8" y="T9"/>
                </a:cxn>
              </a:cxnLst>
              <a:rect l="T15" t="T16" r="T17" b="T18"/>
              <a:pathLst>
                <a:path w="6669" h="113">
                  <a:moveTo>
                    <a:pt x="0" y="113"/>
                  </a:moveTo>
                  <a:lnTo>
                    <a:pt x="232" y="0"/>
                  </a:lnTo>
                  <a:lnTo>
                    <a:pt x="6438" y="0"/>
                  </a:lnTo>
                  <a:lnTo>
                    <a:pt x="6669" y="113"/>
                  </a:lnTo>
                  <a:lnTo>
                    <a:pt x="0" y="113"/>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7"/>
            <p:cNvSpPr>
              <a:spLocks/>
            </p:cNvSpPr>
            <p:nvPr/>
          </p:nvSpPr>
          <p:spPr bwMode="auto">
            <a:xfrm>
              <a:off x="2906" y="1892"/>
              <a:ext cx="628" cy="545"/>
            </a:xfrm>
            <a:custGeom>
              <a:avLst/>
              <a:gdLst>
                <a:gd name="T0" fmla="*/ 0 w 5018"/>
                <a:gd name="T1" fmla="*/ 488 h 4364"/>
                <a:gd name="T2" fmla="*/ 0 w 5018"/>
                <a:gd name="T3" fmla="*/ 0 h 4364"/>
                <a:gd name="T4" fmla="*/ 628 w 5018"/>
                <a:gd name="T5" fmla="*/ 0 h 4364"/>
                <a:gd name="T6" fmla="*/ 628 w 5018"/>
                <a:gd name="T7" fmla="*/ 545 h 4364"/>
                <a:gd name="T8" fmla="*/ 574 w 5018"/>
                <a:gd name="T9" fmla="*/ 545 h 4364"/>
                <a:gd name="T10" fmla="*/ 0 60000 65536"/>
                <a:gd name="T11" fmla="*/ 0 60000 65536"/>
                <a:gd name="T12" fmla="*/ 0 60000 65536"/>
                <a:gd name="T13" fmla="*/ 0 60000 65536"/>
                <a:gd name="T14" fmla="*/ 0 60000 65536"/>
                <a:gd name="T15" fmla="*/ 0 w 5018"/>
                <a:gd name="T16" fmla="*/ 0 h 4364"/>
                <a:gd name="T17" fmla="*/ 5018 w 5018"/>
                <a:gd name="T18" fmla="*/ 4364 h 4364"/>
              </a:gdLst>
              <a:ahLst/>
              <a:cxnLst>
                <a:cxn ang="T10">
                  <a:pos x="T0" y="T1"/>
                </a:cxn>
                <a:cxn ang="T11">
                  <a:pos x="T2" y="T3"/>
                </a:cxn>
                <a:cxn ang="T12">
                  <a:pos x="T4" y="T5"/>
                </a:cxn>
                <a:cxn ang="T13">
                  <a:pos x="T6" y="T7"/>
                </a:cxn>
                <a:cxn ang="T14">
                  <a:pos x="T8" y="T9"/>
                </a:cxn>
              </a:cxnLst>
              <a:rect l="T15" t="T16" r="T17" b="T18"/>
              <a:pathLst>
                <a:path w="5018" h="4364">
                  <a:moveTo>
                    <a:pt x="0" y="3908"/>
                  </a:moveTo>
                  <a:lnTo>
                    <a:pt x="0" y="0"/>
                  </a:lnTo>
                  <a:lnTo>
                    <a:pt x="5018" y="0"/>
                  </a:lnTo>
                  <a:lnTo>
                    <a:pt x="5018" y="4364"/>
                  </a:lnTo>
                  <a:lnTo>
                    <a:pt x="4585" y="436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8"/>
            <p:cNvSpPr>
              <a:spLocks/>
            </p:cNvSpPr>
            <p:nvPr/>
          </p:nvSpPr>
          <p:spPr bwMode="auto">
            <a:xfrm>
              <a:off x="2802" y="3325"/>
              <a:ext cx="833" cy="36"/>
            </a:xfrm>
            <a:custGeom>
              <a:avLst/>
              <a:gdLst>
                <a:gd name="T0" fmla="*/ 36 w 6669"/>
                <a:gd name="T1" fmla="*/ 0 h 291"/>
                <a:gd name="T2" fmla="*/ 0 w 6669"/>
                <a:gd name="T3" fmla="*/ 36 h 291"/>
                <a:gd name="T4" fmla="*/ 833 w 6669"/>
                <a:gd name="T5" fmla="*/ 36 h 291"/>
                <a:gd name="T6" fmla="*/ 797 w 6669"/>
                <a:gd name="T7" fmla="*/ 0 h 291"/>
                <a:gd name="T8" fmla="*/ 36 w 6669"/>
                <a:gd name="T9" fmla="*/ 0 h 291"/>
                <a:gd name="T10" fmla="*/ 0 60000 65536"/>
                <a:gd name="T11" fmla="*/ 0 60000 65536"/>
                <a:gd name="T12" fmla="*/ 0 60000 65536"/>
                <a:gd name="T13" fmla="*/ 0 60000 65536"/>
                <a:gd name="T14" fmla="*/ 0 60000 65536"/>
                <a:gd name="T15" fmla="*/ 0 w 6669"/>
                <a:gd name="T16" fmla="*/ 0 h 291"/>
                <a:gd name="T17" fmla="*/ 6669 w 6669"/>
                <a:gd name="T18" fmla="*/ 291 h 291"/>
              </a:gdLst>
              <a:ahLst/>
              <a:cxnLst>
                <a:cxn ang="T10">
                  <a:pos x="T0" y="T1"/>
                </a:cxn>
                <a:cxn ang="T11">
                  <a:pos x="T2" y="T3"/>
                </a:cxn>
                <a:cxn ang="T12">
                  <a:pos x="T4" y="T5"/>
                </a:cxn>
                <a:cxn ang="T13">
                  <a:pos x="T6" y="T7"/>
                </a:cxn>
                <a:cxn ang="T14">
                  <a:pos x="T8" y="T9"/>
                </a:cxn>
              </a:cxnLst>
              <a:rect l="T15" t="T16" r="T17" b="T18"/>
              <a:pathLst>
                <a:path w="6669" h="291">
                  <a:moveTo>
                    <a:pt x="288" y="0"/>
                  </a:moveTo>
                  <a:lnTo>
                    <a:pt x="0" y="291"/>
                  </a:lnTo>
                  <a:lnTo>
                    <a:pt x="6669" y="291"/>
                  </a:lnTo>
                  <a:lnTo>
                    <a:pt x="6382" y="0"/>
                  </a:lnTo>
                  <a:lnTo>
                    <a:pt x="288" y="0"/>
                  </a:lnTo>
                  <a:close/>
                </a:path>
              </a:pathLst>
            </a:custGeom>
            <a:solidFill>
              <a:srgbClr val="00000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29"/>
            <p:cNvSpPr>
              <a:spLocks/>
            </p:cNvSpPr>
            <p:nvPr/>
          </p:nvSpPr>
          <p:spPr bwMode="auto">
            <a:xfrm>
              <a:off x="2838" y="1752"/>
              <a:ext cx="762" cy="22"/>
            </a:xfrm>
            <a:custGeom>
              <a:avLst/>
              <a:gdLst>
                <a:gd name="T0" fmla="*/ 0 w 6094"/>
                <a:gd name="T1" fmla="*/ 22 h 170"/>
                <a:gd name="T2" fmla="*/ 66 w 6094"/>
                <a:gd name="T3" fmla="*/ 0 h 170"/>
                <a:gd name="T4" fmla="*/ 697 w 6094"/>
                <a:gd name="T5" fmla="*/ 0 h 170"/>
                <a:gd name="T6" fmla="*/ 762 w 6094"/>
                <a:gd name="T7" fmla="*/ 22 h 170"/>
                <a:gd name="T8" fmla="*/ 0 w 6094"/>
                <a:gd name="T9" fmla="*/ 22 h 170"/>
                <a:gd name="T10" fmla="*/ 0 60000 65536"/>
                <a:gd name="T11" fmla="*/ 0 60000 65536"/>
                <a:gd name="T12" fmla="*/ 0 60000 65536"/>
                <a:gd name="T13" fmla="*/ 0 60000 65536"/>
                <a:gd name="T14" fmla="*/ 0 60000 65536"/>
                <a:gd name="T15" fmla="*/ 0 w 6094"/>
                <a:gd name="T16" fmla="*/ 0 h 170"/>
                <a:gd name="T17" fmla="*/ 6094 w 6094"/>
                <a:gd name="T18" fmla="*/ 170 h 170"/>
              </a:gdLst>
              <a:ahLst/>
              <a:cxnLst>
                <a:cxn ang="T10">
                  <a:pos x="T0" y="T1"/>
                </a:cxn>
                <a:cxn ang="T11">
                  <a:pos x="T2" y="T3"/>
                </a:cxn>
                <a:cxn ang="T12">
                  <a:pos x="T4" y="T5"/>
                </a:cxn>
                <a:cxn ang="T13">
                  <a:pos x="T6" y="T7"/>
                </a:cxn>
                <a:cxn ang="T14">
                  <a:pos x="T8" y="T9"/>
                </a:cxn>
              </a:cxnLst>
              <a:rect l="T15" t="T16" r="T17" b="T18"/>
              <a:pathLst>
                <a:path w="6094" h="170">
                  <a:moveTo>
                    <a:pt x="0" y="170"/>
                  </a:moveTo>
                  <a:lnTo>
                    <a:pt x="528" y="0"/>
                  </a:lnTo>
                  <a:lnTo>
                    <a:pt x="5576" y="0"/>
                  </a:lnTo>
                  <a:lnTo>
                    <a:pt x="6094" y="170"/>
                  </a:lnTo>
                  <a:lnTo>
                    <a:pt x="0" y="17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Slide Number Placeholder 3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F105FB9F-D4F8-4E1C-969B-867C92D8F187}"/>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3" name="Picture 32">
            <a:extLst>
              <a:ext uri="{FF2B5EF4-FFF2-40B4-BE49-F238E27FC236}">
                <a16:creationId xmlns:a16="http://schemas.microsoft.com/office/drawing/2014/main" id="{193DCF9F-31B3-417D-B659-732D4FBEF1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34" name="Picture 33">
            <a:extLst>
              <a:ext uri="{FF2B5EF4-FFF2-40B4-BE49-F238E27FC236}">
                <a16:creationId xmlns:a16="http://schemas.microsoft.com/office/drawing/2014/main" id="{51DBF6FD-ADB9-4E47-908A-9D585C9C70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141687"/>
            <a:ext cx="1237409" cy="340423"/>
          </a:xfrm>
          <a:prstGeom prst="rect">
            <a:avLst/>
          </a:prstGeom>
        </p:spPr>
      </p:pic>
    </p:spTree>
    <p:extLst>
      <p:ext uri="{BB962C8B-B14F-4D97-AF65-F5344CB8AC3E}">
        <p14:creationId xmlns:p14="http://schemas.microsoft.com/office/powerpoint/2010/main" val="39777130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a:bodyPr>
          <a:lstStyle/>
          <a:p>
            <a:pPr algn="ctr"/>
            <a:r>
              <a:rPr lang="en-US" dirty="0"/>
              <a:t>Wild &amp; scenic rivers act</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John McCarthy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989904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96" y="-13029"/>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5428"/>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a:bodyPr>
          <a:lstStyle/>
          <a:p>
            <a:r>
              <a:rPr lang="en-US" sz="4000" dirty="0"/>
              <a:t>Wild &amp; Scenic Rivers Act</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799"/>
            <a:ext cx="8229600" cy="3474720"/>
          </a:xfrm>
        </p:spPr>
        <p:txBody>
          <a:bodyPr>
            <a:normAutofit lnSpcReduction="10000"/>
          </a:bodyPr>
          <a:lstStyle/>
          <a:p>
            <a:r>
              <a:rPr lang="en-US" dirty="0"/>
              <a:t>National </a:t>
            </a:r>
            <a:r>
              <a:rPr lang="en-US" b="1" dirty="0"/>
              <a:t>Wild and Scenic Rivers</a:t>
            </a:r>
            <a:r>
              <a:rPr lang="en-US" dirty="0"/>
              <a:t> System was created by Congress in 1968 (Public Law 90-542; 16 U.S.C. 1271 et seq.) to preserve certain </a:t>
            </a:r>
            <a:r>
              <a:rPr lang="en-US" b="1" dirty="0"/>
              <a:t>rivers</a:t>
            </a:r>
            <a:r>
              <a:rPr lang="en-US" dirty="0"/>
              <a:t> with outstanding natural, cultural, and recreational values in a free-flowing condition for the enjoyment of present and future generations.</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247</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351757645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4148"/>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6" y="-14148"/>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a:xfrm>
            <a:off x="492211" y="661929"/>
            <a:ext cx="8229600" cy="1143000"/>
          </a:xfrm>
        </p:spPr>
        <p:txBody>
          <a:bodyPr>
            <a:normAutofit/>
          </a:bodyPr>
          <a:lstStyle/>
          <a:p>
            <a:r>
              <a:rPr lang="en-US" sz="4000" dirty="0"/>
              <a:t>IL Wild &amp; Scenic River</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lstStyle/>
          <a:p>
            <a:pPr marL="457200" indent="-457200"/>
            <a:r>
              <a:rPr lang="en-US" dirty="0"/>
              <a:t>The only National Wild &amp; Scenic River in Illinois is the Middle Fork of the Vermilion River near Danville in Eastern IL</a:t>
            </a:r>
          </a:p>
          <a:p>
            <a:pPr marL="457200" indent="-457200"/>
            <a:r>
              <a:rPr lang="en-US" dirty="0"/>
              <a:t>In last 5 years, </a:t>
            </a:r>
            <a:r>
              <a:rPr lang="en-US" u="sng" dirty="0"/>
              <a:t>not one</a:t>
            </a:r>
            <a:r>
              <a:rPr lang="en-US" dirty="0"/>
              <a:t> CDBG project near it</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248</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48159368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9735"/>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6985"/>
          <a:stretch/>
        </p:blipFill>
        <p:spPr>
          <a:xfrm>
            <a:off x="5688725" y="-24533"/>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a:bodyPr>
          <a:lstStyle/>
          <a:p>
            <a:r>
              <a:rPr lang="en-US" sz="4000" dirty="0"/>
              <a:t>IL Wild &amp; Scenic River</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249</a:t>
            </a:fld>
            <a:endParaRPr lang="en-US" dirty="0">
              <a:solidFill>
                <a:prstClr val="black">
                  <a:tint val="75000"/>
                </a:prstClr>
              </a:solidFill>
              <a:latin typeface="Calibri"/>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graphicFrame>
        <p:nvGraphicFramePr>
          <p:cNvPr id="3" name="Content Placeholder 2">
            <a:extLst>
              <a:ext uri="{FF2B5EF4-FFF2-40B4-BE49-F238E27FC236}">
                <a16:creationId xmlns:a16="http://schemas.microsoft.com/office/drawing/2014/main" id="{DCAFA901-3A67-4FFA-8EF2-7DE168E4F2A8}"/>
              </a:ext>
            </a:extLst>
          </p:cNvPr>
          <p:cNvGraphicFramePr>
            <a:graphicFrameLocks noGrp="1" noChangeAspect="1"/>
          </p:cNvGraphicFramePr>
          <p:nvPr>
            <p:ph idx="1"/>
            <p:extLst>
              <p:ext uri="{D42A27DB-BD31-4B8C-83A1-F6EECF244321}">
                <p14:modId xmlns:p14="http://schemas.microsoft.com/office/powerpoint/2010/main" val="1727770445"/>
              </p:ext>
            </p:extLst>
          </p:nvPr>
        </p:nvGraphicFramePr>
        <p:xfrm>
          <a:off x="2658050" y="1066800"/>
          <a:ext cx="3827899" cy="5130682"/>
        </p:xfrm>
        <a:graphic>
          <a:graphicData uri="http://schemas.openxmlformats.org/presentationml/2006/ole">
            <mc:AlternateContent xmlns:mc="http://schemas.openxmlformats.org/markup-compatibility/2006">
              <mc:Choice xmlns:v="urn:schemas-microsoft-com:vml" Requires="v">
                <p:oleObj spid="_x0000_s6156" name="Acrobat Document" r:id="rId6" imgW="5829300" imgH="7543800" progId="Acrobat.Document.DC">
                  <p:embed/>
                </p:oleObj>
              </mc:Choice>
              <mc:Fallback>
                <p:oleObj name="Acrobat Document" r:id="rId6" imgW="5829300" imgH="7543800" progId="Acrobat.Document.DC">
                  <p:embed/>
                  <p:pic>
                    <p:nvPicPr>
                      <p:cNvPr id="3" name="Content Placeholder 2">
                        <a:extLst>
                          <a:ext uri="{FF2B5EF4-FFF2-40B4-BE49-F238E27FC236}">
                            <a16:creationId xmlns:a16="http://schemas.microsoft.com/office/drawing/2014/main" id="{DCAFA901-3A67-4FFA-8EF2-7DE168E4F2A8}"/>
                          </a:ext>
                        </a:extLst>
                      </p:cNvPr>
                      <p:cNvPicPr/>
                      <p:nvPr/>
                    </p:nvPicPr>
                    <p:blipFill>
                      <a:blip r:embed="rId7"/>
                      <a:stretch>
                        <a:fillRect/>
                      </a:stretch>
                    </p:blipFill>
                    <p:spPr>
                      <a:xfrm>
                        <a:off x="2658050" y="1066800"/>
                        <a:ext cx="3827899" cy="5130682"/>
                      </a:xfrm>
                      <a:prstGeom prst="rect">
                        <a:avLst/>
                      </a:prstGeom>
                    </p:spPr>
                  </p:pic>
                </p:oleObj>
              </mc:Fallback>
            </mc:AlternateContent>
          </a:graphicData>
        </a:graphic>
      </p:graphicFrame>
    </p:spTree>
    <p:extLst>
      <p:ext uri="{BB962C8B-B14F-4D97-AF65-F5344CB8AC3E}">
        <p14:creationId xmlns:p14="http://schemas.microsoft.com/office/powerpoint/2010/main" val="2276395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1004235"/>
          </a:xfrm>
        </p:spPr>
        <p:txBody>
          <a:bodyPr/>
          <a:lstStyle/>
          <a:p>
            <a:pPr algn="ctr"/>
            <a:r>
              <a:rPr lang="en-US" dirty="0"/>
              <a:t>§58.22 – Limitation on Action</a:t>
            </a:r>
          </a:p>
        </p:txBody>
      </p:sp>
      <p:sp>
        <p:nvSpPr>
          <p:cNvPr id="3" name="Content Placeholder 2"/>
          <p:cNvSpPr>
            <a:spLocks noGrp="1"/>
          </p:cNvSpPr>
          <p:nvPr>
            <p:ph idx="1"/>
          </p:nvPr>
        </p:nvSpPr>
        <p:spPr>
          <a:xfrm>
            <a:off x="628650" y="1861486"/>
            <a:ext cx="7886700" cy="3628487"/>
          </a:xfrm>
        </p:spPr>
        <p:txBody>
          <a:bodyPr>
            <a:normAutofit/>
          </a:bodyPr>
          <a:lstStyle/>
          <a:p>
            <a:pPr marL="0" indent="0">
              <a:buNone/>
            </a:pPr>
            <a:r>
              <a:rPr lang="en-US" sz="2400" b="1" i="1" dirty="0"/>
              <a:t>Affirmative Responsibility</a:t>
            </a:r>
          </a:p>
          <a:p>
            <a:pPr algn="just"/>
            <a:r>
              <a:rPr lang="en-US" sz="2400" dirty="0"/>
              <a:t>If RE is considering an application and is aware a party is about to take action prohibited by §58.22(a), RE must take “appropriate action” to ensure NEPA is followed</a:t>
            </a:r>
          </a:p>
          <a:p>
            <a:pPr marL="0" indent="0">
              <a:buNone/>
            </a:pPr>
            <a:endParaRPr lang="en-US" b="1" i="1" dirty="0"/>
          </a:p>
          <a:p>
            <a:pPr marL="0" indent="0">
              <a:buNone/>
            </a:pPr>
            <a:r>
              <a:rPr lang="en-US" sz="2400" b="1" i="1" dirty="0"/>
              <a:t>Choice-limiting Action</a:t>
            </a:r>
          </a:p>
          <a:p>
            <a:r>
              <a:rPr lang="en-US" sz="2400" dirty="0"/>
              <a:t>Examples: real property acquisition, leasing, bidding, disposition, demolition, rehabilitation, repair, renovation, construction, conversion and site improvements</a:t>
            </a:r>
          </a:p>
        </p:txBody>
      </p:sp>
      <p:pic>
        <p:nvPicPr>
          <p:cNvPr id="4" name="Picture 3">
            <a:extLst>
              <a:ext uri="{FF2B5EF4-FFF2-40B4-BE49-F238E27FC236}">
                <a16:creationId xmlns:a16="http://schemas.microsoft.com/office/drawing/2014/main" id="{14F74CC2-2A3C-448D-A223-046A4CFF6DDC}"/>
              </a:ext>
            </a:extLst>
          </p:cNvPr>
          <p:cNvPicPr>
            <a:picLocks noChangeAspect="1"/>
          </p:cNvPicPr>
          <p:nvPr/>
        </p:nvPicPr>
        <p:blipFill>
          <a:blip r:embed="rId2"/>
          <a:stretch>
            <a:fillRect/>
          </a:stretch>
        </p:blipFill>
        <p:spPr>
          <a:xfrm>
            <a:off x="0" y="3905"/>
            <a:ext cx="9144000" cy="301778"/>
          </a:xfrm>
          <a:prstGeom prst="rect">
            <a:avLst/>
          </a:prstGeom>
        </p:spPr>
      </p:pic>
      <p:pic>
        <p:nvPicPr>
          <p:cNvPr id="5" name="Picture 4">
            <a:extLst>
              <a:ext uri="{FF2B5EF4-FFF2-40B4-BE49-F238E27FC236}">
                <a16:creationId xmlns:a16="http://schemas.microsoft.com/office/drawing/2014/main" id="{C022693C-F533-48FA-B8E8-BD1822DED615}"/>
              </a:ext>
            </a:extLst>
          </p:cNvPr>
          <p:cNvPicPr>
            <a:picLocks noChangeAspect="1"/>
          </p:cNvPicPr>
          <p:nvPr/>
        </p:nvPicPr>
        <p:blipFill>
          <a:blip r:embed="rId3"/>
          <a:stretch>
            <a:fillRect/>
          </a:stretch>
        </p:blipFill>
        <p:spPr>
          <a:xfrm>
            <a:off x="6029011" y="3905"/>
            <a:ext cx="3114989" cy="301778"/>
          </a:xfrm>
          <a:prstGeom prst="rect">
            <a:avLst/>
          </a:prstGeom>
        </p:spPr>
      </p:pic>
      <p:pic>
        <p:nvPicPr>
          <p:cNvPr id="6" name="Picture 5">
            <a:extLst>
              <a:ext uri="{FF2B5EF4-FFF2-40B4-BE49-F238E27FC236}">
                <a16:creationId xmlns:a16="http://schemas.microsoft.com/office/drawing/2014/main" id="{F0E9C1B8-94EE-47AB-80FA-4F7303F2F943}"/>
              </a:ext>
            </a:extLst>
          </p:cNvPr>
          <p:cNvPicPr>
            <a:picLocks noChangeAspect="1"/>
          </p:cNvPicPr>
          <p:nvPr/>
        </p:nvPicPr>
        <p:blipFill>
          <a:blip r:embed="rId4"/>
          <a:stretch>
            <a:fillRect/>
          </a:stretch>
        </p:blipFill>
        <p:spPr>
          <a:xfrm>
            <a:off x="7899973" y="5277691"/>
            <a:ext cx="928196" cy="256055"/>
          </a:xfrm>
          <a:prstGeom prst="rect">
            <a:avLst/>
          </a:prstGeom>
        </p:spPr>
      </p:pic>
      <p:sp>
        <p:nvSpPr>
          <p:cNvPr id="7" name="Slide Number Placeholder 1">
            <a:extLst>
              <a:ext uri="{FF2B5EF4-FFF2-40B4-BE49-F238E27FC236}">
                <a16:creationId xmlns:a16="http://schemas.microsoft.com/office/drawing/2014/main" id="{5FEE0910-F578-4BBF-B30F-6181BE898FD0}"/>
              </a:ext>
            </a:extLst>
          </p:cNvPr>
          <p:cNvSpPr>
            <a:spLocks noGrp="1"/>
          </p:cNvSpPr>
          <p:nvPr>
            <p:ph type="sldNum" sz="quarter" idx="12"/>
          </p:nvPr>
        </p:nvSpPr>
        <p:spPr>
          <a:xfrm>
            <a:off x="7099872" y="5533745"/>
            <a:ext cx="1600200" cy="205383"/>
          </a:xfrm>
        </p:spPr>
        <p:txBody>
          <a:bodyPr/>
          <a:lstStyle/>
          <a:p>
            <a:fld id="{3F335402-A96B-43FB-BE82-10458D361873}" type="slidenum">
              <a:rPr lang="en-US" sz="600"/>
              <a:t>25</a:t>
            </a:fld>
            <a:endParaRPr lang="en-US" sz="600" dirty="0"/>
          </a:p>
        </p:txBody>
      </p:sp>
    </p:spTree>
    <p:extLst>
      <p:ext uri="{BB962C8B-B14F-4D97-AF65-F5344CB8AC3E}">
        <p14:creationId xmlns:p14="http://schemas.microsoft.com/office/powerpoint/2010/main" val="394939565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96" y="-43745"/>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70620"/>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Autofit/>
          </a:bodyPr>
          <a:lstStyle/>
          <a:p>
            <a:r>
              <a:rPr lang="en-US" sz="3600" dirty="0"/>
              <a:t>Protection from Federal Activities</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a:bodyPr>
          <a:lstStyle/>
          <a:p>
            <a:pPr marL="457200" indent="-457200"/>
            <a:r>
              <a:rPr lang="en-US" dirty="0"/>
              <a:t>Determine if your project is near a Wild and Scenic River</a:t>
            </a:r>
          </a:p>
          <a:p>
            <a:pPr marL="856406" lvl="1" indent="-457200">
              <a:buFont typeface="Wingdings" panose="05000000000000000000" pitchFamily="2" charset="2"/>
              <a:buChar char="§"/>
            </a:pPr>
            <a:r>
              <a:rPr lang="en-US" sz="3200" dirty="0"/>
              <a:t>Designated Wild and Scenic Rivers</a:t>
            </a:r>
          </a:p>
          <a:p>
            <a:pPr marL="856406" lvl="1" indent="-457200">
              <a:buFont typeface="Wingdings" panose="05000000000000000000" pitchFamily="2" charset="2"/>
              <a:buChar char="§"/>
            </a:pPr>
            <a:r>
              <a:rPr lang="en-US" sz="3200" dirty="0"/>
              <a:t>Study Wild and Scenic Rivers</a:t>
            </a:r>
            <a:r>
              <a:rPr lang="en-US" sz="3000" dirty="0"/>
              <a:t>	</a:t>
            </a:r>
            <a:r>
              <a:rPr lang="en-US" dirty="0">
                <a:solidFill>
                  <a:srgbClr val="7030A0"/>
                </a:solidFill>
              </a:rPr>
              <a:t>http://www.rivers.gov/rivers/</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250</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362204628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059"/>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4" y="-2059"/>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Autofit/>
          </a:bodyPr>
          <a:lstStyle/>
          <a:p>
            <a:r>
              <a:rPr lang="en-US" sz="3600" dirty="0"/>
              <a:t>Protection from Federal Activities</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lstStyle/>
          <a:p>
            <a:pPr marL="457200" indent="-457200"/>
            <a:r>
              <a:rPr lang="en-US" dirty="0"/>
              <a:t>Mark your project community’s location on the map found on that site in proximity to the Middle Fork Vermilion River, or use the IL Wild &amp; Scenic Rivers map DCEO ERO provides</a:t>
            </a:r>
          </a:p>
          <a:p>
            <a:pPr marL="457200" indent="-457200"/>
            <a:r>
              <a:rPr lang="en-US" dirty="0"/>
              <a:t>Print and file map in your CEST or EA, and state not near that river on CEST or EA</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251</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180002907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148"/>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4148"/>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a:xfrm>
            <a:off x="533401" y="574142"/>
            <a:ext cx="8229600" cy="1143000"/>
          </a:xfrm>
        </p:spPr>
        <p:txBody>
          <a:bodyPr>
            <a:normAutofit/>
          </a:bodyPr>
          <a:lstStyle/>
          <a:p>
            <a:r>
              <a:rPr lang="en-US" sz="3600" dirty="0"/>
              <a:t>Protection from Federal Activities</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lstStyle/>
          <a:p>
            <a:pPr marL="0" indent="0">
              <a:buNone/>
            </a:pPr>
            <a:r>
              <a:rPr lang="en-US" dirty="0"/>
              <a:t>If proposed CDBG project is on or near the Middle Fork Vermilion River near Danville, then please contact DCEO CDBG PI ERO to obtain guidance on remainder of Wild and Scenic River Section 7 compliance steps.</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252</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285892133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a:bodyPr>
          <a:lstStyle/>
          <a:p>
            <a:pPr algn="ctr"/>
            <a:r>
              <a:rPr lang="en-US" dirty="0"/>
              <a:t>Environmental justice</a:t>
            </a:r>
            <a:br>
              <a:rPr lang="en-US" dirty="0"/>
            </a:br>
            <a:r>
              <a:rPr lang="en-US" dirty="0"/>
              <a:t>executive order 12898</a:t>
            </a:r>
            <a:br>
              <a:rPr lang="en-US" dirty="0"/>
            </a:br>
            <a:r>
              <a:rPr lang="en-US" dirty="0"/>
              <a:t>why, what, how</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Kara Cozadd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291590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3623"/>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78427" y="-43623"/>
            <a:ext cx="3455275" cy="404908"/>
          </a:xfrm>
          <a:prstGeom prst="rect">
            <a:avLst/>
          </a:prstGeom>
        </p:spPr>
      </p:pic>
      <p:sp>
        <p:nvSpPr>
          <p:cNvPr id="3" name="Title 2">
            <a:extLst>
              <a:ext uri="{FF2B5EF4-FFF2-40B4-BE49-F238E27FC236}">
                <a16:creationId xmlns:a16="http://schemas.microsoft.com/office/drawing/2014/main" id="{9389C67C-37D5-4524-96EB-05C181356DB8}"/>
              </a:ext>
            </a:extLst>
          </p:cNvPr>
          <p:cNvSpPr>
            <a:spLocks noGrp="1"/>
          </p:cNvSpPr>
          <p:nvPr>
            <p:ph type="title"/>
          </p:nvPr>
        </p:nvSpPr>
        <p:spPr/>
        <p:txBody>
          <a:bodyPr/>
          <a:lstStyle/>
          <a:p>
            <a:r>
              <a:rPr lang="en-US" dirty="0">
                <a:solidFill>
                  <a:schemeClr val="tx2"/>
                </a:solidFill>
              </a:rPr>
              <a:t>1994- Executive Order 12898</a:t>
            </a:r>
          </a:p>
        </p:txBody>
      </p:sp>
      <p:sp>
        <p:nvSpPr>
          <p:cNvPr id="6" name="Content Placeholder 5">
            <a:extLst>
              <a:ext uri="{FF2B5EF4-FFF2-40B4-BE49-F238E27FC236}">
                <a16:creationId xmlns:a16="http://schemas.microsoft.com/office/drawing/2014/main" id="{A5BCA649-AC30-4341-B1A7-5A47D2F68EDE}"/>
              </a:ext>
            </a:extLst>
          </p:cNvPr>
          <p:cNvSpPr>
            <a:spLocks noGrp="1"/>
          </p:cNvSpPr>
          <p:nvPr>
            <p:ph idx="1"/>
          </p:nvPr>
        </p:nvSpPr>
        <p:spPr>
          <a:xfrm>
            <a:off x="1219200" y="2057401"/>
            <a:ext cx="7467600" cy="3394473"/>
          </a:xfrm>
        </p:spPr>
        <p:txBody>
          <a:bodyPr>
            <a:normAutofit/>
          </a:bodyPr>
          <a:lstStyle/>
          <a:p>
            <a:r>
              <a:rPr lang="en-US" sz="2800" dirty="0">
                <a:solidFill>
                  <a:schemeClr val="tx2"/>
                </a:solidFill>
              </a:rPr>
              <a:t>“…each federal agency shall make achieving environmental justice part of its mission by identifying and addressing, as appropriate, disproportionately high and adverse human health or environmental effects of its programs, policies, and activities on minority populations and low income populations.”</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254</a:t>
            </a:fld>
            <a:endParaRPr lang="en-US" sz="800"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227217797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54" y="-16608"/>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6665" y="-25780"/>
            <a:ext cx="3455275" cy="404908"/>
          </a:xfrm>
          <a:prstGeom prst="rect">
            <a:avLst/>
          </a:prstGeom>
        </p:spPr>
      </p:pic>
      <p:sp>
        <p:nvSpPr>
          <p:cNvPr id="3" name="Title 2">
            <a:extLst>
              <a:ext uri="{FF2B5EF4-FFF2-40B4-BE49-F238E27FC236}">
                <a16:creationId xmlns:a16="http://schemas.microsoft.com/office/drawing/2014/main" id="{22F2B62C-F796-4C42-8CEC-76956F925A59}"/>
              </a:ext>
            </a:extLst>
          </p:cNvPr>
          <p:cNvSpPr>
            <a:spLocks noGrp="1"/>
          </p:cNvSpPr>
          <p:nvPr>
            <p:ph type="title"/>
          </p:nvPr>
        </p:nvSpPr>
        <p:spPr/>
        <p:txBody>
          <a:bodyPr/>
          <a:lstStyle/>
          <a:p>
            <a:r>
              <a:rPr lang="en-US" dirty="0">
                <a:solidFill>
                  <a:schemeClr val="tx2"/>
                </a:solidFill>
              </a:rPr>
              <a:t>Environmental Justice 58.5 (j)</a:t>
            </a:r>
          </a:p>
        </p:txBody>
      </p:sp>
      <p:sp>
        <p:nvSpPr>
          <p:cNvPr id="6" name="Content Placeholder 5">
            <a:extLst>
              <a:ext uri="{FF2B5EF4-FFF2-40B4-BE49-F238E27FC236}">
                <a16:creationId xmlns:a16="http://schemas.microsoft.com/office/drawing/2014/main" id="{5978D1DF-D000-40B9-85A7-EC4D1277937B}"/>
              </a:ext>
            </a:extLst>
          </p:cNvPr>
          <p:cNvSpPr>
            <a:spLocks noGrp="1"/>
          </p:cNvSpPr>
          <p:nvPr>
            <p:ph idx="1"/>
          </p:nvPr>
        </p:nvSpPr>
        <p:spPr>
          <a:xfrm>
            <a:off x="1295400" y="2187191"/>
            <a:ext cx="8229600" cy="3394472"/>
          </a:xfrm>
        </p:spPr>
        <p:txBody>
          <a:bodyPr/>
          <a:lstStyle/>
          <a:p>
            <a:r>
              <a:rPr lang="en-US" dirty="0">
                <a:solidFill>
                  <a:schemeClr val="tx2"/>
                </a:solidFill>
              </a:rPr>
              <a:t>Executive Order 12898</a:t>
            </a:r>
          </a:p>
          <a:p>
            <a:r>
              <a:rPr lang="en-US" dirty="0">
                <a:solidFill>
                  <a:schemeClr val="tx2"/>
                </a:solidFill>
              </a:rPr>
              <a:t>Addresses: Disproportionate potential for</a:t>
            </a:r>
          </a:p>
          <a:p>
            <a:pPr lvl="1"/>
            <a:r>
              <a:rPr lang="en-US" dirty="0">
                <a:solidFill>
                  <a:schemeClr val="tx2"/>
                </a:solidFill>
              </a:rPr>
              <a:t>adverse effects on human health</a:t>
            </a:r>
          </a:p>
          <a:p>
            <a:pPr lvl="1"/>
            <a:r>
              <a:rPr lang="en-US" dirty="0">
                <a:solidFill>
                  <a:schemeClr val="tx2"/>
                </a:solidFill>
              </a:rPr>
              <a:t>Environmental effects</a:t>
            </a:r>
          </a:p>
          <a:p>
            <a:pPr lvl="1"/>
            <a:r>
              <a:rPr lang="en-US" dirty="0">
                <a:solidFill>
                  <a:schemeClr val="tx2"/>
                </a:solidFill>
              </a:rPr>
              <a:t>Low income and minority populations</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255</a:t>
            </a:fld>
            <a:endParaRPr lang="en-US" sz="800" dirty="0">
              <a:solidFill>
                <a:prstClr val="black">
                  <a:tint val="75000"/>
                </a:prstClr>
              </a:solidFill>
              <a:latin typeface="Calibri"/>
            </a:endParaRPr>
          </a:p>
        </p:txBody>
      </p:sp>
      <p:sp>
        <p:nvSpPr>
          <p:cNvPr id="8" name="TextBox 7"/>
          <p:cNvSpPr txBox="1"/>
          <p:nvPr/>
        </p:nvSpPr>
        <p:spPr>
          <a:xfrm>
            <a:off x="1752600" y="2362201"/>
            <a:ext cx="6713220" cy="1015663"/>
          </a:xfrm>
          <a:prstGeom prst="rect">
            <a:avLst/>
          </a:prstGeom>
          <a:noFill/>
        </p:spPr>
        <p:txBody>
          <a:bodyPr wrap="square" rtlCol="0">
            <a:spAutoFit/>
          </a:bodyPr>
          <a:lstStyle/>
          <a:p>
            <a:pPr fontAlgn="auto" hangingPunct="0">
              <a:spcBef>
                <a:spcPts val="0"/>
              </a:spcBef>
              <a:spcAft>
                <a:spcPts val="0"/>
              </a:spcAft>
            </a:pPr>
            <a:r>
              <a:rPr lang="en-US" sz="2000" dirty="0">
                <a:solidFill>
                  <a:srgbClr val="1F497D"/>
                </a:solidFill>
                <a:latin typeface="Arial" panose="020B0604020202020204" pitchFamily="34" charset="0"/>
                <a:cs typeface="Arial" panose="020B0604020202020204" pitchFamily="34" charset="0"/>
              </a:rPr>
              <a:t>.</a:t>
            </a: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387116447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9130"/>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78428" y="-72308"/>
            <a:ext cx="3455275" cy="404908"/>
          </a:xfrm>
          <a:prstGeom prst="rect">
            <a:avLst/>
          </a:prstGeom>
        </p:spPr>
      </p:pic>
      <p:sp>
        <p:nvSpPr>
          <p:cNvPr id="3" name="Title 2">
            <a:extLst>
              <a:ext uri="{FF2B5EF4-FFF2-40B4-BE49-F238E27FC236}">
                <a16:creationId xmlns:a16="http://schemas.microsoft.com/office/drawing/2014/main" id="{A78C92AF-EB68-4224-8EF9-CD0E918C958E}"/>
              </a:ext>
            </a:extLst>
          </p:cNvPr>
          <p:cNvSpPr>
            <a:spLocks noGrp="1"/>
          </p:cNvSpPr>
          <p:nvPr>
            <p:ph type="title"/>
          </p:nvPr>
        </p:nvSpPr>
        <p:spPr/>
        <p:txBody>
          <a:bodyPr/>
          <a:lstStyle/>
          <a:p>
            <a:r>
              <a:rPr lang="en-US" dirty="0">
                <a:solidFill>
                  <a:schemeClr val="tx2"/>
                </a:solidFill>
              </a:rPr>
              <a:t>EJ’s Importance</a:t>
            </a:r>
          </a:p>
        </p:txBody>
      </p:sp>
      <p:sp>
        <p:nvSpPr>
          <p:cNvPr id="6" name="Content Placeholder 5">
            <a:extLst>
              <a:ext uri="{FF2B5EF4-FFF2-40B4-BE49-F238E27FC236}">
                <a16:creationId xmlns:a16="http://schemas.microsoft.com/office/drawing/2014/main" id="{C15B8ADA-D552-4CB0-BE7D-725161D844C2}"/>
              </a:ext>
            </a:extLst>
          </p:cNvPr>
          <p:cNvSpPr>
            <a:spLocks noGrp="1"/>
          </p:cNvSpPr>
          <p:nvPr>
            <p:ph idx="1"/>
          </p:nvPr>
        </p:nvSpPr>
        <p:spPr>
          <a:xfrm>
            <a:off x="1551186" y="2286000"/>
            <a:ext cx="7135614" cy="3165872"/>
          </a:xfrm>
        </p:spPr>
        <p:txBody>
          <a:bodyPr/>
          <a:lstStyle/>
          <a:p>
            <a:r>
              <a:rPr lang="en-US" sz="2800" dirty="0">
                <a:solidFill>
                  <a:schemeClr val="tx2"/>
                </a:solidFill>
              </a:rPr>
              <a:t>Added “low income” as a protected class not in the Civil Rights Act</a:t>
            </a:r>
          </a:p>
          <a:p>
            <a:r>
              <a:rPr lang="en-US" sz="2800" dirty="0">
                <a:solidFill>
                  <a:schemeClr val="tx2"/>
                </a:solidFill>
              </a:rPr>
              <a:t>Empowered communities with participation and data</a:t>
            </a:r>
          </a:p>
          <a:p>
            <a:r>
              <a:rPr lang="en-US" sz="2800" dirty="0">
                <a:solidFill>
                  <a:schemeClr val="tx2"/>
                </a:solidFill>
              </a:rPr>
              <a:t>Required federal agencies to integrate EJ into their missions</a:t>
            </a:r>
          </a:p>
          <a:p>
            <a:endParaRPr lang="en-US" dirty="0"/>
          </a:p>
          <a:p>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256</a:t>
            </a:fld>
            <a:endParaRPr lang="en-US" sz="800" dirty="0">
              <a:solidFill>
                <a:prstClr val="black">
                  <a:tint val="75000"/>
                </a:prstClr>
              </a:solidFill>
              <a:latin typeface="Calibri"/>
            </a:endParaRPr>
          </a:p>
        </p:txBody>
      </p:sp>
      <p:sp>
        <p:nvSpPr>
          <p:cNvPr id="8" name="TextBox 7"/>
          <p:cNvSpPr txBox="1"/>
          <p:nvPr/>
        </p:nvSpPr>
        <p:spPr>
          <a:xfrm flipH="1">
            <a:off x="8389620" y="3124201"/>
            <a:ext cx="297180" cy="1323439"/>
          </a:xfrm>
          <a:prstGeom prst="rect">
            <a:avLst/>
          </a:prstGeom>
          <a:noFill/>
        </p:spPr>
        <p:txBody>
          <a:bodyPr wrap="square" rtlCol="0">
            <a:spAutoFit/>
          </a:bodyPr>
          <a:lstStyle/>
          <a:p>
            <a:pPr lvl="1"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marL="800100" lvl="1" indent="-342900" fontAlgn="auto" hangingPunct="0">
              <a:spcBef>
                <a:spcPts val="0"/>
              </a:spcBef>
              <a:spcAft>
                <a:spcPts val="0"/>
              </a:spcAft>
              <a:buFont typeface="Arial" panose="020B0604020202020204" pitchFamily="34" charset="0"/>
              <a:buChar char="•"/>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85705712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482"/>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24280"/>
            <a:ext cx="3455275" cy="404908"/>
          </a:xfrm>
          <a:prstGeom prst="rect">
            <a:avLst/>
          </a:prstGeom>
        </p:spPr>
      </p:pic>
      <p:sp>
        <p:nvSpPr>
          <p:cNvPr id="3" name="Title 2">
            <a:extLst>
              <a:ext uri="{FF2B5EF4-FFF2-40B4-BE49-F238E27FC236}">
                <a16:creationId xmlns:a16="http://schemas.microsoft.com/office/drawing/2014/main" id="{CAA452D2-CB73-4C4F-B6E4-8FD3140197C0}"/>
              </a:ext>
            </a:extLst>
          </p:cNvPr>
          <p:cNvSpPr>
            <a:spLocks noGrp="1"/>
          </p:cNvSpPr>
          <p:nvPr>
            <p:ph type="title"/>
          </p:nvPr>
        </p:nvSpPr>
        <p:spPr/>
        <p:txBody>
          <a:bodyPr/>
          <a:lstStyle/>
          <a:p>
            <a:r>
              <a:rPr lang="en-US" dirty="0">
                <a:solidFill>
                  <a:schemeClr val="tx2"/>
                </a:solidFill>
              </a:rPr>
              <a:t>EJ-Agency Roles</a:t>
            </a:r>
          </a:p>
        </p:txBody>
      </p:sp>
      <p:sp>
        <p:nvSpPr>
          <p:cNvPr id="6" name="Content Placeholder 5">
            <a:extLst>
              <a:ext uri="{FF2B5EF4-FFF2-40B4-BE49-F238E27FC236}">
                <a16:creationId xmlns:a16="http://schemas.microsoft.com/office/drawing/2014/main" id="{9A9ECC5C-59F8-4533-8C80-55513336ACB4}"/>
              </a:ext>
            </a:extLst>
          </p:cNvPr>
          <p:cNvSpPr>
            <a:spLocks noGrp="1"/>
          </p:cNvSpPr>
          <p:nvPr>
            <p:ph idx="1"/>
          </p:nvPr>
        </p:nvSpPr>
        <p:spPr>
          <a:xfrm>
            <a:off x="1447800" y="2057401"/>
            <a:ext cx="7239000" cy="3394473"/>
          </a:xfrm>
        </p:spPr>
        <p:txBody>
          <a:bodyPr>
            <a:normAutofit fontScale="92500" lnSpcReduction="10000"/>
          </a:bodyPr>
          <a:lstStyle/>
          <a:p>
            <a:r>
              <a:rPr lang="en-US" sz="2600" dirty="0">
                <a:solidFill>
                  <a:schemeClr val="tx2"/>
                </a:solidFill>
              </a:rPr>
              <a:t>Environmental Justice built on Title VI of the 1964 Civil Rights Act which prohibits discrimination on the basis of race, color, sex and national origin in programs and activities receiving federal financial assistance.</a:t>
            </a:r>
          </a:p>
          <a:p>
            <a:r>
              <a:rPr lang="en-US" sz="2600" dirty="0">
                <a:solidFill>
                  <a:schemeClr val="tx2"/>
                </a:solidFill>
              </a:rPr>
              <a:t>All federal agencies must comply-the President directed all federal agencies to make EJ part of their missions and to identify and address the effects of their programs, policies and activities on minority and low income populations.</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257</a:t>
            </a:fld>
            <a:endParaRPr lang="en-US" sz="800" dirty="0">
              <a:solidFill>
                <a:prstClr val="black">
                  <a:tint val="75000"/>
                </a:prstClr>
              </a:solidFill>
              <a:latin typeface="Calibri"/>
            </a:endParaRPr>
          </a:p>
        </p:txBody>
      </p:sp>
      <p:sp>
        <p:nvSpPr>
          <p:cNvPr id="8" name="TextBox 7"/>
          <p:cNvSpPr txBox="1"/>
          <p:nvPr/>
        </p:nvSpPr>
        <p:spPr>
          <a:xfrm>
            <a:off x="1676400" y="1932673"/>
            <a:ext cx="6713220" cy="1323439"/>
          </a:xfrm>
          <a:prstGeom prst="rect">
            <a:avLst/>
          </a:prstGeom>
          <a:noFill/>
        </p:spPr>
        <p:txBody>
          <a:bodyPr wrap="square" rtlCol="0">
            <a:spAutoFit/>
          </a:bodyPr>
          <a:lstStyle/>
          <a:p>
            <a:pPr lvl="1"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marL="800100" lvl="1" indent="-342900" fontAlgn="auto" hangingPunct="0">
              <a:spcBef>
                <a:spcPts val="0"/>
              </a:spcBef>
              <a:spcAft>
                <a:spcPts val="0"/>
              </a:spcAft>
              <a:buFont typeface="Arial" panose="020B0604020202020204" pitchFamily="34" charset="0"/>
              <a:buChar char="•"/>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355628076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2321"/>
            <a:ext cx="3455275" cy="404908"/>
          </a:xfrm>
          <a:prstGeom prst="rect">
            <a:avLst/>
          </a:prstGeom>
        </p:spPr>
      </p:pic>
      <p:sp>
        <p:nvSpPr>
          <p:cNvPr id="3" name="Title 2">
            <a:extLst>
              <a:ext uri="{FF2B5EF4-FFF2-40B4-BE49-F238E27FC236}">
                <a16:creationId xmlns:a16="http://schemas.microsoft.com/office/drawing/2014/main" id="{D897DB6F-5271-40C1-9F68-7C1DC5CE5448}"/>
              </a:ext>
            </a:extLst>
          </p:cNvPr>
          <p:cNvSpPr>
            <a:spLocks noGrp="1"/>
          </p:cNvSpPr>
          <p:nvPr>
            <p:ph type="title"/>
          </p:nvPr>
        </p:nvSpPr>
        <p:spPr/>
        <p:txBody>
          <a:bodyPr/>
          <a:lstStyle/>
          <a:p>
            <a:r>
              <a:rPr lang="en-US" dirty="0">
                <a:solidFill>
                  <a:schemeClr val="tx2"/>
                </a:solidFill>
              </a:rPr>
              <a:t>Terminology</a:t>
            </a:r>
          </a:p>
        </p:txBody>
      </p:sp>
      <p:sp>
        <p:nvSpPr>
          <p:cNvPr id="6" name="Content Placeholder 5">
            <a:extLst>
              <a:ext uri="{FF2B5EF4-FFF2-40B4-BE49-F238E27FC236}">
                <a16:creationId xmlns:a16="http://schemas.microsoft.com/office/drawing/2014/main" id="{9D0D6512-94FC-4739-A95F-4DF8F507DA31}"/>
              </a:ext>
            </a:extLst>
          </p:cNvPr>
          <p:cNvSpPr>
            <a:spLocks noGrp="1"/>
          </p:cNvSpPr>
          <p:nvPr>
            <p:ph idx="1"/>
          </p:nvPr>
        </p:nvSpPr>
        <p:spPr>
          <a:xfrm>
            <a:off x="1219200" y="2209800"/>
            <a:ext cx="7467600" cy="3242073"/>
          </a:xfrm>
        </p:spPr>
        <p:txBody>
          <a:bodyPr>
            <a:normAutofit/>
          </a:bodyPr>
          <a:lstStyle/>
          <a:p>
            <a:r>
              <a:rPr lang="en-US" sz="2400" dirty="0">
                <a:solidFill>
                  <a:schemeClr val="tx2"/>
                </a:solidFill>
              </a:rPr>
              <a:t>Environmental Justice-Equal access to safe and healthy housing by all Americans; mitigating risks to communities in disaster-prone areas; providing access to affordable, accessible, quality housing free of hazards to residents’ health; and working to achieve inclusive, sustainable communities free from discrimination.</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258</a:t>
            </a:fld>
            <a:endParaRPr lang="en-US" sz="800" dirty="0">
              <a:solidFill>
                <a:prstClr val="black">
                  <a:tint val="75000"/>
                </a:prstClr>
              </a:solidFill>
              <a:latin typeface="Calibri"/>
            </a:endParaRPr>
          </a:p>
        </p:txBody>
      </p:sp>
      <p:sp>
        <p:nvSpPr>
          <p:cNvPr id="8" name="TextBox 7"/>
          <p:cNvSpPr txBox="1"/>
          <p:nvPr/>
        </p:nvSpPr>
        <p:spPr>
          <a:xfrm>
            <a:off x="1676400" y="1932673"/>
            <a:ext cx="6713220" cy="1323439"/>
          </a:xfrm>
          <a:prstGeom prst="rect">
            <a:avLst/>
          </a:prstGeom>
          <a:noFill/>
        </p:spPr>
        <p:txBody>
          <a:bodyPr wrap="square" rtlCol="0">
            <a:spAutoFit/>
          </a:bodyPr>
          <a:lstStyle/>
          <a:p>
            <a:pPr lvl="1"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marL="800100" lvl="1" indent="-342900" fontAlgn="auto" hangingPunct="0">
              <a:spcBef>
                <a:spcPts val="0"/>
              </a:spcBef>
              <a:spcAft>
                <a:spcPts val="0"/>
              </a:spcAft>
              <a:buFont typeface="Arial" panose="020B0604020202020204" pitchFamily="34" charset="0"/>
              <a:buChar char="•"/>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140030556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196"/>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4" y="-12320"/>
            <a:ext cx="3455275" cy="404908"/>
          </a:xfrm>
          <a:prstGeom prst="rect">
            <a:avLst/>
          </a:prstGeom>
        </p:spPr>
      </p:pic>
      <p:sp>
        <p:nvSpPr>
          <p:cNvPr id="3" name="Title 2">
            <a:extLst>
              <a:ext uri="{FF2B5EF4-FFF2-40B4-BE49-F238E27FC236}">
                <a16:creationId xmlns:a16="http://schemas.microsoft.com/office/drawing/2014/main" id="{2C19D953-8DE3-4073-872D-CC607C0B04C4}"/>
              </a:ext>
            </a:extLst>
          </p:cNvPr>
          <p:cNvSpPr>
            <a:spLocks noGrp="1"/>
          </p:cNvSpPr>
          <p:nvPr>
            <p:ph type="title"/>
          </p:nvPr>
        </p:nvSpPr>
        <p:spPr/>
        <p:txBody>
          <a:bodyPr/>
          <a:lstStyle/>
          <a:p>
            <a:r>
              <a:rPr lang="en-US" dirty="0">
                <a:solidFill>
                  <a:schemeClr val="tx2"/>
                </a:solidFill>
              </a:rPr>
              <a:t>What you need to consider</a:t>
            </a:r>
          </a:p>
        </p:txBody>
      </p:sp>
      <p:sp>
        <p:nvSpPr>
          <p:cNvPr id="6" name="Content Placeholder 5">
            <a:extLst>
              <a:ext uri="{FF2B5EF4-FFF2-40B4-BE49-F238E27FC236}">
                <a16:creationId xmlns:a16="http://schemas.microsoft.com/office/drawing/2014/main" id="{D254E45D-DC9E-49F8-87F5-8357CCE37415}"/>
              </a:ext>
            </a:extLst>
          </p:cNvPr>
          <p:cNvSpPr>
            <a:spLocks noGrp="1"/>
          </p:cNvSpPr>
          <p:nvPr>
            <p:ph idx="1"/>
          </p:nvPr>
        </p:nvSpPr>
        <p:spPr>
          <a:xfrm>
            <a:off x="1219200" y="2057401"/>
            <a:ext cx="7467600" cy="3394473"/>
          </a:xfrm>
        </p:spPr>
        <p:txBody>
          <a:bodyPr>
            <a:noAutofit/>
          </a:bodyPr>
          <a:lstStyle/>
          <a:p>
            <a:r>
              <a:rPr lang="en-US" sz="2000" dirty="0">
                <a:solidFill>
                  <a:schemeClr val="tx2"/>
                </a:solidFill>
              </a:rPr>
              <a:t>Does the project create adverse environmental impacts? (e.g. noise is essentially an EJ issue)</a:t>
            </a:r>
          </a:p>
          <a:p>
            <a:r>
              <a:rPr lang="en-US" sz="2000" dirty="0">
                <a:solidFill>
                  <a:schemeClr val="tx2"/>
                </a:solidFill>
              </a:rPr>
              <a:t>If it does, are the impacts disproportionately high for low income or minority communities?</a:t>
            </a:r>
          </a:p>
          <a:p>
            <a:pPr lvl="1"/>
            <a:r>
              <a:rPr lang="en-US" sz="2000" dirty="0">
                <a:solidFill>
                  <a:schemeClr val="tx2"/>
                </a:solidFill>
                <a:hlinkClick r:id="rId4"/>
              </a:rPr>
              <a:t>http://www.epa.gov/ejscreen</a:t>
            </a:r>
            <a:endParaRPr lang="en-US" sz="2000" dirty="0">
              <a:solidFill>
                <a:schemeClr val="tx2"/>
              </a:solidFill>
            </a:endParaRPr>
          </a:p>
          <a:p>
            <a:pPr lvl="1"/>
            <a:r>
              <a:rPr lang="en-US" sz="2000" dirty="0">
                <a:solidFill>
                  <a:schemeClr val="tx2"/>
                </a:solidFill>
              </a:rPr>
              <a:t>EJSCREEN users choose a geographic area; the tool then provides demographic and environmental information for that area.</a:t>
            </a:r>
          </a:p>
          <a:p>
            <a:r>
              <a:rPr lang="en-US" sz="2000" dirty="0">
                <a:solidFill>
                  <a:schemeClr val="tx2"/>
                </a:solidFill>
              </a:rPr>
              <a:t>If yes, adverse impacts must be mitigated and affected low income or minority community must be engaged and involved in the decision on what mitigation actions will be taken</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259</a:t>
            </a:fld>
            <a:endParaRPr lang="en-US" sz="800" dirty="0">
              <a:solidFill>
                <a:prstClr val="black">
                  <a:tint val="75000"/>
                </a:prstClr>
              </a:solidFill>
              <a:latin typeface="Calibri"/>
            </a:endParaRPr>
          </a:p>
        </p:txBody>
      </p:sp>
      <p:sp>
        <p:nvSpPr>
          <p:cNvPr id="8" name="TextBox 7"/>
          <p:cNvSpPr txBox="1"/>
          <p:nvPr/>
        </p:nvSpPr>
        <p:spPr>
          <a:xfrm>
            <a:off x="1676400" y="1932673"/>
            <a:ext cx="6713220" cy="1323439"/>
          </a:xfrm>
          <a:prstGeom prst="rect">
            <a:avLst/>
          </a:prstGeom>
          <a:noFill/>
        </p:spPr>
        <p:txBody>
          <a:bodyPr wrap="square" rtlCol="0">
            <a:spAutoFit/>
          </a:bodyPr>
          <a:lstStyle/>
          <a:p>
            <a:pPr lvl="1"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marL="800100" lvl="1" indent="-342900" fontAlgn="auto" hangingPunct="0">
              <a:spcBef>
                <a:spcPts val="0"/>
              </a:spcBef>
              <a:spcAft>
                <a:spcPts val="0"/>
              </a:spcAft>
              <a:buFont typeface="Arial" panose="020B0604020202020204" pitchFamily="34" charset="0"/>
              <a:buChar char="•"/>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2412828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03" y="857250"/>
            <a:ext cx="9343103" cy="1004236"/>
          </a:xfrm>
        </p:spPr>
        <p:txBody>
          <a:bodyPr/>
          <a:lstStyle/>
          <a:p>
            <a:pPr algn="ctr"/>
            <a:r>
              <a:rPr lang="en-US" dirty="0"/>
              <a:t>Consequences of Violating §58.22</a:t>
            </a:r>
          </a:p>
        </p:txBody>
      </p:sp>
      <p:sp>
        <p:nvSpPr>
          <p:cNvPr id="3" name="Content Placeholder 2"/>
          <p:cNvSpPr>
            <a:spLocks noGrp="1"/>
          </p:cNvSpPr>
          <p:nvPr>
            <p:ph idx="1"/>
          </p:nvPr>
        </p:nvSpPr>
        <p:spPr>
          <a:xfrm>
            <a:off x="534520" y="1861486"/>
            <a:ext cx="8471648" cy="4058582"/>
          </a:xfrm>
        </p:spPr>
        <p:txBody>
          <a:bodyPr>
            <a:normAutofit lnSpcReduction="10000"/>
          </a:bodyPr>
          <a:lstStyle/>
          <a:p>
            <a:r>
              <a:rPr lang="en-US" sz="2700" b="1" dirty="0"/>
              <a:t>Regulatory violation:</a:t>
            </a:r>
          </a:p>
          <a:p>
            <a:pPr lvl="1"/>
            <a:r>
              <a:rPr lang="en-US" sz="2400" dirty="0"/>
              <a:t>Results from a commitment of Non-HUD funds</a:t>
            </a:r>
          </a:p>
          <a:p>
            <a:pPr lvl="2"/>
            <a:r>
              <a:rPr lang="en-US" sz="2100" dirty="0"/>
              <a:t>Contract, agreement, expenditure of funds</a:t>
            </a:r>
          </a:p>
          <a:p>
            <a:pPr lvl="1"/>
            <a:r>
              <a:rPr lang="en-US" sz="2400" dirty="0"/>
              <a:t>Can result in loss of all HUD assistance for the project and repayment</a:t>
            </a:r>
          </a:p>
          <a:p>
            <a:r>
              <a:rPr lang="en-US" sz="2700" b="1" dirty="0"/>
              <a:t>Statutory violation:</a:t>
            </a:r>
          </a:p>
          <a:p>
            <a:pPr lvl="1"/>
            <a:r>
              <a:rPr lang="en-US" sz="2400" dirty="0"/>
              <a:t>Results from a commitment of HUD funds</a:t>
            </a:r>
          </a:p>
          <a:p>
            <a:pPr lvl="2"/>
            <a:r>
              <a:rPr lang="en-US" sz="2100" dirty="0"/>
              <a:t>Contract, agreement, expenditure of funds</a:t>
            </a:r>
          </a:p>
          <a:p>
            <a:pPr lvl="1"/>
            <a:r>
              <a:rPr lang="en-US" sz="2400" dirty="0"/>
              <a:t>“Taints” the project: HUD funds from the same appropriation can </a:t>
            </a:r>
            <a:r>
              <a:rPr lang="en-US" sz="2400" b="1" u="sng" dirty="0"/>
              <a:t>never</a:t>
            </a:r>
            <a:r>
              <a:rPr lang="en-US" sz="2400" dirty="0"/>
              <a:t> be used at site where violation occurred. Possible repayment.</a:t>
            </a:r>
          </a:p>
        </p:txBody>
      </p:sp>
      <p:pic>
        <p:nvPicPr>
          <p:cNvPr id="4" name="Picture 3">
            <a:extLst>
              <a:ext uri="{FF2B5EF4-FFF2-40B4-BE49-F238E27FC236}">
                <a16:creationId xmlns:a16="http://schemas.microsoft.com/office/drawing/2014/main" id="{CBD9EC78-01F9-42C5-BEA1-973D8DDF82B1}"/>
              </a:ext>
            </a:extLst>
          </p:cNvPr>
          <p:cNvPicPr>
            <a:picLocks noChangeAspect="1"/>
          </p:cNvPicPr>
          <p:nvPr/>
        </p:nvPicPr>
        <p:blipFill>
          <a:blip r:embed="rId2"/>
          <a:stretch>
            <a:fillRect/>
          </a:stretch>
        </p:blipFill>
        <p:spPr>
          <a:xfrm>
            <a:off x="0" y="3904"/>
            <a:ext cx="9144000" cy="301778"/>
          </a:xfrm>
          <a:prstGeom prst="rect">
            <a:avLst/>
          </a:prstGeom>
        </p:spPr>
      </p:pic>
      <p:pic>
        <p:nvPicPr>
          <p:cNvPr id="5" name="Picture 4">
            <a:extLst>
              <a:ext uri="{FF2B5EF4-FFF2-40B4-BE49-F238E27FC236}">
                <a16:creationId xmlns:a16="http://schemas.microsoft.com/office/drawing/2014/main" id="{31504892-B106-4C03-8D0A-D6E17F5255B8}"/>
              </a:ext>
            </a:extLst>
          </p:cNvPr>
          <p:cNvPicPr>
            <a:picLocks noChangeAspect="1"/>
          </p:cNvPicPr>
          <p:nvPr/>
        </p:nvPicPr>
        <p:blipFill>
          <a:blip r:embed="rId3"/>
          <a:stretch>
            <a:fillRect/>
          </a:stretch>
        </p:blipFill>
        <p:spPr>
          <a:xfrm>
            <a:off x="6026952" y="0"/>
            <a:ext cx="3114989" cy="301778"/>
          </a:xfrm>
          <a:prstGeom prst="rect">
            <a:avLst/>
          </a:prstGeom>
        </p:spPr>
      </p:pic>
      <p:pic>
        <p:nvPicPr>
          <p:cNvPr id="6" name="Picture 5">
            <a:extLst>
              <a:ext uri="{FF2B5EF4-FFF2-40B4-BE49-F238E27FC236}">
                <a16:creationId xmlns:a16="http://schemas.microsoft.com/office/drawing/2014/main" id="{9AD537DD-AEA9-4EF0-BB75-27A616B944B7}"/>
              </a:ext>
            </a:extLst>
          </p:cNvPr>
          <p:cNvPicPr>
            <a:picLocks noChangeAspect="1"/>
          </p:cNvPicPr>
          <p:nvPr/>
        </p:nvPicPr>
        <p:blipFill>
          <a:blip r:embed="rId4"/>
          <a:stretch>
            <a:fillRect/>
          </a:stretch>
        </p:blipFill>
        <p:spPr>
          <a:xfrm>
            <a:off x="7899973" y="5277691"/>
            <a:ext cx="928196" cy="256055"/>
          </a:xfrm>
          <a:prstGeom prst="rect">
            <a:avLst/>
          </a:prstGeom>
        </p:spPr>
      </p:pic>
      <p:sp>
        <p:nvSpPr>
          <p:cNvPr id="7" name="Slide Number Placeholder 1">
            <a:extLst>
              <a:ext uri="{FF2B5EF4-FFF2-40B4-BE49-F238E27FC236}">
                <a16:creationId xmlns:a16="http://schemas.microsoft.com/office/drawing/2014/main" id="{D63BA294-1EF3-45F6-B383-CFD9D0C71989}"/>
              </a:ext>
            </a:extLst>
          </p:cNvPr>
          <p:cNvSpPr>
            <a:spLocks noGrp="1"/>
          </p:cNvSpPr>
          <p:nvPr>
            <p:ph type="sldNum" sz="quarter" idx="12"/>
          </p:nvPr>
        </p:nvSpPr>
        <p:spPr>
          <a:xfrm>
            <a:off x="7099872" y="5533745"/>
            <a:ext cx="1600200" cy="205383"/>
          </a:xfrm>
        </p:spPr>
        <p:txBody>
          <a:bodyPr/>
          <a:lstStyle/>
          <a:p>
            <a:fld id="{3F335402-A96B-43FB-BE82-10458D361873}" type="slidenum">
              <a:rPr lang="en-US" sz="600"/>
              <a:t>26</a:t>
            </a:fld>
            <a:endParaRPr lang="en-US" sz="600" dirty="0"/>
          </a:p>
        </p:txBody>
      </p:sp>
    </p:spTree>
    <p:extLst>
      <p:ext uri="{BB962C8B-B14F-4D97-AF65-F5344CB8AC3E}">
        <p14:creationId xmlns:p14="http://schemas.microsoft.com/office/powerpoint/2010/main" val="76069331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2399"/>
            <a:ext cx="3455275" cy="404908"/>
          </a:xfrm>
          <a:prstGeom prst="rect">
            <a:avLst/>
          </a:prstGeom>
        </p:spPr>
      </p:pic>
      <p:sp>
        <p:nvSpPr>
          <p:cNvPr id="3" name="Title 2">
            <a:extLst>
              <a:ext uri="{FF2B5EF4-FFF2-40B4-BE49-F238E27FC236}">
                <a16:creationId xmlns:a16="http://schemas.microsoft.com/office/drawing/2014/main" id="{20DF0782-925F-4A62-B209-754A6923C69E}"/>
              </a:ext>
            </a:extLst>
          </p:cNvPr>
          <p:cNvSpPr>
            <a:spLocks noGrp="1"/>
          </p:cNvSpPr>
          <p:nvPr>
            <p:ph type="title"/>
          </p:nvPr>
        </p:nvSpPr>
        <p:spPr/>
        <p:txBody>
          <a:bodyPr/>
          <a:lstStyle/>
          <a:p>
            <a:r>
              <a:rPr lang="en-US" dirty="0">
                <a:solidFill>
                  <a:schemeClr val="tx2"/>
                </a:solidFill>
              </a:rPr>
              <a:t>EJ: Key Considerations</a:t>
            </a:r>
          </a:p>
        </p:txBody>
      </p:sp>
      <p:sp>
        <p:nvSpPr>
          <p:cNvPr id="6" name="Content Placeholder 5">
            <a:extLst>
              <a:ext uri="{FF2B5EF4-FFF2-40B4-BE49-F238E27FC236}">
                <a16:creationId xmlns:a16="http://schemas.microsoft.com/office/drawing/2014/main" id="{3E780E25-1EEA-4F76-8E99-1419890D7BE4}"/>
              </a:ext>
            </a:extLst>
          </p:cNvPr>
          <p:cNvSpPr>
            <a:spLocks noGrp="1"/>
          </p:cNvSpPr>
          <p:nvPr>
            <p:ph idx="1"/>
          </p:nvPr>
        </p:nvSpPr>
        <p:spPr>
          <a:xfrm>
            <a:off x="1371600" y="1828801"/>
            <a:ext cx="7315200" cy="3623073"/>
          </a:xfrm>
        </p:spPr>
        <p:txBody>
          <a:bodyPr>
            <a:normAutofit fontScale="92500"/>
          </a:bodyPr>
          <a:lstStyle/>
          <a:p>
            <a:r>
              <a:rPr lang="en-US" sz="2000" dirty="0">
                <a:solidFill>
                  <a:schemeClr val="tx2"/>
                </a:solidFill>
              </a:rPr>
              <a:t>Does an EJ population exist in or near our project area? (low income, minority, tribal)</a:t>
            </a:r>
          </a:p>
          <a:p>
            <a:r>
              <a:rPr lang="en-US" sz="2000" dirty="0">
                <a:solidFill>
                  <a:schemeClr val="tx2"/>
                </a:solidFill>
              </a:rPr>
              <a:t>Does the project entail any adverse impact?</a:t>
            </a:r>
          </a:p>
          <a:p>
            <a:r>
              <a:rPr lang="en-US" sz="2000" dirty="0">
                <a:solidFill>
                  <a:schemeClr val="tx2"/>
                </a:solidFill>
              </a:rPr>
              <a:t>Does the adverse impact disproportionately affect the EJ population?</a:t>
            </a:r>
          </a:p>
          <a:p>
            <a:r>
              <a:rPr lang="en-US" sz="2000" dirty="0">
                <a:solidFill>
                  <a:schemeClr val="tx2"/>
                </a:solidFill>
              </a:rPr>
              <a:t>Does the proposed action cause an adverse environmental impact? (e.g. constructing industrial facility next to minority community)</a:t>
            </a:r>
          </a:p>
          <a:p>
            <a:r>
              <a:rPr lang="en-US" sz="2000" dirty="0">
                <a:solidFill>
                  <a:schemeClr val="tx2"/>
                </a:solidFill>
              </a:rPr>
              <a:t>Does the proposed action subject people to adverse environmental impact? (e.g. building housing for low-income people in a floodplain)</a:t>
            </a:r>
          </a:p>
          <a:p>
            <a:r>
              <a:rPr lang="en-US" sz="2000" dirty="0">
                <a:solidFill>
                  <a:schemeClr val="tx2"/>
                </a:solidFill>
              </a:rPr>
              <a:t>Does the project entail multiple hazards or cumulative adverse impacts? (e.g. conversion of a warehouse for residential use next to interstate highway)</a:t>
            </a:r>
          </a:p>
          <a:p>
            <a:endParaRPr lang="en-US" sz="2400" dirty="0"/>
          </a:p>
          <a:p>
            <a:endParaRPr lang="en-US" sz="2400"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260</a:t>
            </a:fld>
            <a:endParaRPr lang="en-US" sz="800" dirty="0">
              <a:solidFill>
                <a:prstClr val="black">
                  <a:tint val="75000"/>
                </a:prstClr>
              </a:solidFill>
              <a:latin typeface="Calibri"/>
            </a:endParaRPr>
          </a:p>
        </p:txBody>
      </p:sp>
      <p:sp>
        <p:nvSpPr>
          <p:cNvPr id="8" name="TextBox 7"/>
          <p:cNvSpPr txBox="1"/>
          <p:nvPr/>
        </p:nvSpPr>
        <p:spPr>
          <a:xfrm>
            <a:off x="1676400" y="1932673"/>
            <a:ext cx="6713220" cy="1323439"/>
          </a:xfrm>
          <a:prstGeom prst="rect">
            <a:avLst/>
          </a:prstGeom>
          <a:noFill/>
        </p:spPr>
        <p:txBody>
          <a:bodyPr wrap="square" rtlCol="0">
            <a:spAutoFit/>
          </a:bodyPr>
          <a:lstStyle/>
          <a:p>
            <a:pPr lvl="1"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marL="800100" lvl="1" indent="-342900" fontAlgn="auto" hangingPunct="0">
              <a:spcBef>
                <a:spcPts val="0"/>
              </a:spcBef>
              <a:spcAft>
                <a:spcPts val="0"/>
              </a:spcAft>
              <a:buFont typeface="Arial" panose="020B0604020202020204" pitchFamily="34" charset="0"/>
              <a:buChar char="•"/>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409341072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4149"/>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4" y="-14149"/>
            <a:ext cx="3455275" cy="404908"/>
          </a:xfrm>
          <a:prstGeom prst="rect">
            <a:avLst/>
          </a:prstGeom>
        </p:spPr>
      </p:pic>
      <p:sp>
        <p:nvSpPr>
          <p:cNvPr id="3" name="Title 2">
            <a:extLst>
              <a:ext uri="{FF2B5EF4-FFF2-40B4-BE49-F238E27FC236}">
                <a16:creationId xmlns:a16="http://schemas.microsoft.com/office/drawing/2014/main" id="{6FADED53-E0BC-41B0-9721-55EB06976D14}"/>
              </a:ext>
            </a:extLst>
          </p:cNvPr>
          <p:cNvSpPr>
            <a:spLocks noGrp="1"/>
          </p:cNvSpPr>
          <p:nvPr>
            <p:ph type="title"/>
          </p:nvPr>
        </p:nvSpPr>
        <p:spPr/>
        <p:txBody>
          <a:bodyPr/>
          <a:lstStyle/>
          <a:p>
            <a:r>
              <a:rPr lang="en-US" dirty="0">
                <a:solidFill>
                  <a:schemeClr val="tx2"/>
                </a:solidFill>
              </a:rPr>
              <a:t>How to address EJ?</a:t>
            </a:r>
          </a:p>
        </p:txBody>
      </p:sp>
      <p:sp>
        <p:nvSpPr>
          <p:cNvPr id="6" name="Content Placeholder 5">
            <a:extLst>
              <a:ext uri="{FF2B5EF4-FFF2-40B4-BE49-F238E27FC236}">
                <a16:creationId xmlns:a16="http://schemas.microsoft.com/office/drawing/2014/main" id="{49924269-5AE1-4BD3-8FFE-C840CC9A6329}"/>
              </a:ext>
            </a:extLst>
          </p:cNvPr>
          <p:cNvSpPr>
            <a:spLocks noGrp="1"/>
          </p:cNvSpPr>
          <p:nvPr>
            <p:ph idx="1"/>
          </p:nvPr>
        </p:nvSpPr>
        <p:spPr>
          <a:xfrm>
            <a:off x="1219200" y="1920479"/>
            <a:ext cx="7467600" cy="3531394"/>
          </a:xfrm>
        </p:spPr>
        <p:txBody>
          <a:bodyPr>
            <a:normAutofit/>
          </a:bodyPr>
          <a:lstStyle/>
          <a:p>
            <a:r>
              <a:rPr lang="en-US" sz="2400" dirty="0">
                <a:solidFill>
                  <a:schemeClr val="tx2"/>
                </a:solidFill>
              </a:rPr>
              <a:t>1. Is there an adverse environmental impact caused by the proposed action? </a:t>
            </a:r>
            <a:r>
              <a:rPr lang="en-US" sz="2400" dirty="0">
                <a:solidFill>
                  <a:srgbClr val="FF0000"/>
                </a:solidFill>
              </a:rPr>
              <a:t>Generally, no for most DCEO CDBG projects.  Individual proposed ED-PI projects may have to have mitigations if an adverse environmental impact is found during other 15 bodies of Federal Environmental Law.</a:t>
            </a:r>
          </a:p>
          <a:p>
            <a:r>
              <a:rPr lang="en-US" sz="2400" dirty="0">
                <a:solidFill>
                  <a:schemeClr val="tx2"/>
                </a:solidFill>
              </a:rPr>
              <a:t>2. Is the project subject to an adverse environmental impact? If yes, then must be mitigated and must educate affected population.</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261</a:t>
            </a:fld>
            <a:endParaRPr lang="en-US" sz="800"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284867914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288"/>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5467"/>
            <a:ext cx="3455275" cy="404908"/>
          </a:xfrm>
          <a:prstGeom prst="rect">
            <a:avLst/>
          </a:prstGeom>
        </p:spPr>
      </p:pic>
      <p:sp>
        <p:nvSpPr>
          <p:cNvPr id="3" name="Title 2">
            <a:extLst>
              <a:ext uri="{FF2B5EF4-FFF2-40B4-BE49-F238E27FC236}">
                <a16:creationId xmlns:a16="http://schemas.microsoft.com/office/drawing/2014/main" id="{B4CD5284-55F0-46FF-8D79-F4723B52DEE0}"/>
              </a:ext>
            </a:extLst>
          </p:cNvPr>
          <p:cNvSpPr>
            <a:spLocks noGrp="1"/>
          </p:cNvSpPr>
          <p:nvPr>
            <p:ph type="title"/>
          </p:nvPr>
        </p:nvSpPr>
        <p:spPr>
          <a:xfrm>
            <a:off x="533401" y="669530"/>
            <a:ext cx="8229600" cy="1143000"/>
          </a:xfrm>
        </p:spPr>
        <p:txBody>
          <a:bodyPr/>
          <a:lstStyle/>
          <a:p>
            <a:r>
              <a:rPr lang="en-US" dirty="0">
                <a:solidFill>
                  <a:schemeClr val="tx2"/>
                </a:solidFill>
              </a:rPr>
              <a:t>EJ Compliance: What’s necessary?</a:t>
            </a:r>
          </a:p>
        </p:txBody>
      </p:sp>
      <p:sp>
        <p:nvSpPr>
          <p:cNvPr id="6" name="Content Placeholder 5">
            <a:extLst>
              <a:ext uri="{FF2B5EF4-FFF2-40B4-BE49-F238E27FC236}">
                <a16:creationId xmlns:a16="http://schemas.microsoft.com/office/drawing/2014/main" id="{AC285A81-2700-4FFD-8C94-5E95B4C96F24}"/>
              </a:ext>
            </a:extLst>
          </p:cNvPr>
          <p:cNvSpPr>
            <a:spLocks noGrp="1"/>
          </p:cNvSpPr>
          <p:nvPr>
            <p:ph idx="1"/>
          </p:nvPr>
        </p:nvSpPr>
        <p:spPr>
          <a:xfrm>
            <a:off x="1371600" y="2145508"/>
            <a:ext cx="7315200" cy="3306365"/>
          </a:xfrm>
        </p:spPr>
        <p:txBody>
          <a:bodyPr>
            <a:normAutofit/>
          </a:bodyPr>
          <a:lstStyle/>
          <a:p>
            <a:r>
              <a:rPr lang="en-US" sz="2800" dirty="0">
                <a:solidFill>
                  <a:schemeClr val="tx2"/>
                </a:solidFill>
              </a:rPr>
              <a:t>Include copy of US EPA </a:t>
            </a:r>
            <a:r>
              <a:rPr lang="en-US" sz="2800" dirty="0" err="1">
                <a:solidFill>
                  <a:schemeClr val="tx2"/>
                </a:solidFill>
              </a:rPr>
              <a:t>NEPAssist</a:t>
            </a:r>
            <a:r>
              <a:rPr lang="en-US" sz="2800" dirty="0">
                <a:solidFill>
                  <a:schemeClr val="tx2"/>
                </a:solidFill>
              </a:rPr>
              <a:t> search results for project site and vicinity.</a:t>
            </a:r>
          </a:p>
          <a:p>
            <a:r>
              <a:rPr lang="en-US" sz="2800" dirty="0">
                <a:solidFill>
                  <a:schemeClr val="tx2"/>
                </a:solidFill>
              </a:rPr>
              <a:t>ED PI projects may also have to complete and include a HUD EJ Worksheet to show if any mitigations were required and document if performed.</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262</a:t>
            </a:fld>
            <a:endParaRPr lang="en-US" sz="800" dirty="0">
              <a:solidFill>
                <a:prstClr val="black">
                  <a:tint val="75000"/>
                </a:prstClr>
              </a:solidFill>
              <a:latin typeface="Calibri"/>
            </a:endParaRPr>
          </a:p>
        </p:txBody>
      </p:sp>
      <p:sp>
        <p:nvSpPr>
          <p:cNvPr id="8" name="TextBox 7"/>
          <p:cNvSpPr txBox="1"/>
          <p:nvPr/>
        </p:nvSpPr>
        <p:spPr>
          <a:xfrm>
            <a:off x="1676400" y="1932673"/>
            <a:ext cx="6713220" cy="1323439"/>
          </a:xfrm>
          <a:prstGeom prst="rect">
            <a:avLst/>
          </a:prstGeom>
          <a:noFill/>
        </p:spPr>
        <p:txBody>
          <a:bodyPr wrap="square" rtlCol="0">
            <a:spAutoFit/>
          </a:bodyPr>
          <a:lstStyle/>
          <a:p>
            <a:pPr lvl="1"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marL="800100" lvl="1" indent="-342900" fontAlgn="auto" hangingPunct="0">
              <a:spcBef>
                <a:spcPts val="0"/>
              </a:spcBef>
              <a:spcAft>
                <a:spcPts val="0"/>
              </a:spcAft>
              <a:buFont typeface="Arial" panose="020B0604020202020204" pitchFamily="34" charset="0"/>
              <a:buChar char="•"/>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113191848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416"/>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4416"/>
            <a:ext cx="3455275" cy="404908"/>
          </a:xfrm>
          <a:prstGeom prst="rect">
            <a:avLst/>
          </a:prstGeom>
        </p:spPr>
      </p:pic>
      <p:sp>
        <p:nvSpPr>
          <p:cNvPr id="3" name="Title 2">
            <a:extLst>
              <a:ext uri="{FF2B5EF4-FFF2-40B4-BE49-F238E27FC236}">
                <a16:creationId xmlns:a16="http://schemas.microsoft.com/office/drawing/2014/main" id="{C618D203-7F61-4124-B3AC-963BD8D134C0}"/>
              </a:ext>
            </a:extLst>
          </p:cNvPr>
          <p:cNvSpPr>
            <a:spLocks noGrp="1"/>
          </p:cNvSpPr>
          <p:nvPr>
            <p:ph type="title"/>
          </p:nvPr>
        </p:nvSpPr>
        <p:spPr/>
        <p:txBody>
          <a:bodyPr/>
          <a:lstStyle/>
          <a:p>
            <a:r>
              <a:rPr lang="en-US" dirty="0">
                <a:solidFill>
                  <a:schemeClr val="tx2"/>
                </a:solidFill>
              </a:rPr>
              <a:t>EPA </a:t>
            </a:r>
            <a:r>
              <a:rPr lang="en-US" dirty="0" err="1">
                <a:solidFill>
                  <a:schemeClr val="tx2"/>
                </a:solidFill>
              </a:rPr>
              <a:t>NEPAssist</a:t>
            </a:r>
            <a:r>
              <a:rPr lang="en-US" dirty="0">
                <a:solidFill>
                  <a:schemeClr val="tx2"/>
                </a:solidFill>
              </a:rPr>
              <a:t>:</a:t>
            </a:r>
          </a:p>
        </p:txBody>
      </p:sp>
      <p:sp>
        <p:nvSpPr>
          <p:cNvPr id="6" name="Content Placeholder 5">
            <a:extLst>
              <a:ext uri="{FF2B5EF4-FFF2-40B4-BE49-F238E27FC236}">
                <a16:creationId xmlns:a16="http://schemas.microsoft.com/office/drawing/2014/main" id="{796A68A3-EA38-40DC-9C35-0748BFD8D77F}"/>
              </a:ext>
            </a:extLst>
          </p:cNvPr>
          <p:cNvSpPr>
            <a:spLocks noGrp="1"/>
          </p:cNvSpPr>
          <p:nvPr>
            <p:ph idx="1"/>
          </p:nvPr>
        </p:nvSpPr>
        <p:spPr>
          <a:xfrm>
            <a:off x="1447800" y="1992522"/>
            <a:ext cx="7239000" cy="3459351"/>
          </a:xfrm>
        </p:spPr>
        <p:txBody>
          <a:bodyPr>
            <a:normAutofit fontScale="92500"/>
          </a:bodyPr>
          <a:lstStyle/>
          <a:p>
            <a:r>
              <a:rPr lang="en-US" sz="2400" u="sng" dirty="0">
                <a:hlinkClick r:id="rId4"/>
              </a:rPr>
              <a:t>http://nepassisttool.epa/gov/nepassist/entry.aspx</a:t>
            </a:r>
            <a:endParaRPr lang="en-US" sz="2400" u="sng" dirty="0"/>
          </a:p>
          <a:p>
            <a:endParaRPr lang="en-US" sz="2400" u="sng" dirty="0"/>
          </a:p>
          <a:p>
            <a:r>
              <a:rPr lang="en-US" sz="2400" dirty="0" err="1">
                <a:solidFill>
                  <a:schemeClr val="tx2"/>
                </a:solidFill>
              </a:rPr>
              <a:t>NEPAssist</a:t>
            </a:r>
            <a:r>
              <a:rPr lang="en-US" sz="2400" dirty="0">
                <a:solidFill>
                  <a:schemeClr val="tx2"/>
                </a:solidFill>
              </a:rPr>
              <a:t> is a tool that facilitates the environmental review process and project planning in relation to environmental considerations.  The web-based application draws environmental data dynamically from EPA’s Geographic Information System databases and web services and provides immediate screening of environmental assessment indicators for user-defined area of interest.</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sz="800">
                <a:solidFill>
                  <a:prstClr val="black">
                    <a:tint val="75000"/>
                  </a:prstClr>
                </a:solidFill>
                <a:latin typeface="Calibri"/>
              </a:rPr>
              <a:pPr fontAlgn="auto">
                <a:spcBef>
                  <a:spcPts val="0"/>
                </a:spcBef>
                <a:spcAft>
                  <a:spcPts val="0"/>
                </a:spcAft>
              </a:pPr>
              <a:t>263</a:t>
            </a:fld>
            <a:endParaRPr lang="en-US" sz="800" dirty="0">
              <a:solidFill>
                <a:prstClr val="black">
                  <a:tint val="75000"/>
                </a:prstClr>
              </a:solidFill>
              <a:latin typeface="Calibri"/>
            </a:endParaRPr>
          </a:p>
        </p:txBody>
      </p:sp>
      <p:sp>
        <p:nvSpPr>
          <p:cNvPr id="8" name="TextBox 7"/>
          <p:cNvSpPr txBox="1"/>
          <p:nvPr/>
        </p:nvSpPr>
        <p:spPr>
          <a:xfrm flipH="1" flipV="1">
            <a:off x="8389620" y="3008185"/>
            <a:ext cx="754380" cy="1015663"/>
          </a:xfrm>
          <a:prstGeom prst="rect">
            <a:avLst/>
          </a:prstGeom>
          <a:noFill/>
        </p:spPr>
        <p:txBody>
          <a:bodyPr wrap="square" rtlCol="0">
            <a:spAutoFit/>
          </a:bodyPr>
          <a:lstStyle/>
          <a:p>
            <a:pPr lvl="1"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a:p>
            <a:pPr fontAlgn="auto" hangingPunct="0">
              <a:spcBef>
                <a:spcPts val="0"/>
              </a:spcBef>
              <a:spcAft>
                <a:spcPts val="0"/>
              </a:spcAft>
            </a:pPr>
            <a:endParaRPr lang="en-US" sz="2000" dirty="0">
              <a:solidFill>
                <a:srgbClr val="1F497D"/>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280756475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414" y="2971800"/>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014151" y="2105789"/>
            <a:ext cx="6934200" cy="2057400"/>
          </a:xfrm>
        </p:spPr>
        <p:txBody>
          <a:bodyPr>
            <a:normAutofit fontScale="90000"/>
          </a:bodyPr>
          <a:lstStyle/>
          <a:p>
            <a:pPr lvl="0" algn="ctr">
              <a:spcBef>
                <a:spcPts val="0"/>
              </a:spcBef>
            </a:pPr>
            <a:r>
              <a:rPr lang="en-US" dirty="0"/>
              <a:t>Ensure public participation in the </a:t>
            </a:r>
            <a:r>
              <a:rPr lang="en-US" dirty="0" err="1"/>
              <a:t>nepa</a:t>
            </a:r>
            <a:r>
              <a:rPr lang="en-US" dirty="0"/>
              <a:t> decision making process</a:t>
            </a:r>
            <a:br>
              <a:rPr lang="en-US" dirty="0"/>
            </a:br>
            <a:r>
              <a:rPr lang="en-US" sz="3200" b="0" cap="none" dirty="0">
                <a:solidFill>
                  <a:srgbClr val="00B0F0"/>
                </a:solidFill>
                <a:ea typeface="+mn-ea"/>
                <a:cs typeface="+mn-cs"/>
              </a:rPr>
              <a:t>After completion of a CEST or EA level review</a:t>
            </a:r>
            <a:br>
              <a:rPr lang="en-US" sz="3200" b="0" cap="none" dirty="0">
                <a:solidFill>
                  <a:srgbClr val="00B0F0"/>
                </a:solidFill>
                <a:ea typeface="+mn-ea"/>
                <a:cs typeface="+mn-cs"/>
              </a:rPr>
            </a:br>
            <a:endParaRPr lang="en-US" dirty="0"/>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Kirk Kumerow</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628985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4" y="-2399"/>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a:bodyPr>
          <a:lstStyle/>
          <a:p>
            <a:r>
              <a:rPr lang="en-US" sz="4000" dirty="0"/>
              <a:t>Reasons for Public Participation</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a:bodyPr>
          <a:lstStyle/>
          <a:p>
            <a:r>
              <a:rPr lang="en-US" dirty="0"/>
              <a:t>It is a public right under NEPA</a:t>
            </a:r>
          </a:p>
          <a:p>
            <a:r>
              <a:rPr lang="en-US" dirty="0"/>
              <a:t>Public input can improve the quality of a project</a:t>
            </a:r>
          </a:p>
          <a:p>
            <a:r>
              <a:rPr lang="en-US" dirty="0"/>
              <a:t>Can resolve differences that could otherwise stop or delay a project</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265</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241715473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148"/>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4148"/>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fontScale="90000"/>
          </a:bodyPr>
          <a:lstStyle/>
          <a:p>
            <a:r>
              <a:rPr lang="en-US" dirty="0"/>
              <a:t>Types of Public Notices under Part 58</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77500" lnSpcReduction="20000"/>
          </a:bodyPr>
          <a:lstStyle/>
          <a:p>
            <a:r>
              <a:rPr lang="en-US" dirty="0"/>
              <a:t>Notice of Intent to Request the Release of Funds (NOI/RROF)</a:t>
            </a:r>
          </a:p>
          <a:p>
            <a:pPr lvl="1"/>
            <a:r>
              <a:rPr lang="en-US" dirty="0"/>
              <a:t>Required for projects that are CEST (Not Converting to Exempt), EA, or EIS</a:t>
            </a:r>
          </a:p>
          <a:p>
            <a:r>
              <a:rPr lang="en-US" dirty="0"/>
              <a:t>Notice of Finding of No Significant Impact (FONSI)</a:t>
            </a:r>
          </a:p>
          <a:p>
            <a:pPr lvl="1"/>
            <a:r>
              <a:rPr lang="en-US" dirty="0"/>
              <a:t>Required for EA</a:t>
            </a:r>
          </a:p>
          <a:p>
            <a:r>
              <a:rPr lang="en-US" dirty="0"/>
              <a:t>Combined NOI/RROF and FONSI notice</a:t>
            </a:r>
          </a:p>
          <a:p>
            <a:pPr lvl="1"/>
            <a:r>
              <a:rPr lang="en-US" dirty="0"/>
              <a:t>May be used for EAs, but not CEST (DCEO encourages because only 1 “Combined” Notice)</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266</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301004200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1091"/>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25889"/>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fontScale="90000"/>
          </a:bodyPr>
          <a:lstStyle/>
          <a:p>
            <a:r>
              <a:rPr lang="en-US" dirty="0"/>
              <a:t>Public Notifications: Comment Periods</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77500" lnSpcReduction="20000"/>
          </a:bodyPr>
          <a:lstStyle/>
          <a:p>
            <a:r>
              <a:rPr lang="en-US" dirty="0"/>
              <a:t>NOI/RROF</a:t>
            </a:r>
          </a:p>
          <a:p>
            <a:pPr lvl="1"/>
            <a:r>
              <a:rPr lang="en-US" dirty="0"/>
              <a:t>7 full days for publication </a:t>
            </a:r>
          </a:p>
          <a:p>
            <a:pPr lvl="1"/>
            <a:r>
              <a:rPr lang="en-US" dirty="0"/>
              <a:t>10 full days for posting</a:t>
            </a:r>
          </a:p>
          <a:p>
            <a:r>
              <a:rPr lang="en-US" dirty="0"/>
              <a:t>Combined NOI/RROF and FONSI</a:t>
            </a:r>
          </a:p>
          <a:p>
            <a:pPr lvl="1"/>
            <a:r>
              <a:rPr lang="en-US" dirty="0"/>
              <a:t>15 full days for publication &amp; dissemination</a:t>
            </a:r>
          </a:p>
          <a:p>
            <a:pPr lvl="1"/>
            <a:r>
              <a:rPr lang="en-US" dirty="0"/>
              <a:t>18 full days for posting &amp; dissemination</a:t>
            </a:r>
          </a:p>
          <a:p>
            <a:r>
              <a:rPr lang="en-US" b="1" u="sng" dirty="0"/>
              <a:t>Comment period starts the day after publication/posting</a:t>
            </a:r>
            <a:r>
              <a:rPr lang="en-US" dirty="0"/>
              <a:t> and lasts until C.O.B. on the 7th/10th (NOI/RROF) or 15</a:t>
            </a:r>
            <a:r>
              <a:rPr lang="en-US" baseline="30000" dirty="0"/>
              <a:t>th</a:t>
            </a:r>
            <a:r>
              <a:rPr lang="en-US" dirty="0"/>
              <a:t>/18th (NOI/RROF FONSI) full day after that date.</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267</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322667408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0970"/>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707260" y="-43912"/>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fontScale="90000"/>
          </a:bodyPr>
          <a:lstStyle/>
          <a:p>
            <a:r>
              <a:rPr lang="en-US" dirty="0"/>
              <a:t>Public Notifications: Comment Periods</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799"/>
            <a:ext cx="8229600" cy="3474720"/>
          </a:xfrm>
        </p:spPr>
        <p:txBody>
          <a:bodyPr>
            <a:normAutofit fontScale="85000" lnSpcReduction="20000"/>
          </a:bodyPr>
          <a:lstStyle/>
          <a:p>
            <a:r>
              <a:rPr lang="en-US" dirty="0"/>
              <a:t>FONSI must also be </a:t>
            </a:r>
            <a:r>
              <a:rPr lang="en-US" i="1" dirty="0"/>
              <a:t>disseminated</a:t>
            </a:r>
            <a:r>
              <a:rPr lang="en-US" dirty="0"/>
              <a:t> to interested parties</a:t>
            </a:r>
          </a:p>
          <a:p>
            <a:r>
              <a:rPr lang="en-US" dirty="0"/>
              <a:t>If posting, must prominently display in 3 local locations available to the public.  If feasible, one should be at subject site (rare for IL CDBG projects) </a:t>
            </a:r>
          </a:p>
          <a:p>
            <a:r>
              <a:rPr lang="en-US" dirty="0"/>
              <a:t>Need to use applicable language(s) for posting (i.e., reflect your project community’s composition)  </a:t>
            </a:r>
          </a:p>
          <a:p>
            <a:r>
              <a:rPr lang="en-US" dirty="0"/>
              <a:t>RE must consider comments from the public </a:t>
            </a:r>
            <a:r>
              <a:rPr lang="en-US" b="1" i="1" u="sng" dirty="0"/>
              <a:t>prior</a:t>
            </a:r>
            <a:r>
              <a:rPr lang="en-US" dirty="0"/>
              <a:t> to signature by the </a:t>
            </a:r>
            <a:r>
              <a:rPr lang="en-US" b="1" dirty="0"/>
              <a:t>Certifying Officer</a:t>
            </a:r>
            <a:r>
              <a:rPr lang="en-US" dirty="0"/>
              <a:t> on CEST or EA; mitigate or not following comments</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268</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101580340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76" y="-14416"/>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705201" y="-14416"/>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a:bodyPr>
          <a:lstStyle/>
          <a:p>
            <a:r>
              <a:rPr lang="en-US" sz="4000" dirty="0"/>
              <a:t>Who Are Interested Parties?</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0"/>
            <a:ext cx="8229600" cy="3474720"/>
          </a:xfrm>
        </p:spPr>
        <p:txBody>
          <a:bodyPr>
            <a:normAutofit fontScale="85000" lnSpcReduction="10000"/>
          </a:bodyPr>
          <a:lstStyle/>
          <a:p>
            <a:r>
              <a:rPr lang="en-US" dirty="0"/>
              <a:t>Local news media</a:t>
            </a:r>
          </a:p>
          <a:p>
            <a:r>
              <a:rPr lang="en-US" dirty="0"/>
              <a:t>Appropriate Tribal, Local, State, and Federal agencies</a:t>
            </a:r>
          </a:p>
          <a:p>
            <a:r>
              <a:rPr lang="en-US" dirty="0"/>
              <a:t>DCEO CDBG ERO in place of HUD OEE</a:t>
            </a:r>
          </a:p>
          <a:p>
            <a:r>
              <a:rPr lang="en-US" dirty="0"/>
              <a:t>Environmental groups or individuals with known interest in area or project</a:t>
            </a:r>
          </a:p>
          <a:p>
            <a:r>
              <a:rPr lang="en-US" dirty="0"/>
              <a:t>Regulatory oversight agencies with known interest in project area</a:t>
            </a:r>
          </a:p>
          <a:p>
            <a:r>
              <a:rPr lang="en-US" dirty="0"/>
              <a:t>Chicago Regional office of the US EPA</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269</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1552097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1004237"/>
          </a:xfrm>
        </p:spPr>
        <p:txBody>
          <a:bodyPr/>
          <a:lstStyle/>
          <a:p>
            <a:pPr algn="ctr"/>
            <a:r>
              <a:rPr lang="en-US" dirty="0"/>
              <a:t>Environmental Review Record [§58.38]</a:t>
            </a:r>
          </a:p>
        </p:txBody>
      </p:sp>
      <p:sp>
        <p:nvSpPr>
          <p:cNvPr id="3" name="Content Placeholder 2"/>
          <p:cNvSpPr>
            <a:spLocks noGrp="1"/>
          </p:cNvSpPr>
          <p:nvPr>
            <p:ph idx="1"/>
          </p:nvPr>
        </p:nvSpPr>
        <p:spPr>
          <a:xfrm>
            <a:off x="393327" y="2228849"/>
            <a:ext cx="8542244" cy="3304896"/>
          </a:xfrm>
        </p:spPr>
        <p:txBody>
          <a:bodyPr>
            <a:normAutofit/>
          </a:bodyPr>
          <a:lstStyle/>
          <a:p>
            <a:r>
              <a:rPr lang="en-US" sz="2400" dirty="0"/>
              <a:t>§58 NEPA’s administrative record for </a:t>
            </a:r>
            <a:r>
              <a:rPr lang="en-US" sz="2400" b="1" dirty="0"/>
              <a:t>each project</a:t>
            </a:r>
          </a:p>
          <a:p>
            <a:r>
              <a:rPr lang="en-US" sz="2400" dirty="0"/>
              <a:t>Reviewable by public/HUD/State/courts</a:t>
            </a:r>
          </a:p>
          <a:p>
            <a:r>
              <a:rPr lang="en-US" sz="2400" dirty="0"/>
              <a:t>Contains all evaluations, findings, decisions, documentation, public notices, approvals</a:t>
            </a:r>
          </a:p>
          <a:p>
            <a:r>
              <a:rPr lang="en-US" sz="2400" dirty="0"/>
              <a:t>RE’s only proof of procedural compliance with Federal environmental law and defense against environmental challenges</a:t>
            </a:r>
          </a:p>
          <a:p>
            <a:pPr lvl="1"/>
            <a:r>
              <a:rPr lang="en-US" sz="2100" dirty="0"/>
              <a:t>May be subpoenaed and subject to scrutiny by a court of law</a:t>
            </a:r>
          </a:p>
          <a:p>
            <a:pPr lvl="1"/>
            <a:r>
              <a:rPr lang="en-US" sz="2100" dirty="0"/>
              <a:t>It is the RE’s defense against monitoring findings and sanctions</a:t>
            </a:r>
          </a:p>
        </p:txBody>
      </p:sp>
      <p:pic>
        <p:nvPicPr>
          <p:cNvPr id="4" name="Picture 3">
            <a:extLst>
              <a:ext uri="{FF2B5EF4-FFF2-40B4-BE49-F238E27FC236}">
                <a16:creationId xmlns:a16="http://schemas.microsoft.com/office/drawing/2014/main" id="{489F994E-4FCE-40E5-80A0-472470DB0DFF}"/>
              </a:ext>
            </a:extLst>
          </p:cNvPr>
          <p:cNvPicPr>
            <a:picLocks noChangeAspect="1"/>
          </p:cNvPicPr>
          <p:nvPr/>
        </p:nvPicPr>
        <p:blipFill>
          <a:blip r:embed="rId2"/>
          <a:stretch>
            <a:fillRect/>
          </a:stretch>
        </p:blipFill>
        <p:spPr>
          <a:xfrm>
            <a:off x="4119" y="4634"/>
            <a:ext cx="9144000" cy="301778"/>
          </a:xfrm>
          <a:prstGeom prst="rect">
            <a:avLst/>
          </a:prstGeom>
        </p:spPr>
      </p:pic>
      <p:pic>
        <p:nvPicPr>
          <p:cNvPr id="5" name="Picture 4">
            <a:extLst>
              <a:ext uri="{FF2B5EF4-FFF2-40B4-BE49-F238E27FC236}">
                <a16:creationId xmlns:a16="http://schemas.microsoft.com/office/drawing/2014/main" id="{47745E6F-2EF1-4182-8A85-5CF5F9C1FB33}"/>
              </a:ext>
            </a:extLst>
          </p:cNvPr>
          <p:cNvPicPr>
            <a:picLocks noChangeAspect="1"/>
          </p:cNvPicPr>
          <p:nvPr/>
        </p:nvPicPr>
        <p:blipFill>
          <a:blip r:embed="rId3"/>
          <a:stretch>
            <a:fillRect/>
          </a:stretch>
        </p:blipFill>
        <p:spPr>
          <a:xfrm>
            <a:off x="6029011" y="4634"/>
            <a:ext cx="3114989" cy="301778"/>
          </a:xfrm>
          <a:prstGeom prst="rect">
            <a:avLst/>
          </a:prstGeom>
        </p:spPr>
      </p:pic>
      <p:sp>
        <p:nvSpPr>
          <p:cNvPr id="7" name="Slide Number Placeholder 1">
            <a:extLst>
              <a:ext uri="{FF2B5EF4-FFF2-40B4-BE49-F238E27FC236}">
                <a16:creationId xmlns:a16="http://schemas.microsoft.com/office/drawing/2014/main" id="{DD6EABD8-BE47-4F0D-BA2B-FB1C8C51B0ED}"/>
              </a:ext>
            </a:extLst>
          </p:cNvPr>
          <p:cNvSpPr>
            <a:spLocks noGrp="1"/>
          </p:cNvSpPr>
          <p:nvPr>
            <p:ph type="sldNum" sz="quarter" idx="12"/>
          </p:nvPr>
        </p:nvSpPr>
        <p:spPr>
          <a:xfrm>
            <a:off x="7099872" y="5533745"/>
            <a:ext cx="1600200" cy="205383"/>
          </a:xfrm>
        </p:spPr>
        <p:txBody>
          <a:bodyPr/>
          <a:lstStyle/>
          <a:p>
            <a:fld id="{3F335402-A96B-43FB-BE82-10458D361873}" type="slidenum">
              <a:rPr lang="en-US" sz="600"/>
              <a:t>27</a:t>
            </a:fld>
            <a:endParaRPr lang="en-US" sz="600" dirty="0"/>
          </a:p>
        </p:txBody>
      </p:sp>
      <p:pic>
        <p:nvPicPr>
          <p:cNvPr id="8" name="Picture 7">
            <a:extLst>
              <a:ext uri="{FF2B5EF4-FFF2-40B4-BE49-F238E27FC236}">
                <a16:creationId xmlns:a16="http://schemas.microsoft.com/office/drawing/2014/main" id="{DA06F654-AA00-46D8-A8BE-04E8E380702D}"/>
              </a:ext>
            </a:extLst>
          </p:cNvPr>
          <p:cNvPicPr>
            <a:picLocks noChangeAspect="1"/>
          </p:cNvPicPr>
          <p:nvPr/>
        </p:nvPicPr>
        <p:blipFill>
          <a:blip r:embed="rId4"/>
          <a:stretch>
            <a:fillRect/>
          </a:stretch>
        </p:blipFill>
        <p:spPr>
          <a:xfrm>
            <a:off x="7899973" y="5277691"/>
            <a:ext cx="928196" cy="256055"/>
          </a:xfrm>
          <a:prstGeom prst="rect">
            <a:avLst/>
          </a:prstGeom>
        </p:spPr>
      </p:pic>
    </p:spTree>
    <p:extLst>
      <p:ext uri="{BB962C8B-B14F-4D97-AF65-F5344CB8AC3E}">
        <p14:creationId xmlns:p14="http://schemas.microsoft.com/office/powerpoint/2010/main" val="41060771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51" y="-673"/>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715498" y="-28455"/>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a:bodyPr>
          <a:lstStyle/>
          <a:p>
            <a:r>
              <a:rPr lang="en-US" sz="4000" dirty="0"/>
              <a:t>Timing and Counting Days</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799"/>
            <a:ext cx="8229600" cy="3474720"/>
          </a:xfrm>
        </p:spPr>
        <p:txBody>
          <a:bodyPr>
            <a:normAutofit fontScale="77500" lnSpcReduction="20000"/>
          </a:bodyPr>
          <a:lstStyle/>
          <a:p>
            <a:r>
              <a:rPr lang="en-US" dirty="0"/>
              <a:t>Counted in calendar days</a:t>
            </a:r>
          </a:p>
          <a:p>
            <a:r>
              <a:rPr lang="en-US" dirty="0"/>
              <a:t>RE starts counting the day </a:t>
            </a:r>
            <a:r>
              <a:rPr lang="en-US" b="1" dirty="0"/>
              <a:t>after</a:t>
            </a:r>
            <a:r>
              <a:rPr lang="en-US" dirty="0"/>
              <a:t> publication/posting</a:t>
            </a:r>
          </a:p>
          <a:p>
            <a:r>
              <a:rPr lang="en-US" dirty="0"/>
              <a:t>If last day of comment period falls on a weekend or holiday, accept public comments received through the following business day</a:t>
            </a:r>
          </a:p>
          <a:p>
            <a:r>
              <a:rPr lang="en-US" dirty="0"/>
              <a:t>RE may extend comment period for any reason, but must extend as needed per </a:t>
            </a:r>
            <a:r>
              <a:rPr lang="en-US" dirty="0">
                <a:latin typeface="Calibri" panose="020F0502020204030204" pitchFamily="34" charset="0"/>
                <a:cs typeface="Calibri" panose="020F0502020204030204" pitchFamily="34" charset="0"/>
              </a:rPr>
              <a:t>§58.46</a:t>
            </a:r>
          </a:p>
          <a:p>
            <a:r>
              <a:rPr lang="en-US" dirty="0">
                <a:latin typeface="Calibri" panose="020F0502020204030204" pitchFamily="34" charset="0"/>
                <a:cs typeface="Calibri" panose="020F0502020204030204" pitchFamily="34" charset="0"/>
              </a:rPr>
              <a:t>RE signs and submits RROF </a:t>
            </a:r>
            <a:r>
              <a:rPr lang="en-US" b="1" dirty="0">
                <a:latin typeface="Calibri" panose="020F0502020204030204" pitchFamily="34" charset="0"/>
                <a:cs typeface="Calibri" panose="020F0502020204030204" pitchFamily="34" charset="0"/>
              </a:rPr>
              <a:t>after</a:t>
            </a:r>
            <a:r>
              <a:rPr lang="en-US" dirty="0">
                <a:latin typeface="Calibri" panose="020F0502020204030204" pitchFamily="34" charset="0"/>
                <a:cs typeface="Calibri" panose="020F0502020204030204" pitchFamily="34" charset="0"/>
              </a:rPr>
              <a:t> last day of comment period (on or after the “On or about” date at start of Notice)</a:t>
            </a:r>
            <a:endParaRPr lang="en-US" dirty="0"/>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270</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87854577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txBox="1">
            <a:spLocks noGrp="1"/>
          </p:cNvSpPr>
          <p:nvPr/>
        </p:nvSpPr>
        <p:spPr bwMode="auto">
          <a:xfrm>
            <a:off x="6057900" y="5543550"/>
            <a:ext cx="1600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eaLnBrk="1" fontAlgn="auto" hangingPunct="1">
              <a:spcBef>
                <a:spcPct val="0"/>
              </a:spcBef>
              <a:spcAft>
                <a:spcPts val="0"/>
              </a:spcAft>
              <a:buClrTx/>
              <a:buSzTx/>
              <a:buNone/>
            </a:pPr>
            <a:fld id="{EFDD3879-595A-41F2-A16D-919C59991DD9}" type="slidenum">
              <a:rPr lang="en-US" altLang="en-US" sz="750">
                <a:solidFill>
                  <a:prstClr val="black"/>
                </a:solidFill>
              </a:rPr>
              <a:pPr algn="r" eaLnBrk="1" fontAlgn="auto" hangingPunct="1">
                <a:spcBef>
                  <a:spcPct val="0"/>
                </a:spcBef>
                <a:spcAft>
                  <a:spcPts val="0"/>
                </a:spcAft>
                <a:buClrTx/>
                <a:buSzTx/>
                <a:buNone/>
              </a:pPr>
              <a:t>271</a:t>
            </a:fld>
            <a:endParaRPr lang="en-US" altLang="en-US" sz="750">
              <a:solidFill>
                <a:prstClr val="black"/>
              </a:solidFill>
            </a:endParaRPr>
          </a:p>
        </p:txBody>
      </p:sp>
      <p:sp>
        <p:nvSpPr>
          <p:cNvPr id="16387" name="Rectangle 3"/>
          <p:cNvSpPr>
            <a:spLocks noGrp="1" noChangeArrowheads="1"/>
          </p:cNvSpPr>
          <p:nvPr>
            <p:ph type="title" idx="4294967295"/>
          </p:nvPr>
        </p:nvSpPr>
        <p:spPr>
          <a:xfrm>
            <a:off x="1371600" y="1200150"/>
            <a:ext cx="6057900" cy="571500"/>
          </a:xfrm>
          <a:noFill/>
        </p:spPr>
        <p:txBody>
          <a:bodyPr vert="horz" wrap="square" lIns="69056" tIns="34529" rIns="69056" bIns="34529" numCol="1" rtlCol="0" anchor="ctr" anchorCtr="0" compatLnSpc="1">
            <a:prstTxWarp prst="textNoShape">
              <a:avLst/>
            </a:prstTxWarp>
            <a:normAutofit/>
          </a:bodyPr>
          <a:lstStyle/>
          <a:p>
            <a:pPr algn="l" eaLnBrk="1" hangingPunct="1"/>
            <a:r>
              <a:rPr lang="en-US" altLang="en-US" sz="3000" dirty="0">
                <a:latin typeface="Calibri" panose="020F0502020204030204" pitchFamily="34" charset="0"/>
              </a:rPr>
              <a:t>Example: </a:t>
            </a:r>
            <a:r>
              <a:rPr lang="en-US" altLang="en-US" sz="2625" dirty="0">
                <a:latin typeface="Calibri" panose="020F0502020204030204" pitchFamily="34" charset="0"/>
              </a:rPr>
              <a:t>15-day Comment Period</a:t>
            </a:r>
            <a:endParaRPr lang="en-US" altLang="en-US" sz="2625" i="1" dirty="0">
              <a:latin typeface="Calibri" panose="020F0502020204030204" pitchFamily="34" charset="0"/>
            </a:endParaRPr>
          </a:p>
        </p:txBody>
      </p:sp>
      <p:sp>
        <p:nvSpPr>
          <p:cNvPr id="16388" name="Line 4"/>
          <p:cNvSpPr>
            <a:spLocks noChangeShapeType="1"/>
          </p:cNvSpPr>
          <p:nvPr/>
        </p:nvSpPr>
        <p:spPr bwMode="auto">
          <a:xfrm>
            <a:off x="1600200" y="1828800"/>
            <a:ext cx="4800600" cy="0"/>
          </a:xfrm>
          <a:prstGeom prst="line">
            <a:avLst/>
          </a:prstGeom>
          <a:noFill/>
          <a:ln w="57150">
            <a:solidFill>
              <a:srgbClr val="993366"/>
            </a:solidFill>
            <a:round/>
            <a:headEnd type="none" w="sm" len="sm"/>
            <a:tailEnd type="none" w="sm" len="sm"/>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350">
              <a:solidFill>
                <a:prstClr val="black"/>
              </a:solidFill>
              <a:latin typeface="Calibri"/>
            </a:endParaRPr>
          </a:p>
        </p:txBody>
      </p:sp>
      <p:sp>
        <p:nvSpPr>
          <p:cNvPr id="16389" name="Rectangle 1027"/>
          <p:cNvSpPr>
            <a:spLocks noChangeArrowheads="1"/>
          </p:cNvSpPr>
          <p:nvPr/>
        </p:nvSpPr>
        <p:spPr bwMode="auto">
          <a:xfrm>
            <a:off x="-114300" y="5543550"/>
            <a:ext cx="61150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fontAlgn="auto" hangingPunct="1">
              <a:lnSpc>
                <a:spcPct val="90000"/>
              </a:lnSpc>
              <a:spcAft>
                <a:spcPts val="0"/>
              </a:spcAft>
              <a:buClr>
                <a:srgbClr val="1F497D"/>
              </a:buClr>
            </a:pPr>
            <a:endParaRPr lang="en-US" altLang="en-US" sz="1725">
              <a:solidFill>
                <a:prstClr val="black"/>
              </a:solidFill>
            </a:endParaRPr>
          </a:p>
          <a:p>
            <a:pPr eaLnBrk="1" fontAlgn="auto" hangingPunct="1">
              <a:lnSpc>
                <a:spcPct val="90000"/>
              </a:lnSpc>
              <a:spcAft>
                <a:spcPts val="0"/>
              </a:spcAft>
              <a:buClr>
                <a:srgbClr val="1F497D"/>
              </a:buClr>
            </a:pPr>
            <a:endParaRPr lang="en-US" altLang="en-US" sz="1950">
              <a:solidFill>
                <a:prstClr val="black"/>
              </a:solidFill>
            </a:endParaRPr>
          </a:p>
        </p:txBody>
      </p:sp>
      <p:grpSp>
        <p:nvGrpSpPr>
          <p:cNvPr id="16390" name="Group 1028"/>
          <p:cNvGrpSpPr>
            <a:grpSpLocks/>
          </p:cNvGrpSpPr>
          <p:nvPr/>
        </p:nvGrpSpPr>
        <p:grpSpPr bwMode="auto">
          <a:xfrm>
            <a:off x="6715125" y="1099038"/>
            <a:ext cx="685800" cy="1085850"/>
            <a:chOff x="3569" y="1633"/>
            <a:chExt cx="881" cy="1501"/>
          </a:xfrm>
        </p:grpSpPr>
        <p:sp>
          <p:nvSpPr>
            <p:cNvPr id="16451" name="Freeform 1029"/>
            <p:cNvSpPr>
              <a:spLocks/>
            </p:cNvSpPr>
            <p:nvPr/>
          </p:nvSpPr>
          <p:spPr bwMode="auto">
            <a:xfrm>
              <a:off x="3735" y="1767"/>
              <a:ext cx="556" cy="1218"/>
            </a:xfrm>
            <a:custGeom>
              <a:avLst/>
              <a:gdLst>
                <a:gd name="T0" fmla="*/ 0 w 4449"/>
                <a:gd name="T1" fmla="*/ 0 h 9747"/>
                <a:gd name="T2" fmla="*/ 0 w 4449"/>
                <a:gd name="T3" fmla="*/ 0 h 9747"/>
                <a:gd name="T4" fmla="*/ 0 w 4449"/>
                <a:gd name="T5" fmla="*/ 0 h 9747"/>
                <a:gd name="T6" fmla="*/ 0 w 4449"/>
                <a:gd name="T7" fmla="*/ 0 h 9747"/>
                <a:gd name="T8" fmla="*/ 0 w 4449"/>
                <a:gd name="T9" fmla="*/ 0 h 9747"/>
                <a:gd name="T10" fmla="*/ 0 w 4449"/>
                <a:gd name="T11" fmla="*/ 0 h 9747"/>
                <a:gd name="T12" fmla="*/ 0 w 4449"/>
                <a:gd name="T13" fmla="*/ 0 h 9747"/>
                <a:gd name="T14" fmla="*/ 0 w 4449"/>
                <a:gd name="T15" fmla="*/ 0 h 9747"/>
                <a:gd name="T16" fmla="*/ 0 w 4449"/>
                <a:gd name="T17" fmla="*/ 0 h 9747"/>
                <a:gd name="T18" fmla="*/ 0 w 4449"/>
                <a:gd name="T19" fmla="*/ 0 h 9747"/>
                <a:gd name="T20" fmla="*/ 0 w 4449"/>
                <a:gd name="T21" fmla="*/ 0 h 9747"/>
                <a:gd name="T22" fmla="*/ 0 w 4449"/>
                <a:gd name="T23" fmla="*/ 0 h 9747"/>
                <a:gd name="T24" fmla="*/ 0 w 4449"/>
                <a:gd name="T25" fmla="*/ 0 h 9747"/>
                <a:gd name="T26" fmla="*/ 0 w 4449"/>
                <a:gd name="T27" fmla="*/ 0 h 9747"/>
                <a:gd name="T28" fmla="*/ 0 w 4449"/>
                <a:gd name="T29" fmla="*/ 0 h 9747"/>
                <a:gd name="T30" fmla="*/ 0 w 4449"/>
                <a:gd name="T31" fmla="*/ 0 h 9747"/>
                <a:gd name="T32" fmla="*/ 0 w 4449"/>
                <a:gd name="T33" fmla="*/ 0 h 9747"/>
                <a:gd name="T34" fmla="*/ 0 w 4449"/>
                <a:gd name="T35" fmla="*/ 0 h 9747"/>
                <a:gd name="T36" fmla="*/ 0 w 4449"/>
                <a:gd name="T37" fmla="*/ 0 h 9747"/>
                <a:gd name="T38" fmla="*/ 0 w 4449"/>
                <a:gd name="T39" fmla="*/ 0 h 9747"/>
                <a:gd name="T40" fmla="*/ 0 w 4449"/>
                <a:gd name="T41" fmla="*/ 0 h 9747"/>
                <a:gd name="T42" fmla="*/ 0 w 4449"/>
                <a:gd name="T43" fmla="*/ 0 h 9747"/>
                <a:gd name="T44" fmla="*/ 0 w 4449"/>
                <a:gd name="T45" fmla="*/ 0 h 9747"/>
                <a:gd name="T46" fmla="*/ 0 w 4449"/>
                <a:gd name="T47" fmla="*/ 0 h 9747"/>
                <a:gd name="T48" fmla="*/ 0 w 4449"/>
                <a:gd name="T49" fmla="*/ 0 h 9747"/>
                <a:gd name="T50" fmla="*/ 0 w 4449"/>
                <a:gd name="T51" fmla="*/ 0 h 9747"/>
                <a:gd name="T52" fmla="*/ 0 w 4449"/>
                <a:gd name="T53" fmla="*/ 0 h 9747"/>
                <a:gd name="T54" fmla="*/ 0 w 4449"/>
                <a:gd name="T55" fmla="*/ 0 h 9747"/>
                <a:gd name="T56" fmla="*/ 0 w 4449"/>
                <a:gd name="T57" fmla="*/ 0 h 9747"/>
                <a:gd name="T58" fmla="*/ 0 w 4449"/>
                <a:gd name="T59" fmla="*/ 0 h 9747"/>
                <a:gd name="T60" fmla="*/ 0 w 4449"/>
                <a:gd name="T61" fmla="*/ 0 h 9747"/>
                <a:gd name="T62" fmla="*/ 0 w 4449"/>
                <a:gd name="T63" fmla="*/ 0 h 9747"/>
                <a:gd name="T64" fmla="*/ 0 w 4449"/>
                <a:gd name="T65" fmla="*/ 0 h 9747"/>
                <a:gd name="T66" fmla="*/ 0 w 4449"/>
                <a:gd name="T67" fmla="*/ 0 h 9747"/>
                <a:gd name="T68" fmla="*/ 0 w 4449"/>
                <a:gd name="T69" fmla="*/ 0 h 9747"/>
                <a:gd name="T70" fmla="*/ 0 w 4449"/>
                <a:gd name="T71" fmla="*/ 0 h 9747"/>
                <a:gd name="T72" fmla="*/ 0 w 4449"/>
                <a:gd name="T73" fmla="*/ 0 h 9747"/>
                <a:gd name="T74" fmla="*/ 0 w 4449"/>
                <a:gd name="T75" fmla="*/ 0 h 9747"/>
                <a:gd name="T76" fmla="*/ 0 w 4449"/>
                <a:gd name="T77" fmla="*/ 0 h 9747"/>
                <a:gd name="T78" fmla="*/ 0 w 4449"/>
                <a:gd name="T79" fmla="*/ 0 h 9747"/>
                <a:gd name="T80" fmla="*/ 0 w 4449"/>
                <a:gd name="T81" fmla="*/ 0 h 9747"/>
                <a:gd name="T82" fmla="*/ 0 w 4449"/>
                <a:gd name="T83" fmla="*/ 0 h 9747"/>
                <a:gd name="T84" fmla="*/ 0 w 4449"/>
                <a:gd name="T85" fmla="*/ 0 h 9747"/>
                <a:gd name="T86" fmla="*/ 0 w 4449"/>
                <a:gd name="T87" fmla="*/ 0 h 9747"/>
                <a:gd name="T88" fmla="*/ 0 w 4449"/>
                <a:gd name="T89" fmla="*/ 0 h 9747"/>
                <a:gd name="T90" fmla="*/ 0 w 4449"/>
                <a:gd name="T91" fmla="*/ 0 h 9747"/>
                <a:gd name="T92" fmla="*/ 0 w 4449"/>
                <a:gd name="T93" fmla="*/ 0 h 9747"/>
                <a:gd name="T94" fmla="*/ 0 w 4449"/>
                <a:gd name="T95" fmla="*/ 0 h 9747"/>
                <a:gd name="T96" fmla="*/ 0 w 4449"/>
                <a:gd name="T97" fmla="*/ 0 h 9747"/>
                <a:gd name="T98" fmla="*/ 0 w 4449"/>
                <a:gd name="T99" fmla="*/ 0 h 9747"/>
                <a:gd name="T100" fmla="*/ 0 w 4449"/>
                <a:gd name="T101" fmla="*/ 0 h 9747"/>
                <a:gd name="T102" fmla="*/ 0 w 4449"/>
                <a:gd name="T103" fmla="*/ 0 h 9747"/>
                <a:gd name="T104" fmla="*/ 0 w 4449"/>
                <a:gd name="T105" fmla="*/ 0 h 9747"/>
                <a:gd name="T106" fmla="*/ 0 w 4449"/>
                <a:gd name="T107" fmla="*/ 0 h 9747"/>
                <a:gd name="T108" fmla="*/ 0 w 4449"/>
                <a:gd name="T109" fmla="*/ 0 h 9747"/>
                <a:gd name="T110" fmla="*/ 0 w 4449"/>
                <a:gd name="T111" fmla="*/ 0 h 9747"/>
                <a:gd name="T112" fmla="*/ 0 w 4449"/>
                <a:gd name="T113" fmla="*/ 0 h 9747"/>
                <a:gd name="T114" fmla="*/ 0 w 4449"/>
                <a:gd name="T115" fmla="*/ 0 h 9747"/>
                <a:gd name="T116" fmla="*/ 0 w 4449"/>
                <a:gd name="T117" fmla="*/ 0 h 97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49"/>
                <a:gd name="T178" fmla="*/ 0 h 9747"/>
                <a:gd name="T179" fmla="*/ 4449 w 4449"/>
                <a:gd name="T180" fmla="*/ 9747 h 97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49" h="9747">
                  <a:moveTo>
                    <a:pt x="607" y="3735"/>
                  </a:moveTo>
                  <a:lnTo>
                    <a:pt x="459" y="3564"/>
                  </a:lnTo>
                  <a:lnTo>
                    <a:pt x="335" y="3394"/>
                  </a:lnTo>
                  <a:lnTo>
                    <a:pt x="218" y="3183"/>
                  </a:lnTo>
                  <a:lnTo>
                    <a:pt x="117" y="2979"/>
                  </a:lnTo>
                  <a:lnTo>
                    <a:pt x="60" y="2760"/>
                  </a:lnTo>
                  <a:lnTo>
                    <a:pt x="21" y="2546"/>
                  </a:lnTo>
                  <a:lnTo>
                    <a:pt x="0" y="2320"/>
                  </a:lnTo>
                  <a:lnTo>
                    <a:pt x="14" y="2096"/>
                  </a:lnTo>
                  <a:lnTo>
                    <a:pt x="29" y="1862"/>
                  </a:lnTo>
                  <a:lnTo>
                    <a:pt x="80" y="1641"/>
                  </a:lnTo>
                  <a:lnTo>
                    <a:pt x="143" y="1437"/>
                  </a:lnTo>
                  <a:lnTo>
                    <a:pt x="240" y="1229"/>
                  </a:lnTo>
                  <a:lnTo>
                    <a:pt x="357" y="1033"/>
                  </a:lnTo>
                  <a:lnTo>
                    <a:pt x="484" y="850"/>
                  </a:lnTo>
                  <a:lnTo>
                    <a:pt x="633" y="673"/>
                  </a:lnTo>
                  <a:lnTo>
                    <a:pt x="800" y="524"/>
                  </a:lnTo>
                  <a:lnTo>
                    <a:pt x="978" y="389"/>
                  </a:lnTo>
                  <a:lnTo>
                    <a:pt x="1177" y="266"/>
                  </a:lnTo>
                  <a:lnTo>
                    <a:pt x="1376" y="175"/>
                  </a:lnTo>
                  <a:lnTo>
                    <a:pt x="1590" y="97"/>
                  </a:lnTo>
                  <a:lnTo>
                    <a:pt x="1804" y="38"/>
                  </a:lnTo>
                  <a:lnTo>
                    <a:pt x="2022" y="8"/>
                  </a:lnTo>
                  <a:lnTo>
                    <a:pt x="2254" y="0"/>
                  </a:lnTo>
                  <a:lnTo>
                    <a:pt x="2468" y="12"/>
                  </a:lnTo>
                  <a:lnTo>
                    <a:pt x="2700" y="53"/>
                  </a:lnTo>
                  <a:lnTo>
                    <a:pt x="2919" y="109"/>
                  </a:lnTo>
                  <a:lnTo>
                    <a:pt x="3127" y="196"/>
                  </a:lnTo>
                  <a:lnTo>
                    <a:pt x="3326" y="292"/>
                  </a:lnTo>
                  <a:lnTo>
                    <a:pt x="3520" y="422"/>
                  </a:lnTo>
                  <a:lnTo>
                    <a:pt x="3693" y="559"/>
                  </a:lnTo>
                  <a:lnTo>
                    <a:pt x="3856" y="717"/>
                  </a:lnTo>
                  <a:lnTo>
                    <a:pt x="3986" y="878"/>
                  </a:lnTo>
                  <a:lnTo>
                    <a:pt x="4113" y="1071"/>
                  </a:lnTo>
                  <a:lnTo>
                    <a:pt x="4222" y="1279"/>
                  </a:lnTo>
                  <a:lnTo>
                    <a:pt x="4306" y="1473"/>
                  </a:lnTo>
                  <a:lnTo>
                    <a:pt x="4370" y="1694"/>
                  </a:lnTo>
                  <a:lnTo>
                    <a:pt x="4403" y="1913"/>
                  </a:lnTo>
                  <a:lnTo>
                    <a:pt x="4426" y="2150"/>
                  </a:lnTo>
                  <a:lnTo>
                    <a:pt x="4426" y="2369"/>
                  </a:lnTo>
                  <a:lnTo>
                    <a:pt x="4403" y="2590"/>
                  </a:lnTo>
                  <a:lnTo>
                    <a:pt x="4360" y="2812"/>
                  </a:lnTo>
                  <a:lnTo>
                    <a:pt x="4286" y="3020"/>
                  </a:lnTo>
                  <a:lnTo>
                    <a:pt x="4199" y="3226"/>
                  </a:lnTo>
                  <a:lnTo>
                    <a:pt x="4093" y="3432"/>
                  </a:lnTo>
                  <a:lnTo>
                    <a:pt x="3963" y="3626"/>
                  </a:lnTo>
                  <a:lnTo>
                    <a:pt x="3792" y="3791"/>
                  </a:lnTo>
                  <a:lnTo>
                    <a:pt x="2911" y="4386"/>
                  </a:lnTo>
                  <a:lnTo>
                    <a:pt x="2782" y="4536"/>
                  </a:lnTo>
                  <a:lnTo>
                    <a:pt x="2740" y="4603"/>
                  </a:lnTo>
                  <a:lnTo>
                    <a:pt x="2687" y="4692"/>
                  </a:lnTo>
                  <a:lnTo>
                    <a:pt x="2653" y="4783"/>
                  </a:lnTo>
                  <a:lnTo>
                    <a:pt x="2643" y="4879"/>
                  </a:lnTo>
                  <a:lnTo>
                    <a:pt x="2643" y="4990"/>
                  </a:lnTo>
                  <a:lnTo>
                    <a:pt x="2679" y="5073"/>
                  </a:lnTo>
                  <a:lnTo>
                    <a:pt x="2725" y="5172"/>
                  </a:lnTo>
                  <a:lnTo>
                    <a:pt x="2796" y="5241"/>
                  </a:lnTo>
                  <a:lnTo>
                    <a:pt x="2867" y="5300"/>
                  </a:lnTo>
                  <a:lnTo>
                    <a:pt x="2893" y="5308"/>
                  </a:lnTo>
                  <a:lnTo>
                    <a:pt x="3836" y="5959"/>
                  </a:lnTo>
                  <a:lnTo>
                    <a:pt x="3990" y="6126"/>
                  </a:lnTo>
                  <a:lnTo>
                    <a:pt x="4113" y="6315"/>
                  </a:lnTo>
                  <a:lnTo>
                    <a:pt x="4223" y="6515"/>
                  </a:lnTo>
                  <a:lnTo>
                    <a:pt x="4312" y="6722"/>
                  </a:lnTo>
                  <a:lnTo>
                    <a:pt x="4388" y="6928"/>
                  </a:lnTo>
                  <a:lnTo>
                    <a:pt x="4423" y="7155"/>
                  </a:lnTo>
                  <a:lnTo>
                    <a:pt x="4449" y="7381"/>
                  </a:lnTo>
                  <a:lnTo>
                    <a:pt x="4449" y="7607"/>
                  </a:lnTo>
                  <a:lnTo>
                    <a:pt x="4429" y="7832"/>
                  </a:lnTo>
                  <a:lnTo>
                    <a:pt x="4388" y="8060"/>
                  </a:lnTo>
                  <a:lnTo>
                    <a:pt x="4320" y="8274"/>
                  </a:lnTo>
                  <a:lnTo>
                    <a:pt x="4235" y="8481"/>
                  </a:lnTo>
                  <a:lnTo>
                    <a:pt x="4126" y="8681"/>
                  </a:lnTo>
                  <a:lnTo>
                    <a:pt x="3998" y="8867"/>
                  </a:lnTo>
                  <a:lnTo>
                    <a:pt x="3856" y="9037"/>
                  </a:lnTo>
                  <a:lnTo>
                    <a:pt x="3693" y="9190"/>
                  </a:lnTo>
                  <a:lnTo>
                    <a:pt x="3520" y="9333"/>
                  </a:lnTo>
                  <a:lnTo>
                    <a:pt x="3326" y="9456"/>
                  </a:lnTo>
                  <a:lnTo>
                    <a:pt x="3127" y="9559"/>
                  </a:lnTo>
                  <a:lnTo>
                    <a:pt x="2919" y="9635"/>
                  </a:lnTo>
                  <a:lnTo>
                    <a:pt x="2700" y="9696"/>
                  </a:lnTo>
                  <a:lnTo>
                    <a:pt x="2468" y="9732"/>
                  </a:lnTo>
                  <a:lnTo>
                    <a:pt x="2254" y="9747"/>
                  </a:lnTo>
                  <a:lnTo>
                    <a:pt x="2022" y="9732"/>
                  </a:lnTo>
                  <a:lnTo>
                    <a:pt x="1804" y="9706"/>
                  </a:lnTo>
                  <a:lnTo>
                    <a:pt x="1590" y="9650"/>
                  </a:lnTo>
                  <a:lnTo>
                    <a:pt x="1376" y="9571"/>
                  </a:lnTo>
                  <a:lnTo>
                    <a:pt x="1177" y="9482"/>
                  </a:lnTo>
                  <a:lnTo>
                    <a:pt x="978" y="9360"/>
                  </a:lnTo>
                  <a:lnTo>
                    <a:pt x="800" y="9230"/>
                  </a:lnTo>
                  <a:lnTo>
                    <a:pt x="633" y="9067"/>
                  </a:lnTo>
                  <a:lnTo>
                    <a:pt x="484" y="8906"/>
                  </a:lnTo>
                  <a:lnTo>
                    <a:pt x="357" y="8721"/>
                  </a:lnTo>
                  <a:lnTo>
                    <a:pt x="240" y="8518"/>
                  </a:lnTo>
                  <a:lnTo>
                    <a:pt x="143" y="8312"/>
                  </a:lnTo>
                  <a:lnTo>
                    <a:pt x="80" y="8104"/>
                  </a:lnTo>
                  <a:lnTo>
                    <a:pt x="29" y="7879"/>
                  </a:lnTo>
                  <a:lnTo>
                    <a:pt x="14" y="7659"/>
                  </a:lnTo>
                  <a:lnTo>
                    <a:pt x="0" y="7434"/>
                  </a:lnTo>
                  <a:lnTo>
                    <a:pt x="21" y="7206"/>
                  </a:lnTo>
                  <a:lnTo>
                    <a:pt x="60" y="6989"/>
                  </a:lnTo>
                  <a:lnTo>
                    <a:pt x="117" y="6768"/>
                  </a:lnTo>
                  <a:lnTo>
                    <a:pt x="214" y="6561"/>
                  </a:lnTo>
                  <a:lnTo>
                    <a:pt x="319" y="6360"/>
                  </a:lnTo>
                  <a:lnTo>
                    <a:pt x="441" y="6167"/>
                  </a:lnTo>
                  <a:lnTo>
                    <a:pt x="591" y="5994"/>
                  </a:lnTo>
                  <a:lnTo>
                    <a:pt x="1556" y="5308"/>
                  </a:lnTo>
                  <a:lnTo>
                    <a:pt x="1641" y="5254"/>
                  </a:lnTo>
                  <a:lnTo>
                    <a:pt x="1707" y="5183"/>
                  </a:lnTo>
                  <a:lnTo>
                    <a:pt x="1763" y="5094"/>
                  </a:lnTo>
                  <a:lnTo>
                    <a:pt x="1796" y="5010"/>
                  </a:lnTo>
                  <a:lnTo>
                    <a:pt x="1816" y="4905"/>
                  </a:lnTo>
                  <a:lnTo>
                    <a:pt x="1804" y="4796"/>
                  </a:lnTo>
                  <a:lnTo>
                    <a:pt x="1770" y="4712"/>
                  </a:lnTo>
                  <a:lnTo>
                    <a:pt x="1738" y="4617"/>
                  </a:lnTo>
                  <a:lnTo>
                    <a:pt x="1645" y="4516"/>
                  </a:lnTo>
                  <a:lnTo>
                    <a:pt x="1590" y="4476"/>
                  </a:lnTo>
                  <a:lnTo>
                    <a:pt x="1262" y="4216"/>
                  </a:lnTo>
                  <a:lnTo>
                    <a:pt x="607" y="3735"/>
                  </a:lnTo>
                  <a:close/>
                </a:path>
              </a:pathLst>
            </a:custGeom>
            <a:solidFill>
              <a:srgbClr val="00EAFF"/>
            </a:solidFill>
            <a:ln w="0">
              <a:solidFill>
                <a:srgbClr val="00EAFF"/>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52" name="Freeform 1030"/>
            <p:cNvSpPr>
              <a:spLocks/>
            </p:cNvSpPr>
            <p:nvPr/>
          </p:nvSpPr>
          <p:spPr bwMode="auto">
            <a:xfrm>
              <a:off x="4095" y="2494"/>
              <a:ext cx="150" cy="180"/>
            </a:xfrm>
            <a:custGeom>
              <a:avLst/>
              <a:gdLst>
                <a:gd name="T0" fmla="*/ 0 w 1196"/>
                <a:gd name="T1" fmla="*/ 0 h 1447"/>
                <a:gd name="T2" fmla="*/ 0 w 1196"/>
                <a:gd name="T3" fmla="*/ 0 h 1447"/>
                <a:gd name="T4" fmla="*/ 0 w 1196"/>
                <a:gd name="T5" fmla="*/ 0 h 1447"/>
                <a:gd name="T6" fmla="*/ 0 w 1196"/>
                <a:gd name="T7" fmla="*/ 0 h 1447"/>
                <a:gd name="T8" fmla="*/ 0 w 1196"/>
                <a:gd name="T9" fmla="*/ 0 h 1447"/>
                <a:gd name="T10" fmla="*/ 0 w 1196"/>
                <a:gd name="T11" fmla="*/ 0 h 1447"/>
                <a:gd name="T12" fmla="*/ 0 w 1196"/>
                <a:gd name="T13" fmla="*/ 0 h 1447"/>
                <a:gd name="T14" fmla="*/ 0 w 1196"/>
                <a:gd name="T15" fmla="*/ 0 h 1447"/>
                <a:gd name="T16" fmla="*/ 0 w 1196"/>
                <a:gd name="T17" fmla="*/ 0 h 1447"/>
                <a:gd name="T18" fmla="*/ 0 w 1196"/>
                <a:gd name="T19" fmla="*/ 0 h 1447"/>
                <a:gd name="T20" fmla="*/ 0 w 1196"/>
                <a:gd name="T21" fmla="*/ 0 h 1447"/>
                <a:gd name="T22" fmla="*/ 0 w 1196"/>
                <a:gd name="T23" fmla="*/ 0 h 1447"/>
                <a:gd name="T24" fmla="*/ 0 w 1196"/>
                <a:gd name="T25" fmla="*/ 0 h 1447"/>
                <a:gd name="T26" fmla="*/ 0 w 1196"/>
                <a:gd name="T27" fmla="*/ 0 h 1447"/>
                <a:gd name="T28" fmla="*/ 0 w 1196"/>
                <a:gd name="T29" fmla="*/ 0 h 1447"/>
                <a:gd name="T30" fmla="*/ 0 w 1196"/>
                <a:gd name="T31" fmla="*/ 0 h 1447"/>
                <a:gd name="T32" fmla="*/ 0 w 1196"/>
                <a:gd name="T33" fmla="*/ 0 h 1447"/>
                <a:gd name="T34" fmla="*/ 0 w 1196"/>
                <a:gd name="T35" fmla="*/ 0 h 1447"/>
                <a:gd name="T36" fmla="*/ 0 w 1196"/>
                <a:gd name="T37" fmla="*/ 0 h 1447"/>
                <a:gd name="T38" fmla="*/ 0 w 1196"/>
                <a:gd name="T39" fmla="*/ 0 h 1447"/>
                <a:gd name="T40" fmla="*/ 0 w 1196"/>
                <a:gd name="T41" fmla="*/ 0 h 1447"/>
                <a:gd name="T42" fmla="*/ 0 w 1196"/>
                <a:gd name="T43" fmla="*/ 0 h 1447"/>
                <a:gd name="T44" fmla="*/ 0 w 1196"/>
                <a:gd name="T45" fmla="*/ 0 h 14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96"/>
                <a:gd name="T70" fmla="*/ 0 h 1447"/>
                <a:gd name="T71" fmla="*/ 1196 w 1196"/>
                <a:gd name="T72" fmla="*/ 1447 h 14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96" h="1447">
                  <a:moveTo>
                    <a:pt x="0" y="162"/>
                  </a:moveTo>
                  <a:lnTo>
                    <a:pt x="18" y="168"/>
                  </a:lnTo>
                  <a:lnTo>
                    <a:pt x="199" y="244"/>
                  </a:lnTo>
                  <a:lnTo>
                    <a:pt x="354" y="341"/>
                  </a:lnTo>
                  <a:lnTo>
                    <a:pt x="502" y="464"/>
                  </a:lnTo>
                  <a:lnTo>
                    <a:pt x="644" y="595"/>
                  </a:lnTo>
                  <a:lnTo>
                    <a:pt x="756" y="743"/>
                  </a:lnTo>
                  <a:lnTo>
                    <a:pt x="850" y="911"/>
                  </a:lnTo>
                  <a:lnTo>
                    <a:pt x="935" y="1081"/>
                  </a:lnTo>
                  <a:lnTo>
                    <a:pt x="993" y="1260"/>
                  </a:lnTo>
                  <a:lnTo>
                    <a:pt x="1018" y="1447"/>
                  </a:lnTo>
                  <a:lnTo>
                    <a:pt x="1196" y="1447"/>
                  </a:lnTo>
                  <a:lnTo>
                    <a:pt x="1161" y="1254"/>
                  </a:lnTo>
                  <a:lnTo>
                    <a:pt x="1117" y="1061"/>
                  </a:lnTo>
                  <a:lnTo>
                    <a:pt x="1032" y="873"/>
                  </a:lnTo>
                  <a:lnTo>
                    <a:pt x="935" y="704"/>
                  </a:lnTo>
                  <a:lnTo>
                    <a:pt x="819" y="545"/>
                  </a:lnTo>
                  <a:lnTo>
                    <a:pt x="692" y="394"/>
                  </a:lnTo>
                  <a:lnTo>
                    <a:pt x="536" y="259"/>
                  </a:lnTo>
                  <a:lnTo>
                    <a:pt x="369" y="142"/>
                  </a:lnTo>
                  <a:lnTo>
                    <a:pt x="199" y="45"/>
                  </a:lnTo>
                  <a:lnTo>
                    <a:pt x="76" y="0"/>
                  </a:lnTo>
                  <a:lnTo>
                    <a:pt x="0" y="162"/>
                  </a:lnTo>
                  <a:close/>
                </a:path>
              </a:pathLst>
            </a:custGeom>
            <a:solidFill>
              <a:srgbClr val="FFFFFF"/>
            </a:solidFill>
            <a:ln w="0">
              <a:solidFill>
                <a:srgbClr val="FFFFFF"/>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53" name="Freeform 1031"/>
            <p:cNvSpPr>
              <a:spLocks/>
            </p:cNvSpPr>
            <p:nvPr/>
          </p:nvSpPr>
          <p:spPr bwMode="auto">
            <a:xfrm>
              <a:off x="3569" y="1633"/>
              <a:ext cx="881" cy="94"/>
            </a:xfrm>
            <a:custGeom>
              <a:avLst/>
              <a:gdLst>
                <a:gd name="T0" fmla="*/ 0 w 7050"/>
                <a:gd name="T1" fmla="*/ 0 h 751"/>
                <a:gd name="T2" fmla="*/ 0 w 7050"/>
                <a:gd name="T3" fmla="*/ 0 h 751"/>
                <a:gd name="T4" fmla="*/ 0 w 7050"/>
                <a:gd name="T5" fmla="*/ 0 h 751"/>
                <a:gd name="T6" fmla="*/ 0 w 7050"/>
                <a:gd name="T7" fmla="*/ 0 h 751"/>
                <a:gd name="T8" fmla="*/ 0 w 7050"/>
                <a:gd name="T9" fmla="*/ 0 h 751"/>
                <a:gd name="T10" fmla="*/ 0 w 7050"/>
                <a:gd name="T11" fmla="*/ 0 h 751"/>
                <a:gd name="T12" fmla="*/ 0 w 7050"/>
                <a:gd name="T13" fmla="*/ 0 h 751"/>
                <a:gd name="T14" fmla="*/ 0 w 7050"/>
                <a:gd name="T15" fmla="*/ 0 h 751"/>
                <a:gd name="T16" fmla="*/ 0 w 7050"/>
                <a:gd name="T17" fmla="*/ 0 h 751"/>
                <a:gd name="T18" fmla="*/ 0 w 7050"/>
                <a:gd name="T19" fmla="*/ 0 h 751"/>
                <a:gd name="T20" fmla="*/ 0 w 7050"/>
                <a:gd name="T21" fmla="*/ 0 h 751"/>
                <a:gd name="T22" fmla="*/ 0 w 7050"/>
                <a:gd name="T23" fmla="*/ 0 h 751"/>
                <a:gd name="T24" fmla="*/ 0 w 7050"/>
                <a:gd name="T25" fmla="*/ 0 h 751"/>
                <a:gd name="T26" fmla="*/ 0 w 7050"/>
                <a:gd name="T27" fmla="*/ 0 h 751"/>
                <a:gd name="T28" fmla="*/ 0 w 7050"/>
                <a:gd name="T29" fmla="*/ 0 h 751"/>
                <a:gd name="T30" fmla="*/ 0 w 7050"/>
                <a:gd name="T31" fmla="*/ 0 h 751"/>
                <a:gd name="T32" fmla="*/ 0 w 7050"/>
                <a:gd name="T33" fmla="*/ 0 h 751"/>
                <a:gd name="T34" fmla="*/ 0 w 7050"/>
                <a:gd name="T35" fmla="*/ 0 h 751"/>
                <a:gd name="T36" fmla="*/ 0 w 7050"/>
                <a:gd name="T37" fmla="*/ 0 h 751"/>
                <a:gd name="T38" fmla="*/ 0 w 7050"/>
                <a:gd name="T39" fmla="*/ 0 h 751"/>
                <a:gd name="T40" fmla="*/ 0 w 7050"/>
                <a:gd name="T41" fmla="*/ 0 h 751"/>
                <a:gd name="T42" fmla="*/ 0 w 7050"/>
                <a:gd name="T43" fmla="*/ 0 h 751"/>
                <a:gd name="T44" fmla="*/ 0 w 7050"/>
                <a:gd name="T45" fmla="*/ 0 h 751"/>
                <a:gd name="T46" fmla="*/ 0 w 7050"/>
                <a:gd name="T47" fmla="*/ 0 h 751"/>
                <a:gd name="T48" fmla="*/ 0 w 7050"/>
                <a:gd name="T49" fmla="*/ 0 h 751"/>
                <a:gd name="T50" fmla="*/ 0 w 7050"/>
                <a:gd name="T51" fmla="*/ 0 h 751"/>
                <a:gd name="T52" fmla="*/ 0 w 7050"/>
                <a:gd name="T53" fmla="*/ 0 h 751"/>
                <a:gd name="T54" fmla="*/ 0 w 7050"/>
                <a:gd name="T55" fmla="*/ 0 h 751"/>
                <a:gd name="T56" fmla="*/ 0 w 7050"/>
                <a:gd name="T57" fmla="*/ 0 h 7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50"/>
                <a:gd name="T88" fmla="*/ 0 h 751"/>
                <a:gd name="T89" fmla="*/ 7050 w 7050"/>
                <a:gd name="T90" fmla="*/ 751 h 7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50" h="751">
                  <a:moveTo>
                    <a:pt x="6803" y="751"/>
                  </a:moveTo>
                  <a:lnTo>
                    <a:pt x="6836" y="751"/>
                  </a:lnTo>
                  <a:lnTo>
                    <a:pt x="6894" y="723"/>
                  </a:lnTo>
                  <a:lnTo>
                    <a:pt x="6944" y="672"/>
                  </a:lnTo>
                  <a:lnTo>
                    <a:pt x="6991" y="609"/>
                  </a:lnTo>
                  <a:lnTo>
                    <a:pt x="7029" y="528"/>
                  </a:lnTo>
                  <a:lnTo>
                    <a:pt x="7050" y="446"/>
                  </a:lnTo>
                  <a:lnTo>
                    <a:pt x="7050" y="349"/>
                  </a:lnTo>
                  <a:lnTo>
                    <a:pt x="7037" y="267"/>
                  </a:lnTo>
                  <a:lnTo>
                    <a:pt x="7009" y="181"/>
                  </a:lnTo>
                  <a:lnTo>
                    <a:pt x="6971" y="109"/>
                  </a:lnTo>
                  <a:lnTo>
                    <a:pt x="6926" y="47"/>
                  </a:lnTo>
                  <a:lnTo>
                    <a:pt x="6870" y="13"/>
                  </a:lnTo>
                  <a:lnTo>
                    <a:pt x="6803" y="0"/>
                  </a:lnTo>
                  <a:lnTo>
                    <a:pt x="246" y="0"/>
                  </a:lnTo>
                  <a:lnTo>
                    <a:pt x="188" y="13"/>
                  </a:lnTo>
                  <a:lnTo>
                    <a:pt x="122" y="47"/>
                  </a:lnTo>
                  <a:lnTo>
                    <a:pt x="76" y="109"/>
                  </a:lnTo>
                  <a:lnTo>
                    <a:pt x="32" y="181"/>
                  </a:lnTo>
                  <a:lnTo>
                    <a:pt x="5" y="267"/>
                  </a:lnTo>
                  <a:lnTo>
                    <a:pt x="0" y="349"/>
                  </a:lnTo>
                  <a:lnTo>
                    <a:pt x="0" y="446"/>
                  </a:lnTo>
                  <a:lnTo>
                    <a:pt x="20" y="528"/>
                  </a:lnTo>
                  <a:lnTo>
                    <a:pt x="58" y="609"/>
                  </a:lnTo>
                  <a:lnTo>
                    <a:pt x="102" y="672"/>
                  </a:lnTo>
                  <a:lnTo>
                    <a:pt x="155" y="723"/>
                  </a:lnTo>
                  <a:lnTo>
                    <a:pt x="213" y="751"/>
                  </a:lnTo>
                  <a:lnTo>
                    <a:pt x="246" y="751"/>
                  </a:lnTo>
                  <a:lnTo>
                    <a:pt x="6803" y="751"/>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54" name="Freeform 1032"/>
            <p:cNvSpPr>
              <a:spLocks/>
            </p:cNvSpPr>
            <p:nvPr/>
          </p:nvSpPr>
          <p:spPr bwMode="auto">
            <a:xfrm>
              <a:off x="3569" y="3041"/>
              <a:ext cx="881" cy="93"/>
            </a:xfrm>
            <a:custGeom>
              <a:avLst/>
              <a:gdLst>
                <a:gd name="T0" fmla="*/ 0 w 7050"/>
                <a:gd name="T1" fmla="*/ 0 h 743"/>
                <a:gd name="T2" fmla="*/ 0 w 7050"/>
                <a:gd name="T3" fmla="*/ 0 h 743"/>
                <a:gd name="T4" fmla="*/ 0 w 7050"/>
                <a:gd name="T5" fmla="*/ 0 h 743"/>
                <a:gd name="T6" fmla="*/ 0 w 7050"/>
                <a:gd name="T7" fmla="*/ 0 h 743"/>
                <a:gd name="T8" fmla="*/ 0 w 7050"/>
                <a:gd name="T9" fmla="*/ 0 h 743"/>
                <a:gd name="T10" fmla="*/ 0 w 7050"/>
                <a:gd name="T11" fmla="*/ 0 h 743"/>
                <a:gd name="T12" fmla="*/ 0 w 7050"/>
                <a:gd name="T13" fmla="*/ 0 h 743"/>
                <a:gd name="T14" fmla="*/ 0 w 7050"/>
                <a:gd name="T15" fmla="*/ 0 h 743"/>
                <a:gd name="T16" fmla="*/ 0 w 7050"/>
                <a:gd name="T17" fmla="*/ 0 h 743"/>
                <a:gd name="T18" fmla="*/ 0 w 7050"/>
                <a:gd name="T19" fmla="*/ 0 h 743"/>
                <a:gd name="T20" fmla="*/ 0 w 7050"/>
                <a:gd name="T21" fmla="*/ 0 h 743"/>
                <a:gd name="T22" fmla="*/ 0 w 7050"/>
                <a:gd name="T23" fmla="*/ 0 h 743"/>
                <a:gd name="T24" fmla="*/ 0 w 7050"/>
                <a:gd name="T25" fmla="*/ 0 h 743"/>
                <a:gd name="T26" fmla="*/ 0 w 7050"/>
                <a:gd name="T27" fmla="*/ 0 h 743"/>
                <a:gd name="T28" fmla="*/ 0 w 7050"/>
                <a:gd name="T29" fmla="*/ 0 h 743"/>
                <a:gd name="T30" fmla="*/ 0 w 7050"/>
                <a:gd name="T31" fmla="*/ 0 h 743"/>
                <a:gd name="T32" fmla="*/ 0 w 7050"/>
                <a:gd name="T33" fmla="*/ 0 h 743"/>
                <a:gd name="T34" fmla="*/ 0 w 7050"/>
                <a:gd name="T35" fmla="*/ 0 h 743"/>
                <a:gd name="T36" fmla="*/ 0 w 7050"/>
                <a:gd name="T37" fmla="*/ 0 h 743"/>
                <a:gd name="T38" fmla="*/ 0 w 7050"/>
                <a:gd name="T39" fmla="*/ 0 h 743"/>
                <a:gd name="T40" fmla="*/ 0 w 7050"/>
                <a:gd name="T41" fmla="*/ 0 h 743"/>
                <a:gd name="T42" fmla="*/ 0 w 7050"/>
                <a:gd name="T43" fmla="*/ 0 h 743"/>
                <a:gd name="T44" fmla="*/ 0 w 7050"/>
                <a:gd name="T45" fmla="*/ 0 h 743"/>
                <a:gd name="T46" fmla="*/ 0 w 7050"/>
                <a:gd name="T47" fmla="*/ 0 h 743"/>
                <a:gd name="T48" fmla="*/ 0 w 7050"/>
                <a:gd name="T49" fmla="*/ 0 h 743"/>
                <a:gd name="T50" fmla="*/ 0 w 7050"/>
                <a:gd name="T51" fmla="*/ 0 h 743"/>
                <a:gd name="T52" fmla="*/ 0 w 7050"/>
                <a:gd name="T53" fmla="*/ 0 h 743"/>
                <a:gd name="T54" fmla="*/ 0 w 7050"/>
                <a:gd name="T55" fmla="*/ 0 h 743"/>
                <a:gd name="T56" fmla="*/ 0 w 7050"/>
                <a:gd name="T57" fmla="*/ 0 h 7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50"/>
                <a:gd name="T88" fmla="*/ 0 h 743"/>
                <a:gd name="T89" fmla="*/ 7050 w 7050"/>
                <a:gd name="T90" fmla="*/ 743 h 7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50" h="743">
                  <a:moveTo>
                    <a:pt x="6803" y="743"/>
                  </a:moveTo>
                  <a:lnTo>
                    <a:pt x="6836" y="743"/>
                  </a:lnTo>
                  <a:lnTo>
                    <a:pt x="6894" y="716"/>
                  </a:lnTo>
                  <a:lnTo>
                    <a:pt x="6944" y="670"/>
                  </a:lnTo>
                  <a:lnTo>
                    <a:pt x="6991" y="608"/>
                  </a:lnTo>
                  <a:lnTo>
                    <a:pt x="7029" y="532"/>
                  </a:lnTo>
                  <a:lnTo>
                    <a:pt x="7050" y="438"/>
                  </a:lnTo>
                  <a:lnTo>
                    <a:pt x="7050" y="349"/>
                  </a:lnTo>
                  <a:lnTo>
                    <a:pt x="7037" y="260"/>
                  </a:lnTo>
                  <a:lnTo>
                    <a:pt x="7009" y="174"/>
                  </a:lnTo>
                  <a:lnTo>
                    <a:pt x="6971" y="108"/>
                  </a:lnTo>
                  <a:lnTo>
                    <a:pt x="6926" y="46"/>
                  </a:lnTo>
                  <a:lnTo>
                    <a:pt x="6870" y="11"/>
                  </a:lnTo>
                  <a:lnTo>
                    <a:pt x="6803" y="0"/>
                  </a:lnTo>
                  <a:lnTo>
                    <a:pt x="246" y="0"/>
                  </a:lnTo>
                  <a:lnTo>
                    <a:pt x="188" y="11"/>
                  </a:lnTo>
                  <a:lnTo>
                    <a:pt x="122" y="46"/>
                  </a:lnTo>
                  <a:lnTo>
                    <a:pt x="76" y="108"/>
                  </a:lnTo>
                  <a:lnTo>
                    <a:pt x="32" y="174"/>
                  </a:lnTo>
                  <a:lnTo>
                    <a:pt x="5" y="260"/>
                  </a:lnTo>
                  <a:lnTo>
                    <a:pt x="0" y="349"/>
                  </a:lnTo>
                  <a:lnTo>
                    <a:pt x="0" y="438"/>
                  </a:lnTo>
                  <a:lnTo>
                    <a:pt x="20" y="532"/>
                  </a:lnTo>
                  <a:lnTo>
                    <a:pt x="58" y="608"/>
                  </a:lnTo>
                  <a:lnTo>
                    <a:pt x="102" y="670"/>
                  </a:lnTo>
                  <a:lnTo>
                    <a:pt x="155" y="716"/>
                  </a:lnTo>
                  <a:lnTo>
                    <a:pt x="213" y="743"/>
                  </a:lnTo>
                  <a:lnTo>
                    <a:pt x="246" y="743"/>
                  </a:lnTo>
                  <a:lnTo>
                    <a:pt x="6803" y="743"/>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55" name="Freeform 1033"/>
            <p:cNvSpPr>
              <a:spLocks/>
            </p:cNvSpPr>
            <p:nvPr/>
          </p:nvSpPr>
          <p:spPr bwMode="auto">
            <a:xfrm>
              <a:off x="3626" y="2420"/>
              <a:ext cx="62" cy="646"/>
            </a:xfrm>
            <a:custGeom>
              <a:avLst/>
              <a:gdLst>
                <a:gd name="T0" fmla="*/ 0 w 502"/>
                <a:gd name="T1" fmla="*/ 0 h 5172"/>
                <a:gd name="T2" fmla="*/ 0 w 502"/>
                <a:gd name="T3" fmla="*/ 0 h 5172"/>
                <a:gd name="T4" fmla="*/ 0 w 502"/>
                <a:gd name="T5" fmla="*/ 0 h 5172"/>
                <a:gd name="T6" fmla="*/ 0 w 502"/>
                <a:gd name="T7" fmla="*/ 0 h 5172"/>
                <a:gd name="T8" fmla="*/ 0 w 502"/>
                <a:gd name="T9" fmla="*/ 0 h 5172"/>
                <a:gd name="T10" fmla="*/ 0 w 502"/>
                <a:gd name="T11" fmla="*/ 0 h 5172"/>
                <a:gd name="T12" fmla="*/ 0 w 502"/>
                <a:gd name="T13" fmla="*/ 0 h 5172"/>
                <a:gd name="T14" fmla="*/ 0 w 502"/>
                <a:gd name="T15" fmla="*/ 0 h 5172"/>
                <a:gd name="T16" fmla="*/ 0 w 502"/>
                <a:gd name="T17" fmla="*/ 0 h 5172"/>
                <a:gd name="T18" fmla="*/ 0 w 502"/>
                <a:gd name="T19" fmla="*/ 0 h 5172"/>
                <a:gd name="T20" fmla="*/ 0 w 502"/>
                <a:gd name="T21" fmla="*/ 0 h 5172"/>
                <a:gd name="T22" fmla="*/ 0 w 502"/>
                <a:gd name="T23" fmla="*/ 0 h 5172"/>
                <a:gd name="T24" fmla="*/ 0 w 502"/>
                <a:gd name="T25" fmla="*/ 0 h 5172"/>
                <a:gd name="T26" fmla="*/ 0 w 502"/>
                <a:gd name="T27" fmla="*/ 0 h 5172"/>
                <a:gd name="T28" fmla="*/ 0 w 502"/>
                <a:gd name="T29" fmla="*/ 0 h 5172"/>
                <a:gd name="T30" fmla="*/ 0 w 502"/>
                <a:gd name="T31" fmla="*/ 0 h 5172"/>
                <a:gd name="T32" fmla="*/ 0 w 502"/>
                <a:gd name="T33" fmla="*/ 0 h 51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2"/>
                <a:gd name="T52" fmla="*/ 0 h 5172"/>
                <a:gd name="T53" fmla="*/ 502 w 502"/>
                <a:gd name="T54" fmla="*/ 5172 h 51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2" h="5172">
                  <a:moveTo>
                    <a:pt x="0" y="5172"/>
                  </a:moveTo>
                  <a:lnTo>
                    <a:pt x="0" y="1121"/>
                  </a:lnTo>
                  <a:lnTo>
                    <a:pt x="0" y="1094"/>
                  </a:lnTo>
                  <a:lnTo>
                    <a:pt x="0" y="860"/>
                  </a:lnTo>
                  <a:lnTo>
                    <a:pt x="25" y="635"/>
                  </a:lnTo>
                  <a:lnTo>
                    <a:pt x="77" y="420"/>
                  </a:lnTo>
                  <a:lnTo>
                    <a:pt x="145" y="214"/>
                  </a:lnTo>
                  <a:lnTo>
                    <a:pt x="242" y="0"/>
                  </a:lnTo>
                  <a:lnTo>
                    <a:pt x="257" y="0"/>
                  </a:lnTo>
                  <a:lnTo>
                    <a:pt x="353" y="214"/>
                  </a:lnTo>
                  <a:lnTo>
                    <a:pt x="423" y="420"/>
                  </a:lnTo>
                  <a:lnTo>
                    <a:pt x="476" y="635"/>
                  </a:lnTo>
                  <a:lnTo>
                    <a:pt x="502" y="860"/>
                  </a:lnTo>
                  <a:lnTo>
                    <a:pt x="502" y="1094"/>
                  </a:lnTo>
                  <a:lnTo>
                    <a:pt x="502" y="1121"/>
                  </a:lnTo>
                  <a:lnTo>
                    <a:pt x="502" y="5172"/>
                  </a:lnTo>
                  <a:lnTo>
                    <a:pt x="0" y="5172"/>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56" name="Freeform 1034"/>
            <p:cNvSpPr>
              <a:spLocks/>
            </p:cNvSpPr>
            <p:nvPr/>
          </p:nvSpPr>
          <p:spPr bwMode="auto">
            <a:xfrm>
              <a:off x="3599" y="2328"/>
              <a:ext cx="116" cy="116"/>
            </a:xfrm>
            <a:custGeom>
              <a:avLst/>
              <a:gdLst>
                <a:gd name="T0" fmla="*/ 0 w 924"/>
                <a:gd name="T1" fmla="*/ 0 h 925"/>
                <a:gd name="T2" fmla="*/ 0 w 924"/>
                <a:gd name="T3" fmla="*/ 0 h 925"/>
                <a:gd name="T4" fmla="*/ 0 w 924"/>
                <a:gd name="T5" fmla="*/ 0 h 925"/>
                <a:gd name="T6" fmla="*/ 0 w 924"/>
                <a:gd name="T7" fmla="*/ 0 h 925"/>
                <a:gd name="T8" fmla="*/ 0 w 924"/>
                <a:gd name="T9" fmla="*/ 0 h 925"/>
                <a:gd name="T10" fmla="*/ 0 w 924"/>
                <a:gd name="T11" fmla="*/ 0 h 925"/>
                <a:gd name="T12" fmla="*/ 0 w 924"/>
                <a:gd name="T13" fmla="*/ 0 h 925"/>
                <a:gd name="T14" fmla="*/ 0 w 924"/>
                <a:gd name="T15" fmla="*/ 0 h 925"/>
                <a:gd name="T16" fmla="*/ 0 w 924"/>
                <a:gd name="T17" fmla="*/ 0 h 925"/>
                <a:gd name="T18" fmla="*/ 0 w 924"/>
                <a:gd name="T19" fmla="*/ 0 h 925"/>
                <a:gd name="T20" fmla="*/ 0 w 924"/>
                <a:gd name="T21" fmla="*/ 0 h 925"/>
                <a:gd name="T22" fmla="*/ 0 w 924"/>
                <a:gd name="T23" fmla="*/ 0 h 925"/>
                <a:gd name="T24" fmla="*/ 0 w 924"/>
                <a:gd name="T25" fmla="*/ 0 h 925"/>
                <a:gd name="T26" fmla="*/ 0 w 924"/>
                <a:gd name="T27" fmla="*/ 0 h 925"/>
                <a:gd name="T28" fmla="*/ 0 w 924"/>
                <a:gd name="T29" fmla="*/ 0 h 925"/>
                <a:gd name="T30" fmla="*/ 0 w 924"/>
                <a:gd name="T31" fmla="*/ 0 h 925"/>
                <a:gd name="T32" fmla="*/ 0 w 924"/>
                <a:gd name="T33" fmla="*/ 0 h 925"/>
                <a:gd name="T34" fmla="*/ 0 w 924"/>
                <a:gd name="T35" fmla="*/ 0 h 925"/>
                <a:gd name="T36" fmla="*/ 0 w 924"/>
                <a:gd name="T37" fmla="*/ 0 h 925"/>
                <a:gd name="T38" fmla="*/ 0 w 924"/>
                <a:gd name="T39" fmla="*/ 0 h 925"/>
                <a:gd name="T40" fmla="*/ 0 w 924"/>
                <a:gd name="T41" fmla="*/ 0 h 925"/>
                <a:gd name="T42" fmla="*/ 0 w 924"/>
                <a:gd name="T43" fmla="*/ 0 h 925"/>
                <a:gd name="T44" fmla="*/ 0 w 924"/>
                <a:gd name="T45" fmla="*/ 0 h 925"/>
                <a:gd name="T46" fmla="*/ 0 w 924"/>
                <a:gd name="T47" fmla="*/ 0 h 925"/>
                <a:gd name="T48" fmla="*/ 0 w 924"/>
                <a:gd name="T49" fmla="*/ 0 h 925"/>
                <a:gd name="T50" fmla="*/ 0 w 924"/>
                <a:gd name="T51" fmla="*/ 0 h 925"/>
                <a:gd name="T52" fmla="*/ 0 w 924"/>
                <a:gd name="T53" fmla="*/ 0 h 925"/>
                <a:gd name="T54" fmla="*/ 0 w 924"/>
                <a:gd name="T55" fmla="*/ 0 h 925"/>
                <a:gd name="T56" fmla="*/ 0 w 924"/>
                <a:gd name="T57" fmla="*/ 0 h 925"/>
                <a:gd name="T58" fmla="*/ 0 w 924"/>
                <a:gd name="T59" fmla="*/ 0 h 9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24"/>
                <a:gd name="T91" fmla="*/ 0 h 925"/>
                <a:gd name="T92" fmla="*/ 924 w 924"/>
                <a:gd name="T93" fmla="*/ 925 h 92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24" h="925">
                  <a:moveTo>
                    <a:pt x="924" y="460"/>
                  </a:moveTo>
                  <a:lnTo>
                    <a:pt x="916" y="355"/>
                  </a:lnTo>
                  <a:lnTo>
                    <a:pt x="883" y="266"/>
                  </a:lnTo>
                  <a:lnTo>
                    <a:pt x="827" y="173"/>
                  </a:lnTo>
                  <a:lnTo>
                    <a:pt x="756" y="103"/>
                  </a:lnTo>
                  <a:lnTo>
                    <a:pt x="670" y="38"/>
                  </a:lnTo>
                  <a:lnTo>
                    <a:pt x="573" y="7"/>
                  </a:lnTo>
                  <a:lnTo>
                    <a:pt x="471" y="0"/>
                  </a:lnTo>
                  <a:lnTo>
                    <a:pt x="367" y="7"/>
                  </a:lnTo>
                  <a:lnTo>
                    <a:pt x="270" y="33"/>
                  </a:lnTo>
                  <a:lnTo>
                    <a:pt x="180" y="83"/>
                  </a:lnTo>
                  <a:lnTo>
                    <a:pt x="109" y="155"/>
                  </a:lnTo>
                  <a:lnTo>
                    <a:pt x="51" y="240"/>
                  </a:lnTo>
                  <a:lnTo>
                    <a:pt x="13" y="337"/>
                  </a:lnTo>
                  <a:lnTo>
                    <a:pt x="0" y="445"/>
                  </a:lnTo>
                  <a:lnTo>
                    <a:pt x="7" y="549"/>
                  </a:lnTo>
                  <a:lnTo>
                    <a:pt x="39" y="645"/>
                  </a:lnTo>
                  <a:lnTo>
                    <a:pt x="91" y="735"/>
                  </a:lnTo>
                  <a:lnTo>
                    <a:pt x="153" y="808"/>
                  </a:lnTo>
                  <a:lnTo>
                    <a:pt x="239" y="864"/>
                  </a:lnTo>
                  <a:lnTo>
                    <a:pt x="329" y="905"/>
                  </a:lnTo>
                  <a:lnTo>
                    <a:pt x="430" y="925"/>
                  </a:lnTo>
                  <a:lnTo>
                    <a:pt x="540" y="925"/>
                  </a:lnTo>
                  <a:lnTo>
                    <a:pt x="637" y="885"/>
                  </a:lnTo>
                  <a:lnTo>
                    <a:pt x="723" y="841"/>
                  </a:lnTo>
                  <a:lnTo>
                    <a:pt x="801" y="776"/>
                  </a:lnTo>
                  <a:lnTo>
                    <a:pt x="865" y="691"/>
                  </a:lnTo>
                  <a:lnTo>
                    <a:pt x="909" y="595"/>
                  </a:lnTo>
                  <a:lnTo>
                    <a:pt x="924" y="498"/>
                  </a:lnTo>
                  <a:lnTo>
                    <a:pt x="924" y="460"/>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57" name="Freeform 1035"/>
            <p:cNvSpPr>
              <a:spLocks/>
            </p:cNvSpPr>
            <p:nvPr/>
          </p:nvSpPr>
          <p:spPr bwMode="auto">
            <a:xfrm>
              <a:off x="3626" y="1702"/>
              <a:ext cx="62" cy="647"/>
            </a:xfrm>
            <a:custGeom>
              <a:avLst/>
              <a:gdLst>
                <a:gd name="T0" fmla="*/ 0 w 502"/>
                <a:gd name="T1" fmla="*/ 0 h 5173"/>
                <a:gd name="T2" fmla="*/ 0 w 502"/>
                <a:gd name="T3" fmla="*/ 0 h 5173"/>
                <a:gd name="T4" fmla="*/ 0 w 502"/>
                <a:gd name="T5" fmla="*/ 0 h 5173"/>
                <a:gd name="T6" fmla="*/ 0 w 502"/>
                <a:gd name="T7" fmla="*/ 0 h 5173"/>
                <a:gd name="T8" fmla="*/ 0 w 502"/>
                <a:gd name="T9" fmla="*/ 0 h 5173"/>
                <a:gd name="T10" fmla="*/ 0 w 502"/>
                <a:gd name="T11" fmla="*/ 0 h 5173"/>
                <a:gd name="T12" fmla="*/ 0 w 502"/>
                <a:gd name="T13" fmla="*/ 0 h 5173"/>
                <a:gd name="T14" fmla="*/ 0 w 502"/>
                <a:gd name="T15" fmla="*/ 0 h 5173"/>
                <a:gd name="T16" fmla="*/ 0 w 502"/>
                <a:gd name="T17" fmla="*/ 0 h 5173"/>
                <a:gd name="T18" fmla="*/ 0 w 502"/>
                <a:gd name="T19" fmla="*/ 0 h 5173"/>
                <a:gd name="T20" fmla="*/ 0 w 502"/>
                <a:gd name="T21" fmla="*/ 0 h 5173"/>
                <a:gd name="T22" fmla="*/ 0 w 502"/>
                <a:gd name="T23" fmla="*/ 0 h 5173"/>
                <a:gd name="T24" fmla="*/ 0 w 502"/>
                <a:gd name="T25" fmla="*/ 0 h 5173"/>
                <a:gd name="T26" fmla="*/ 0 w 502"/>
                <a:gd name="T27" fmla="*/ 0 h 5173"/>
                <a:gd name="T28" fmla="*/ 0 w 502"/>
                <a:gd name="T29" fmla="*/ 0 h 5173"/>
                <a:gd name="T30" fmla="*/ 0 w 502"/>
                <a:gd name="T31" fmla="*/ 0 h 5173"/>
                <a:gd name="T32" fmla="*/ 0 w 502"/>
                <a:gd name="T33" fmla="*/ 0 h 51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2"/>
                <a:gd name="T52" fmla="*/ 0 h 5173"/>
                <a:gd name="T53" fmla="*/ 502 w 502"/>
                <a:gd name="T54" fmla="*/ 5173 h 51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2" h="5173">
                  <a:moveTo>
                    <a:pt x="0" y="0"/>
                  </a:moveTo>
                  <a:lnTo>
                    <a:pt x="0" y="4053"/>
                  </a:lnTo>
                  <a:lnTo>
                    <a:pt x="0" y="4084"/>
                  </a:lnTo>
                  <a:lnTo>
                    <a:pt x="0" y="4313"/>
                  </a:lnTo>
                  <a:lnTo>
                    <a:pt x="25" y="4534"/>
                  </a:lnTo>
                  <a:lnTo>
                    <a:pt x="77" y="4758"/>
                  </a:lnTo>
                  <a:lnTo>
                    <a:pt x="145" y="4964"/>
                  </a:lnTo>
                  <a:lnTo>
                    <a:pt x="242" y="5173"/>
                  </a:lnTo>
                  <a:lnTo>
                    <a:pt x="257" y="5173"/>
                  </a:lnTo>
                  <a:lnTo>
                    <a:pt x="353" y="4964"/>
                  </a:lnTo>
                  <a:lnTo>
                    <a:pt x="423" y="4758"/>
                  </a:lnTo>
                  <a:lnTo>
                    <a:pt x="476" y="4534"/>
                  </a:lnTo>
                  <a:lnTo>
                    <a:pt x="502" y="4313"/>
                  </a:lnTo>
                  <a:lnTo>
                    <a:pt x="502" y="4084"/>
                  </a:lnTo>
                  <a:lnTo>
                    <a:pt x="502" y="4053"/>
                  </a:lnTo>
                  <a:lnTo>
                    <a:pt x="502" y="0"/>
                  </a:lnTo>
                  <a:lnTo>
                    <a:pt x="0" y="0"/>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58" name="Freeform 1036"/>
            <p:cNvSpPr>
              <a:spLocks/>
            </p:cNvSpPr>
            <p:nvPr/>
          </p:nvSpPr>
          <p:spPr bwMode="auto">
            <a:xfrm>
              <a:off x="4327" y="2423"/>
              <a:ext cx="63" cy="646"/>
            </a:xfrm>
            <a:custGeom>
              <a:avLst/>
              <a:gdLst>
                <a:gd name="T0" fmla="*/ 0 w 504"/>
                <a:gd name="T1" fmla="*/ 0 h 5163"/>
                <a:gd name="T2" fmla="*/ 0 w 504"/>
                <a:gd name="T3" fmla="*/ 0 h 5163"/>
                <a:gd name="T4" fmla="*/ 0 w 504"/>
                <a:gd name="T5" fmla="*/ 0 h 5163"/>
                <a:gd name="T6" fmla="*/ 0 w 504"/>
                <a:gd name="T7" fmla="*/ 0 h 5163"/>
                <a:gd name="T8" fmla="*/ 0 w 504"/>
                <a:gd name="T9" fmla="*/ 0 h 5163"/>
                <a:gd name="T10" fmla="*/ 0 w 504"/>
                <a:gd name="T11" fmla="*/ 0 h 5163"/>
                <a:gd name="T12" fmla="*/ 0 w 504"/>
                <a:gd name="T13" fmla="*/ 0 h 5163"/>
                <a:gd name="T14" fmla="*/ 0 w 504"/>
                <a:gd name="T15" fmla="*/ 0 h 5163"/>
                <a:gd name="T16" fmla="*/ 0 w 504"/>
                <a:gd name="T17" fmla="*/ 0 h 5163"/>
                <a:gd name="T18" fmla="*/ 0 w 504"/>
                <a:gd name="T19" fmla="*/ 0 h 5163"/>
                <a:gd name="T20" fmla="*/ 0 w 504"/>
                <a:gd name="T21" fmla="*/ 0 h 5163"/>
                <a:gd name="T22" fmla="*/ 0 w 504"/>
                <a:gd name="T23" fmla="*/ 0 h 5163"/>
                <a:gd name="T24" fmla="*/ 0 w 504"/>
                <a:gd name="T25" fmla="*/ 0 h 5163"/>
                <a:gd name="T26" fmla="*/ 0 w 504"/>
                <a:gd name="T27" fmla="*/ 0 h 5163"/>
                <a:gd name="T28" fmla="*/ 0 w 504"/>
                <a:gd name="T29" fmla="*/ 0 h 5163"/>
                <a:gd name="T30" fmla="*/ 0 w 504"/>
                <a:gd name="T31" fmla="*/ 0 h 5163"/>
                <a:gd name="T32" fmla="*/ 0 w 504"/>
                <a:gd name="T33" fmla="*/ 0 h 51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4"/>
                <a:gd name="T52" fmla="*/ 0 h 5163"/>
                <a:gd name="T53" fmla="*/ 504 w 504"/>
                <a:gd name="T54" fmla="*/ 5163 h 51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4" h="5163">
                  <a:moveTo>
                    <a:pt x="0" y="5163"/>
                  </a:moveTo>
                  <a:lnTo>
                    <a:pt x="0" y="1120"/>
                  </a:lnTo>
                  <a:lnTo>
                    <a:pt x="0" y="1082"/>
                  </a:lnTo>
                  <a:lnTo>
                    <a:pt x="0" y="854"/>
                  </a:lnTo>
                  <a:lnTo>
                    <a:pt x="26" y="634"/>
                  </a:lnTo>
                  <a:lnTo>
                    <a:pt x="79" y="415"/>
                  </a:lnTo>
                  <a:lnTo>
                    <a:pt x="148" y="199"/>
                  </a:lnTo>
                  <a:lnTo>
                    <a:pt x="245" y="0"/>
                  </a:lnTo>
                  <a:lnTo>
                    <a:pt x="258" y="0"/>
                  </a:lnTo>
                  <a:lnTo>
                    <a:pt x="354" y="199"/>
                  </a:lnTo>
                  <a:lnTo>
                    <a:pt x="425" y="415"/>
                  </a:lnTo>
                  <a:lnTo>
                    <a:pt x="477" y="634"/>
                  </a:lnTo>
                  <a:lnTo>
                    <a:pt x="495" y="854"/>
                  </a:lnTo>
                  <a:lnTo>
                    <a:pt x="504" y="1082"/>
                  </a:lnTo>
                  <a:lnTo>
                    <a:pt x="504" y="1120"/>
                  </a:lnTo>
                  <a:lnTo>
                    <a:pt x="504" y="5163"/>
                  </a:lnTo>
                  <a:lnTo>
                    <a:pt x="0" y="5163"/>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59" name="Freeform 1037"/>
            <p:cNvSpPr>
              <a:spLocks/>
            </p:cNvSpPr>
            <p:nvPr/>
          </p:nvSpPr>
          <p:spPr bwMode="auto">
            <a:xfrm>
              <a:off x="4300" y="2329"/>
              <a:ext cx="116" cy="117"/>
            </a:xfrm>
            <a:custGeom>
              <a:avLst/>
              <a:gdLst>
                <a:gd name="T0" fmla="*/ 0 w 925"/>
                <a:gd name="T1" fmla="*/ 0 h 937"/>
                <a:gd name="T2" fmla="*/ 0 w 925"/>
                <a:gd name="T3" fmla="*/ 0 h 937"/>
                <a:gd name="T4" fmla="*/ 0 w 925"/>
                <a:gd name="T5" fmla="*/ 0 h 937"/>
                <a:gd name="T6" fmla="*/ 0 w 925"/>
                <a:gd name="T7" fmla="*/ 0 h 937"/>
                <a:gd name="T8" fmla="*/ 0 w 925"/>
                <a:gd name="T9" fmla="*/ 0 h 937"/>
                <a:gd name="T10" fmla="*/ 0 w 925"/>
                <a:gd name="T11" fmla="*/ 0 h 937"/>
                <a:gd name="T12" fmla="*/ 0 w 925"/>
                <a:gd name="T13" fmla="*/ 0 h 937"/>
                <a:gd name="T14" fmla="*/ 0 w 925"/>
                <a:gd name="T15" fmla="*/ 0 h 937"/>
                <a:gd name="T16" fmla="*/ 0 w 925"/>
                <a:gd name="T17" fmla="*/ 0 h 937"/>
                <a:gd name="T18" fmla="*/ 0 w 925"/>
                <a:gd name="T19" fmla="*/ 0 h 937"/>
                <a:gd name="T20" fmla="*/ 0 w 925"/>
                <a:gd name="T21" fmla="*/ 0 h 937"/>
                <a:gd name="T22" fmla="*/ 0 w 925"/>
                <a:gd name="T23" fmla="*/ 0 h 937"/>
                <a:gd name="T24" fmla="*/ 0 w 925"/>
                <a:gd name="T25" fmla="*/ 0 h 937"/>
                <a:gd name="T26" fmla="*/ 0 w 925"/>
                <a:gd name="T27" fmla="*/ 0 h 937"/>
                <a:gd name="T28" fmla="*/ 0 w 925"/>
                <a:gd name="T29" fmla="*/ 0 h 937"/>
                <a:gd name="T30" fmla="*/ 0 w 925"/>
                <a:gd name="T31" fmla="*/ 0 h 937"/>
                <a:gd name="T32" fmla="*/ 0 w 925"/>
                <a:gd name="T33" fmla="*/ 0 h 937"/>
                <a:gd name="T34" fmla="*/ 0 w 925"/>
                <a:gd name="T35" fmla="*/ 0 h 937"/>
                <a:gd name="T36" fmla="*/ 0 w 925"/>
                <a:gd name="T37" fmla="*/ 0 h 937"/>
                <a:gd name="T38" fmla="*/ 0 w 925"/>
                <a:gd name="T39" fmla="*/ 0 h 937"/>
                <a:gd name="T40" fmla="*/ 0 w 925"/>
                <a:gd name="T41" fmla="*/ 0 h 937"/>
                <a:gd name="T42" fmla="*/ 0 w 925"/>
                <a:gd name="T43" fmla="*/ 0 h 937"/>
                <a:gd name="T44" fmla="*/ 0 w 925"/>
                <a:gd name="T45" fmla="*/ 0 h 937"/>
                <a:gd name="T46" fmla="*/ 0 w 925"/>
                <a:gd name="T47" fmla="*/ 0 h 937"/>
                <a:gd name="T48" fmla="*/ 0 w 925"/>
                <a:gd name="T49" fmla="*/ 0 h 937"/>
                <a:gd name="T50" fmla="*/ 0 w 925"/>
                <a:gd name="T51" fmla="*/ 0 h 937"/>
                <a:gd name="T52" fmla="*/ 0 w 925"/>
                <a:gd name="T53" fmla="*/ 0 h 937"/>
                <a:gd name="T54" fmla="*/ 0 w 925"/>
                <a:gd name="T55" fmla="*/ 0 h 937"/>
                <a:gd name="T56" fmla="*/ 0 w 925"/>
                <a:gd name="T57" fmla="*/ 0 h 937"/>
                <a:gd name="T58" fmla="*/ 0 w 925"/>
                <a:gd name="T59" fmla="*/ 0 h 9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25"/>
                <a:gd name="T91" fmla="*/ 0 h 937"/>
                <a:gd name="T92" fmla="*/ 925 w 925"/>
                <a:gd name="T93" fmla="*/ 937 h 9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25" h="937">
                  <a:moveTo>
                    <a:pt x="925" y="460"/>
                  </a:moveTo>
                  <a:lnTo>
                    <a:pt x="911" y="363"/>
                  </a:lnTo>
                  <a:lnTo>
                    <a:pt x="884" y="270"/>
                  </a:lnTo>
                  <a:lnTo>
                    <a:pt x="826" y="181"/>
                  </a:lnTo>
                  <a:lnTo>
                    <a:pt x="756" y="105"/>
                  </a:lnTo>
                  <a:lnTo>
                    <a:pt x="671" y="45"/>
                  </a:lnTo>
                  <a:lnTo>
                    <a:pt x="574" y="15"/>
                  </a:lnTo>
                  <a:lnTo>
                    <a:pt x="472" y="0"/>
                  </a:lnTo>
                  <a:lnTo>
                    <a:pt x="369" y="15"/>
                  </a:lnTo>
                  <a:lnTo>
                    <a:pt x="272" y="38"/>
                  </a:lnTo>
                  <a:lnTo>
                    <a:pt x="181" y="91"/>
                  </a:lnTo>
                  <a:lnTo>
                    <a:pt x="109" y="161"/>
                  </a:lnTo>
                  <a:lnTo>
                    <a:pt x="52" y="254"/>
                  </a:lnTo>
                  <a:lnTo>
                    <a:pt x="12" y="343"/>
                  </a:lnTo>
                  <a:lnTo>
                    <a:pt x="0" y="448"/>
                  </a:lnTo>
                  <a:lnTo>
                    <a:pt x="6" y="550"/>
                  </a:lnTo>
                  <a:lnTo>
                    <a:pt x="38" y="647"/>
                  </a:lnTo>
                  <a:lnTo>
                    <a:pt x="90" y="738"/>
                  </a:lnTo>
                  <a:lnTo>
                    <a:pt x="155" y="810"/>
                  </a:lnTo>
                  <a:lnTo>
                    <a:pt x="240" y="873"/>
                  </a:lnTo>
                  <a:lnTo>
                    <a:pt x="329" y="913"/>
                  </a:lnTo>
                  <a:lnTo>
                    <a:pt x="431" y="937"/>
                  </a:lnTo>
                  <a:lnTo>
                    <a:pt x="542" y="926"/>
                  </a:lnTo>
                  <a:lnTo>
                    <a:pt x="639" y="893"/>
                  </a:lnTo>
                  <a:lnTo>
                    <a:pt x="721" y="852"/>
                  </a:lnTo>
                  <a:lnTo>
                    <a:pt x="802" y="782"/>
                  </a:lnTo>
                  <a:lnTo>
                    <a:pt x="859" y="697"/>
                  </a:lnTo>
                  <a:lnTo>
                    <a:pt x="911" y="596"/>
                  </a:lnTo>
                  <a:lnTo>
                    <a:pt x="925" y="504"/>
                  </a:lnTo>
                  <a:lnTo>
                    <a:pt x="925" y="460"/>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60" name="Freeform 1038"/>
            <p:cNvSpPr>
              <a:spLocks/>
            </p:cNvSpPr>
            <p:nvPr/>
          </p:nvSpPr>
          <p:spPr bwMode="auto">
            <a:xfrm>
              <a:off x="4327" y="1705"/>
              <a:ext cx="63" cy="646"/>
            </a:xfrm>
            <a:custGeom>
              <a:avLst/>
              <a:gdLst>
                <a:gd name="T0" fmla="*/ 0 w 504"/>
                <a:gd name="T1" fmla="*/ 0 h 5165"/>
                <a:gd name="T2" fmla="*/ 0 w 504"/>
                <a:gd name="T3" fmla="*/ 0 h 5165"/>
                <a:gd name="T4" fmla="*/ 0 w 504"/>
                <a:gd name="T5" fmla="*/ 0 h 5165"/>
                <a:gd name="T6" fmla="*/ 0 w 504"/>
                <a:gd name="T7" fmla="*/ 0 h 5165"/>
                <a:gd name="T8" fmla="*/ 0 w 504"/>
                <a:gd name="T9" fmla="*/ 0 h 5165"/>
                <a:gd name="T10" fmla="*/ 0 w 504"/>
                <a:gd name="T11" fmla="*/ 0 h 5165"/>
                <a:gd name="T12" fmla="*/ 0 w 504"/>
                <a:gd name="T13" fmla="*/ 0 h 5165"/>
                <a:gd name="T14" fmla="*/ 0 w 504"/>
                <a:gd name="T15" fmla="*/ 0 h 5165"/>
                <a:gd name="T16" fmla="*/ 0 w 504"/>
                <a:gd name="T17" fmla="*/ 0 h 5165"/>
                <a:gd name="T18" fmla="*/ 0 w 504"/>
                <a:gd name="T19" fmla="*/ 0 h 5165"/>
                <a:gd name="T20" fmla="*/ 0 w 504"/>
                <a:gd name="T21" fmla="*/ 0 h 5165"/>
                <a:gd name="T22" fmla="*/ 0 w 504"/>
                <a:gd name="T23" fmla="*/ 0 h 5165"/>
                <a:gd name="T24" fmla="*/ 0 w 504"/>
                <a:gd name="T25" fmla="*/ 0 h 5165"/>
                <a:gd name="T26" fmla="*/ 0 w 504"/>
                <a:gd name="T27" fmla="*/ 0 h 5165"/>
                <a:gd name="T28" fmla="*/ 0 w 504"/>
                <a:gd name="T29" fmla="*/ 0 h 5165"/>
                <a:gd name="T30" fmla="*/ 0 w 504"/>
                <a:gd name="T31" fmla="*/ 0 h 5165"/>
                <a:gd name="T32" fmla="*/ 0 w 504"/>
                <a:gd name="T33" fmla="*/ 0 h 5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4"/>
                <a:gd name="T52" fmla="*/ 0 h 5165"/>
                <a:gd name="T53" fmla="*/ 504 w 504"/>
                <a:gd name="T54" fmla="*/ 5165 h 51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4" h="5165">
                  <a:moveTo>
                    <a:pt x="0" y="0"/>
                  </a:moveTo>
                  <a:lnTo>
                    <a:pt x="0" y="4053"/>
                  </a:lnTo>
                  <a:lnTo>
                    <a:pt x="0" y="4085"/>
                  </a:lnTo>
                  <a:lnTo>
                    <a:pt x="0" y="4311"/>
                  </a:lnTo>
                  <a:lnTo>
                    <a:pt x="26" y="4524"/>
                  </a:lnTo>
                  <a:lnTo>
                    <a:pt x="79" y="4743"/>
                  </a:lnTo>
                  <a:lnTo>
                    <a:pt x="148" y="4963"/>
                  </a:lnTo>
                  <a:lnTo>
                    <a:pt x="245" y="5165"/>
                  </a:lnTo>
                  <a:lnTo>
                    <a:pt x="258" y="5165"/>
                  </a:lnTo>
                  <a:lnTo>
                    <a:pt x="354" y="4963"/>
                  </a:lnTo>
                  <a:lnTo>
                    <a:pt x="425" y="4743"/>
                  </a:lnTo>
                  <a:lnTo>
                    <a:pt x="477" y="4524"/>
                  </a:lnTo>
                  <a:lnTo>
                    <a:pt x="495" y="4311"/>
                  </a:lnTo>
                  <a:lnTo>
                    <a:pt x="504" y="4085"/>
                  </a:lnTo>
                  <a:lnTo>
                    <a:pt x="504" y="4053"/>
                  </a:lnTo>
                  <a:lnTo>
                    <a:pt x="504" y="0"/>
                  </a:lnTo>
                  <a:lnTo>
                    <a:pt x="0" y="0"/>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61" name="Freeform 1039"/>
            <p:cNvSpPr>
              <a:spLocks/>
            </p:cNvSpPr>
            <p:nvPr/>
          </p:nvSpPr>
          <p:spPr bwMode="auto">
            <a:xfrm>
              <a:off x="3914" y="1728"/>
              <a:ext cx="190" cy="67"/>
            </a:xfrm>
            <a:custGeom>
              <a:avLst/>
              <a:gdLst>
                <a:gd name="T0" fmla="*/ 0 w 1520"/>
                <a:gd name="T1" fmla="*/ 0 h 535"/>
                <a:gd name="T2" fmla="*/ 0 w 1520"/>
                <a:gd name="T3" fmla="*/ 0 h 535"/>
                <a:gd name="T4" fmla="*/ 0 w 1520"/>
                <a:gd name="T5" fmla="*/ 0 h 535"/>
                <a:gd name="T6" fmla="*/ 0 w 1520"/>
                <a:gd name="T7" fmla="*/ 0 h 535"/>
                <a:gd name="T8" fmla="*/ 0 w 1520"/>
                <a:gd name="T9" fmla="*/ 0 h 535"/>
                <a:gd name="T10" fmla="*/ 0 w 1520"/>
                <a:gd name="T11" fmla="*/ 0 h 535"/>
                <a:gd name="T12" fmla="*/ 0 w 1520"/>
                <a:gd name="T13" fmla="*/ 0 h 535"/>
                <a:gd name="T14" fmla="*/ 0 w 1520"/>
                <a:gd name="T15" fmla="*/ 0 h 535"/>
                <a:gd name="T16" fmla="*/ 0 w 1520"/>
                <a:gd name="T17" fmla="*/ 0 h 535"/>
                <a:gd name="T18" fmla="*/ 0 w 1520"/>
                <a:gd name="T19" fmla="*/ 0 h 535"/>
                <a:gd name="T20" fmla="*/ 0 w 1520"/>
                <a:gd name="T21" fmla="*/ 0 h 5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20"/>
                <a:gd name="T34" fmla="*/ 0 h 535"/>
                <a:gd name="T35" fmla="*/ 1520 w 1520"/>
                <a:gd name="T36" fmla="*/ 535 h 5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20" h="535">
                  <a:moveTo>
                    <a:pt x="1520" y="0"/>
                  </a:moveTo>
                  <a:lnTo>
                    <a:pt x="1505" y="517"/>
                  </a:lnTo>
                  <a:lnTo>
                    <a:pt x="1299" y="451"/>
                  </a:lnTo>
                  <a:lnTo>
                    <a:pt x="1086" y="407"/>
                  </a:lnTo>
                  <a:lnTo>
                    <a:pt x="861" y="395"/>
                  </a:lnTo>
                  <a:lnTo>
                    <a:pt x="639" y="395"/>
                  </a:lnTo>
                  <a:lnTo>
                    <a:pt x="426" y="420"/>
                  </a:lnTo>
                  <a:lnTo>
                    <a:pt x="207" y="478"/>
                  </a:lnTo>
                  <a:lnTo>
                    <a:pt x="13" y="535"/>
                  </a:lnTo>
                  <a:lnTo>
                    <a:pt x="0" y="0"/>
                  </a:lnTo>
                  <a:lnTo>
                    <a:pt x="1520" y="0"/>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62" name="Freeform 1040"/>
            <p:cNvSpPr>
              <a:spLocks/>
            </p:cNvSpPr>
            <p:nvPr/>
          </p:nvSpPr>
          <p:spPr bwMode="auto">
            <a:xfrm>
              <a:off x="3916" y="2977"/>
              <a:ext cx="187" cy="67"/>
            </a:xfrm>
            <a:custGeom>
              <a:avLst/>
              <a:gdLst>
                <a:gd name="T0" fmla="*/ 0 w 1492"/>
                <a:gd name="T1" fmla="*/ 0 h 542"/>
                <a:gd name="T2" fmla="*/ 0 w 1492"/>
                <a:gd name="T3" fmla="*/ 0 h 542"/>
                <a:gd name="T4" fmla="*/ 0 w 1492"/>
                <a:gd name="T5" fmla="*/ 0 h 542"/>
                <a:gd name="T6" fmla="*/ 0 w 1492"/>
                <a:gd name="T7" fmla="*/ 0 h 542"/>
                <a:gd name="T8" fmla="*/ 0 w 1492"/>
                <a:gd name="T9" fmla="*/ 0 h 542"/>
                <a:gd name="T10" fmla="*/ 0 w 1492"/>
                <a:gd name="T11" fmla="*/ 0 h 542"/>
                <a:gd name="T12" fmla="*/ 0 w 1492"/>
                <a:gd name="T13" fmla="*/ 0 h 542"/>
                <a:gd name="T14" fmla="*/ 0 w 1492"/>
                <a:gd name="T15" fmla="*/ 0 h 542"/>
                <a:gd name="T16" fmla="*/ 0 w 1492"/>
                <a:gd name="T17" fmla="*/ 0 h 542"/>
                <a:gd name="T18" fmla="*/ 0 w 1492"/>
                <a:gd name="T19" fmla="*/ 0 h 542"/>
                <a:gd name="T20" fmla="*/ 0 w 1492"/>
                <a:gd name="T21" fmla="*/ 0 h 5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2"/>
                <a:gd name="T34" fmla="*/ 0 h 542"/>
                <a:gd name="T35" fmla="*/ 1492 w 1492"/>
                <a:gd name="T36" fmla="*/ 542 h 5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2" h="542">
                  <a:moveTo>
                    <a:pt x="1492" y="542"/>
                  </a:moveTo>
                  <a:lnTo>
                    <a:pt x="1492" y="20"/>
                  </a:lnTo>
                  <a:lnTo>
                    <a:pt x="1286" y="82"/>
                  </a:lnTo>
                  <a:lnTo>
                    <a:pt x="1073" y="129"/>
                  </a:lnTo>
                  <a:lnTo>
                    <a:pt x="848" y="148"/>
                  </a:lnTo>
                  <a:lnTo>
                    <a:pt x="626" y="135"/>
                  </a:lnTo>
                  <a:lnTo>
                    <a:pt x="413" y="117"/>
                  </a:lnTo>
                  <a:lnTo>
                    <a:pt x="194" y="64"/>
                  </a:lnTo>
                  <a:lnTo>
                    <a:pt x="0" y="0"/>
                  </a:lnTo>
                  <a:lnTo>
                    <a:pt x="0" y="542"/>
                  </a:lnTo>
                  <a:lnTo>
                    <a:pt x="1492" y="542"/>
                  </a:lnTo>
                  <a:close/>
                </a:path>
              </a:pathLst>
            </a:custGeom>
            <a:solidFill>
              <a:srgbClr val="000000"/>
            </a:solidFill>
            <a:ln w="0">
              <a:solidFill>
                <a:srgbClr val="000000"/>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63" name="Freeform 1041"/>
            <p:cNvSpPr>
              <a:spLocks/>
            </p:cNvSpPr>
            <p:nvPr/>
          </p:nvSpPr>
          <p:spPr bwMode="auto">
            <a:xfrm>
              <a:off x="3735" y="1766"/>
              <a:ext cx="556" cy="1218"/>
            </a:xfrm>
            <a:custGeom>
              <a:avLst/>
              <a:gdLst>
                <a:gd name="T0" fmla="*/ 0 w 4449"/>
                <a:gd name="T1" fmla="*/ 0 h 9746"/>
                <a:gd name="T2" fmla="*/ 0 w 4449"/>
                <a:gd name="T3" fmla="*/ 0 h 9746"/>
                <a:gd name="T4" fmla="*/ 0 w 4449"/>
                <a:gd name="T5" fmla="*/ 0 h 9746"/>
                <a:gd name="T6" fmla="*/ 0 w 4449"/>
                <a:gd name="T7" fmla="*/ 0 h 9746"/>
                <a:gd name="T8" fmla="*/ 0 w 4449"/>
                <a:gd name="T9" fmla="*/ 0 h 9746"/>
                <a:gd name="T10" fmla="*/ 0 w 4449"/>
                <a:gd name="T11" fmla="*/ 0 h 9746"/>
                <a:gd name="T12" fmla="*/ 0 w 4449"/>
                <a:gd name="T13" fmla="*/ 0 h 9746"/>
                <a:gd name="T14" fmla="*/ 0 w 4449"/>
                <a:gd name="T15" fmla="*/ 0 h 9746"/>
                <a:gd name="T16" fmla="*/ 0 w 4449"/>
                <a:gd name="T17" fmla="*/ 0 h 9746"/>
                <a:gd name="T18" fmla="*/ 0 w 4449"/>
                <a:gd name="T19" fmla="*/ 0 h 9746"/>
                <a:gd name="T20" fmla="*/ 0 w 4449"/>
                <a:gd name="T21" fmla="*/ 0 h 9746"/>
                <a:gd name="T22" fmla="*/ 0 w 4449"/>
                <a:gd name="T23" fmla="*/ 0 h 9746"/>
                <a:gd name="T24" fmla="*/ 0 w 4449"/>
                <a:gd name="T25" fmla="*/ 0 h 9746"/>
                <a:gd name="T26" fmla="*/ 0 w 4449"/>
                <a:gd name="T27" fmla="*/ 0 h 9746"/>
                <a:gd name="T28" fmla="*/ 0 w 4449"/>
                <a:gd name="T29" fmla="*/ 0 h 9746"/>
                <a:gd name="T30" fmla="*/ 0 w 4449"/>
                <a:gd name="T31" fmla="*/ 0 h 9746"/>
                <a:gd name="T32" fmla="*/ 0 w 4449"/>
                <a:gd name="T33" fmla="*/ 0 h 9746"/>
                <a:gd name="T34" fmla="*/ 0 w 4449"/>
                <a:gd name="T35" fmla="*/ 0 h 9746"/>
                <a:gd name="T36" fmla="*/ 0 w 4449"/>
                <a:gd name="T37" fmla="*/ 0 h 9746"/>
                <a:gd name="T38" fmla="*/ 0 w 4449"/>
                <a:gd name="T39" fmla="*/ 0 h 9746"/>
                <a:gd name="T40" fmla="*/ 0 w 4449"/>
                <a:gd name="T41" fmla="*/ 0 h 9746"/>
                <a:gd name="T42" fmla="*/ 0 w 4449"/>
                <a:gd name="T43" fmla="*/ 0 h 9746"/>
                <a:gd name="T44" fmla="*/ 0 w 4449"/>
                <a:gd name="T45" fmla="*/ 0 h 9746"/>
                <a:gd name="T46" fmla="*/ 0 w 4449"/>
                <a:gd name="T47" fmla="*/ 0 h 9746"/>
                <a:gd name="T48" fmla="*/ 0 w 4449"/>
                <a:gd name="T49" fmla="*/ 0 h 9746"/>
                <a:gd name="T50" fmla="*/ 0 w 4449"/>
                <a:gd name="T51" fmla="*/ 0 h 9746"/>
                <a:gd name="T52" fmla="*/ 0 w 4449"/>
                <a:gd name="T53" fmla="*/ 0 h 9746"/>
                <a:gd name="T54" fmla="*/ 0 w 4449"/>
                <a:gd name="T55" fmla="*/ 0 h 9746"/>
                <a:gd name="T56" fmla="*/ 0 w 4449"/>
                <a:gd name="T57" fmla="*/ 0 h 9746"/>
                <a:gd name="T58" fmla="*/ 0 w 4449"/>
                <a:gd name="T59" fmla="*/ 0 h 9746"/>
                <a:gd name="T60" fmla="*/ 0 w 4449"/>
                <a:gd name="T61" fmla="*/ 0 h 9746"/>
                <a:gd name="T62" fmla="*/ 0 w 4449"/>
                <a:gd name="T63" fmla="*/ 0 h 9746"/>
                <a:gd name="T64" fmla="*/ 0 w 4449"/>
                <a:gd name="T65" fmla="*/ 0 h 9746"/>
                <a:gd name="T66" fmla="*/ 0 w 4449"/>
                <a:gd name="T67" fmla="*/ 0 h 9746"/>
                <a:gd name="T68" fmla="*/ 0 w 4449"/>
                <a:gd name="T69" fmla="*/ 0 h 9746"/>
                <a:gd name="T70" fmla="*/ 0 w 4449"/>
                <a:gd name="T71" fmla="*/ 0 h 9746"/>
                <a:gd name="T72" fmla="*/ 0 w 4449"/>
                <a:gd name="T73" fmla="*/ 0 h 9746"/>
                <a:gd name="T74" fmla="*/ 0 w 4449"/>
                <a:gd name="T75" fmla="*/ 0 h 9746"/>
                <a:gd name="T76" fmla="*/ 0 w 4449"/>
                <a:gd name="T77" fmla="*/ 0 h 9746"/>
                <a:gd name="T78" fmla="*/ 0 w 4449"/>
                <a:gd name="T79" fmla="*/ 0 h 9746"/>
                <a:gd name="T80" fmla="*/ 0 w 4449"/>
                <a:gd name="T81" fmla="*/ 0 h 9746"/>
                <a:gd name="T82" fmla="*/ 0 w 4449"/>
                <a:gd name="T83" fmla="*/ 0 h 9746"/>
                <a:gd name="T84" fmla="*/ 0 w 4449"/>
                <a:gd name="T85" fmla="*/ 0 h 9746"/>
                <a:gd name="T86" fmla="*/ 0 w 4449"/>
                <a:gd name="T87" fmla="*/ 0 h 9746"/>
                <a:gd name="T88" fmla="*/ 0 w 4449"/>
                <a:gd name="T89" fmla="*/ 0 h 9746"/>
                <a:gd name="T90" fmla="*/ 0 w 4449"/>
                <a:gd name="T91" fmla="*/ 0 h 9746"/>
                <a:gd name="T92" fmla="*/ 0 w 4449"/>
                <a:gd name="T93" fmla="*/ 0 h 9746"/>
                <a:gd name="T94" fmla="*/ 0 w 4449"/>
                <a:gd name="T95" fmla="*/ 0 h 9746"/>
                <a:gd name="T96" fmla="*/ 0 w 4449"/>
                <a:gd name="T97" fmla="*/ 0 h 9746"/>
                <a:gd name="T98" fmla="*/ 0 w 4449"/>
                <a:gd name="T99" fmla="*/ 0 h 9746"/>
                <a:gd name="T100" fmla="*/ 0 w 4449"/>
                <a:gd name="T101" fmla="*/ 0 h 9746"/>
                <a:gd name="T102" fmla="*/ 0 w 4449"/>
                <a:gd name="T103" fmla="*/ 0 h 9746"/>
                <a:gd name="T104" fmla="*/ 0 w 4449"/>
                <a:gd name="T105" fmla="*/ 0 h 9746"/>
                <a:gd name="T106" fmla="*/ 0 w 4449"/>
                <a:gd name="T107" fmla="*/ 0 h 9746"/>
                <a:gd name="T108" fmla="*/ 0 w 4449"/>
                <a:gd name="T109" fmla="*/ 0 h 9746"/>
                <a:gd name="T110" fmla="*/ 0 w 4449"/>
                <a:gd name="T111" fmla="*/ 0 h 9746"/>
                <a:gd name="T112" fmla="*/ 0 w 4449"/>
                <a:gd name="T113" fmla="*/ 0 h 9746"/>
                <a:gd name="T114" fmla="*/ 0 w 4449"/>
                <a:gd name="T115" fmla="*/ 0 h 9746"/>
                <a:gd name="T116" fmla="*/ 0 w 4449"/>
                <a:gd name="T117" fmla="*/ 0 h 9746"/>
                <a:gd name="T118" fmla="*/ 0 w 4449"/>
                <a:gd name="T119" fmla="*/ 0 h 97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49"/>
                <a:gd name="T181" fmla="*/ 0 h 9746"/>
                <a:gd name="T182" fmla="*/ 4449 w 4449"/>
                <a:gd name="T183" fmla="*/ 9746 h 97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49" h="9746">
                  <a:moveTo>
                    <a:pt x="1389" y="4367"/>
                  </a:moveTo>
                  <a:lnTo>
                    <a:pt x="970" y="4053"/>
                  </a:lnTo>
                  <a:lnTo>
                    <a:pt x="591" y="3755"/>
                  </a:lnTo>
                  <a:lnTo>
                    <a:pt x="442" y="3582"/>
                  </a:lnTo>
                  <a:lnTo>
                    <a:pt x="318" y="3394"/>
                  </a:lnTo>
                  <a:lnTo>
                    <a:pt x="214" y="3187"/>
                  </a:lnTo>
                  <a:lnTo>
                    <a:pt x="117" y="2979"/>
                  </a:lnTo>
                  <a:lnTo>
                    <a:pt x="61" y="2760"/>
                  </a:lnTo>
                  <a:lnTo>
                    <a:pt x="20" y="2547"/>
                  </a:lnTo>
                  <a:lnTo>
                    <a:pt x="0" y="2321"/>
                  </a:lnTo>
                  <a:lnTo>
                    <a:pt x="15" y="2095"/>
                  </a:lnTo>
                  <a:lnTo>
                    <a:pt x="28" y="1862"/>
                  </a:lnTo>
                  <a:lnTo>
                    <a:pt x="81" y="1642"/>
                  </a:lnTo>
                  <a:lnTo>
                    <a:pt x="143" y="1437"/>
                  </a:lnTo>
                  <a:lnTo>
                    <a:pt x="240" y="1229"/>
                  </a:lnTo>
                  <a:lnTo>
                    <a:pt x="357" y="1033"/>
                  </a:lnTo>
                  <a:lnTo>
                    <a:pt x="484" y="850"/>
                  </a:lnTo>
                  <a:lnTo>
                    <a:pt x="633" y="672"/>
                  </a:lnTo>
                  <a:lnTo>
                    <a:pt x="800" y="524"/>
                  </a:lnTo>
                  <a:lnTo>
                    <a:pt x="978" y="389"/>
                  </a:lnTo>
                  <a:lnTo>
                    <a:pt x="1178" y="266"/>
                  </a:lnTo>
                  <a:lnTo>
                    <a:pt x="1377" y="175"/>
                  </a:lnTo>
                  <a:lnTo>
                    <a:pt x="1591" y="97"/>
                  </a:lnTo>
                  <a:lnTo>
                    <a:pt x="1805" y="38"/>
                  </a:lnTo>
                  <a:lnTo>
                    <a:pt x="2022" y="8"/>
                  </a:lnTo>
                  <a:lnTo>
                    <a:pt x="2254" y="0"/>
                  </a:lnTo>
                  <a:lnTo>
                    <a:pt x="2467" y="12"/>
                  </a:lnTo>
                  <a:lnTo>
                    <a:pt x="2699" y="53"/>
                  </a:lnTo>
                  <a:lnTo>
                    <a:pt x="2920" y="109"/>
                  </a:lnTo>
                  <a:lnTo>
                    <a:pt x="3127" y="196"/>
                  </a:lnTo>
                  <a:lnTo>
                    <a:pt x="3326" y="292"/>
                  </a:lnTo>
                  <a:lnTo>
                    <a:pt x="3519" y="422"/>
                  </a:lnTo>
                  <a:lnTo>
                    <a:pt x="3694" y="558"/>
                  </a:lnTo>
                  <a:lnTo>
                    <a:pt x="3857" y="717"/>
                  </a:lnTo>
                  <a:lnTo>
                    <a:pt x="3998" y="880"/>
                  </a:lnTo>
                  <a:lnTo>
                    <a:pt x="4127" y="1068"/>
                  </a:lnTo>
                  <a:lnTo>
                    <a:pt x="4236" y="1273"/>
                  </a:lnTo>
                  <a:lnTo>
                    <a:pt x="4320" y="1478"/>
                  </a:lnTo>
                  <a:lnTo>
                    <a:pt x="4389" y="1694"/>
                  </a:lnTo>
                  <a:lnTo>
                    <a:pt x="4430" y="1914"/>
                  </a:lnTo>
                  <a:lnTo>
                    <a:pt x="4449" y="2147"/>
                  </a:lnTo>
                  <a:lnTo>
                    <a:pt x="4449" y="2373"/>
                  </a:lnTo>
                  <a:lnTo>
                    <a:pt x="4423" y="2597"/>
                  </a:lnTo>
                  <a:lnTo>
                    <a:pt x="4389" y="2812"/>
                  </a:lnTo>
                  <a:lnTo>
                    <a:pt x="4313" y="3026"/>
                  </a:lnTo>
                  <a:lnTo>
                    <a:pt x="4224" y="3231"/>
                  </a:lnTo>
                  <a:lnTo>
                    <a:pt x="4112" y="3439"/>
                  </a:lnTo>
                  <a:lnTo>
                    <a:pt x="3990" y="3620"/>
                  </a:lnTo>
                  <a:lnTo>
                    <a:pt x="3837" y="3787"/>
                  </a:lnTo>
                  <a:lnTo>
                    <a:pt x="2928" y="4389"/>
                  </a:lnTo>
                  <a:lnTo>
                    <a:pt x="2816" y="4532"/>
                  </a:lnTo>
                  <a:lnTo>
                    <a:pt x="2740" y="4603"/>
                  </a:lnTo>
                  <a:lnTo>
                    <a:pt x="2693" y="4696"/>
                  </a:lnTo>
                  <a:lnTo>
                    <a:pt x="2653" y="4783"/>
                  </a:lnTo>
                  <a:lnTo>
                    <a:pt x="2643" y="4880"/>
                  </a:lnTo>
                  <a:lnTo>
                    <a:pt x="2643" y="4990"/>
                  </a:lnTo>
                  <a:lnTo>
                    <a:pt x="2679" y="5073"/>
                  </a:lnTo>
                  <a:lnTo>
                    <a:pt x="2726" y="5171"/>
                  </a:lnTo>
                  <a:lnTo>
                    <a:pt x="2796" y="5242"/>
                  </a:lnTo>
                  <a:lnTo>
                    <a:pt x="2867" y="5300"/>
                  </a:lnTo>
                  <a:lnTo>
                    <a:pt x="2893" y="5308"/>
                  </a:lnTo>
                  <a:lnTo>
                    <a:pt x="3837" y="5959"/>
                  </a:lnTo>
                  <a:lnTo>
                    <a:pt x="3990" y="6126"/>
                  </a:lnTo>
                  <a:lnTo>
                    <a:pt x="4112" y="6315"/>
                  </a:lnTo>
                  <a:lnTo>
                    <a:pt x="4224" y="6514"/>
                  </a:lnTo>
                  <a:lnTo>
                    <a:pt x="4313" y="6722"/>
                  </a:lnTo>
                  <a:lnTo>
                    <a:pt x="4389" y="6928"/>
                  </a:lnTo>
                  <a:lnTo>
                    <a:pt x="4423" y="7155"/>
                  </a:lnTo>
                  <a:lnTo>
                    <a:pt x="4449" y="7381"/>
                  </a:lnTo>
                  <a:lnTo>
                    <a:pt x="4449" y="7607"/>
                  </a:lnTo>
                  <a:lnTo>
                    <a:pt x="4430" y="7832"/>
                  </a:lnTo>
                  <a:lnTo>
                    <a:pt x="4389" y="8060"/>
                  </a:lnTo>
                  <a:lnTo>
                    <a:pt x="4320" y="8274"/>
                  </a:lnTo>
                  <a:lnTo>
                    <a:pt x="4236" y="8481"/>
                  </a:lnTo>
                  <a:lnTo>
                    <a:pt x="4127" y="8681"/>
                  </a:lnTo>
                  <a:lnTo>
                    <a:pt x="3998" y="8867"/>
                  </a:lnTo>
                  <a:lnTo>
                    <a:pt x="3857" y="9037"/>
                  </a:lnTo>
                  <a:lnTo>
                    <a:pt x="3694" y="9190"/>
                  </a:lnTo>
                  <a:lnTo>
                    <a:pt x="3519" y="9333"/>
                  </a:lnTo>
                  <a:lnTo>
                    <a:pt x="3326" y="9455"/>
                  </a:lnTo>
                  <a:lnTo>
                    <a:pt x="3127" y="9559"/>
                  </a:lnTo>
                  <a:lnTo>
                    <a:pt x="2920" y="9635"/>
                  </a:lnTo>
                  <a:lnTo>
                    <a:pt x="2699" y="9696"/>
                  </a:lnTo>
                  <a:lnTo>
                    <a:pt x="2467" y="9732"/>
                  </a:lnTo>
                  <a:lnTo>
                    <a:pt x="2254" y="9746"/>
                  </a:lnTo>
                  <a:lnTo>
                    <a:pt x="2022" y="9732"/>
                  </a:lnTo>
                  <a:lnTo>
                    <a:pt x="1805" y="9706"/>
                  </a:lnTo>
                  <a:lnTo>
                    <a:pt x="1591" y="9649"/>
                  </a:lnTo>
                  <a:lnTo>
                    <a:pt x="1377" y="9571"/>
                  </a:lnTo>
                  <a:lnTo>
                    <a:pt x="1178" y="9482"/>
                  </a:lnTo>
                  <a:lnTo>
                    <a:pt x="978" y="9359"/>
                  </a:lnTo>
                  <a:lnTo>
                    <a:pt x="800" y="9231"/>
                  </a:lnTo>
                  <a:lnTo>
                    <a:pt x="633" y="9068"/>
                  </a:lnTo>
                  <a:lnTo>
                    <a:pt x="484" y="8906"/>
                  </a:lnTo>
                  <a:lnTo>
                    <a:pt x="357" y="8720"/>
                  </a:lnTo>
                  <a:lnTo>
                    <a:pt x="240" y="8517"/>
                  </a:lnTo>
                  <a:lnTo>
                    <a:pt x="143" y="8312"/>
                  </a:lnTo>
                  <a:lnTo>
                    <a:pt x="81" y="8104"/>
                  </a:lnTo>
                  <a:lnTo>
                    <a:pt x="28" y="7878"/>
                  </a:lnTo>
                  <a:lnTo>
                    <a:pt x="15" y="7659"/>
                  </a:lnTo>
                  <a:lnTo>
                    <a:pt x="0" y="7433"/>
                  </a:lnTo>
                  <a:lnTo>
                    <a:pt x="20" y="7206"/>
                  </a:lnTo>
                  <a:lnTo>
                    <a:pt x="61" y="6989"/>
                  </a:lnTo>
                  <a:lnTo>
                    <a:pt x="117" y="6768"/>
                  </a:lnTo>
                  <a:lnTo>
                    <a:pt x="214" y="6562"/>
                  </a:lnTo>
                  <a:lnTo>
                    <a:pt x="318" y="6359"/>
                  </a:lnTo>
                  <a:lnTo>
                    <a:pt x="442" y="6166"/>
                  </a:lnTo>
                  <a:lnTo>
                    <a:pt x="591" y="5993"/>
                  </a:lnTo>
                  <a:lnTo>
                    <a:pt x="1556" y="5308"/>
                  </a:lnTo>
                  <a:lnTo>
                    <a:pt x="1641" y="5254"/>
                  </a:lnTo>
                  <a:lnTo>
                    <a:pt x="1708" y="5183"/>
                  </a:lnTo>
                  <a:lnTo>
                    <a:pt x="1764" y="5094"/>
                  </a:lnTo>
                  <a:lnTo>
                    <a:pt x="1797" y="5010"/>
                  </a:lnTo>
                  <a:lnTo>
                    <a:pt x="1816" y="4905"/>
                  </a:lnTo>
                  <a:lnTo>
                    <a:pt x="1805" y="4796"/>
                  </a:lnTo>
                  <a:lnTo>
                    <a:pt x="1770" y="4712"/>
                  </a:lnTo>
                  <a:lnTo>
                    <a:pt x="1719" y="4621"/>
                  </a:lnTo>
                  <a:lnTo>
                    <a:pt x="1647" y="4542"/>
                  </a:lnTo>
                  <a:lnTo>
                    <a:pt x="1571" y="4493"/>
                  </a:lnTo>
                  <a:lnTo>
                    <a:pt x="1407" y="43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350">
                <a:solidFill>
                  <a:prstClr val="black"/>
                </a:solidFill>
                <a:latin typeface="Calibri"/>
              </a:endParaRPr>
            </a:p>
          </p:txBody>
        </p:sp>
        <p:sp>
          <p:nvSpPr>
            <p:cNvPr id="16464" name="Freeform 1042"/>
            <p:cNvSpPr>
              <a:spLocks/>
            </p:cNvSpPr>
            <p:nvPr/>
          </p:nvSpPr>
          <p:spPr bwMode="auto">
            <a:xfrm>
              <a:off x="3735" y="1815"/>
              <a:ext cx="556" cy="1169"/>
            </a:xfrm>
            <a:custGeom>
              <a:avLst/>
              <a:gdLst>
                <a:gd name="T0" fmla="*/ 0 w 4449"/>
                <a:gd name="T1" fmla="*/ 0 h 9355"/>
                <a:gd name="T2" fmla="*/ 0 w 4449"/>
                <a:gd name="T3" fmla="*/ 0 h 9355"/>
                <a:gd name="T4" fmla="*/ 0 w 4449"/>
                <a:gd name="T5" fmla="*/ 0 h 9355"/>
                <a:gd name="T6" fmla="*/ 0 w 4449"/>
                <a:gd name="T7" fmla="*/ 0 h 9355"/>
                <a:gd name="T8" fmla="*/ 0 w 4449"/>
                <a:gd name="T9" fmla="*/ 0 h 9355"/>
                <a:gd name="T10" fmla="*/ 0 w 4449"/>
                <a:gd name="T11" fmla="*/ 0 h 9355"/>
                <a:gd name="T12" fmla="*/ 0 w 4449"/>
                <a:gd name="T13" fmla="*/ 0 h 9355"/>
                <a:gd name="T14" fmla="*/ 0 w 4449"/>
                <a:gd name="T15" fmla="*/ 0 h 9355"/>
                <a:gd name="T16" fmla="*/ 0 w 4449"/>
                <a:gd name="T17" fmla="*/ 0 h 9355"/>
                <a:gd name="T18" fmla="*/ 0 w 4449"/>
                <a:gd name="T19" fmla="*/ 0 h 9355"/>
                <a:gd name="T20" fmla="*/ 0 w 4449"/>
                <a:gd name="T21" fmla="*/ 0 h 9355"/>
                <a:gd name="T22" fmla="*/ 0 w 4449"/>
                <a:gd name="T23" fmla="*/ 0 h 9355"/>
                <a:gd name="T24" fmla="*/ 0 w 4449"/>
                <a:gd name="T25" fmla="*/ 0 h 9355"/>
                <a:gd name="T26" fmla="*/ 0 w 4449"/>
                <a:gd name="T27" fmla="*/ 0 h 9355"/>
                <a:gd name="T28" fmla="*/ 0 w 4449"/>
                <a:gd name="T29" fmla="*/ 0 h 9355"/>
                <a:gd name="T30" fmla="*/ 0 w 4449"/>
                <a:gd name="T31" fmla="*/ 0 h 9355"/>
                <a:gd name="T32" fmla="*/ 0 w 4449"/>
                <a:gd name="T33" fmla="*/ 0 h 9355"/>
                <a:gd name="T34" fmla="*/ 0 w 4449"/>
                <a:gd name="T35" fmla="*/ 0 h 9355"/>
                <a:gd name="T36" fmla="*/ 0 w 4449"/>
                <a:gd name="T37" fmla="*/ 0 h 9355"/>
                <a:gd name="T38" fmla="*/ 0 w 4449"/>
                <a:gd name="T39" fmla="*/ 0 h 9355"/>
                <a:gd name="T40" fmla="*/ 0 w 4449"/>
                <a:gd name="T41" fmla="*/ 0 h 9355"/>
                <a:gd name="T42" fmla="*/ 0 w 4449"/>
                <a:gd name="T43" fmla="*/ 0 h 9355"/>
                <a:gd name="T44" fmla="*/ 0 w 4449"/>
                <a:gd name="T45" fmla="*/ 0 h 9355"/>
                <a:gd name="T46" fmla="*/ 0 w 4449"/>
                <a:gd name="T47" fmla="*/ 0 h 9355"/>
                <a:gd name="T48" fmla="*/ 0 w 4449"/>
                <a:gd name="T49" fmla="*/ 0 h 9355"/>
                <a:gd name="T50" fmla="*/ 0 w 4449"/>
                <a:gd name="T51" fmla="*/ 0 h 9355"/>
                <a:gd name="T52" fmla="*/ 0 w 4449"/>
                <a:gd name="T53" fmla="*/ 0 h 9355"/>
                <a:gd name="T54" fmla="*/ 0 w 4449"/>
                <a:gd name="T55" fmla="*/ 0 h 9355"/>
                <a:gd name="T56" fmla="*/ 0 w 4449"/>
                <a:gd name="T57" fmla="*/ 0 h 9355"/>
                <a:gd name="T58" fmla="*/ 0 w 4449"/>
                <a:gd name="T59" fmla="*/ 0 h 9355"/>
                <a:gd name="T60" fmla="*/ 0 w 4449"/>
                <a:gd name="T61" fmla="*/ 0 h 9355"/>
                <a:gd name="T62" fmla="*/ 0 w 4449"/>
                <a:gd name="T63" fmla="*/ 0 h 9355"/>
                <a:gd name="T64" fmla="*/ 0 w 4449"/>
                <a:gd name="T65" fmla="*/ 0 h 9355"/>
                <a:gd name="T66" fmla="*/ 0 w 4449"/>
                <a:gd name="T67" fmla="*/ 0 h 93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49"/>
                <a:gd name="T103" fmla="*/ 0 h 9355"/>
                <a:gd name="T104" fmla="*/ 4449 w 4449"/>
                <a:gd name="T105" fmla="*/ 9355 h 935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49" h="9355">
                  <a:moveTo>
                    <a:pt x="1227" y="3853"/>
                  </a:moveTo>
                  <a:lnTo>
                    <a:pt x="970" y="3662"/>
                  </a:lnTo>
                  <a:lnTo>
                    <a:pt x="591" y="3364"/>
                  </a:lnTo>
                  <a:lnTo>
                    <a:pt x="442" y="3191"/>
                  </a:lnTo>
                  <a:lnTo>
                    <a:pt x="318" y="3003"/>
                  </a:lnTo>
                  <a:lnTo>
                    <a:pt x="214" y="2796"/>
                  </a:lnTo>
                  <a:lnTo>
                    <a:pt x="117" y="2588"/>
                  </a:lnTo>
                  <a:lnTo>
                    <a:pt x="61" y="2369"/>
                  </a:lnTo>
                  <a:lnTo>
                    <a:pt x="20" y="2156"/>
                  </a:lnTo>
                  <a:lnTo>
                    <a:pt x="0" y="1930"/>
                  </a:lnTo>
                  <a:lnTo>
                    <a:pt x="15" y="1704"/>
                  </a:lnTo>
                  <a:lnTo>
                    <a:pt x="28" y="1471"/>
                  </a:lnTo>
                  <a:lnTo>
                    <a:pt x="81" y="1251"/>
                  </a:lnTo>
                  <a:lnTo>
                    <a:pt x="143" y="1046"/>
                  </a:lnTo>
                  <a:lnTo>
                    <a:pt x="240" y="838"/>
                  </a:lnTo>
                  <a:lnTo>
                    <a:pt x="357" y="642"/>
                  </a:lnTo>
                  <a:lnTo>
                    <a:pt x="484" y="459"/>
                  </a:lnTo>
                  <a:lnTo>
                    <a:pt x="633" y="281"/>
                  </a:lnTo>
                  <a:lnTo>
                    <a:pt x="789" y="146"/>
                  </a:lnTo>
                  <a:lnTo>
                    <a:pt x="980" y="0"/>
                  </a:lnTo>
                  <a:lnTo>
                    <a:pt x="3471" y="0"/>
                  </a:lnTo>
                  <a:lnTo>
                    <a:pt x="3681" y="157"/>
                  </a:lnTo>
                  <a:lnTo>
                    <a:pt x="3857" y="326"/>
                  </a:lnTo>
                  <a:lnTo>
                    <a:pt x="3998" y="489"/>
                  </a:lnTo>
                  <a:lnTo>
                    <a:pt x="4127" y="677"/>
                  </a:lnTo>
                  <a:lnTo>
                    <a:pt x="4236" y="882"/>
                  </a:lnTo>
                  <a:lnTo>
                    <a:pt x="4320" y="1087"/>
                  </a:lnTo>
                  <a:lnTo>
                    <a:pt x="4389" y="1303"/>
                  </a:lnTo>
                  <a:lnTo>
                    <a:pt x="4430" y="1523"/>
                  </a:lnTo>
                  <a:lnTo>
                    <a:pt x="4449" y="1756"/>
                  </a:lnTo>
                  <a:lnTo>
                    <a:pt x="4449" y="1982"/>
                  </a:lnTo>
                  <a:lnTo>
                    <a:pt x="4423" y="2206"/>
                  </a:lnTo>
                  <a:lnTo>
                    <a:pt x="4389" y="2421"/>
                  </a:lnTo>
                  <a:lnTo>
                    <a:pt x="4313" y="2635"/>
                  </a:lnTo>
                  <a:lnTo>
                    <a:pt x="4224" y="2840"/>
                  </a:lnTo>
                  <a:lnTo>
                    <a:pt x="4112" y="3048"/>
                  </a:lnTo>
                  <a:lnTo>
                    <a:pt x="3990" y="3229"/>
                  </a:lnTo>
                  <a:lnTo>
                    <a:pt x="3837" y="3396"/>
                  </a:lnTo>
                  <a:lnTo>
                    <a:pt x="2930" y="4033"/>
                  </a:lnTo>
                  <a:lnTo>
                    <a:pt x="2804" y="4143"/>
                  </a:lnTo>
                  <a:lnTo>
                    <a:pt x="2740" y="4212"/>
                  </a:lnTo>
                  <a:lnTo>
                    <a:pt x="2625" y="4345"/>
                  </a:lnTo>
                  <a:lnTo>
                    <a:pt x="2423" y="4654"/>
                  </a:lnTo>
                  <a:lnTo>
                    <a:pt x="2353" y="4881"/>
                  </a:lnTo>
                  <a:lnTo>
                    <a:pt x="2353" y="5520"/>
                  </a:lnTo>
                  <a:lnTo>
                    <a:pt x="2353" y="8624"/>
                  </a:lnTo>
                  <a:lnTo>
                    <a:pt x="3294" y="9097"/>
                  </a:lnTo>
                  <a:lnTo>
                    <a:pt x="3127" y="9168"/>
                  </a:lnTo>
                  <a:lnTo>
                    <a:pt x="2920" y="9244"/>
                  </a:lnTo>
                  <a:lnTo>
                    <a:pt x="2699" y="9305"/>
                  </a:lnTo>
                  <a:lnTo>
                    <a:pt x="2467" y="9341"/>
                  </a:lnTo>
                  <a:lnTo>
                    <a:pt x="2254" y="9355"/>
                  </a:lnTo>
                  <a:lnTo>
                    <a:pt x="2022" y="9341"/>
                  </a:lnTo>
                  <a:lnTo>
                    <a:pt x="1805" y="9315"/>
                  </a:lnTo>
                  <a:lnTo>
                    <a:pt x="1591" y="9258"/>
                  </a:lnTo>
                  <a:lnTo>
                    <a:pt x="1377" y="9180"/>
                  </a:lnTo>
                  <a:lnTo>
                    <a:pt x="1178" y="9091"/>
                  </a:lnTo>
                  <a:lnTo>
                    <a:pt x="2103" y="8624"/>
                  </a:lnTo>
                  <a:lnTo>
                    <a:pt x="2103" y="6388"/>
                  </a:lnTo>
                  <a:lnTo>
                    <a:pt x="2103" y="5428"/>
                  </a:lnTo>
                  <a:lnTo>
                    <a:pt x="2103" y="4881"/>
                  </a:lnTo>
                  <a:lnTo>
                    <a:pt x="2018" y="4655"/>
                  </a:lnTo>
                  <a:lnTo>
                    <a:pt x="1770" y="4321"/>
                  </a:lnTo>
                  <a:lnTo>
                    <a:pt x="1719" y="4230"/>
                  </a:lnTo>
                  <a:lnTo>
                    <a:pt x="1649" y="4164"/>
                  </a:lnTo>
                  <a:lnTo>
                    <a:pt x="1571" y="4102"/>
                  </a:lnTo>
                  <a:lnTo>
                    <a:pt x="1407" y="3983"/>
                  </a:lnTo>
                  <a:lnTo>
                    <a:pt x="1227" y="3853"/>
                  </a:lnTo>
                  <a:close/>
                </a:path>
              </a:pathLst>
            </a:custGeom>
            <a:solidFill>
              <a:srgbClr val="FFEA00"/>
            </a:solidFill>
            <a:ln w="0">
              <a:solidFill>
                <a:srgbClr val="FFEA00"/>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65" name="Freeform 1043"/>
            <p:cNvSpPr>
              <a:spLocks/>
            </p:cNvSpPr>
            <p:nvPr/>
          </p:nvSpPr>
          <p:spPr bwMode="auto">
            <a:xfrm>
              <a:off x="3775" y="2749"/>
              <a:ext cx="178" cy="146"/>
            </a:xfrm>
            <a:custGeom>
              <a:avLst/>
              <a:gdLst>
                <a:gd name="T0" fmla="*/ 0 w 1425"/>
                <a:gd name="T1" fmla="*/ 0 h 1175"/>
                <a:gd name="T2" fmla="*/ 0 w 1425"/>
                <a:gd name="T3" fmla="*/ 0 h 1175"/>
                <a:gd name="T4" fmla="*/ 0 w 1425"/>
                <a:gd name="T5" fmla="*/ 0 h 1175"/>
                <a:gd name="T6" fmla="*/ 0 w 1425"/>
                <a:gd name="T7" fmla="*/ 0 h 1175"/>
                <a:gd name="T8" fmla="*/ 0 w 1425"/>
                <a:gd name="T9" fmla="*/ 0 h 1175"/>
                <a:gd name="T10" fmla="*/ 0 60000 65536"/>
                <a:gd name="T11" fmla="*/ 0 60000 65536"/>
                <a:gd name="T12" fmla="*/ 0 60000 65536"/>
                <a:gd name="T13" fmla="*/ 0 60000 65536"/>
                <a:gd name="T14" fmla="*/ 0 60000 65536"/>
                <a:gd name="T15" fmla="*/ 0 w 1425"/>
                <a:gd name="T16" fmla="*/ 0 h 1175"/>
                <a:gd name="T17" fmla="*/ 1425 w 1425"/>
                <a:gd name="T18" fmla="*/ 1175 h 1175"/>
              </a:gdLst>
              <a:ahLst/>
              <a:cxnLst>
                <a:cxn ang="T10">
                  <a:pos x="T0" y="T1"/>
                </a:cxn>
                <a:cxn ang="T11">
                  <a:pos x="T2" y="T3"/>
                </a:cxn>
                <a:cxn ang="T12">
                  <a:pos x="T4" y="T5"/>
                </a:cxn>
                <a:cxn ang="T13">
                  <a:pos x="T6" y="T7"/>
                </a:cxn>
                <a:cxn ang="T14">
                  <a:pos x="T8" y="T9"/>
                </a:cxn>
              </a:cxnLst>
              <a:rect l="T15" t="T16" r="T17" b="T18"/>
              <a:pathLst>
                <a:path w="1425" h="1175">
                  <a:moveTo>
                    <a:pt x="1057" y="0"/>
                  </a:moveTo>
                  <a:lnTo>
                    <a:pt x="0" y="674"/>
                  </a:lnTo>
                  <a:lnTo>
                    <a:pt x="469" y="1175"/>
                  </a:lnTo>
                  <a:lnTo>
                    <a:pt x="1425" y="242"/>
                  </a:lnTo>
                  <a:lnTo>
                    <a:pt x="1057" y="0"/>
                  </a:lnTo>
                  <a:close/>
                </a:path>
              </a:pathLst>
            </a:custGeom>
            <a:solidFill>
              <a:srgbClr val="FFFFFF"/>
            </a:solidFill>
            <a:ln w="0">
              <a:solidFill>
                <a:srgbClr val="FFFFFF"/>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66" name="Freeform 1044"/>
            <p:cNvSpPr>
              <a:spLocks/>
            </p:cNvSpPr>
            <p:nvPr/>
          </p:nvSpPr>
          <p:spPr bwMode="auto">
            <a:xfrm>
              <a:off x="3775" y="2098"/>
              <a:ext cx="206" cy="209"/>
            </a:xfrm>
            <a:custGeom>
              <a:avLst/>
              <a:gdLst>
                <a:gd name="T0" fmla="*/ 0 w 1650"/>
                <a:gd name="T1" fmla="*/ 0 h 1674"/>
                <a:gd name="T2" fmla="*/ 0 w 1650"/>
                <a:gd name="T3" fmla="*/ 0 h 1674"/>
                <a:gd name="T4" fmla="*/ 0 w 1650"/>
                <a:gd name="T5" fmla="*/ 0 h 1674"/>
                <a:gd name="T6" fmla="*/ 0 w 1650"/>
                <a:gd name="T7" fmla="*/ 0 h 1674"/>
                <a:gd name="T8" fmla="*/ 0 w 1650"/>
                <a:gd name="T9" fmla="*/ 0 h 1674"/>
                <a:gd name="T10" fmla="*/ 0 w 1650"/>
                <a:gd name="T11" fmla="*/ 0 h 1674"/>
                <a:gd name="T12" fmla="*/ 0 w 1650"/>
                <a:gd name="T13" fmla="*/ 0 h 1674"/>
                <a:gd name="T14" fmla="*/ 0 60000 65536"/>
                <a:gd name="T15" fmla="*/ 0 60000 65536"/>
                <a:gd name="T16" fmla="*/ 0 60000 65536"/>
                <a:gd name="T17" fmla="*/ 0 60000 65536"/>
                <a:gd name="T18" fmla="*/ 0 60000 65536"/>
                <a:gd name="T19" fmla="*/ 0 60000 65536"/>
                <a:gd name="T20" fmla="*/ 0 60000 65536"/>
                <a:gd name="T21" fmla="*/ 0 w 1650"/>
                <a:gd name="T22" fmla="*/ 0 h 1674"/>
                <a:gd name="T23" fmla="*/ 1650 w 1650"/>
                <a:gd name="T24" fmla="*/ 1674 h 16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0" h="1674">
                  <a:moveTo>
                    <a:pt x="1057" y="0"/>
                  </a:moveTo>
                  <a:lnTo>
                    <a:pt x="0" y="666"/>
                  </a:lnTo>
                  <a:lnTo>
                    <a:pt x="469" y="1172"/>
                  </a:lnTo>
                  <a:lnTo>
                    <a:pt x="1057" y="1513"/>
                  </a:lnTo>
                  <a:lnTo>
                    <a:pt x="1322" y="1674"/>
                  </a:lnTo>
                  <a:lnTo>
                    <a:pt x="1650" y="417"/>
                  </a:lnTo>
                  <a:lnTo>
                    <a:pt x="1057" y="0"/>
                  </a:lnTo>
                  <a:close/>
                </a:path>
              </a:pathLst>
            </a:custGeom>
            <a:solidFill>
              <a:srgbClr val="FFFFFF"/>
            </a:solidFill>
            <a:ln w="0">
              <a:solidFill>
                <a:srgbClr val="FFFFFF"/>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67" name="Freeform 1045"/>
            <p:cNvSpPr>
              <a:spLocks/>
            </p:cNvSpPr>
            <p:nvPr/>
          </p:nvSpPr>
          <p:spPr bwMode="auto">
            <a:xfrm>
              <a:off x="4095" y="1833"/>
              <a:ext cx="150" cy="181"/>
            </a:xfrm>
            <a:custGeom>
              <a:avLst/>
              <a:gdLst>
                <a:gd name="T0" fmla="*/ 0 w 1196"/>
                <a:gd name="T1" fmla="*/ 0 h 1455"/>
                <a:gd name="T2" fmla="*/ 0 w 1196"/>
                <a:gd name="T3" fmla="*/ 0 h 1455"/>
                <a:gd name="T4" fmla="*/ 0 w 1196"/>
                <a:gd name="T5" fmla="*/ 0 h 1455"/>
                <a:gd name="T6" fmla="*/ 0 w 1196"/>
                <a:gd name="T7" fmla="*/ 0 h 1455"/>
                <a:gd name="T8" fmla="*/ 0 w 1196"/>
                <a:gd name="T9" fmla="*/ 0 h 1455"/>
                <a:gd name="T10" fmla="*/ 0 w 1196"/>
                <a:gd name="T11" fmla="*/ 0 h 1455"/>
                <a:gd name="T12" fmla="*/ 0 w 1196"/>
                <a:gd name="T13" fmla="*/ 0 h 1455"/>
                <a:gd name="T14" fmla="*/ 0 w 1196"/>
                <a:gd name="T15" fmla="*/ 0 h 1455"/>
                <a:gd name="T16" fmla="*/ 0 w 1196"/>
                <a:gd name="T17" fmla="*/ 0 h 1455"/>
                <a:gd name="T18" fmla="*/ 0 w 1196"/>
                <a:gd name="T19" fmla="*/ 0 h 1455"/>
                <a:gd name="T20" fmla="*/ 0 w 1196"/>
                <a:gd name="T21" fmla="*/ 0 h 1455"/>
                <a:gd name="T22" fmla="*/ 0 w 1196"/>
                <a:gd name="T23" fmla="*/ 0 h 1455"/>
                <a:gd name="T24" fmla="*/ 0 w 1196"/>
                <a:gd name="T25" fmla="*/ 0 h 1455"/>
                <a:gd name="T26" fmla="*/ 0 w 1196"/>
                <a:gd name="T27" fmla="*/ 0 h 1455"/>
                <a:gd name="T28" fmla="*/ 0 w 1196"/>
                <a:gd name="T29" fmla="*/ 0 h 1455"/>
                <a:gd name="T30" fmla="*/ 0 w 1196"/>
                <a:gd name="T31" fmla="*/ 0 h 1455"/>
                <a:gd name="T32" fmla="*/ 0 w 1196"/>
                <a:gd name="T33" fmla="*/ 0 h 1455"/>
                <a:gd name="T34" fmla="*/ 0 w 1196"/>
                <a:gd name="T35" fmla="*/ 0 h 1455"/>
                <a:gd name="T36" fmla="*/ 0 w 1196"/>
                <a:gd name="T37" fmla="*/ 0 h 1455"/>
                <a:gd name="T38" fmla="*/ 0 w 1196"/>
                <a:gd name="T39" fmla="*/ 0 h 1455"/>
                <a:gd name="T40" fmla="*/ 0 w 1196"/>
                <a:gd name="T41" fmla="*/ 0 h 1455"/>
                <a:gd name="T42" fmla="*/ 0 w 1196"/>
                <a:gd name="T43" fmla="*/ 0 h 1455"/>
                <a:gd name="T44" fmla="*/ 0 w 1196"/>
                <a:gd name="T45" fmla="*/ 0 h 14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96"/>
                <a:gd name="T70" fmla="*/ 0 h 1455"/>
                <a:gd name="T71" fmla="*/ 1196 w 1196"/>
                <a:gd name="T72" fmla="*/ 1455 h 14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96" h="1455">
                  <a:moveTo>
                    <a:pt x="0" y="167"/>
                  </a:moveTo>
                  <a:lnTo>
                    <a:pt x="18" y="177"/>
                  </a:lnTo>
                  <a:lnTo>
                    <a:pt x="199" y="249"/>
                  </a:lnTo>
                  <a:lnTo>
                    <a:pt x="354" y="351"/>
                  </a:lnTo>
                  <a:lnTo>
                    <a:pt x="502" y="473"/>
                  </a:lnTo>
                  <a:lnTo>
                    <a:pt x="644" y="602"/>
                  </a:lnTo>
                  <a:lnTo>
                    <a:pt x="756" y="750"/>
                  </a:lnTo>
                  <a:lnTo>
                    <a:pt x="850" y="913"/>
                  </a:lnTo>
                  <a:lnTo>
                    <a:pt x="935" y="1088"/>
                  </a:lnTo>
                  <a:lnTo>
                    <a:pt x="993" y="1267"/>
                  </a:lnTo>
                  <a:lnTo>
                    <a:pt x="1018" y="1455"/>
                  </a:lnTo>
                  <a:lnTo>
                    <a:pt x="1196" y="1455"/>
                  </a:lnTo>
                  <a:lnTo>
                    <a:pt x="1161" y="1261"/>
                  </a:lnTo>
                  <a:lnTo>
                    <a:pt x="1117" y="1066"/>
                  </a:lnTo>
                  <a:lnTo>
                    <a:pt x="1032" y="878"/>
                  </a:lnTo>
                  <a:lnTo>
                    <a:pt x="935" y="713"/>
                  </a:lnTo>
                  <a:lnTo>
                    <a:pt x="819" y="544"/>
                  </a:lnTo>
                  <a:lnTo>
                    <a:pt x="692" y="394"/>
                  </a:lnTo>
                  <a:lnTo>
                    <a:pt x="536" y="264"/>
                  </a:lnTo>
                  <a:lnTo>
                    <a:pt x="369" y="149"/>
                  </a:lnTo>
                  <a:lnTo>
                    <a:pt x="199" y="58"/>
                  </a:lnTo>
                  <a:lnTo>
                    <a:pt x="76" y="0"/>
                  </a:lnTo>
                  <a:lnTo>
                    <a:pt x="0" y="167"/>
                  </a:lnTo>
                  <a:close/>
                </a:path>
              </a:pathLst>
            </a:custGeom>
            <a:solidFill>
              <a:srgbClr val="FFFFFF"/>
            </a:solidFill>
            <a:ln w="0">
              <a:solidFill>
                <a:srgbClr val="FFFFFF"/>
              </a:solidFill>
              <a:prstDash val="solid"/>
              <a:round/>
              <a:headEnd/>
              <a:tailEnd/>
            </a:ln>
          </p:spPr>
          <p:txBody>
            <a:bodyPr/>
            <a:lstStyle/>
            <a:p>
              <a:pPr fontAlgn="auto">
                <a:spcBef>
                  <a:spcPts val="0"/>
                </a:spcBef>
                <a:spcAft>
                  <a:spcPts val="0"/>
                </a:spcAft>
              </a:pPr>
              <a:endParaRPr lang="en-US" sz="1350">
                <a:solidFill>
                  <a:prstClr val="black"/>
                </a:solidFill>
                <a:latin typeface="Calibri"/>
              </a:endParaRPr>
            </a:p>
          </p:txBody>
        </p:sp>
        <p:sp>
          <p:nvSpPr>
            <p:cNvPr id="16468" name="Freeform 1046"/>
            <p:cNvSpPr>
              <a:spLocks/>
            </p:cNvSpPr>
            <p:nvPr/>
          </p:nvSpPr>
          <p:spPr bwMode="auto">
            <a:xfrm>
              <a:off x="3735" y="1815"/>
              <a:ext cx="556" cy="1169"/>
            </a:xfrm>
            <a:custGeom>
              <a:avLst/>
              <a:gdLst>
                <a:gd name="T0" fmla="*/ 0 w 4449"/>
                <a:gd name="T1" fmla="*/ 0 h 9355"/>
                <a:gd name="T2" fmla="*/ 0 w 4449"/>
                <a:gd name="T3" fmla="*/ 0 h 9355"/>
                <a:gd name="T4" fmla="*/ 0 w 4449"/>
                <a:gd name="T5" fmla="*/ 0 h 9355"/>
                <a:gd name="T6" fmla="*/ 0 w 4449"/>
                <a:gd name="T7" fmla="*/ 0 h 9355"/>
                <a:gd name="T8" fmla="*/ 0 w 4449"/>
                <a:gd name="T9" fmla="*/ 0 h 9355"/>
                <a:gd name="T10" fmla="*/ 0 w 4449"/>
                <a:gd name="T11" fmla="*/ 0 h 9355"/>
                <a:gd name="T12" fmla="*/ 0 w 4449"/>
                <a:gd name="T13" fmla="*/ 0 h 9355"/>
                <a:gd name="T14" fmla="*/ 0 w 4449"/>
                <a:gd name="T15" fmla="*/ 0 h 9355"/>
                <a:gd name="T16" fmla="*/ 0 w 4449"/>
                <a:gd name="T17" fmla="*/ 0 h 9355"/>
                <a:gd name="T18" fmla="*/ 0 w 4449"/>
                <a:gd name="T19" fmla="*/ 0 h 9355"/>
                <a:gd name="T20" fmla="*/ 0 w 4449"/>
                <a:gd name="T21" fmla="*/ 0 h 9355"/>
                <a:gd name="T22" fmla="*/ 0 w 4449"/>
                <a:gd name="T23" fmla="*/ 0 h 9355"/>
                <a:gd name="T24" fmla="*/ 0 w 4449"/>
                <a:gd name="T25" fmla="*/ 0 h 9355"/>
                <a:gd name="T26" fmla="*/ 0 w 4449"/>
                <a:gd name="T27" fmla="*/ 0 h 9355"/>
                <a:gd name="T28" fmla="*/ 0 w 4449"/>
                <a:gd name="T29" fmla="*/ 0 h 9355"/>
                <a:gd name="T30" fmla="*/ 0 w 4449"/>
                <a:gd name="T31" fmla="*/ 0 h 9355"/>
                <a:gd name="T32" fmla="*/ 0 w 4449"/>
                <a:gd name="T33" fmla="*/ 0 h 9355"/>
                <a:gd name="T34" fmla="*/ 0 w 4449"/>
                <a:gd name="T35" fmla="*/ 0 h 9355"/>
                <a:gd name="T36" fmla="*/ 0 w 4449"/>
                <a:gd name="T37" fmla="*/ 0 h 9355"/>
                <a:gd name="T38" fmla="*/ 0 w 4449"/>
                <a:gd name="T39" fmla="*/ 0 h 9355"/>
                <a:gd name="T40" fmla="*/ 0 w 4449"/>
                <a:gd name="T41" fmla="*/ 0 h 9355"/>
                <a:gd name="T42" fmla="*/ 0 w 4449"/>
                <a:gd name="T43" fmla="*/ 0 h 9355"/>
                <a:gd name="T44" fmla="*/ 0 w 4449"/>
                <a:gd name="T45" fmla="*/ 0 h 9355"/>
                <a:gd name="T46" fmla="*/ 0 w 4449"/>
                <a:gd name="T47" fmla="*/ 0 h 9355"/>
                <a:gd name="T48" fmla="*/ 0 w 4449"/>
                <a:gd name="T49" fmla="*/ 0 h 9355"/>
                <a:gd name="T50" fmla="*/ 0 w 4449"/>
                <a:gd name="T51" fmla="*/ 0 h 9355"/>
                <a:gd name="T52" fmla="*/ 0 w 4449"/>
                <a:gd name="T53" fmla="*/ 0 h 9355"/>
                <a:gd name="T54" fmla="*/ 0 w 4449"/>
                <a:gd name="T55" fmla="*/ 0 h 9355"/>
                <a:gd name="T56" fmla="*/ 0 w 4449"/>
                <a:gd name="T57" fmla="*/ 0 h 9355"/>
                <a:gd name="T58" fmla="*/ 0 w 4449"/>
                <a:gd name="T59" fmla="*/ 0 h 9355"/>
                <a:gd name="T60" fmla="*/ 0 w 4449"/>
                <a:gd name="T61" fmla="*/ 0 h 9355"/>
                <a:gd name="T62" fmla="*/ 0 w 4449"/>
                <a:gd name="T63" fmla="*/ 0 h 9355"/>
                <a:gd name="T64" fmla="*/ 0 w 4449"/>
                <a:gd name="T65" fmla="*/ 0 h 9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49"/>
                <a:gd name="T100" fmla="*/ 0 h 9355"/>
                <a:gd name="T101" fmla="*/ 4449 w 4449"/>
                <a:gd name="T102" fmla="*/ 9355 h 9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49" h="9355">
                  <a:moveTo>
                    <a:pt x="1227" y="3853"/>
                  </a:moveTo>
                  <a:lnTo>
                    <a:pt x="970" y="3662"/>
                  </a:lnTo>
                  <a:lnTo>
                    <a:pt x="591" y="3364"/>
                  </a:lnTo>
                  <a:lnTo>
                    <a:pt x="442" y="3191"/>
                  </a:lnTo>
                  <a:lnTo>
                    <a:pt x="318" y="3003"/>
                  </a:lnTo>
                  <a:lnTo>
                    <a:pt x="214" y="2796"/>
                  </a:lnTo>
                  <a:lnTo>
                    <a:pt x="117" y="2588"/>
                  </a:lnTo>
                  <a:lnTo>
                    <a:pt x="61" y="2369"/>
                  </a:lnTo>
                  <a:lnTo>
                    <a:pt x="20" y="2156"/>
                  </a:lnTo>
                  <a:lnTo>
                    <a:pt x="0" y="1930"/>
                  </a:lnTo>
                  <a:lnTo>
                    <a:pt x="15" y="1704"/>
                  </a:lnTo>
                  <a:lnTo>
                    <a:pt x="28" y="1471"/>
                  </a:lnTo>
                  <a:lnTo>
                    <a:pt x="81" y="1251"/>
                  </a:lnTo>
                  <a:lnTo>
                    <a:pt x="143" y="1046"/>
                  </a:lnTo>
                  <a:lnTo>
                    <a:pt x="240" y="838"/>
                  </a:lnTo>
                  <a:lnTo>
                    <a:pt x="357" y="642"/>
                  </a:lnTo>
                  <a:lnTo>
                    <a:pt x="484" y="459"/>
                  </a:lnTo>
                  <a:lnTo>
                    <a:pt x="633" y="281"/>
                  </a:lnTo>
                  <a:lnTo>
                    <a:pt x="789" y="146"/>
                  </a:lnTo>
                  <a:lnTo>
                    <a:pt x="980" y="0"/>
                  </a:lnTo>
                  <a:lnTo>
                    <a:pt x="3471" y="0"/>
                  </a:lnTo>
                  <a:lnTo>
                    <a:pt x="3681" y="157"/>
                  </a:lnTo>
                  <a:lnTo>
                    <a:pt x="3857" y="326"/>
                  </a:lnTo>
                  <a:lnTo>
                    <a:pt x="3998" y="489"/>
                  </a:lnTo>
                  <a:lnTo>
                    <a:pt x="4127" y="677"/>
                  </a:lnTo>
                  <a:lnTo>
                    <a:pt x="4236" y="882"/>
                  </a:lnTo>
                  <a:lnTo>
                    <a:pt x="4320" y="1087"/>
                  </a:lnTo>
                  <a:lnTo>
                    <a:pt x="4389" y="1303"/>
                  </a:lnTo>
                  <a:lnTo>
                    <a:pt x="4430" y="1523"/>
                  </a:lnTo>
                  <a:lnTo>
                    <a:pt x="4449" y="1756"/>
                  </a:lnTo>
                  <a:lnTo>
                    <a:pt x="4449" y="1982"/>
                  </a:lnTo>
                  <a:lnTo>
                    <a:pt x="4423" y="2206"/>
                  </a:lnTo>
                  <a:lnTo>
                    <a:pt x="4389" y="2421"/>
                  </a:lnTo>
                  <a:lnTo>
                    <a:pt x="4313" y="2635"/>
                  </a:lnTo>
                  <a:lnTo>
                    <a:pt x="4224" y="2840"/>
                  </a:lnTo>
                  <a:lnTo>
                    <a:pt x="4112" y="3048"/>
                  </a:lnTo>
                  <a:lnTo>
                    <a:pt x="3990" y="3229"/>
                  </a:lnTo>
                  <a:lnTo>
                    <a:pt x="3837" y="3396"/>
                  </a:lnTo>
                  <a:lnTo>
                    <a:pt x="2930" y="4033"/>
                  </a:lnTo>
                  <a:lnTo>
                    <a:pt x="2804" y="4143"/>
                  </a:lnTo>
                  <a:lnTo>
                    <a:pt x="2740" y="4212"/>
                  </a:lnTo>
                  <a:lnTo>
                    <a:pt x="2625" y="4345"/>
                  </a:lnTo>
                  <a:lnTo>
                    <a:pt x="2423" y="4654"/>
                  </a:lnTo>
                  <a:lnTo>
                    <a:pt x="2353" y="4881"/>
                  </a:lnTo>
                  <a:lnTo>
                    <a:pt x="2353" y="5520"/>
                  </a:lnTo>
                  <a:lnTo>
                    <a:pt x="2353" y="8624"/>
                  </a:lnTo>
                  <a:lnTo>
                    <a:pt x="3294" y="9097"/>
                  </a:lnTo>
                  <a:lnTo>
                    <a:pt x="3127" y="9168"/>
                  </a:lnTo>
                  <a:lnTo>
                    <a:pt x="2920" y="9244"/>
                  </a:lnTo>
                  <a:lnTo>
                    <a:pt x="2699" y="9305"/>
                  </a:lnTo>
                  <a:lnTo>
                    <a:pt x="2467" y="9341"/>
                  </a:lnTo>
                  <a:lnTo>
                    <a:pt x="2254" y="9355"/>
                  </a:lnTo>
                  <a:lnTo>
                    <a:pt x="2022" y="9341"/>
                  </a:lnTo>
                  <a:lnTo>
                    <a:pt x="1805" y="9315"/>
                  </a:lnTo>
                  <a:lnTo>
                    <a:pt x="1591" y="9258"/>
                  </a:lnTo>
                  <a:lnTo>
                    <a:pt x="1377" y="9180"/>
                  </a:lnTo>
                  <a:lnTo>
                    <a:pt x="1178" y="9091"/>
                  </a:lnTo>
                  <a:lnTo>
                    <a:pt x="2103" y="8624"/>
                  </a:lnTo>
                  <a:lnTo>
                    <a:pt x="2103" y="6388"/>
                  </a:lnTo>
                  <a:lnTo>
                    <a:pt x="2103" y="5428"/>
                  </a:lnTo>
                  <a:lnTo>
                    <a:pt x="2103" y="4881"/>
                  </a:lnTo>
                  <a:lnTo>
                    <a:pt x="2018" y="4655"/>
                  </a:lnTo>
                  <a:lnTo>
                    <a:pt x="1770" y="4321"/>
                  </a:lnTo>
                  <a:lnTo>
                    <a:pt x="1719" y="4230"/>
                  </a:lnTo>
                  <a:lnTo>
                    <a:pt x="1649" y="4164"/>
                  </a:lnTo>
                  <a:lnTo>
                    <a:pt x="1571" y="4102"/>
                  </a:lnTo>
                  <a:lnTo>
                    <a:pt x="1234" y="386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350">
                <a:solidFill>
                  <a:prstClr val="black"/>
                </a:solidFill>
                <a:latin typeface="Calibri"/>
              </a:endParaRPr>
            </a:p>
          </p:txBody>
        </p:sp>
      </p:grpSp>
      <p:graphicFrame>
        <p:nvGraphicFramePr>
          <p:cNvPr id="14423" name="Group 87"/>
          <p:cNvGraphicFramePr>
            <a:graphicFrameLocks noGrp="1"/>
          </p:cNvGraphicFramePr>
          <p:nvPr/>
        </p:nvGraphicFramePr>
        <p:xfrm>
          <a:off x="1828800" y="2114550"/>
          <a:ext cx="5200650" cy="3855484"/>
        </p:xfrm>
        <a:graphic>
          <a:graphicData uri="http://schemas.openxmlformats.org/drawingml/2006/table">
            <a:tbl>
              <a:tblPr/>
              <a:tblGrid>
                <a:gridCol w="742950">
                  <a:extLst>
                    <a:ext uri="{9D8B030D-6E8A-4147-A177-3AD203B41FA5}">
                      <a16:colId xmlns:a16="http://schemas.microsoft.com/office/drawing/2014/main" val="20000"/>
                    </a:ext>
                  </a:extLst>
                </a:gridCol>
                <a:gridCol w="742950">
                  <a:extLst>
                    <a:ext uri="{9D8B030D-6E8A-4147-A177-3AD203B41FA5}">
                      <a16:colId xmlns:a16="http://schemas.microsoft.com/office/drawing/2014/main" val="20001"/>
                    </a:ext>
                  </a:extLst>
                </a:gridCol>
                <a:gridCol w="742950">
                  <a:extLst>
                    <a:ext uri="{9D8B030D-6E8A-4147-A177-3AD203B41FA5}">
                      <a16:colId xmlns:a16="http://schemas.microsoft.com/office/drawing/2014/main" val="20002"/>
                    </a:ext>
                  </a:extLst>
                </a:gridCol>
                <a:gridCol w="742950">
                  <a:extLst>
                    <a:ext uri="{9D8B030D-6E8A-4147-A177-3AD203B41FA5}">
                      <a16:colId xmlns:a16="http://schemas.microsoft.com/office/drawing/2014/main" val="20003"/>
                    </a:ext>
                  </a:extLst>
                </a:gridCol>
                <a:gridCol w="742950">
                  <a:extLst>
                    <a:ext uri="{9D8B030D-6E8A-4147-A177-3AD203B41FA5}">
                      <a16:colId xmlns:a16="http://schemas.microsoft.com/office/drawing/2014/main" val="20004"/>
                    </a:ext>
                  </a:extLst>
                </a:gridCol>
                <a:gridCol w="742950">
                  <a:extLst>
                    <a:ext uri="{9D8B030D-6E8A-4147-A177-3AD203B41FA5}">
                      <a16:colId xmlns:a16="http://schemas.microsoft.com/office/drawing/2014/main" val="20005"/>
                    </a:ext>
                  </a:extLst>
                </a:gridCol>
                <a:gridCol w="742950">
                  <a:extLst>
                    <a:ext uri="{9D8B030D-6E8A-4147-A177-3AD203B41FA5}">
                      <a16:colId xmlns:a16="http://schemas.microsoft.com/office/drawing/2014/main" val="20006"/>
                    </a:ext>
                  </a:extLst>
                </a:gridCol>
              </a:tblGrid>
              <a:tr h="571444">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a:ln>
                            <a:noFill/>
                          </a:ln>
                          <a:solidFill>
                            <a:schemeClr val="tx1"/>
                          </a:solidFill>
                          <a:effectLst/>
                          <a:latin typeface="Arial" charset="0"/>
                        </a:rPr>
                        <a:t>S</a:t>
                      </a:r>
                    </a:p>
                  </a:txBody>
                  <a:tcPr marL="68580" marR="68580" marT="34287" marB="3428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M</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T</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W</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T</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F</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S</a:t>
                      </a:r>
                    </a:p>
                  </a:txBody>
                  <a:tcPr marL="68580" marR="68580" marT="34287" marB="3428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662934">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2000" b="0" i="0" u="none" strike="noStrike" cap="none" normalizeH="0" baseline="0" dirty="0">
                        <a:ln>
                          <a:noFill/>
                        </a:ln>
                        <a:solidFill>
                          <a:schemeClr val="tx1"/>
                        </a:solidFill>
                        <a:effectLst/>
                        <a:latin typeface="Arial" charset="0"/>
                      </a:endParaRPr>
                    </a:p>
                  </a:txBody>
                  <a:tcPr marL="68580" marR="68580" marT="34287" marB="3428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2000" b="0" i="0" u="none" strike="noStrike" cap="none" normalizeH="0" baseline="0">
                        <a:ln>
                          <a:noFill/>
                        </a:ln>
                        <a:solidFill>
                          <a:schemeClr val="tx1"/>
                        </a:solidFill>
                        <a:effectLst/>
                        <a:latin typeface="Arial" charset="0"/>
                      </a:endParaRP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2000" b="0" i="0" u="none" strike="noStrike" cap="none" normalizeH="0" baseline="0">
                        <a:ln>
                          <a:noFill/>
                        </a:ln>
                        <a:solidFill>
                          <a:schemeClr val="tx1"/>
                        </a:solidFill>
                        <a:effectLst/>
                        <a:latin typeface="Arial" charset="0"/>
                      </a:endParaRP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1 - </a:t>
                      </a:r>
                      <a:r>
                        <a:rPr kumimoji="0" lang="en-US" sz="2000" b="1" i="0" u="none" strike="noStrike" cap="none" normalizeH="0" baseline="0">
                          <a:ln>
                            <a:noFill/>
                          </a:ln>
                          <a:solidFill>
                            <a:srgbClr val="FF0000"/>
                          </a:solidFill>
                          <a:effectLst/>
                          <a:latin typeface="Arial" charset="0"/>
                        </a:rPr>
                        <a:t>Pub</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a:ln>
                            <a:noFill/>
                          </a:ln>
                          <a:solidFill>
                            <a:srgbClr val="993366"/>
                          </a:solidFill>
                          <a:effectLst/>
                          <a:latin typeface="Arial" charset="0"/>
                        </a:rPr>
                        <a:t>2</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a:ln>
                            <a:noFill/>
                          </a:ln>
                          <a:solidFill>
                            <a:srgbClr val="993366"/>
                          </a:solidFill>
                          <a:effectLst/>
                          <a:latin typeface="Arial" charset="0"/>
                        </a:rPr>
                        <a:t>3</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dirty="0">
                          <a:ln>
                            <a:noFill/>
                          </a:ln>
                          <a:solidFill>
                            <a:srgbClr val="993366"/>
                          </a:solidFill>
                          <a:effectLst/>
                          <a:latin typeface="Arial" charset="0"/>
                        </a:rPr>
                        <a:t>4</a:t>
                      </a:r>
                    </a:p>
                  </a:txBody>
                  <a:tcPr marL="68580" marR="68580" marT="34287" marB="3428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71444">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a:ln>
                            <a:noFill/>
                          </a:ln>
                          <a:solidFill>
                            <a:srgbClr val="993366"/>
                          </a:solidFill>
                          <a:effectLst/>
                          <a:latin typeface="Arial" charset="0"/>
                        </a:rPr>
                        <a:t>5</a:t>
                      </a:r>
                    </a:p>
                  </a:txBody>
                  <a:tcPr marL="68580" marR="68580" marT="34287" marB="3428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a:ln>
                            <a:noFill/>
                          </a:ln>
                          <a:solidFill>
                            <a:srgbClr val="993366"/>
                          </a:solidFill>
                          <a:effectLst/>
                          <a:latin typeface="Arial" charset="0"/>
                        </a:rPr>
                        <a:t>6</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a:ln>
                            <a:noFill/>
                          </a:ln>
                          <a:solidFill>
                            <a:srgbClr val="993366"/>
                          </a:solidFill>
                          <a:effectLst/>
                          <a:latin typeface="Arial" charset="0"/>
                        </a:rPr>
                        <a:t>7</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a:ln>
                            <a:noFill/>
                          </a:ln>
                          <a:solidFill>
                            <a:srgbClr val="993366"/>
                          </a:solidFill>
                          <a:effectLst/>
                          <a:latin typeface="Arial" charset="0"/>
                        </a:rPr>
                        <a:t>8</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a:ln>
                            <a:noFill/>
                          </a:ln>
                          <a:solidFill>
                            <a:srgbClr val="993366"/>
                          </a:solidFill>
                          <a:effectLst/>
                          <a:latin typeface="Arial" charset="0"/>
                        </a:rPr>
                        <a:t>9</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a:ln>
                            <a:noFill/>
                          </a:ln>
                          <a:solidFill>
                            <a:srgbClr val="993366"/>
                          </a:solidFill>
                          <a:effectLst/>
                          <a:latin typeface="Arial" charset="0"/>
                        </a:rPr>
                        <a:t>10</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a:ln>
                            <a:noFill/>
                          </a:ln>
                          <a:solidFill>
                            <a:srgbClr val="993366"/>
                          </a:solidFill>
                          <a:effectLst/>
                          <a:latin typeface="Arial" charset="0"/>
                        </a:rPr>
                        <a:t>11</a:t>
                      </a:r>
                    </a:p>
                  </a:txBody>
                  <a:tcPr marL="68580" marR="68580" marT="34287" marB="3428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617214">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a:ln>
                            <a:noFill/>
                          </a:ln>
                          <a:solidFill>
                            <a:srgbClr val="993366"/>
                          </a:solidFill>
                          <a:effectLst/>
                          <a:latin typeface="Arial" charset="0"/>
                        </a:rPr>
                        <a:t>12</a:t>
                      </a:r>
                    </a:p>
                  </a:txBody>
                  <a:tcPr marL="68580" marR="68580" marT="34287" marB="3428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a:ln>
                            <a:noFill/>
                          </a:ln>
                          <a:solidFill>
                            <a:srgbClr val="993366"/>
                          </a:solidFill>
                          <a:effectLst/>
                          <a:latin typeface="Arial" charset="0"/>
                        </a:rPr>
                        <a:t>13</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dirty="0">
                          <a:ln>
                            <a:noFill/>
                          </a:ln>
                          <a:solidFill>
                            <a:srgbClr val="993366"/>
                          </a:solidFill>
                          <a:effectLst/>
                          <a:latin typeface="Arial" charset="0"/>
                        </a:rPr>
                        <a:t>14</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dirty="0">
                          <a:ln>
                            <a:noFill/>
                          </a:ln>
                          <a:solidFill>
                            <a:srgbClr val="993366"/>
                          </a:solidFill>
                          <a:effectLst/>
                          <a:latin typeface="Arial" charset="0"/>
                        </a:rPr>
                        <a:t>15</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1" i="0" u="none" strike="noStrike" cap="none" normalizeH="0" baseline="0">
                          <a:ln>
                            <a:noFill/>
                          </a:ln>
                          <a:solidFill>
                            <a:srgbClr val="993366"/>
                          </a:solidFill>
                          <a:effectLst/>
                          <a:latin typeface="Arial" charset="0"/>
                        </a:rPr>
                        <a:t>16</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17 - </a:t>
                      </a:r>
                      <a:r>
                        <a:rPr kumimoji="0" lang="en-US" sz="1700" b="1" i="0" u="none" strike="noStrike" cap="none" normalizeH="0" baseline="0">
                          <a:ln>
                            <a:noFill/>
                          </a:ln>
                          <a:solidFill>
                            <a:srgbClr val="FF0000"/>
                          </a:solidFill>
                          <a:effectLst/>
                          <a:latin typeface="Arial" charset="0"/>
                        </a:rPr>
                        <a:t>RROF</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a:ln>
                            <a:noFill/>
                          </a:ln>
                          <a:solidFill>
                            <a:schemeClr val="tx1"/>
                          </a:solidFill>
                          <a:effectLst/>
                          <a:latin typeface="Arial" charset="0"/>
                        </a:rPr>
                        <a:t>18</a:t>
                      </a:r>
                    </a:p>
                  </a:txBody>
                  <a:tcPr marL="68580" marR="68580" marT="34287" marB="3428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571444">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19</a:t>
                      </a:r>
                    </a:p>
                  </a:txBody>
                  <a:tcPr marL="68580" marR="68580" marT="34287" marB="3428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20</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21</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22</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23</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24</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25</a:t>
                      </a:r>
                    </a:p>
                  </a:txBody>
                  <a:tcPr marL="68580" marR="68580" marT="34287" marB="3428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571444">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26</a:t>
                      </a:r>
                    </a:p>
                  </a:txBody>
                  <a:tcPr marL="68580" marR="68580" marT="34287" marB="3428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27</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28</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29</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30</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a:ln>
                            <a:noFill/>
                          </a:ln>
                          <a:solidFill>
                            <a:schemeClr val="tx1"/>
                          </a:solidFill>
                          <a:effectLst/>
                          <a:latin typeface="Arial" charset="0"/>
                        </a:rPr>
                        <a:t>31</a:t>
                      </a:r>
                    </a:p>
                  </a:txBody>
                  <a:tcPr marL="68580" marR="68580" marT="34287" marB="3428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2000" b="0" i="0" u="none" strike="noStrike" cap="none" normalizeH="0" baseline="0" dirty="0">
                        <a:ln>
                          <a:noFill/>
                        </a:ln>
                        <a:solidFill>
                          <a:schemeClr val="tx1"/>
                        </a:solidFill>
                        <a:effectLst/>
                        <a:latin typeface="Arial" charset="0"/>
                      </a:endParaRPr>
                    </a:p>
                  </a:txBody>
                  <a:tcPr marL="68580" marR="68580" marT="34287" marB="3428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70206072"/>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a:bodyPr>
          <a:lstStyle/>
          <a:p>
            <a:pPr algn="ctr"/>
            <a:r>
              <a:rPr lang="en-US" dirty="0"/>
              <a:t>Obtain environmental clearance</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Kirk Kumerow</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101790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347"/>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20462"/>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a:bodyPr>
          <a:lstStyle/>
          <a:p>
            <a:r>
              <a:rPr lang="en-US" sz="4000" dirty="0"/>
              <a:t>Environmental Clearance Process</a:t>
            </a:r>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273</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graphicFrame>
        <p:nvGraphicFramePr>
          <p:cNvPr id="10" name="Content Placeholder 4">
            <a:extLst>
              <a:ext uri="{FF2B5EF4-FFF2-40B4-BE49-F238E27FC236}">
                <a16:creationId xmlns:a16="http://schemas.microsoft.com/office/drawing/2014/main" id="{0EFA07AC-8DDC-4814-A12D-2C9A4B53D6C0}"/>
              </a:ext>
            </a:extLst>
          </p:cNvPr>
          <p:cNvGraphicFramePr>
            <a:graphicFrameLocks noGrp="1"/>
          </p:cNvGraphicFramePr>
          <p:nvPr>
            <p:ph idx="1"/>
            <p:extLst/>
          </p:nvPr>
        </p:nvGraphicFramePr>
        <p:xfrm>
          <a:off x="457200" y="2209801"/>
          <a:ext cx="8229600" cy="32416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8080926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1794"/>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717557" y="-37219"/>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lstStyle/>
          <a:p>
            <a:r>
              <a:rPr lang="en-US" dirty="0"/>
              <a:t>HUD Form 7015.15 (RROF)</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62500" lnSpcReduction="20000"/>
          </a:bodyPr>
          <a:lstStyle/>
          <a:p>
            <a:r>
              <a:rPr lang="en-US" dirty="0"/>
              <a:t>Required submittal for each DCEO CDBG CEST (Not Convert to Exempt) or EA</a:t>
            </a:r>
          </a:p>
          <a:p>
            <a:r>
              <a:rPr lang="en-US" dirty="0"/>
              <a:t>Must use current non-expired form (IL CDBG specific PI/ED-PI &amp; HR Tier 1 versions available from DCEO CDBG ERO)</a:t>
            </a:r>
          </a:p>
          <a:p>
            <a:pPr lvl="1"/>
            <a:r>
              <a:rPr lang="en-US" dirty="0"/>
              <a:t>This is the legal document and its pre-filled language should not be changed</a:t>
            </a:r>
          </a:p>
          <a:p>
            <a:r>
              <a:rPr lang="en-US" dirty="0"/>
              <a:t>When completing the form:</a:t>
            </a:r>
          </a:p>
          <a:p>
            <a:pPr lvl="1"/>
            <a:r>
              <a:rPr lang="en-US" dirty="0"/>
              <a:t>Location of the </a:t>
            </a:r>
            <a:r>
              <a:rPr lang="en-US" b="1" dirty="0"/>
              <a:t>project</a:t>
            </a:r>
            <a:r>
              <a:rPr lang="en-US" dirty="0"/>
              <a:t> (incl. GPS coordinates) in Box 10 (i.e., not City Hall)</a:t>
            </a:r>
          </a:p>
          <a:p>
            <a:pPr lvl="1"/>
            <a:r>
              <a:rPr lang="en-US" dirty="0"/>
              <a:t>BOX 11: Complete project description, incl. completion </a:t>
            </a:r>
            <a:r>
              <a:rPr lang="en-US" dirty="0" err="1"/>
              <a:t>sched</a:t>
            </a:r>
            <a:r>
              <a:rPr lang="en-US" dirty="0"/>
              <a:t>., estimated project cost, incl. estimated funding from CDBG &amp; non-CDBG. HR version incl. Tiered review language</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274</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169656398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148"/>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29573"/>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a:bodyPr>
          <a:lstStyle/>
          <a:p>
            <a:r>
              <a:rPr lang="en-US" sz="3600" dirty="0"/>
              <a:t>Submitting the ERR to DCEO CDBG ERO</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92500"/>
          </a:bodyPr>
          <a:lstStyle/>
          <a:p>
            <a:r>
              <a:rPr lang="en-US" dirty="0"/>
              <a:t>Scan &amp; E-mail (or mail) color copy of entire CDBG ERR (Keep original in your files) to respective DCEO CDBG ERO (i.e., Kirk for PI/ED-PI/Non-HR RLF Close-out or Kara for HR)</a:t>
            </a:r>
          </a:p>
          <a:p>
            <a:r>
              <a:rPr lang="en-US" dirty="0"/>
              <a:t>May be broken into 2 or 3 scans, but identify each separate e-mail by Grantee Name </a:t>
            </a:r>
            <a:r>
              <a:rPr lang="en-US"/>
              <a:t>and Grant #.</a:t>
            </a:r>
            <a:endParaRPr lang="en-US" dirty="0"/>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275</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92036760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891" y="-14148"/>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0488" y="-14148"/>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a:xfrm>
            <a:off x="426309" y="733824"/>
            <a:ext cx="8229600" cy="1143000"/>
          </a:xfrm>
        </p:spPr>
        <p:txBody>
          <a:bodyPr>
            <a:normAutofit/>
          </a:bodyPr>
          <a:lstStyle/>
          <a:p>
            <a:r>
              <a:rPr lang="en-US" sz="3600" dirty="0"/>
              <a:t>Submitting the ERR to DCEO CDBG ERO</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a:bodyPr>
          <a:lstStyle/>
          <a:p>
            <a:r>
              <a:rPr lang="en-US" sz="2800" dirty="0"/>
              <a:t>If EA or CEST (Not Converting To Exempt), include:</a:t>
            </a:r>
          </a:p>
          <a:p>
            <a:pPr marL="857250" lvl="1" indent="-457200">
              <a:buFont typeface="Wingdings" panose="05000000000000000000" pitchFamily="2" charset="2"/>
              <a:buChar char="v"/>
            </a:pPr>
            <a:r>
              <a:rPr lang="en-US" dirty="0"/>
              <a:t>RROF (HUD Form 7015.15) Signed, dated, and completed correctly</a:t>
            </a:r>
          </a:p>
          <a:p>
            <a:pPr marL="857250" lvl="1" indent="-457200">
              <a:buFont typeface="Wingdings" panose="05000000000000000000" pitchFamily="2" charset="2"/>
              <a:buChar char="v"/>
            </a:pPr>
            <a:r>
              <a:rPr lang="en-US" dirty="0"/>
              <a:t>Proof of publication or posting of NOI/RROF or FONSI/NOI/RROF (incl. dissemination of FONSI)</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276</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202415850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4416"/>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25691"/>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normAutofit/>
          </a:bodyPr>
          <a:lstStyle/>
          <a:p>
            <a:r>
              <a:rPr lang="en-US" sz="3600" dirty="0"/>
              <a:t>DCEO Objection Period</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55000" lnSpcReduction="20000"/>
          </a:bodyPr>
          <a:lstStyle/>
          <a:p>
            <a:pPr marL="0" indent="0">
              <a:buNone/>
            </a:pPr>
            <a:r>
              <a:rPr lang="en-US" dirty="0"/>
              <a:t>DCEO CDBG has a 15-day objection period for EA and CEST (Not convert to Exempt) </a:t>
            </a:r>
          </a:p>
          <a:p>
            <a:pPr marL="0" indent="0">
              <a:buNone/>
            </a:pPr>
            <a:r>
              <a:rPr lang="en-US" dirty="0"/>
              <a:t>Reasons for objection (</a:t>
            </a:r>
            <a:r>
              <a:rPr lang="en-US" dirty="0">
                <a:latin typeface="Calibri" panose="020F0502020204030204" pitchFamily="34" charset="0"/>
                <a:cs typeface="Calibri" panose="020F0502020204030204" pitchFamily="34" charset="0"/>
              </a:rPr>
              <a:t>§58.75)</a:t>
            </a:r>
            <a:r>
              <a:rPr lang="en-US" dirty="0"/>
              <a:t>:</a:t>
            </a:r>
          </a:p>
          <a:p>
            <a:pPr lvl="1"/>
            <a:r>
              <a:rPr lang="en-US" dirty="0"/>
              <a:t>7015.15 not signed by correct person</a:t>
            </a:r>
          </a:p>
          <a:p>
            <a:pPr lvl="1"/>
            <a:r>
              <a:rPr lang="en-US" dirty="0"/>
              <a:t>Failed to make a FONSI or FOSI determination or </a:t>
            </a:r>
            <a:r>
              <a:rPr lang="en-US" dirty="0">
                <a:latin typeface="Calibri" panose="020F0502020204030204" pitchFamily="34" charset="0"/>
                <a:cs typeface="Calibri" panose="020F0502020204030204" pitchFamily="34" charset="0"/>
              </a:rPr>
              <a:t>§58.35 or §58.47 determination</a:t>
            </a:r>
          </a:p>
          <a:p>
            <a:pPr lvl="1"/>
            <a:r>
              <a:rPr lang="en-US" dirty="0">
                <a:latin typeface="Calibri" panose="020F0502020204030204" pitchFamily="34" charset="0"/>
                <a:cs typeface="Calibri" panose="020F0502020204030204" pitchFamily="34" charset="0"/>
              </a:rPr>
              <a:t>RE omitted steps in the preparation, publication, or completion of EA</a:t>
            </a:r>
            <a:endParaRPr lang="en-US" dirty="0"/>
          </a:p>
          <a:p>
            <a:pPr lvl="1"/>
            <a:r>
              <a:rPr lang="en-US" dirty="0"/>
              <a:t>Funds committed prior to RROF</a:t>
            </a:r>
          </a:p>
          <a:p>
            <a:pPr lvl="1"/>
            <a:r>
              <a:rPr lang="en-US" dirty="0"/>
              <a:t>Another Federal Agency objects</a:t>
            </a:r>
          </a:p>
          <a:p>
            <a:pPr marL="0" indent="0">
              <a:buNone/>
            </a:pPr>
            <a:r>
              <a:rPr lang="en-US" dirty="0"/>
              <a:t>DCEO may ask for re-publication or re-submission if:</a:t>
            </a:r>
          </a:p>
          <a:p>
            <a:pPr lvl="1"/>
            <a:r>
              <a:rPr lang="en-US" dirty="0"/>
              <a:t>Notice periods too short</a:t>
            </a:r>
          </a:p>
          <a:p>
            <a:pPr lvl="1"/>
            <a:r>
              <a:rPr lang="en-US" dirty="0"/>
              <a:t>RROF signed prior to end of local public comment period</a:t>
            </a:r>
          </a:p>
          <a:p>
            <a:pPr lvl="1"/>
            <a:r>
              <a:rPr lang="en-US" dirty="0"/>
              <a:t>RROF incorrectly completed</a:t>
            </a:r>
          </a:p>
          <a:p>
            <a:pPr lvl="1"/>
            <a:r>
              <a:rPr lang="en-US" dirty="0"/>
              <a:t>Long lapse between Notice and submission of RROF to DCEO (“On or about” date)</a:t>
            </a:r>
          </a:p>
          <a:p>
            <a:pPr lvl="1"/>
            <a:endParaRPr lang="en-US" dirty="0"/>
          </a:p>
          <a:p>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277</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353324406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a:bodyPr>
          <a:lstStyle/>
          <a:p>
            <a:pPr algn="ctr"/>
            <a:r>
              <a:rPr lang="en-US" dirty="0"/>
              <a:t>Post err actions</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Kirk Kumerow</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591223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4379"/>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177"/>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lstStyle/>
          <a:p>
            <a:r>
              <a:rPr lang="en-US" dirty="0"/>
              <a:t>Continuing Obligations</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85000" lnSpcReduction="10000"/>
          </a:bodyPr>
          <a:lstStyle/>
          <a:p>
            <a:r>
              <a:rPr lang="en-US" dirty="0"/>
              <a:t>Any mitigations or contingencies identified in the ERR must be relayed to applicable parties and/or put into applicable agreements and contracts</a:t>
            </a:r>
          </a:p>
          <a:p>
            <a:pPr lvl="1">
              <a:buFont typeface="Wingdings" panose="05000000000000000000" pitchFamily="2" charset="2"/>
              <a:buChar char="v"/>
            </a:pPr>
            <a:r>
              <a:rPr lang="en-US" sz="3200" dirty="0"/>
              <a:t>Grantee Chief </a:t>
            </a:r>
            <a:r>
              <a:rPr lang="en-US" sz="3200" u="sng" dirty="0"/>
              <a:t>Elected</a:t>
            </a:r>
            <a:r>
              <a:rPr lang="en-US" sz="3200" dirty="0"/>
              <a:t> Official has certified this with submission of HUD RROF form</a:t>
            </a:r>
          </a:p>
          <a:p>
            <a:pPr lvl="1">
              <a:buFont typeface="Wingdings" panose="05000000000000000000" pitchFamily="2" charset="2"/>
              <a:buChar char="v"/>
            </a:pPr>
            <a:r>
              <a:rPr lang="en-US" sz="3200" dirty="0"/>
              <a:t>DCEO CDBG ERO and/or Grant Manager can verify through monitoring, periodic spot-check and/or verification of Pre-Construction Conference docs.</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279</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1719129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a:bodyPr>
          <a:lstStyle/>
          <a:p>
            <a:pPr algn="ctr"/>
            <a:r>
              <a:rPr lang="en-US" dirty="0"/>
              <a:t>Overview of environmental review process</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Kirk Kumerow</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906034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3745"/>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2546" y="-62217"/>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lstStyle/>
          <a:p>
            <a:r>
              <a:rPr lang="en-US" dirty="0"/>
              <a:t>In Conclusion….</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normAutofit fontScale="92500" lnSpcReduction="20000"/>
          </a:bodyPr>
          <a:lstStyle/>
          <a:p>
            <a:pPr marL="0" indent="0">
              <a:buNone/>
            </a:pPr>
            <a:r>
              <a:rPr lang="en-US" dirty="0"/>
              <a:t>Correct application of 24 CFR Part 58 is essential for avoiding sanctions, litigation, and unexpected mitigation or remediation costs!</a:t>
            </a:r>
          </a:p>
          <a:p>
            <a:r>
              <a:rPr lang="en-US" dirty="0"/>
              <a:t>Follow all required steps in the environmental review and decision-making process</a:t>
            </a:r>
          </a:p>
          <a:p>
            <a:r>
              <a:rPr lang="en-US" dirty="0"/>
              <a:t>Carefully document compliance with NEPA and its related authorities, and State of Illinois specific requirements</a:t>
            </a:r>
          </a:p>
          <a:p>
            <a:pPr marL="0" indent="0">
              <a:buNone/>
            </a:pPr>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280</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48078561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3745"/>
            <a:ext cx="9144000" cy="400110"/>
          </a:xfrm>
          <a:prstGeom prst="rect">
            <a:avLst/>
          </a:prstGeom>
          <a:solidFill>
            <a:schemeClr val="tx2"/>
          </a:solidFill>
        </p:spPr>
        <p:txBody>
          <a:bodyPr wrap="square" rtlCol="0">
            <a:spAutoFit/>
          </a:bodyPr>
          <a:lstStyle/>
          <a:p>
            <a:pPr fontAlgn="auto">
              <a:spcBef>
                <a:spcPts val="0"/>
              </a:spcBef>
              <a:spcAft>
                <a:spcPts val="0"/>
              </a:spcAft>
            </a:pPr>
            <a:endParaRPr lang="en-US" sz="2000" dirty="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90784" y="-62217"/>
            <a:ext cx="3455275" cy="404908"/>
          </a:xfrm>
          <a:prstGeom prst="rect">
            <a:avLst/>
          </a:prstGeom>
        </p:spPr>
      </p:pic>
      <p:sp>
        <p:nvSpPr>
          <p:cNvPr id="7" name="TextBox 6"/>
          <p:cNvSpPr txBox="1"/>
          <p:nvPr/>
        </p:nvSpPr>
        <p:spPr>
          <a:xfrm>
            <a:off x="380998" y="1431747"/>
            <a:ext cx="8686802" cy="492443"/>
          </a:xfrm>
          <a:prstGeom prst="rect">
            <a:avLst/>
          </a:prstGeom>
          <a:noFill/>
        </p:spPr>
        <p:txBody>
          <a:bodyPr wrap="square" rtlCol="0">
            <a:spAutoFit/>
          </a:bodyPr>
          <a:lstStyle/>
          <a:p>
            <a:pPr fontAlgn="auto">
              <a:spcBef>
                <a:spcPts val="0"/>
              </a:spcBef>
              <a:spcAft>
                <a:spcPts val="0"/>
              </a:spcAft>
            </a:pPr>
            <a:endParaRPr lang="en-US" sz="2500" b="1" dirty="0">
              <a:solidFill>
                <a:srgbClr val="1F497D"/>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27DB94C3-3782-4298-B1C1-9B032D939A25}"/>
              </a:ext>
            </a:extLst>
          </p:cNvPr>
          <p:cNvSpPr>
            <a:spLocks noGrp="1"/>
          </p:cNvSpPr>
          <p:nvPr>
            <p:ph type="title"/>
          </p:nvPr>
        </p:nvSpPr>
        <p:spPr/>
        <p:txBody>
          <a:bodyPr/>
          <a:lstStyle/>
          <a:p>
            <a:r>
              <a:rPr lang="en-US" dirty="0"/>
              <a:t>In Conclusion….</a:t>
            </a:r>
          </a:p>
        </p:txBody>
      </p:sp>
      <p:sp>
        <p:nvSpPr>
          <p:cNvPr id="8" name="Content Placeholder 7">
            <a:extLst>
              <a:ext uri="{FF2B5EF4-FFF2-40B4-BE49-F238E27FC236}">
                <a16:creationId xmlns:a16="http://schemas.microsoft.com/office/drawing/2014/main" id="{93CF46B9-B9E1-4249-B054-1DB4A9A8B5CA}"/>
              </a:ext>
            </a:extLst>
          </p:cNvPr>
          <p:cNvSpPr>
            <a:spLocks noGrp="1"/>
          </p:cNvSpPr>
          <p:nvPr>
            <p:ph idx="1"/>
          </p:nvPr>
        </p:nvSpPr>
        <p:spPr>
          <a:xfrm>
            <a:off x="457200" y="2209801"/>
            <a:ext cx="8229600" cy="3242073"/>
          </a:xfrm>
        </p:spPr>
        <p:txBody>
          <a:bodyPr/>
          <a:lstStyle/>
          <a:p>
            <a:r>
              <a:rPr lang="en-US" dirty="0"/>
              <a:t>Exercise due diligence in investigations</a:t>
            </a:r>
          </a:p>
          <a:p>
            <a:r>
              <a:rPr lang="en-US" dirty="0"/>
              <a:t>Use reasonable approaches that are neither arbitrary nor capricious</a:t>
            </a:r>
          </a:p>
          <a:p>
            <a:r>
              <a:rPr lang="en-US" dirty="0"/>
              <a:t>Carefully maintain the Environmental Review Record (or Environmental Record Review)!</a:t>
            </a:r>
          </a:p>
          <a:p>
            <a:endParaRPr lang="en-US" dirty="0"/>
          </a:p>
        </p:txBody>
      </p:sp>
      <p:sp>
        <p:nvSpPr>
          <p:cNvPr id="2" name="Slide Number Placeholder 1"/>
          <p:cNvSpPr>
            <a:spLocks noGrp="1"/>
          </p:cNvSpPr>
          <p:nvPr>
            <p:ph type="sldNum" sz="quarter" idx="12"/>
          </p:nvPr>
        </p:nvSpPr>
        <p:spPr/>
        <p:txBody>
          <a:bodyPr/>
          <a:lstStyle/>
          <a:p>
            <a:pPr fontAlgn="auto">
              <a:spcBef>
                <a:spcPts val="0"/>
              </a:spcBef>
              <a:spcAft>
                <a:spcPts val="0"/>
              </a:spcAft>
            </a:pPr>
            <a:fld id="{3F335402-A96B-43FB-BE82-10458D361873}" type="slidenum">
              <a:rPr lang="en-US">
                <a:solidFill>
                  <a:prstClr val="black">
                    <a:tint val="75000"/>
                  </a:prstClr>
                </a:solidFill>
                <a:latin typeface="Calibri"/>
              </a:rPr>
              <a:pPr fontAlgn="auto">
                <a:spcBef>
                  <a:spcPts val="0"/>
                </a:spcBef>
                <a:spcAft>
                  <a:spcPts val="0"/>
                </a:spcAft>
              </a:pPr>
              <a:t>281</a:t>
            </a:fld>
            <a:endParaRPr lang="en-US" dirty="0">
              <a:solidFill>
                <a:prstClr val="black">
                  <a:tint val="75000"/>
                </a:prstClr>
              </a:solidFill>
              <a:latin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spTree>
    <p:extLst>
      <p:ext uri="{BB962C8B-B14F-4D97-AF65-F5344CB8AC3E}">
        <p14:creationId xmlns:p14="http://schemas.microsoft.com/office/powerpoint/2010/main" val="364663978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24001"/>
            <a:ext cx="9144000" cy="3477875"/>
          </a:xfrm>
          <a:prstGeom prst="rect">
            <a:avLst/>
          </a:prstGeom>
          <a:solidFill>
            <a:schemeClr val="tx2"/>
          </a:solidFill>
        </p:spPr>
        <p:txBody>
          <a:bodyPr wrap="square" rtlCol="0">
            <a:spAutoFit/>
          </a:bodyPr>
          <a:lstStyle/>
          <a:p>
            <a:endParaRPr lang="en-US" sz="4400" dirty="0">
              <a:solidFill>
                <a:schemeClr val="bg1"/>
              </a:solidFill>
            </a:endParaRPr>
          </a:p>
          <a:p>
            <a:endParaRPr lang="en-US" sz="4400" dirty="0">
              <a:solidFill>
                <a:schemeClr val="bg1"/>
              </a:solidFill>
            </a:endParaRPr>
          </a:p>
          <a:p>
            <a:endParaRPr lang="en-US" sz="4400" dirty="0">
              <a:solidFill>
                <a:schemeClr val="bg1"/>
              </a:solidFill>
            </a:endParaRPr>
          </a:p>
          <a:p>
            <a:endParaRPr lang="en-US" sz="4400" dirty="0">
              <a:solidFill>
                <a:schemeClr val="bg1"/>
              </a:solidFill>
            </a:endParaRPr>
          </a:p>
          <a:p>
            <a:endParaRPr lang="en-US" sz="4400" dirty="0">
              <a:solidFill>
                <a:schemeClr val="bg1"/>
              </a:solidFill>
            </a:endParaRPr>
          </a:p>
        </p:txBody>
      </p:sp>
      <p:sp>
        <p:nvSpPr>
          <p:cNvPr id="7" name="TextBox 6"/>
          <p:cNvSpPr txBox="1"/>
          <p:nvPr/>
        </p:nvSpPr>
        <p:spPr>
          <a:xfrm>
            <a:off x="6170054" y="544717"/>
            <a:ext cx="2819400" cy="230832"/>
          </a:xfrm>
          <a:prstGeom prst="rect">
            <a:avLst/>
          </a:prstGeom>
          <a:noFill/>
        </p:spPr>
        <p:txBody>
          <a:bodyPr wrap="square" rtlCol="0">
            <a:spAutoFit/>
          </a:bodyPr>
          <a:lstStyle/>
          <a:p>
            <a:pPr algn="r"/>
            <a:r>
              <a:rPr lang="en-US" sz="900" b="1" spc="120" dirty="0">
                <a:solidFill>
                  <a:schemeClr val="bg1">
                    <a:lumMod val="65000"/>
                  </a:schemeClr>
                </a:solidFill>
                <a:latin typeface="Arial" panose="020B0604020202020204" pitchFamily="34" charset="0"/>
                <a:cs typeface="Arial" panose="020B0604020202020204" pitchFamily="34" charset="0"/>
              </a:rPr>
              <a:t>www.illinois.gov/dceo</a:t>
            </a:r>
          </a:p>
        </p:txBody>
      </p:sp>
      <p:sp>
        <p:nvSpPr>
          <p:cNvPr id="6" name="TextBox 5"/>
          <p:cNvSpPr txBox="1"/>
          <p:nvPr/>
        </p:nvSpPr>
        <p:spPr>
          <a:xfrm>
            <a:off x="799027" y="1531272"/>
            <a:ext cx="7200900" cy="1354217"/>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Questions?</a:t>
            </a:r>
          </a:p>
          <a:p>
            <a:pPr algn="ctr"/>
            <a:endParaRPr lang="en-US" sz="1000" b="1" dirty="0">
              <a:solidFill>
                <a:schemeClr val="bg1"/>
              </a:solidFill>
              <a:latin typeface="Arial" panose="020B0604020202020204" pitchFamily="34" charset="0"/>
              <a:cs typeface="Arial" panose="020B0604020202020204" pitchFamily="34" charset="0"/>
            </a:endParaRPr>
          </a:p>
          <a:p>
            <a:pPr algn="ctr"/>
            <a:r>
              <a:rPr lang="en-US" sz="3600" b="1" dirty="0">
                <a:solidFill>
                  <a:schemeClr val="bg1"/>
                </a:solidFill>
                <a:latin typeface="Arial" panose="020B0604020202020204" pitchFamily="34" charset="0"/>
                <a:cs typeface="Arial" panose="020B0604020202020204" pitchFamily="34" charset="0"/>
              </a:rPr>
              <a:t>Thanks Much!</a:t>
            </a:r>
          </a:p>
        </p:txBody>
      </p:sp>
      <p:sp>
        <p:nvSpPr>
          <p:cNvPr id="9" name="TextBox 8"/>
          <p:cNvSpPr txBox="1"/>
          <p:nvPr/>
        </p:nvSpPr>
        <p:spPr>
          <a:xfrm>
            <a:off x="13430" y="3262938"/>
            <a:ext cx="3263172" cy="1569660"/>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Kirk Kumerow</a:t>
            </a:r>
          </a:p>
          <a:p>
            <a:r>
              <a:rPr lang="en-US" sz="1600" dirty="0">
                <a:solidFill>
                  <a:schemeClr val="bg1"/>
                </a:solidFill>
                <a:latin typeface="Arial" panose="020B0604020202020204" pitchFamily="34" charset="0"/>
                <a:cs typeface="Arial" panose="020B0604020202020204" pitchFamily="34" charset="0"/>
              </a:rPr>
              <a:t>CDBG PI Grants </a:t>
            </a:r>
            <a:r>
              <a:rPr lang="en-US" sz="1600" dirty="0" err="1">
                <a:solidFill>
                  <a:schemeClr val="bg1"/>
                </a:solidFill>
                <a:latin typeface="Arial" panose="020B0604020202020204" pitchFamily="34" charset="0"/>
                <a:cs typeface="Arial" panose="020B0604020202020204" pitchFamily="34" charset="0"/>
              </a:rPr>
              <a:t>Mgr</a:t>
            </a:r>
            <a:r>
              <a:rPr lang="en-US" sz="1600" dirty="0">
                <a:solidFill>
                  <a:schemeClr val="bg1"/>
                </a:solidFill>
                <a:latin typeface="Arial" panose="020B0604020202020204" pitchFamily="34" charset="0"/>
                <a:cs typeface="Arial" panose="020B0604020202020204" pitchFamily="34" charset="0"/>
              </a:rPr>
              <a:t>/ERO</a:t>
            </a:r>
          </a:p>
          <a:p>
            <a:r>
              <a:rPr lang="en-US" sz="1600" dirty="0">
                <a:solidFill>
                  <a:schemeClr val="bg1"/>
                </a:solidFill>
                <a:latin typeface="Arial" panose="020B0604020202020204" pitchFamily="34" charset="0"/>
                <a:cs typeface="Arial" panose="020B0604020202020204" pitchFamily="34" charset="0"/>
              </a:rPr>
              <a:t>500 East Monroe 	</a:t>
            </a:r>
          </a:p>
          <a:p>
            <a:r>
              <a:rPr lang="en-US" sz="1600" dirty="0">
                <a:solidFill>
                  <a:schemeClr val="bg1"/>
                </a:solidFill>
                <a:latin typeface="Arial" panose="020B0604020202020204" pitchFamily="34" charset="0"/>
                <a:cs typeface="Arial" panose="020B0604020202020204" pitchFamily="34" charset="0"/>
              </a:rPr>
              <a:t>Springfield, IL 62701</a:t>
            </a:r>
          </a:p>
          <a:p>
            <a:r>
              <a:rPr lang="en-US" sz="1600" dirty="0">
                <a:solidFill>
                  <a:schemeClr val="bg1"/>
                </a:solidFill>
                <a:latin typeface="Arial" panose="020B0604020202020204" pitchFamily="34" charset="0"/>
                <a:cs typeface="Arial" panose="020B0604020202020204" pitchFamily="34" charset="0"/>
              </a:rPr>
              <a:t>Phone # 217-558-4016</a:t>
            </a:r>
          </a:p>
          <a:p>
            <a:r>
              <a:rPr lang="en-US" sz="1600" dirty="0">
                <a:solidFill>
                  <a:schemeClr val="bg1"/>
                </a:solidFill>
                <a:latin typeface="Arial" panose="020B0604020202020204" pitchFamily="34" charset="0"/>
                <a:cs typeface="Arial" panose="020B0604020202020204" pitchFamily="34" charset="0"/>
              </a:rPr>
              <a:t>Email: </a:t>
            </a:r>
            <a:r>
              <a:rPr lang="en-US" sz="1600" dirty="0">
                <a:solidFill>
                  <a:schemeClr val="bg1">
                    <a:lumMod val="95000"/>
                  </a:schemeClr>
                </a:solidFill>
                <a:latin typeface="Arial" panose="020B0604020202020204" pitchFamily="34" charset="0"/>
                <a:cs typeface="Arial" panose="020B0604020202020204" pitchFamily="34" charset="0"/>
              </a:rPr>
              <a:t>kirk.kumerow@Illinois.gov</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79" y="5794492"/>
            <a:ext cx="2901221" cy="946321"/>
          </a:xfrm>
          <a:prstGeom prst="rect">
            <a:avLst/>
          </a:prstGeom>
        </p:spPr>
      </p:pic>
      <p:sp>
        <p:nvSpPr>
          <p:cNvPr id="8" name="TextBox 7">
            <a:extLst>
              <a:ext uri="{FF2B5EF4-FFF2-40B4-BE49-F238E27FC236}">
                <a16:creationId xmlns:a16="http://schemas.microsoft.com/office/drawing/2014/main" id="{E2E757DF-2B99-49AE-98BC-BE20313A90A6}"/>
              </a:ext>
            </a:extLst>
          </p:cNvPr>
          <p:cNvSpPr txBox="1"/>
          <p:nvPr/>
        </p:nvSpPr>
        <p:spPr>
          <a:xfrm>
            <a:off x="3086100" y="3262938"/>
            <a:ext cx="2971800" cy="1569660"/>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Kara Cozadd</a:t>
            </a:r>
          </a:p>
          <a:p>
            <a:r>
              <a:rPr lang="en-US" sz="1600" dirty="0">
                <a:solidFill>
                  <a:schemeClr val="bg1"/>
                </a:solidFill>
                <a:latin typeface="Arial" panose="020B0604020202020204" pitchFamily="34" charset="0"/>
                <a:cs typeface="Arial" panose="020B0604020202020204" pitchFamily="34" charset="0"/>
              </a:rPr>
              <a:t>CDBG HR Grants </a:t>
            </a:r>
            <a:r>
              <a:rPr lang="en-US" sz="1600" dirty="0" err="1">
                <a:solidFill>
                  <a:schemeClr val="bg1"/>
                </a:solidFill>
                <a:latin typeface="Arial" panose="020B0604020202020204" pitchFamily="34" charset="0"/>
                <a:cs typeface="Arial" panose="020B0604020202020204" pitchFamily="34" charset="0"/>
              </a:rPr>
              <a:t>Mgr</a:t>
            </a:r>
            <a:r>
              <a:rPr lang="en-US" sz="1600" dirty="0">
                <a:solidFill>
                  <a:schemeClr val="bg1"/>
                </a:solidFill>
                <a:latin typeface="Arial" panose="020B0604020202020204" pitchFamily="34" charset="0"/>
                <a:cs typeface="Arial" panose="020B0604020202020204" pitchFamily="34" charset="0"/>
              </a:rPr>
              <a:t>/ERO</a:t>
            </a:r>
          </a:p>
          <a:p>
            <a:r>
              <a:rPr lang="en-US" sz="1600" dirty="0">
                <a:solidFill>
                  <a:schemeClr val="bg1"/>
                </a:solidFill>
                <a:latin typeface="Arial" panose="020B0604020202020204" pitchFamily="34" charset="0"/>
                <a:cs typeface="Arial" panose="020B0604020202020204" pitchFamily="34" charset="0"/>
              </a:rPr>
              <a:t>500 East Monroe </a:t>
            </a:r>
          </a:p>
          <a:p>
            <a:r>
              <a:rPr lang="en-US" sz="1600" dirty="0">
                <a:solidFill>
                  <a:schemeClr val="bg1"/>
                </a:solidFill>
                <a:latin typeface="Arial" panose="020B0604020202020204" pitchFamily="34" charset="0"/>
                <a:cs typeface="Arial" panose="020B0604020202020204" pitchFamily="34" charset="0"/>
              </a:rPr>
              <a:t>Springfield, IL 62701</a:t>
            </a:r>
          </a:p>
          <a:p>
            <a:r>
              <a:rPr lang="en-US" sz="1600" dirty="0">
                <a:solidFill>
                  <a:schemeClr val="bg1"/>
                </a:solidFill>
                <a:latin typeface="Arial" panose="020B0604020202020204" pitchFamily="34" charset="0"/>
                <a:cs typeface="Arial" panose="020B0604020202020204" pitchFamily="34" charset="0"/>
              </a:rPr>
              <a:t>217-558-2834</a:t>
            </a:r>
          </a:p>
          <a:p>
            <a:r>
              <a:rPr lang="en-US" sz="1600" dirty="0">
                <a:solidFill>
                  <a:schemeClr val="bg1">
                    <a:lumMod val="95000"/>
                  </a:schemeClr>
                </a:solidFill>
                <a:latin typeface="Arial" panose="020B0604020202020204" pitchFamily="34" charset="0"/>
                <a:cs typeface="Arial" panose="020B0604020202020204" pitchFamily="34" charset="0"/>
              </a:rPr>
              <a:t>kara.cozadd@Illinois.gov</a:t>
            </a:r>
          </a:p>
        </p:txBody>
      </p:sp>
      <p:sp>
        <p:nvSpPr>
          <p:cNvPr id="10" name="TextBox 9">
            <a:extLst>
              <a:ext uri="{FF2B5EF4-FFF2-40B4-BE49-F238E27FC236}">
                <a16:creationId xmlns:a16="http://schemas.microsoft.com/office/drawing/2014/main" id="{B27F5C41-45A3-4966-A5A1-12F76D059827}"/>
              </a:ext>
            </a:extLst>
          </p:cNvPr>
          <p:cNvSpPr txBox="1"/>
          <p:nvPr/>
        </p:nvSpPr>
        <p:spPr>
          <a:xfrm>
            <a:off x="5712854" y="3285598"/>
            <a:ext cx="3276600" cy="1815882"/>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John McCarthy	</a:t>
            </a:r>
          </a:p>
          <a:p>
            <a:r>
              <a:rPr lang="en-US" sz="1600" dirty="0">
                <a:solidFill>
                  <a:schemeClr val="bg1"/>
                </a:solidFill>
                <a:latin typeface="Arial" panose="020B0604020202020204" pitchFamily="34" charset="0"/>
                <a:cs typeface="Arial" panose="020B0604020202020204" pitchFamily="34" charset="0"/>
              </a:rPr>
              <a:t>CDBG PI Grants </a:t>
            </a:r>
            <a:r>
              <a:rPr lang="en-US" sz="1600" dirty="0" err="1">
                <a:solidFill>
                  <a:schemeClr val="bg1"/>
                </a:solidFill>
                <a:latin typeface="Arial" panose="020B0604020202020204" pitchFamily="34" charset="0"/>
                <a:cs typeface="Arial" panose="020B0604020202020204" pitchFamily="34" charset="0"/>
              </a:rPr>
              <a:t>Mgr</a:t>
            </a:r>
            <a:r>
              <a:rPr lang="en-US" sz="1600" dirty="0">
                <a:solidFill>
                  <a:schemeClr val="bg1"/>
                </a:solidFill>
                <a:latin typeface="Arial" panose="020B0604020202020204" pitchFamily="34" charset="0"/>
                <a:cs typeface="Arial" panose="020B0604020202020204" pitchFamily="34" charset="0"/>
              </a:rPr>
              <a:t>/Asst. ERO</a:t>
            </a:r>
          </a:p>
          <a:p>
            <a:r>
              <a:rPr lang="en-US" sz="1600" dirty="0">
                <a:solidFill>
                  <a:schemeClr val="bg1"/>
                </a:solidFill>
                <a:latin typeface="Arial" panose="020B0604020202020204" pitchFamily="34" charset="0"/>
                <a:cs typeface="Arial" panose="020B0604020202020204" pitchFamily="34" charset="0"/>
              </a:rPr>
              <a:t>500 East Monroe  </a:t>
            </a:r>
          </a:p>
          <a:p>
            <a:r>
              <a:rPr lang="en-US" sz="1600" dirty="0">
                <a:solidFill>
                  <a:schemeClr val="bg1"/>
                </a:solidFill>
                <a:latin typeface="Arial" panose="020B0604020202020204" pitchFamily="34" charset="0"/>
                <a:cs typeface="Arial" panose="020B0604020202020204" pitchFamily="34" charset="0"/>
              </a:rPr>
              <a:t>Springfield, IL 62701</a:t>
            </a:r>
          </a:p>
          <a:p>
            <a:r>
              <a:rPr lang="en-US" sz="1600" dirty="0">
                <a:solidFill>
                  <a:schemeClr val="bg1"/>
                </a:solidFill>
                <a:latin typeface="Arial" panose="020B0604020202020204" pitchFamily="34" charset="0"/>
                <a:cs typeface="Arial" panose="020B0604020202020204" pitchFamily="34" charset="0"/>
              </a:rPr>
              <a:t>Phone # 217-558-2840</a:t>
            </a:r>
          </a:p>
          <a:p>
            <a:r>
              <a:rPr lang="en-US" sz="1600" dirty="0">
                <a:solidFill>
                  <a:schemeClr val="bg1"/>
                </a:solidFill>
                <a:latin typeface="Arial" panose="020B0604020202020204" pitchFamily="34" charset="0"/>
                <a:cs typeface="Arial" panose="020B0604020202020204" pitchFamily="34" charset="0"/>
              </a:rPr>
              <a:t>Email: john</a:t>
            </a:r>
            <a:r>
              <a:rPr lang="en-US" sz="1600" dirty="0">
                <a:solidFill>
                  <a:schemeClr val="bg1">
                    <a:lumMod val="95000"/>
                  </a:schemeClr>
                </a:solidFill>
                <a:latin typeface="Arial" panose="020B0604020202020204" pitchFamily="34" charset="0"/>
                <a:cs typeface="Arial" panose="020B0604020202020204" pitchFamily="34" charset="0"/>
              </a:rPr>
              <a:t>.mccarthy@Illinois.gov	</a:t>
            </a:r>
          </a:p>
        </p:txBody>
      </p:sp>
    </p:spTree>
    <p:extLst>
      <p:ext uri="{BB962C8B-B14F-4D97-AF65-F5344CB8AC3E}">
        <p14:creationId xmlns:p14="http://schemas.microsoft.com/office/powerpoint/2010/main" val="3722306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1004237"/>
          </a:xfrm>
        </p:spPr>
        <p:txBody>
          <a:bodyPr/>
          <a:lstStyle/>
          <a:p>
            <a:pPr algn="ctr"/>
            <a:r>
              <a:rPr lang="en-US" dirty="0"/>
              <a:t>The Environmental Review Process</a:t>
            </a:r>
          </a:p>
        </p:txBody>
      </p:sp>
      <p:graphicFrame>
        <p:nvGraphicFramePr>
          <p:cNvPr id="4" name="Content Placeholder 3"/>
          <p:cNvGraphicFramePr>
            <a:graphicFrameLocks noGrp="1"/>
          </p:cNvGraphicFramePr>
          <p:nvPr>
            <p:ph idx="1"/>
            <p:extLst/>
          </p:nvPr>
        </p:nvGraphicFramePr>
        <p:xfrm>
          <a:off x="457200" y="2057401"/>
          <a:ext cx="8170607" cy="3239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CDBFCCB-9979-415F-B1A7-4F97FBF4C847}"/>
              </a:ext>
            </a:extLst>
          </p:cNvPr>
          <p:cNvSpPr txBox="1"/>
          <p:nvPr/>
        </p:nvSpPr>
        <p:spPr>
          <a:xfrm>
            <a:off x="-6178" y="4634"/>
            <a:ext cx="6858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DD56F06-FB19-476F-BE13-35CCB4B4F9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985"/>
          <a:stretch/>
        </p:blipFill>
        <p:spPr>
          <a:xfrm>
            <a:off x="6552544" y="0"/>
            <a:ext cx="2591456" cy="303682"/>
          </a:xfrm>
          <a:prstGeom prst="rect">
            <a:avLst/>
          </a:prstGeom>
        </p:spPr>
      </p:pic>
      <p:pic>
        <p:nvPicPr>
          <p:cNvPr id="7" name="Picture 6">
            <a:extLst>
              <a:ext uri="{FF2B5EF4-FFF2-40B4-BE49-F238E27FC236}">
                <a16:creationId xmlns:a16="http://schemas.microsoft.com/office/drawing/2014/main" id="{5ECA4E72-D7CE-477F-81AC-9E3325FE9E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6972" y="5276600"/>
            <a:ext cx="928057" cy="255317"/>
          </a:xfrm>
          <a:prstGeom prst="rect">
            <a:avLst/>
          </a:prstGeom>
        </p:spPr>
      </p:pic>
      <p:sp>
        <p:nvSpPr>
          <p:cNvPr id="8" name="Slide Number Placeholder 1">
            <a:extLst>
              <a:ext uri="{FF2B5EF4-FFF2-40B4-BE49-F238E27FC236}">
                <a16:creationId xmlns:a16="http://schemas.microsoft.com/office/drawing/2014/main" id="{B769C909-68BD-4954-B62B-EF3F0FB47BCD}"/>
              </a:ext>
            </a:extLst>
          </p:cNvPr>
          <p:cNvSpPr>
            <a:spLocks noGrp="1"/>
          </p:cNvSpPr>
          <p:nvPr>
            <p:ph type="sldNum" sz="quarter" idx="12"/>
          </p:nvPr>
        </p:nvSpPr>
        <p:spPr>
          <a:xfrm>
            <a:off x="6736871" y="5531917"/>
            <a:ext cx="1600200" cy="205383"/>
          </a:xfrm>
        </p:spPr>
        <p:txBody>
          <a:bodyPr/>
          <a:lstStyle/>
          <a:p>
            <a:fld id="{3F335402-A96B-43FB-BE82-10458D361873}" type="slidenum">
              <a:rPr lang="en-US" sz="600"/>
              <a:t>29</a:t>
            </a:fld>
            <a:endParaRPr lang="en-US" sz="600" dirty="0"/>
          </a:p>
        </p:txBody>
      </p:sp>
    </p:spTree>
    <p:extLst>
      <p:ext uri="{BB962C8B-B14F-4D97-AF65-F5344CB8AC3E}">
        <p14:creationId xmlns:p14="http://schemas.microsoft.com/office/powerpoint/2010/main" val="4184835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9986" y="762000"/>
            <a:ext cx="7886700" cy="1325563"/>
          </a:xfrm>
        </p:spPr>
        <p:txBody>
          <a:bodyPr/>
          <a:lstStyle/>
          <a:p>
            <a:pPr algn="ctr"/>
            <a:r>
              <a:rPr lang="en-US" sz="4000" dirty="0"/>
              <a:t>General Requirements </a:t>
            </a:r>
            <a:br>
              <a:rPr lang="en-US" sz="4000" dirty="0"/>
            </a:br>
            <a:r>
              <a:rPr lang="en-US" sz="4000" dirty="0"/>
              <a:t>Session Outline</a:t>
            </a:r>
          </a:p>
        </p:txBody>
      </p:sp>
      <p:sp>
        <p:nvSpPr>
          <p:cNvPr id="6" name="Content Placeholder 5"/>
          <p:cNvSpPr>
            <a:spLocks noGrp="1"/>
          </p:cNvSpPr>
          <p:nvPr>
            <p:ph idx="1"/>
          </p:nvPr>
        </p:nvSpPr>
        <p:spPr>
          <a:xfrm>
            <a:off x="686562" y="2590800"/>
            <a:ext cx="7600950" cy="2362200"/>
          </a:xfrm>
        </p:spPr>
        <p:txBody>
          <a:bodyPr>
            <a:noAutofit/>
          </a:bodyPr>
          <a:lstStyle/>
          <a:p>
            <a:r>
              <a:rPr lang="en-US" sz="3600" dirty="0"/>
              <a:t>National Environmental Policy Act (NEPA) </a:t>
            </a:r>
            <a:r>
              <a:rPr lang="en-US" sz="3600" b="1" dirty="0"/>
              <a:t>40 C.F.R. § 1500-1508</a:t>
            </a:r>
          </a:p>
          <a:p>
            <a:pPr marL="0" indent="0">
              <a:buNone/>
            </a:pPr>
            <a:endParaRPr lang="en-US" sz="3600" b="1" dirty="0"/>
          </a:p>
          <a:p>
            <a:r>
              <a:rPr lang="en-US" sz="3600" dirty="0"/>
              <a:t>24 CFR Part 58</a:t>
            </a:r>
          </a:p>
        </p:txBody>
      </p:sp>
      <p:sp>
        <p:nvSpPr>
          <p:cNvPr id="4" name="TextBox 3">
            <a:extLst>
              <a:ext uri="{FF2B5EF4-FFF2-40B4-BE49-F238E27FC236}">
                <a16:creationId xmlns:a16="http://schemas.microsoft.com/office/drawing/2014/main" id="{745F63FD-D62E-42B9-A4DA-DE234B22AD4E}"/>
              </a:ext>
            </a:extLst>
          </p:cNvPr>
          <p:cNvSpPr txBox="1"/>
          <p:nvPr/>
        </p:nvSpPr>
        <p:spPr>
          <a:xfrm>
            <a:off x="0" y="-19050"/>
            <a:ext cx="9144000" cy="400110"/>
          </a:xfrm>
          <a:prstGeom prst="rect">
            <a:avLst/>
          </a:prstGeom>
          <a:solidFill>
            <a:schemeClr val="tx2"/>
          </a:solid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358D6D2-E2BC-404E-9C62-854C681C8D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CE535361-FA3B-4E54-ACCB-FC43D8488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791" y="6044151"/>
            <a:ext cx="1237409" cy="340423"/>
          </a:xfrm>
          <a:prstGeom prst="rect">
            <a:avLst/>
          </a:prstGeom>
        </p:spPr>
      </p:pic>
      <p:sp>
        <p:nvSpPr>
          <p:cNvPr id="9" name="Slide Number Placeholder 1">
            <a:extLst>
              <a:ext uri="{FF2B5EF4-FFF2-40B4-BE49-F238E27FC236}">
                <a16:creationId xmlns:a16="http://schemas.microsoft.com/office/drawing/2014/main" id="{C67E7460-A75F-4E48-8C37-2631BF919F0C}"/>
              </a:ext>
            </a:extLst>
          </p:cNvPr>
          <p:cNvSpPr>
            <a:spLocks noGrp="1"/>
          </p:cNvSpPr>
          <p:nvPr>
            <p:ph type="sldNum" sz="quarter" idx="12"/>
          </p:nvPr>
        </p:nvSpPr>
        <p:spPr>
          <a:xfrm>
            <a:off x="6534991" y="6425944"/>
            <a:ext cx="2133600" cy="273844"/>
          </a:xfrm>
        </p:spPr>
        <p:txBody>
          <a:bodyPr/>
          <a:lstStyle/>
          <a:p>
            <a:fld id="{3F335402-A96B-43FB-BE82-10458D361873}" type="slidenum">
              <a:rPr lang="en-US" sz="800" smtClean="0"/>
              <a:t>3</a:t>
            </a:fld>
            <a:endParaRPr lang="en-US" sz="800" dirty="0"/>
          </a:p>
        </p:txBody>
      </p:sp>
    </p:spTree>
    <p:extLst>
      <p:ext uri="{BB962C8B-B14F-4D97-AF65-F5344CB8AC3E}">
        <p14:creationId xmlns:p14="http://schemas.microsoft.com/office/powerpoint/2010/main" val="1777853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Step 1: Develop a Meaningful Project Description</a:t>
            </a:r>
          </a:p>
        </p:txBody>
      </p:sp>
      <p:sp>
        <p:nvSpPr>
          <p:cNvPr id="4" name="TextBox 3">
            <a:extLst>
              <a:ext uri="{FF2B5EF4-FFF2-40B4-BE49-F238E27FC236}">
                <a16:creationId xmlns:a16="http://schemas.microsoft.com/office/drawing/2014/main" id="{9AEE5E3D-1EA1-4ADF-852B-CA794378349F}"/>
              </a:ext>
            </a:extLst>
          </p:cNvPr>
          <p:cNvSpPr txBox="1"/>
          <p:nvPr/>
        </p:nvSpPr>
        <p:spPr>
          <a:xfrm>
            <a:off x="0" y="0"/>
            <a:ext cx="6858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85FFBED-A463-4194-B44F-02684DA6E6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22109"/>
            <a:ext cx="2591456" cy="303682"/>
          </a:xfrm>
          <a:prstGeom prst="rect">
            <a:avLst/>
          </a:prstGeom>
        </p:spPr>
      </p:pic>
      <p:pic>
        <p:nvPicPr>
          <p:cNvPr id="6" name="Picture 5">
            <a:extLst>
              <a:ext uri="{FF2B5EF4-FFF2-40B4-BE49-F238E27FC236}">
                <a16:creationId xmlns:a16="http://schemas.microsoft.com/office/drawing/2014/main" id="{9EC511F5-AE63-4457-90D8-20A5A9848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6972" y="5276600"/>
            <a:ext cx="928057" cy="255317"/>
          </a:xfrm>
          <a:prstGeom prst="rect">
            <a:avLst/>
          </a:prstGeom>
        </p:spPr>
      </p:pic>
      <p:sp>
        <p:nvSpPr>
          <p:cNvPr id="7" name="Slide Number Placeholder 1">
            <a:extLst>
              <a:ext uri="{FF2B5EF4-FFF2-40B4-BE49-F238E27FC236}">
                <a16:creationId xmlns:a16="http://schemas.microsoft.com/office/drawing/2014/main" id="{4CD270F8-C972-4443-928F-40464D34D90F}"/>
              </a:ext>
            </a:extLst>
          </p:cNvPr>
          <p:cNvSpPr>
            <a:spLocks noGrp="1"/>
          </p:cNvSpPr>
          <p:nvPr>
            <p:ph type="sldNum" sz="quarter" idx="12"/>
          </p:nvPr>
        </p:nvSpPr>
        <p:spPr>
          <a:xfrm>
            <a:off x="6736871" y="5531917"/>
            <a:ext cx="1600200" cy="205383"/>
          </a:xfrm>
        </p:spPr>
        <p:txBody>
          <a:bodyPr/>
          <a:lstStyle/>
          <a:p>
            <a:fld id="{3F335402-A96B-43FB-BE82-10458D361873}" type="slidenum">
              <a:rPr lang="en-US" sz="600"/>
              <a:t>30</a:t>
            </a:fld>
            <a:endParaRPr lang="en-US" sz="600" dirty="0"/>
          </a:p>
        </p:txBody>
      </p:sp>
    </p:spTree>
    <p:extLst>
      <p:ext uri="{BB962C8B-B14F-4D97-AF65-F5344CB8AC3E}">
        <p14:creationId xmlns:p14="http://schemas.microsoft.com/office/powerpoint/2010/main" val="4001738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994649"/>
          </a:xfrm>
        </p:spPr>
        <p:txBody>
          <a:bodyPr/>
          <a:lstStyle/>
          <a:p>
            <a:pPr algn="ctr"/>
            <a:r>
              <a:rPr lang="en-US" dirty="0"/>
              <a:t>Why is the project description important?</a:t>
            </a:r>
          </a:p>
        </p:txBody>
      </p:sp>
      <p:sp>
        <p:nvSpPr>
          <p:cNvPr id="3" name="Content Placeholder 2"/>
          <p:cNvSpPr>
            <a:spLocks noGrp="1"/>
          </p:cNvSpPr>
          <p:nvPr>
            <p:ph idx="1"/>
          </p:nvPr>
        </p:nvSpPr>
        <p:spPr/>
        <p:txBody>
          <a:bodyPr>
            <a:normAutofit/>
          </a:bodyPr>
          <a:lstStyle/>
          <a:p>
            <a:r>
              <a:rPr lang="en-US" sz="2400" dirty="0"/>
              <a:t>Basis for determining the level of environmental review required</a:t>
            </a:r>
          </a:p>
          <a:p>
            <a:r>
              <a:rPr lang="en-US" sz="2400" dirty="0"/>
              <a:t>Basis for informing the public about the action</a:t>
            </a:r>
          </a:p>
          <a:p>
            <a:r>
              <a:rPr lang="en-US" sz="2400" dirty="0"/>
              <a:t>Basis for monitoring compliance</a:t>
            </a:r>
          </a:p>
          <a:p>
            <a:pPr lvl="1">
              <a:buFont typeface="Wingdings" panose="05000000000000000000" pitchFamily="2" charset="2"/>
              <a:buChar char="v"/>
            </a:pPr>
            <a:r>
              <a:rPr lang="en-US" sz="2400" dirty="0"/>
              <a:t>If funds are used for something not included in the project description, it could be in violation of §58.22, and result in refund to DCEO/HUD.</a:t>
            </a:r>
          </a:p>
          <a:p>
            <a:pPr lvl="1">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00D0A14F-5B7C-4E85-A03A-36568F7A137E}"/>
              </a:ext>
            </a:extLst>
          </p:cNvPr>
          <p:cNvSpPr txBox="1"/>
          <p:nvPr/>
        </p:nvSpPr>
        <p:spPr>
          <a:xfrm>
            <a:off x="0" y="0"/>
            <a:ext cx="6858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8DDC4C0-0A42-4D42-AB2D-179DF0DEE3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569020" y="0"/>
            <a:ext cx="2591456" cy="303682"/>
          </a:xfrm>
          <a:prstGeom prst="rect">
            <a:avLst/>
          </a:prstGeom>
        </p:spPr>
      </p:pic>
      <p:pic>
        <p:nvPicPr>
          <p:cNvPr id="6" name="Picture 5">
            <a:extLst>
              <a:ext uri="{FF2B5EF4-FFF2-40B4-BE49-F238E27FC236}">
                <a16:creationId xmlns:a16="http://schemas.microsoft.com/office/drawing/2014/main" id="{6B0109D0-4196-40E9-877F-B722FF3B1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6972" y="5276600"/>
            <a:ext cx="928057" cy="255317"/>
          </a:xfrm>
          <a:prstGeom prst="rect">
            <a:avLst/>
          </a:prstGeom>
        </p:spPr>
      </p:pic>
      <p:sp>
        <p:nvSpPr>
          <p:cNvPr id="7" name="Slide Number Placeholder 1">
            <a:extLst>
              <a:ext uri="{FF2B5EF4-FFF2-40B4-BE49-F238E27FC236}">
                <a16:creationId xmlns:a16="http://schemas.microsoft.com/office/drawing/2014/main" id="{835D329A-51B2-48A3-ADEA-68993BA733B8}"/>
              </a:ext>
            </a:extLst>
          </p:cNvPr>
          <p:cNvSpPr>
            <a:spLocks noGrp="1"/>
          </p:cNvSpPr>
          <p:nvPr>
            <p:ph type="sldNum" sz="quarter" idx="12"/>
          </p:nvPr>
        </p:nvSpPr>
        <p:spPr>
          <a:xfrm>
            <a:off x="6736871" y="5531917"/>
            <a:ext cx="1600200" cy="205383"/>
          </a:xfrm>
        </p:spPr>
        <p:txBody>
          <a:bodyPr/>
          <a:lstStyle/>
          <a:p>
            <a:fld id="{3F335402-A96B-43FB-BE82-10458D361873}" type="slidenum">
              <a:rPr lang="en-US" sz="600"/>
              <a:t>31</a:t>
            </a:fld>
            <a:endParaRPr lang="en-US" sz="600" dirty="0"/>
          </a:p>
        </p:txBody>
      </p:sp>
    </p:spTree>
    <p:extLst>
      <p:ext uri="{BB962C8B-B14F-4D97-AF65-F5344CB8AC3E}">
        <p14:creationId xmlns:p14="http://schemas.microsoft.com/office/powerpoint/2010/main" val="1745414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1004237"/>
          </a:xfrm>
        </p:spPr>
        <p:txBody>
          <a:bodyPr/>
          <a:lstStyle/>
          <a:p>
            <a:pPr algn="ctr"/>
            <a:r>
              <a:rPr lang="en-US" dirty="0"/>
              <a:t>Poor project descriptions can result in…</a:t>
            </a:r>
          </a:p>
        </p:txBody>
      </p:sp>
      <p:sp>
        <p:nvSpPr>
          <p:cNvPr id="3" name="Content Placeholder 2"/>
          <p:cNvSpPr>
            <a:spLocks noGrp="1"/>
          </p:cNvSpPr>
          <p:nvPr>
            <p:ph idx="1"/>
          </p:nvPr>
        </p:nvSpPr>
        <p:spPr/>
        <p:txBody>
          <a:bodyPr>
            <a:normAutofit/>
          </a:bodyPr>
          <a:lstStyle/>
          <a:p>
            <a:r>
              <a:rPr lang="en-US" sz="2400" dirty="0"/>
              <a:t>Failure to inform the public</a:t>
            </a:r>
          </a:p>
          <a:p>
            <a:r>
              <a:rPr lang="en-US" sz="2400" dirty="0"/>
              <a:t>Incorrect environmental review determinations, leading to violations and sanctions</a:t>
            </a:r>
          </a:p>
          <a:p>
            <a:r>
              <a:rPr lang="en-US" sz="2400" dirty="0"/>
              <a:t>Project activities being left out of review, requiring additional environmental review (more time, more money)</a:t>
            </a:r>
          </a:p>
          <a:p>
            <a:r>
              <a:rPr lang="en-US" sz="2400" dirty="0"/>
              <a:t>Monitoring findings</a:t>
            </a:r>
          </a:p>
        </p:txBody>
      </p:sp>
      <p:sp>
        <p:nvSpPr>
          <p:cNvPr id="4" name="TextBox 3">
            <a:extLst>
              <a:ext uri="{FF2B5EF4-FFF2-40B4-BE49-F238E27FC236}">
                <a16:creationId xmlns:a16="http://schemas.microsoft.com/office/drawing/2014/main" id="{CFAD7753-EB63-4303-81BE-5214870314DD}"/>
              </a:ext>
            </a:extLst>
          </p:cNvPr>
          <p:cNvSpPr txBox="1"/>
          <p:nvPr/>
        </p:nvSpPr>
        <p:spPr>
          <a:xfrm>
            <a:off x="0" y="0"/>
            <a:ext cx="6858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AF3D287-FFA2-4950-AD80-26D41960D8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9741"/>
            <a:ext cx="2591456" cy="303682"/>
          </a:xfrm>
          <a:prstGeom prst="rect">
            <a:avLst/>
          </a:prstGeom>
        </p:spPr>
      </p:pic>
      <p:pic>
        <p:nvPicPr>
          <p:cNvPr id="6" name="Picture 5">
            <a:extLst>
              <a:ext uri="{FF2B5EF4-FFF2-40B4-BE49-F238E27FC236}">
                <a16:creationId xmlns:a16="http://schemas.microsoft.com/office/drawing/2014/main" id="{5E5AD809-2A3E-4010-851D-FA6DE708AF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6972" y="5276600"/>
            <a:ext cx="928057" cy="255317"/>
          </a:xfrm>
          <a:prstGeom prst="rect">
            <a:avLst/>
          </a:prstGeom>
        </p:spPr>
      </p:pic>
      <p:sp>
        <p:nvSpPr>
          <p:cNvPr id="7" name="Slide Number Placeholder 1">
            <a:extLst>
              <a:ext uri="{FF2B5EF4-FFF2-40B4-BE49-F238E27FC236}">
                <a16:creationId xmlns:a16="http://schemas.microsoft.com/office/drawing/2014/main" id="{65CB61F5-0428-4577-856B-CFFAEDBD177A}"/>
              </a:ext>
            </a:extLst>
          </p:cNvPr>
          <p:cNvSpPr>
            <a:spLocks noGrp="1"/>
          </p:cNvSpPr>
          <p:nvPr>
            <p:ph type="sldNum" sz="quarter" idx="12"/>
          </p:nvPr>
        </p:nvSpPr>
        <p:spPr>
          <a:xfrm>
            <a:off x="6736871" y="5531917"/>
            <a:ext cx="1600200" cy="205383"/>
          </a:xfrm>
        </p:spPr>
        <p:txBody>
          <a:bodyPr/>
          <a:lstStyle/>
          <a:p>
            <a:fld id="{3F335402-A96B-43FB-BE82-10458D361873}" type="slidenum">
              <a:rPr lang="en-US" sz="600"/>
              <a:t>32</a:t>
            </a:fld>
            <a:endParaRPr lang="en-US" sz="600" dirty="0"/>
          </a:p>
        </p:txBody>
      </p:sp>
    </p:spTree>
    <p:extLst>
      <p:ext uri="{BB962C8B-B14F-4D97-AF65-F5344CB8AC3E}">
        <p14:creationId xmlns:p14="http://schemas.microsoft.com/office/powerpoint/2010/main" val="2734255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1"/>
            <a:ext cx="9144000" cy="982113"/>
          </a:xfrm>
        </p:spPr>
        <p:txBody>
          <a:bodyPr/>
          <a:lstStyle/>
          <a:p>
            <a:pPr algn="ctr"/>
            <a:r>
              <a:rPr lang="en-US" dirty="0"/>
              <a:t>Defining the Project – The Narrative</a:t>
            </a:r>
          </a:p>
        </p:txBody>
      </p:sp>
      <p:sp>
        <p:nvSpPr>
          <p:cNvPr id="3" name="Content Placeholder 2"/>
          <p:cNvSpPr>
            <a:spLocks noGrp="1"/>
          </p:cNvSpPr>
          <p:nvPr>
            <p:ph idx="1"/>
          </p:nvPr>
        </p:nvSpPr>
        <p:spPr/>
        <p:txBody>
          <a:bodyPr>
            <a:normAutofit/>
          </a:bodyPr>
          <a:lstStyle/>
          <a:p>
            <a:r>
              <a:rPr lang="en-US" sz="2400" dirty="0"/>
              <a:t>Best to use a few sentences to a few paragraphs of the Project Description from your successful CDBG Grant Application</a:t>
            </a:r>
          </a:p>
          <a:p>
            <a:r>
              <a:rPr lang="en-US" sz="2400" dirty="0"/>
              <a:t>Ensures that the </a:t>
            </a:r>
            <a:r>
              <a:rPr lang="en-US" sz="2400" dirty="0" err="1"/>
              <a:t>env</a:t>
            </a:r>
            <a:r>
              <a:rPr lang="en-US" sz="2400" dirty="0"/>
              <a:t>. clearance covers what DCEO actually approved for funding</a:t>
            </a:r>
          </a:p>
          <a:p>
            <a:pPr lvl="1">
              <a:buFont typeface="Wingdings" panose="05000000000000000000" pitchFamily="2" charset="2"/>
              <a:buChar char="v"/>
            </a:pPr>
            <a:r>
              <a:rPr lang="en-US" sz="2100" dirty="0"/>
              <a:t>Example: “Reline/spot replace approx. 1500 l.f. of sewer mains in the southwest portion of the corporate area, bounded by……..”</a:t>
            </a:r>
          </a:p>
        </p:txBody>
      </p:sp>
      <p:sp>
        <p:nvSpPr>
          <p:cNvPr id="4" name="TextBox 3">
            <a:extLst>
              <a:ext uri="{FF2B5EF4-FFF2-40B4-BE49-F238E27FC236}">
                <a16:creationId xmlns:a16="http://schemas.microsoft.com/office/drawing/2014/main" id="{CF6C89B4-2800-4E69-A673-DCF9DF9AA342}"/>
              </a:ext>
            </a:extLst>
          </p:cNvPr>
          <p:cNvSpPr txBox="1"/>
          <p:nvPr/>
        </p:nvSpPr>
        <p:spPr>
          <a:xfrm>
            <a:off x="0" y="-4798"/>
            <a:ext cx="6858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DBAA69B-4C69-4DC4-B48E-2CE8C02C44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0"/>
            <a:ext cx="2591456" cy="303682"/>
          </a:xfrm>
          <a:prstGeom prst="rect">
            <a:avLst/>
          </a:prstGeom>
        </p:spPr>
      </p:pic>
      <p:pic>
        <p:nvPicPr>
          <p:cNvPr id="6" name="Picture 5">
            <a:extLst>
              <a:ext uri="{FF2B5EF4-FFF2-40B4-BE49-F238E27FC236}">
                <a16:creationId xmlns:a16="http://schemas.microsoft.com/office/drawing/2014/main" id="{91053D41-1D2A-4780-9808-03F2F06A95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6972" y="5276600"/>
            <a:ext cx="928057" cy="255317"/>
          </a:xfrm>
          <a:prstGeom prst="rect">
            <a:avLst/>
          </a:prstGeom>
        </p:spPr>
      </p:pic>
      <p:sp>
        <p:nvSpPr>
          <p:cNvPr id="7" name="Slide Number Placeholder 1">
            <a:extLst>
              <a:ext uri="{FF2B5EF4-FFF2-40B4-BE49-F238E27FC236}">
                <a16:creationId xmlns:a16="http://schemas.microsoft.com/office/drawing/2014/main" id="{7C6AA308-AD97-48F3-8B50-5DECA7C74EEA}"/>
              </a:ext>
            </a:extLst>
          </p:cNvPr>
          <p:cNvSpPr>
            <a:spLocks noGrp="1"/>
          </p:cNvSpPr>
          <p:nvPr>
            <p:ph type="sldNum" sz="quarter" idx="12"/>
          </p:nvPr>
        </p:nvSpPr>
        <p:spPr>
          <a:xfrm>
            <a:off x="6736871" y="5531917"/>
            <a:ext cx="1600200" cy="205383"/>
          </a:xfrm>
        </p:spPr>
        <p:txBody>
          <a:bodyPr/>
          <a:lstStyle/>
          <a:p>
            <a:fld id="{3F335402-A96B-43FB-BE82-10458D361873}" type="slidenum">
              <a:rPr lang="en-US" sz="600"/>
              <a:t>33</a:t>
            </a:fld>
            <a:endParaRPr lang="en-US" sz="600" dirty="0"/>
          </a:p>
        </p:txBody>
      </p:sp>
    </p:spTree>
    <p:extLst>
      <p:ext uri="{BB962C8B-B14F-4D97-AF65-F5344CB8AC3E}">
        <p14:creationId xmlns:p14="http://schemas.microsoft.com/office/powerpoint/2010/main" val="3486255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1004237"/>
          </a:xfrm>
        </p:spPr>
        <p:txBody>
          <a:bodyPr/>
          <a:lstStyle/>
          <a:p>
            <a:pPr algn="ctr"/>
            <a:r>
              <a:rPr lang="en-US" dirty="0"/>
              <a:t>Meaningful Project Descriptions Include:</a:t>
            </a:r>
          </a:p>
        </p:txBody>
      </p:sp>
      <p:sp>
        <p:nvSpPr>
          <p:cNvPr id="3" name="Content Placeholder 2"/>
          <p:cNvSpPr>
            <a:spLocks noGrp="1"/>
          </p:cNvSpPr>
          <p:nvPr>
            <p:ph idx="1"/>
          </p:nvPr>
        </p:nvSpPr>
        <p:spPr>
          <a:xfrm>
            <a:off x="457200" y="2001597"/>
            <a:ext cx="8229600" cy="3590387"/>
          </a:xfrm>
        </p:spPr>
        <p:txBody>
          <a:bodyPr>
            <a:normAutofit fontScale="70000" lnSpcReduction="20000"/>
          </a:bodyPr>
          <a:lstStyle/>
          <a:p>
            <a:r>
              <a:rPr lang="en-US" b="1" u="sng" dirty="0"/>
              <a:t>Location:</a:t>
            </a:r>
            <a:r>
              <a:rPr lang="en-US" dirty="0"/>
              <a:t> describe so the public can locate (i.e. street address, cross streets)</a:t>
            </a:r>
          </a:p>
          <a:p>
            <a:r>
              <a:rPr lang="en-US" b="1" u="sng" dirty="0"/>
              <a:t>Purpose and Need: </a:t>
            </a:r>
            <a:r>
              <a:rPr lang="en-US" dirty="0"/>
              <a:t>describe what is being done and why it is necessary, trends likely in the absence of the project</a:t>
            </a:r>
          </a:p>
          <a:p>
            <a:r>
              <a:rPr lang="en-US" b="1" u="sng" dirty="0"/>
              <a:t>Type of environmental review:</a:t>
            </a:r>
            <a:r>
              <a:rPr lang="en-US" dirty="0"/>
              <a:t> individual (geographically-aggregated) versus tiered (functionally aggregated)</a:t>
            </a:r>
          </a:p>
          <a:p>
            <a:r>
              <a:rPr lang="en-US" b="1" u="sng" dirty="0"/>
              <a:t>Tiering, if applied: </a:t>
            </a:r>
            <a:r>
              <a:rPr lang="en-US" dirty="0"/>
              <a:t> describe the environmental requirements to be addressed in the Tier 1 review and environmental requirements to be addressed in the Tier 2 review</a:t>
            </a:r>
          </a:p>
          <a:p>
            <a:r>
              <a:rPr lang="en-US" b="1" u="sng" dirty="0"/>
              <a:t>Project Beneficiaries: </a:t>
            </a:r>
            <a:r>
              <a:rPr lang="en-US" dirty="0"/>
              <a:t>ex: affordable housing project, mixed use housing project, etc.</a:t>
            </a:r>
          </a:p>
          <a:p>
            <a:r>
              <a:rPr lang="en-US" b="1" u="sng" dirty="0"/>
              <a:t>Description:</a:t>
            </a:r>
            <a:r>
              <a:rPr lang="en-US" dirty="0"/>
              <a:t> provide complete details about the project and what will be done</a:t>
            </a:r>
          </a:p>
          <a:p>
            <a:pPr lvl="1"/>
            <a:r>
              <a:rPr lang="en-US" dirty="0"/>
              <a:t>Type of project (i.e. new construction of single family home, roof replacement of community center, etc.)</a:t>
            </a:r>
          </a:p>
          <a:p>
            <a:pPr lvl="1"/>
            <a:r>
              <a:rPr lang="en-US" dirty="0"/>
              <a:t>Capture the maximum anticipated scope of the proposal, even if it isn’t solidified yet</a:t>
            </a:r>
          </a:p>
          <a:p>
            <a:pPr lvl="1"/>
            <a:r>
              <a:rPr lang="en-US" dirty="0"/>
              <a:t>Physical description of existing and/or proposed new buildings</a:t>
            </a:r>
          </a:p>
          <a:p>
            <a:pPr lvl="1"/>
            <a:r>
              <a:rPr lang="en-US" dirty="0"/>
              <a:t>Timeframe for implementation</a:t>
            </a:r>
          </a:p>
          <a:p>
            <a:pPr lvl="1"/>
            <a:r>
              <a:rPr lang="en-US" dirty="0"/>
              <a:t>Size of the project (area coverage, number of units, population served, etc.)</a:t>
            </a:r>
          </a:p>
          <a:p>
            <a:r>
              <a:rPr lang="en-US" b="1" u="sng" dirty="0"/>
              <a:t>All funding sources</a:t>
            </a:r>
          </a:p>
          <a:p>
            <a:r>
              <a:rPr lang="en-US" b="1" u="sng" dirty="0"/>
              <a:t>All development partners</a:t>
            </a:r>
          </a:p>
        </p:txBody>
      </p:sp>
      <p:sp>
        <p:nvSpPr>
          <p:cNvPr id="4" name="TextBox 3">
            <a:extLst>
              <a:ext uri="{FF2B5EF4-FFF2-40B4-BE49-F238E27FC236}">
                <a16:creationId xmlns:a16="http://schemas.microsoft.com/office/drawing/2014/main" id="{924D0AC0-D226-443C-AA85-6CCFEF6BFC36}"/>
              </a:ext>
            </a:extLst>
          </p:cNvPr>
          <p:cNvSpPr txBox="1"/>
          <p:nvPr/>
        </p:nvSpPr>
        <p:spPr>
          <a:xfrm>
            <a:off x="0" y="842963"/>
            <a:ext cx="6858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AB659F1-6779-4C86-AF25-DEACC0DF01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839364"/>
            <a:ext cx="2591456" cy="303682"/>
          </a:xfrm>
          <a:prstGeom prst="rect">
            <a:avLst/>
          </a:prstGeom>
        </p:spPr>
      </p:pic>
      <p:pic>
        <p:nvPicPr>
          <p:cNvPr id="6" name="Picture 5">
            <a:extLst>
              <a:ext uri="{FF2B5EF4-FFF2-40B4-BE49-F238E27FC236}">
                <a16:creationId xmlns:a16="http://schemas.microsoft.com/office/drawing/2014/main" id="{E745BB1F-15F9-4FC7-86E2-B8E3B300FC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6972" y="5276600"/>
            <a:ext cx="928057" cy="255317"/>
          </a:xfrm>
          <a:prstGeom prst="rect">
            <a:avLst/>
          </a:prstGeom>
        </p:spPr>
      </p:pic>
      <p:sp>
        <p:nvSpPr>
          <p:cNvPr id="7" name="Slide Number Placeholder 1">
            <a:extLst>
              <a:ext uri="{FF2B5EF4-FFF2-40B4-BE49-F238E27FC236}">
                <a16:creationId xmlns:a16="http://schemas.microsoft.com/office/drawing/2014/main" id="{22A8CC31-E91A-497A-88C3-203E6220DB03}"/>
              </a:ext>
            </a:extLst>
          </p:cNvPr>
          <p:cNvSpPr>
            <a:spLocks noGrp="1"/>
          </p:cNvSpPr>
          <p:nvPr>
            <p:ph type="sldNum" sz="quarter" idx="12"/>
          </p:nvPr>
        </p:nvSpPr>
        <p:spPr>
          <a:xfrm>
            <a:off x="6736871" y="5531917"/>
            <a:ext cx="1600200" cy="205383"/>
          </a:xfrm>
        </p:spPr>
        <p:txBody>
          <a:bodyPr/>
          <a:lstStyle/>
          <a:p>
            <a:fld id="{3F335402-A96B-43FB-BE82-10458D361873}" type="slidenum">
              <a:rPr lang="en-US" sz="600"/>
              <a:t>34</a:t>
            </a:fld>
            <a:endParaRPr lang="en-US" sz="600" dirty="0"/>
          </a:p>
        </p:txBody>
      </p:sp>
    </p:spTree>
    <p:extLst>
      <p:ext uri="{BB962C8B-B14F-4D97-AF65-F5344CB8AC3E}">
        <p14:creationId xmlns:p14="http://schemas.microsoft.com/office/powerpoint/2010/main" val="1440154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4533" y="2508250"/>
            <a:ext cx="6858000" cy="1404806"/>
          </a:xfrm>
        </p:spPr>
        <p:txBody>
          <a:bodyPr/>
          <a:lstStyle/>
          <a:p>
            <a:r>
              <a:rPr lang="en-US" dirty="0"/>
              <a:t>Step 2: Determine the Level of Environmental Review</a:t>
            </a:r>
          </a:p>
        </p:txBody>
      </p:sp>
      <p:sp>
        <p:nvSpPr>
          <p:cNvPr id="4" name="TextBox 3">
            <a:extLst>
              <a:ext uri="{FF2B5EF4-FFF2-40B4-BE49-F238E27FC236}">
                <a16:creationId xmlns:a16="http://schemas.microsoft.com/office/drawing/2014/main" id="{1F4F3EE9-5CFE-4070-B29D-73D0A3F4FBCE}"/>
              </a:ext>
            </a:extLst>
          </p:cNvPr>
          <p:cNvSpPr txBox="1"/>
          <p:nvPr/>
        </p:nvSpPr>
        <p:spPr>
          <a:xfrm>
            <a:off x="0" y="578"/>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D365662-9C37-4678-8710-EF812E3303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578"/>
            <a:ext cx="3039533" cy="303681"/>
          </a:xfrm>
          <a:prstGeom prst="rect">
            <a:avLst/>
          </a:prstGeom>
        </p:spPr>
      </p:pic>
      <p:pic>
        <p:nvPicPr>
          <p:cNvPr id="6" name="Picture 5">
            <a:extLst>
              <a:ext uri="{FF2B5EF4-FFF2-40B4-BE49-F238E27FC236}">
                <a16:creationId xmlns:a16="http://schemas.microsoft.com/office/drawing/2014/main" id="{34FB4904-022F-4AA9-9C61-BA819202E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5C968A22-2409-4E81-9971-89A10100DBC9}"/>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35</a:t>
            </a:fld>
            <a:endParaRPr lang="en-US" sz="600" dirty="0"/>
          </a:p>
        </p:txBody>
      </p:sp>
    </p:spTree>
    <p:extLst>
      <p:ext uri="{BB962C8B-B14F-4D97-AF65-F5344CB8AC3E}">
        <p14:creationId xmlns:p14="http://schemas.microsoft.com/office/powerpoint/2010/main" val="2919091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1004237"/>
          </a:xfrm>
        </p:spPr>
        <p:txBody>
          <a:bodyPr/>
          <a:lstStyle/>
          <a:p>
            <a:pPr algn="ctr"/>
            <a:r>
              <a:rPr lang="en-US" dirty="0"/>
              <a:t>Levels of Review</a:t>
            </a:r>
          </a:p>
        </p:txBody>
      </p:sp>
      <p:sp>
        <p:nvSpPr>
          <p:cNvPr id="5" name="TextBox 4">
            <a:extLst>
              <a:ext uri="{FF2B5EF4-FFF2-40B4-BE49-F238E27FC236}">
                <a16:creationId xmlns:a16="http://schemas.microsoft.com/office/drawing/2014/main" id="{08DF8FD2-AEA5-446A-94AB-800E20DD5AAD}"/>
              </a:ext>
            </a:extLst>
          </p:cNvPr>
          <p:cNvSpPr txBox="1"/>
          <p:nvPr/>
        </p:nvSpPr>
        <p:spPr>
          <a:xfrm>
            <a:off x="0" y="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EF5EEA9-B065-48D4-A943-CDD9561935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0"/>
            <a:ext cx="3039533" cy="303681"/>
          </a:xfrm>
          <a:prstGeom prst="rect">
            <a:avLst/>
          </a:prstGeom>
        </p:spPr>
      </p:pic>
      <p:pic>
        <p:nvPicPr>
          <p:cNvPr id="7" name="Picture 6">
            <a:extLst>
              <a:ext uri="{FF2B5EF4-FFF2-40B4-BE49-F238E27FC236}">
                <a16:creationId xmlns:a16="http://schemas.microsoft.com/office/drawing/2014/main" id="{6E225EC2-ACA0-47C0-952B-2309CAE171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8" name="Slide Number Placeholder 1">
            <a:extLst>
              <a:ext uri="{FF2B5EF4-FFF2-40B4-BE49-F238E27FC236}">
                <a16:creationId xmlns:a16="http://schemas.microsoft.com/office/drawing/2014/main" id="{DB9A0971-76DD-4EA8-B67E-8E971D53EC6A}"/>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36</a:t>
            </a:fld>
            <a:endParaRPr lang="en-US" sz="600" dirty="0"/>
          </a:p>
        </p:txBody>
      </p:sp>
      <p:pic>
        <p:nvPicPr>
          <p:cNvPr id="9" name="Picture 8">
            <a:extLst>
              <a:ext uri="{FF2B5EF4-FFF2-40B4-BE49-F238E27FC236}">
                <a16:creationId xmlns:a16="http://schemas.microsoft.com/office/drawing/2014/main" id="{15D1D0B2-BD5B-4F05-AF94-3B55E89E9A82}"/>
              </a:ext>
            </a:extLst>
          </p:cNvPr>
          <p:cNvPicPr>
            <a:picLocks noChangeAspect="1"/>
          </p:cNvPicPr>
          <p:nvPr/>
        </p:nvPicPr>
        <p:blipFill>
          <a:blip r:embed="rId4"/>
          <a:stretch>
            <a:fillRect/>
          </a:stretch>
        </p:blipFill>
        <p:spPr>
          <a:xfrm>
            <a:off x="0" y="1559560"/>
            <a:ext cx="9144000" cy="3738880"/>
          </a:xfrm>
          <a:prstGeom prst="rect">
            <a:avLst/>
          </a:prstGeom>
        </p:spPr>
      </p:pic>
    </p:spTree>
    <p:extLst>
      <p:ext uri="{BB962C8B-B14F-4D97-AF65-F5344CB8AC3E}">
        <p14:creationId xmlns:p14="http://schemas.microsoft.com/office/powerpoint/2010/main" val="3900640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994649"/>
          </a:xfrm>
        </p:spPr>
        <p:txBody>
          <a:bodyPr/>
          <a:lstStyle/>
          <a:p>
            <a:pPr algn="ctr"/>
            <a:r>
              <a:rPr lang="en-US" dirty="0"/>
              <a:t>Typical Timelines for Review</a:t>
            </a:r>
          </a:p>
        </p:txBody>
      </p:sp>
      <p:graphicFrame>
        <p:nvGraphicFramePr>
          <p:cNvPr id="5" name="Content Placeholder 4"/>
          <p:cNvGraphicFramePr>
            <a:graphicFrameLocks noGrp="1"/>
          </p:cNvGraphicFramePr>
          <p:nvPr>
            <p:ph idx="1"/>
            <p:extLst/>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Clip art of a red, analog alarm clock with yellow bell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3888943"/>
            <a:ext cx="1541526" cy="1641272"/>
          </a:xfrm>
          <a:prstGeom prst="rect">
            <a:avLst/>
          </a:prstGeom>
        </p:spPr>
      </p:pic>
      <p:sp>
        <p:nvSpPr>
          <p:cNvPr id="7" name="TextBox 6">
            <a:extLst>
              <a:ext uri="{FF2B5EF4-FFF2-40B4-BE49-F238E27FC236}">
                <a16:creationId xmlns:a16="http://schemas.microsoft.com/office/drawing/2014/main" id="{D00DB73A-071E-410B-9CDD-D8A0CE7EAF75}"/>
              </a:ext>
            </a:extLst>
          </p:cNvPr>
          <p:cNvSpPr txBox="1"/>
          <p:nvPr/>
        </p:nvSpPr>
        <p:spPr>
          <a:xfrm>
            <a:off x="0" y="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01DC26D-8150-4DD1-8520-4A904EBDA6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985"/>
          <a:stretch/>
        </p:blipFill>
        <p:spPr>
          <a:xfrm>
            <a:off x="6079753" y="20946"/>
            <a:ext cx="3039533" cy="303681"/>
          </a:xfrm>
          <a:prstGeom prst="rect">
            <a:avLst/>
          </a:prstGeom>
        </p:spPr>
      </p:pic>
      <p:pic>
        <p:nvPicPr>
          <p:cNvPr id="9" name="Picture 8">
            <a:extLst>
              <a:ext uri="{FF2B5EF4-FFF2-40B4-BE49-F238E27FC236}">
                <a16:creationId xmlns:a16="http://schemas.microsoft.com/office/drawing/2014/main" id="{66419516-EC93-4147-9EA3-24BC2CD7ED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10" name="Slide Number Placeholder 1">
            <a:extLst>
              <a:ext uri="{FF2B5EF4-FFF2-40B4-BE49-F238E27FC236}">
                <a16:creationId xmlns:a16="http://schemas.microsoft.com/office/drawing/2014/main" id="{DC268914-9970-40E8-AC89-501A8B171786}"/>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37</a:t>
            </a:fld>
            <a:endParaRPr lang="en-US" sz="600" dirty="0"/>
          </a:p>
        </p:txBody>
      </p:sp>
    </p:spTree>
    <p:extLst>
      <p:ext uri="{BB962C8B-B14F-4D97-AF65-F5344CB8AC3E}">
        <p14:creationId xmlns:p14="http://schemas.microsoft.com/office/powerpoint/2010/main" val="215180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l="5114" t="9500" r="5042" b="7666"/>
          <a:stretch/>
        </p:blipFill>
        <p:spPr>
          <a:xfrm>
            <a:off x="2640330" y="1172191"/>
            <a:ext cx="4011930" cy="4781605"/>
          </a:xfrm>
          <a:prstGeom prst="rect">
            <a:avLst/>
          </a:prstGeom>
        </p:spPr>
      </p:pic>
      <p:sp>
        <p:nvSpPr>
          <p:cNvPr id="3" name="TextBox 2">
            <a:extLst>
              <a:ext uri="{FF2B5EF4-FFF2-40B4-BE49-F238E27FC236}">
                <a16:creationId xmlns:a16="http://schemas.microsoft.com/office/drawing/2014/main" id="{2F4F4DA1-B761-4FD6-9B66-F83921ECC9EE}"/>
              </a:ext>
            </a:extLst>
          </p:cNvPr>
          <p:cNvSpPr txBox="1"/>
          <p:nvPr/>
        </p:nvSpPr>
        <p:spPr>
          <a:xfrm>
            <a:off x="0" y="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B25C5B6-049B-4CA8-8218-DE6FAD4839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104467" y="27951"/>
            <a:ext cx="3039533" cy="303681"/>
          </a:xfrm>
          <a:prstGeom prst="rect">
            <a:avLst/>
          </a:prstGeom>
        </p:spPr>
      </p:pic>
      <p:pic>
        <p:nvPicPr>
          <p:cNvPr id="6" name="Picture 5">
            <a:extLst>
              <a:ext uri="{FF2B5EF4-FFF2-40B4-BE49-F238E27FC236}">
                <a16:creationId xmlns:a16="http://schemas.microsoft.com/office/drawing/2014/main" id="{5E2D23CA-EFDF-432E-8C0C-EF5406583B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620C8F7E-7F28-4F54-B308-E5AFADFA76F9}"/>
              </a:ext>
            </a:extLst>
          </p:cNvPr>
          <p:cNvSpPr>
            <a:spLocks noGrp="1"/>
          </p:cNvSpPr>
          <p:nvPr>
            <p:ph type="sldNum" sz="quarter" idx="12"/>
          </p:nvPr>
        </p:nvSpPr>
        <p:spPr>
          <a:xfrm>
            <a:off x="6971343" y="5699914"/>
            <a:ext cx="1600200" cy="205383"/>
          </a:xfrm>
        </p:spPr>
        <p:txBody>
          <a:bodyPr/>
          <a:lstStyle/>
          <a:p>
            <a:fld id="{3F335402-A96B-43FB-BE82-10458D361873}" type="slidenum">
              <a:rPr lang="en-US" sz="600"/>
              <a:t>38</a:t>
            </a:fld>
            <a:endParaRPr lang="en-US" sz="600" dirty="0"/>
          </a:p>
        </p:txBody>
      </p:sp>
    </p:spTree>
    <p:extLst>
      <p:ext uri="{BB962C8B-B14F-4D97-AF65-F5344CB8AC3E}">
        <p14:creationId xmlns:p14="http://schemas.microsoft.com/office/powerpoint/2010/main" val="3422553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1001507"/>
          </a:xfrm>
        </p:spPr>
        <p:txBody>
          <a:bodyPr/>
          <a:lstStyle/>
          <a:p>
            <a:pPr algn="ctr"/>
            <a:r>
              <a:rPr lang="en-US" dirty="0"/>
              <a:t>Exempt Activities [</a:t>
            </a:r>
            <a:r>
              <a:rPr lang="en-US" dirty="0">
                <a:latin typeface="Calibri" panose="020F0502020204030204" pitchFamily="34" charset="0"/>
                <a:cs typeface="Calibri" panose="020F0502020204030204" pitchFamily="34" charset="0"/>
              </a:rPr>
              <a:t>§58.34]</a:t>
            </a:r>
            <a:endParaRPr lang="en-US" dirty="0"/>
          </a:p>
        </p:txBody>
      </p:sp>
      <p:sp>
        <p:nvSpPr>
          <p:cNvPr id="3" name="Content Placeholder 2"/>
          <p:cNvSpPr>
            <a:spLocks noGrp="1"/>
          </p:cNvSpPr>
          <p:nvPr>
            <p:ph idx="1"/>
          </p:nvPr>
        </p:nvSpPr>
        <p:spPr>
          <a:xfrm>
            <a:off x="659132" y="2155599"/>
            <a:ext cx="7825736" cy="3408190"/>
          </a:xfrm>
        </p:spPr>
        <p:txBody>
          <a:bodyPr>
            <a:normAutofit/>
          </a:bodyPr>
          <a:lstStyle/>
          <a:p>
            <a:pPr marL="0" indent="0">
              <a:buNone/>
            </a:pPr>
            <a:r>
              <a:rPr lang="en-US" sz="2700" dirty="0"/>
              <a:t>Most Common Types For DCEO CDBG:</a:t>
            </a:r>
          </a:p>
          <a:p>
            <a:r>
              <a:rPr lang="en-US" sz="2400" dirty="0"/>
              <a:t>Environmental and other studies</a:t>
            </a:r>
          </a:p>
          <a:p>
            <a:r>
              <a:rPr lang="en-US" sz="2400" dirty="0"/>
              <a:t>Administrative and management activities</a:t>
            </a:r>
          </a:p>
          <a:p>
            <a:r>
              <a:rPr lang="en-US" sz="2400" dirty="0"/>
              <a:t>Engineering or design costs</a:t>
            </a:r>
          </a:p>
          <a:p>
            <a:r>
              <a:rPr lang="en-US" sz="2400" dirty="0"/>
              <a:t>Assistance for temp or perm improvements following disaster, or imminent threats to public safety, incl. from physical deterioration***</a:t>
            </a:r>
          </a:p>
        </p:txBody>
      </p:sp>
      <p:sp>
        <p:nvSpPr>
          <p:cNvPr id="4" name="TextBox 3">
            <a:extLst>
              <a:ext uri="{FF2B5EF4-FFF2-40B4-BE49-F238E27FC236}">
                <a16:creationId xmlns:a16="http://schemas.microsoft.com/office/drawing/2014/main" id="{39D078D3-8774-4FF8-B0C2-E78FE934C753}"/>
              </a:ext>
            </a:extLst>
          </p:cNvPr>
          <p:cNvSpPr txBox="1"/>
          <p:nvPr/>
        </p:nvSpPr>
        <p:spPr>
          <a:xfrm>
            <a:off x="0" y="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EFD4D89-FD55-41A8-93E9-5F9806A5C0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0"/>
            <a:ext cx="3039533" cy="303681"/>
          </a:xfrm>
          <a:prstGeom prst="rect">
            <a:avLst/>
          </a:prstGeom>
        </p:spPr>
      </p:pic>
      <p:pic>
        <p:nvPicPr>
          <p:cNvPr id="6" name="Picture 5">
            <a:extLst>
              <a:ext uri="{FF2B5EF4-FFF2-40B4-BE49-F238E27FC236}">
                <a16:creationId xmlns:a16="http://schemas.microsoft.com/office/drawing/2014/main" id="{05241D4C-35D8-4888-978F-83D5DE34F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6BC8AB4D-EBE8-4540-B8D8-0B72BBC750B6}"/>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39</a:t>
            </a:fld>
            <a:endParaRPr lang="en-US" sz="600" dirty="0"/>
          </a:p>
        </p:txBody>
      </p:sp>
    </p:spTree>
    <p:extLst>
      <p:ext uri="{BB962C8B-B14F-4D97-AF65-F5344CB8AC3E}">
        <p14:creationId xmlns:p14="http://schemas.microsoft.com/office/powerpoint/2010/main" val="2649641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5F63FD-D62E-42B9-A4DA-DE234B22AD4E}"/>
              </a:ext>
            </a:extLst>
          </p:cNvPr>
          <p:cNvSpPr txBox="1"/>
          <p:nvPr/>
        </p:nvSpPr>
        <p:spPr>
          <a:xfrm>
            <a:off x="0" y="-19050"/>
            <a:ext cx="9144000" cy="400110"/>
          </a:xfrm>
          <a:prstGeom prst="rect">
            <a:avLst/>
          </a:prstGeom>
          <a:solidFill>
            <a:schemeClr val="tx2"/>
          </a:solid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358D6D2-E2BC-404E-9C62-854C681C8D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CE535361-FA3B-4E54-ACCB-FC43D8488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791" y="6044151"/>
            <a:ext cx="1237409" cy="340423"/>
          </a:xfrm>
          <a:prstGeom prst="rect">
            <a:avLst/>
          </a:prstGeom>
        </p:spPr>
      </p:pic>
      <p:sp>
        <p:nvSpPr>
          <p:cNvPr id="9" name="Slide Number Placeholder 1">
            <a:extLst>
              <a:ext uri="{FF2B5EF4-FFF2-40B4-BE49-F238E27FC236}">
                <a16:creationId xmlns:a16="http://schemas.microsoft.com/office/drawing/2014/main" id="{C67E7460-A75F-4E48-8C37-2631BF919F0C}"/>
              </a:ext>
            </a:extLst>
          </p:cNvPr>
          <p:cNvSpPr>
            <a:spLocks noGrp="1"/>
          </p:cNvSpPr>
          <p:nvPr>
            <p:ph type="sldNum" sz="quarter" idx="12"/>
          </p:nvPr>
        </p:nvSpPr>
        <p:spPr>
          <a:xfrm>
            <a:off x="6534991" y="6425944"/>
            <a:ext cx="2133600" cy="273844"/>
          </a:xfrm>
        </p:spPr>
        <p:txBody>
          <a:bodyPr/>
          <a:lstStyle/>
          <a:p>
            <a:fld id="{3F335402-A96B-43FB-BE82-10458D361873}" type="slidenum">
              <a:rPr lang="en-US" sz="800" smtClean="0"/>
              <a:t>4</a:t>
            </a:fld>
            <a:endParaRPr lang="en-US" sz="800" dirty="0"/>
          </a:p>
        </p:txBody>
      </p:sp>
      <p:sp>
        <p:nvSpPr>
          <p:cNvPr id="10" name="Rectangle 4">
            <a:extLst>
              <a:ext uri="{FF2B5EF4-FFF2-40B4-BE49-F238E27FC236}">
                <a16:creationId xmlns:a16="http://schemas.microsoft.com/office/drawing/2014/main" id="{4E0B8A7F-7746-4318-BAA6-F37785ADF774}"/>
              </a:ext>
            </a:extLst>
          </p:cNvPr>
          <p:cNvSpPr>
            <a:spLocks noGrp="1" noChangeArrowheads="1"/>
          </p:cNvSpPr>
          <p:nvPr>
            <p:ph type="title"/>
          </p:nvPr>
        </p:nvSpPr>
        <p:spPr>
          <a:xfrm>
            <a:off x="813267" y="492943"/>
            <a:ext cx="7886700" cy="1325563"/>
          </a:xfrm>
        </p:spPr>
        <p:txBody>
          <a:bodyPr lIns="92075" tIns="46038" rIns="92075" bIns="46038"/>
          <a:lstStyle/>
          <a:p>
            <a:pPr algn="ctr">
              <a:defRPr/>
            </a:pPr>
            <a:r>
              <a:rPr lang="en-US" dirty="0"/>
              <a:t>National Environmental Policy Act</a:t>
            </a:r>
            <a:br>
              <a:rPr lang="en-US" dirty="0"/>
            </a:br>
            <a:r>
              <a:rPr lang="en-US" dirty="0"/>
              <a:t>of (NEPA)1969</a:t>
            </a:r>
          </a:p>
        </p:txBody>
      </p:sp>
      <p:sp>
        <p:nvSpPr>
          <p:cNvPr id="11" name="Rectangle 3">
            <a:extLst>
              <a:ext uri="{FF2B5EF4-FFF2-40B4-BE49-F238E27FC236}">
                <a16:creationId xmlns:a16="http://schemas.microsoft.com/office/drawing/2014/main" id="{E60AD103-3C06-4D19-BEC9-32B902B36F6D}"/>
              </a:ext>
            </a:extLst>
          </p:cNvPr>
          <p:cNvSpPr txBox="1">
            <a:spLocks noChangeArrowheads="1"/>
          </p:cNvSpPr>
          <p:nvPr/>
        </p:nvSpPr>
        <p:spPr>
          <a:xfrm>
            <a:off x="-35859" y="1981200"/>
            <a:ext cx="9094788" cy="4876800"/>
          </a:xfrm>
          <a:prstGeom prst="rect">
            <a:avLst/>
          </a:prstGeom>
        </p:spPr>
        <p:txBody>
          <a:bodyPr vert="horz" lIns="92075" tIns="46038" rIns="92075" bIns="4603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14387" indent="-457200" defTabSz="1993900" fontAlgn="auto">
              <a:spcAft>
                <a:spcPts val="0"/>
              </a:spcAft>
              <a:defRPr/>
            </a:pPr>
            <a:r>
              <a:rPr lang="en-US" sz="2800" dirty="0"/>
              <a:t>The “Magna Carta” of environmental laws. </a:t>
            </a:r>
            <a:endParaRPr lang="en-US" altLang="en-US" sz="2800" dirty="0"/>
          </a:p>
          <a:p>
            <a:pPr marL="814387" indent="-457200" defTabSz="1993900" fontAlgn="auto">
              <a:spcAft>
                <a:spcPts val="0"/>
              </a:spcAft>
              <a:defRPr/>
            </a:pPr>
            <a:r>
              <a:rPr lang="en-US" altLang="en-US" sz="2800" dirty="0"/>
              <a:t>Purposes to encourage harmony with environment,  prevent damage to the environment, stimulate health and welfare.</a:t>
            </a:r>
          </a:p>
          <a:p>
            <a:pPr marL="814387" indent="-457200" defTabSz="1993900" fontAlgn="auto">
              <a:spcAft>
                <a:spcPts val="0"/>
              </a:spcAft>
              <a:defRPr/>
            </a:pPr>
            <a:r>
              <a:rPr lang="en-US" sz="2800" dirty="0"/>
              <a:t>Created the Council on Environmental Quality (CEQ).</a:t>
            </a:r>
          </a:p>
          <a:p>
            <a:pPr marL="814387" indent="-457200" defTabSz="1993900" fontAlgn="auto">
              <a:spcAft>
                <a:spcPts val="0"/>
              </a:spcAft>
              <a:defRPr/>
            </a:pPr>
            <a:r>
              <a:rPr lang="en-US" altLang="en-US" sz="2800" dirty="0"/>
              <a:t>Procedures must ensure that environmental information is available </a:t>
            </a:r>
            <a:r>
              <a:rPr lang="en-US" altLang="en-US" sz="2800" u="sng" dirty="0"/>
              <a:t>before</a:t>
            </a:r>
            <a:r>
              <a:rPr lang="en-US" altLang="en-US" sz="2800" dirty="0"/>
              <a:t> decisions are made and </a:t>
            </a:r>
            <a:r>
              <a:rPr lang="en-US" altLang="en-US" sz="2800" u="sng" dirty="0"/>
              <a:t>before</a:t>
            </a:r>
            <a:r>
              <a:rPr lang="en-US" altLang="en-US" sz="2800" dirty="0"/>
              <a:t> actions taken. </a:t>
            </a:r>
          </a:p>
          <a:p>
            <a:pPr marL="814387" indent="-457200" defTabSz="1993900" fontAlgn="auto">
              <a:spcAft>
                <a:spcPts val="0"/>
              </a:spcAft>
              <a:defRPr/>
            </a:pPr>
            <a:r>
              <a:rPr lang="en-US" sz="2800" dirty="0"/>
              <a:t>Requires - Public Disclosure of Impacts</a:t>
            </a:r>
          </a:p>
          <a:p>
            <a:pPr marL="814387" indent="-457200" defTabSz="1993900" fontAlgn="auto">
              <a:spcAft>
                <a:spcPts val="0"/>
              </a:spcAft>
              <a:defRPr/>
            </a:pPr>
            <a:r>
              <a:rPr lang="en-US" sz="2800" dirty="0"/>
              <a:t>Establishes  -“Levels of  Review”</a:t>
            </a:r>
          </a:p>
          <a:p>
            <a:pPr marL="814387" indent="-457200" defTabSz="1993900" fontAlgn="auto">
              <a:spcAft>
                <a:spcPts val="0"/>
              </a:spcAft>
              <a:defRPr/>
            </a:pPr>
            <a:endParaRPr lang="en-US" sz="2800" dirty="0"/>
          </a:p>
          <a:p>
            <a:pPr marL="814387" indent="-457200" defTabSz="1993900" fontAlgn="auto">
              <a:spcAft>
                <a:spcPts val="0"/>
              </a:spcAft>
              <a:defRPr/>
            </a:pPr>
            <a:endParaRPr lang="en-US" sz="2800" b="1" dirty="0"/>
          </a:p>
          <a:p>
            <a:pPr marL="814387" indent="-457200" defTabSz="1993900" fontAlgn="auto">
              <a:spcAft>
                <a:spcPts val="0"/>
              </a:spcAft>
              <a:defRPr/>
            </a:pPr>
            <a:endParaRPr lang="en-US" dirty="0"/>
          </a:p>
          <a:p>
            <a:pPr marL="814387" indent="-457200" defTabSz="1993900" fontAlgn="auto">
              <a:spcAft>
                <a:spcPts val="0"/>
              </a:spcAft>
              <a:defRPr/>
            </a:pPr>
            <a:endParaRPr lang="en-US" dirty="0"/>
          </a:p>
          <a:p>
            <a:pPr marL="1041400" indent="-684213" defTabSz="1993900" fontAlgn="auto">
              <a:spcAft>
                <a:spcPts val="0"/>
              </a:spcAft>
              <a:buFont typeface="Wingdings" panose="05000000000000000000" pitchFamily="2" charset="2"/>
              <a:buNone/>
              <a:defRPr/>
            </a:pPr>
            <a:endParaRPr lang="en-US" b="1" dirty="0"/>
          </a:p>
          <a:p>
            <a:pPr marL="1041400" indent="-684213" defTabSz="1993900" fontAlgn="auto">
              <a:lnSpc>
                <a:spcPct val="40000"/>
              </a:lnSpc>
              <a:spcAft>
                <a:spcPts val="0"/>
              </a:spcAft>
              <a:buFont typeface="Wingdings" panose="05000000000000000000" pitchFamily="2" charset="2"/>
              <a:buNone/>
              <a:defRPr/>
            </a:pPr>
            <a:endParaRPr lang="en-US" b="1" dirty="0"/>
          </a:p>
        </p:txBody>
      </p:sp>
    </p:spTree>
    <p:extLst>
      <p:ext uri="{BB962C8B-B14F-4D97-AF65-F5344CB8AC3E}">
        <p14:creationId xmlns:p14="http://schemas.microsoft.com/office/powerpoint/2010/main" val="156562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subTnLst>
                                    <p:animClr clrSpc="rgb" dir="cw">
                                      <p:cBhvr override="childStyle">
                                        <p:cTn dur="1" fill="hold" display="0" masterRel="nextClick" afterEffect="1"/>
                                        <p:tgtEl>
                                          <p:spTgt spid="11">
                                            <p:txEl>
                                              <p:pRg st="0" end="0"/>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subTnLst>
                                    <p:animClr clrSpc="rgb" dir="cw">
                                      <p:cBhvr override="childStyle">
                                        <p:cTn dur="1" fill="hold" display="0" masterRel="nextClick" afterEffect="1"/>
                                        <p:tgtEl>
                                          <p:spTgt spid="11">
                                            <p:txEl>
                                              <p:pRg st="1" end="1"/>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subTnLst>
                                    <p:animClr clrSpc="rgb" dir="cw">
                                      <p:cBhvr override="childStyle">
                                        <p:cTn dur="1" fill="hold" display="0" masterRel="nextClick" afterEffect="1"/>
                                        <p:tgtEl>
                                          <p:spTgt spid="11">
                                            <p:txEl>
                                              <p:pRg st="2" end="2"/>
                                            </p:txEl>
                                          </p:spTgt>
                                        </p:tgtEl>
                                        <p:attrNameLst>
                                          <p:attrName>ppt_c</p:attrName>
                                        </p:attrNameLst>
                                      </p:cBhvr>
                                      <p:to>
                                        <a:schemeClr val="tx2"/>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left)">
                                      <p:cBhvr>
                                        <p:cTn id="22" dur="500"/>
                                        <p:tgtEl>
                                          <p:spTgt spid="11">
                                            <p:txEl>
                                              <p:pRg st="3" end="3"/>
                                            </p:txEl>
                                          </p:spTgt>
                                        </p:tgtEl>
                                      </p:cBhvr>
                                    </p:animEffect>
                                  </p:childTnLst>
                                  <p:subTnLst>
                                    <p:animClr clrSpc="rgb" dir="cw">
                                      <p:cBhvr override="childStyle">
                                        <p:cTn dur="1" fill="hold" display="0" masterRel="nextClick" afterEffect="1"/>
                                        <p:tgtEl>
                                          <p:spTgt spid="11">
                                            <p:txEl>
                                              <p:pRg st="3" end="3"/>
                                            </p:txEl>
                                          </p:spTgt>
                                        </p:tgtEl>
                                        <p:attrNameLst>
                                          <p:attrName>ppt_c</p:attrName>
                                        </p:attrNameLst>
                                      </p:cBhvr>
                                      <p:to>
                                        <a:schemeClr val="tx2"/>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left)">
                                      <p:cBhvr>
                                        <p:cTn id="27" dur="500"/>
                                        <p:tgtEl>
                                          <p:spTgt spid="11">
                                            <p:txEl>
                                              <p:pRg st="4" end="4"/>
                                            </p:txEl>
                                          </p:spTgt>
                                        </p:tgtEl>
                                      </p:cBhvr>
                                    </p:animEffect>
                                  </p:childTnLst>
                                  <p:subTnLst>
                                    <p:animClr clrSpc="rgb" dir="cw">
                                      <p:cBhvr override="childStyle">
                                        <p:cTn dur="1" fill="hold" display="0" masterRel="nextClick" afterEffect="1"/>
                                        <p:tgtEl>
                                          <p:spTgt spid="11">
                                            <p:txEl>
                                              <p:pRg st="4" end="4"/>
                                            </p:txEl>
                                          </p:spTgt>
                                        </p:tgtEl>
                                        <p:attrNameLst>
                                          <p:attrName>ppt_c</p:attrName>
                                        </p:attrNameLst>
                                      </p:cBhvr>
                                      <p:to>
                                        <a:schemeClr val="tx2"/>
                                      </p:to>
                                    </p:animClr>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wipe(left)">
                                      <p:cBhvr>
                                        <p:cTn id="32" dur="500"/>
                                        <p:tgtEl>
                                          <p:spTgt spid="11">
                                            <p:txEl>
                                              <p:pRg st="5" end="5"/>
                                            </p:txEl>
                                          </p:spTgt>
                                        </p:tgtEl>
                                      </p:cBhvr>
                                    </p:animEffect>
                                  </p:childTnLst>
                                  <p:subTnLst>
                                    <p:animClr clrSpc="rgb" dir="cw">
                                      <p:cBhvr override="childStyle">
                                        <p:cTn dur="1" fill="hold" display="0" masterRel="nextClick" afterEffect="1"/>
                                        <p:tgtEl>
                                          <p:spTgt spid="11">
                                            <p:txEl>
                                              <p:pRg st="5" end="5"/>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2"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1004237"/>
          </a:xfrm>
        </p:spPr>
        <p:txBody>
          <a:bodyPr/>
          <a:lstStyle/>
          <a:p>
            <a:r>
              <a:rPr lang="en-US" dirty="0"/>
              <a:t>Emergency Exemption [</a:t>
            </a:r>
            <a:r>
              <a:rPr lang="en-US" dirty="0">
                <a:latin typeface="Calibri" panose="020F0502020204030204" pitchFamily="34" charset="0"/>
                <a:cs typeface="Calibri" panose="020F0502020204030204" pitchFamily="34" charset="0"/>
              </a:rPr>
              <a:t>§58.34(a)(10)]</a:t>
            </a:r>
            <a:endParaRPr lang="en-US" dirty="0"/>
          </a:p>
        </p:txBody>
      </p:sp>
      <p:sp>
        <p:nvSpPr>
          <p:cNvPr id="3" name="Content Placeholder 2"/>
          <p:cNvSpPr>
            <a:spLocks noGrp="1"/>
          </p:cNvSpPr>
          <p:nvPr>
            <p:ph idx="1"/>
          </p:nvPr>
        </p:nvSpPr>
        <p:spPr>
          <a:xfrm>
            <a:off x="102870" y="2057401"/>
            <a:ext cx="9041130" cy="3394472"/>
          </a:xfrm>
        </p:spPr>
        <p:txBody>
          <a:bodyPr>
            <a:normAutofit/>
          </a:bodyPr>
          <a:lstStyle/>
          <a:p>
            <a:pPr marL="0" indent="0">
              <a:buNone/>
            </a:pPr>
            <a:r>
              <a:rPr lang="en-US" sz="2400" dirty="0"/>
              <a:t>***Project consists </a:t>
            </a:r>
            <a:r>
              <a:rPr lang="en-US" sz="2400" b="1" dirty="0"/>
              <a:t>solely</a:t>
            </a:r>
            <a:r>
              <a:rPr lang="en-US" sz="2400" dirty="0"/>
              <a:t> of:</a:t>
            </a:r>
          </a:p>
          <a:p>
            <a:r>
              <a:rPr lang="en-US" sz="2400" dirty="0"/>
              <a:t>Assistance for temporary or permanent improvements that </a:t>
            </a:r>
            <a:r>
              <a:rPr lang="en-US" sz="2400" b="1" i="1" dirty="0"/>
              <a:t>do not alter environmental conditions</a:t>
            </a:r>
          </a:p>
          <a:p>
            <a:r>
              <a:rPr lang="en-US" sz="2400" i="1" dirty="0"/>
              <a:t>And</a:t>
            </a:r>
            <a:r>
              <a:rPr lang="en-US" sz="2400" dirty="0"/>
              <a:t> </a:t>
            </a:r>
            <a:r>
              <a:rPr lang="en-US" sz="2400" b="1" dirty="0"/>
              <a:t>limited to</a:t>
            </a:r>
            <a:r>
              <a:rPr lang="en-US" sz="2400" dirty="0"/>
              <a:t> protection, repair, or restoration activities necessary only to </a:t>
            </a:r>
            <a:r>
              <a:rPr lang="en-US" sz="2400" b="1" i="1" dirty="0"/>
              <a:t>control or arrest the effects from disasters or imminent threats to public safety</a:t>
            </a:r>
            <a:r>
              <a:rPr lang="en-US" sz="2400" dirty="0"/>
              <a:t> including those resulting from physical deterioration</a:t>
            </a:r>
          </a:p>
          <a:p>
            <a:r>
              <a:rPr lang="en-US" sz="2400" dirty="0"/>
              <a:t>DCEO ERO must </a:t>
            </a:r>
            <a:r>
              <a:rPr lang="en-US" sz="2400" dirty="0">
                <a:highlight>
                  <a:srgbClr val="FFFF00"/>
                </a:highlight>
              </a:rPr>
              <a:t>preapprove</a:t>
            </a:r>
            <a:r>
              <a:rPr lang="en-US" sz="2400" dirty="0"/>
              <a:t> use of this type of Exemption </a:t>
            </a:r>
          </a:p>
        </p:txBody>
      </p:sp>
      <p:sp>
        <p:nvSpPr>
          <p:cNvPr id="4" name="TextBox 3"/>
          <p:cNvSpPr txBox="1"/>
          <p:nvPr/>
        </p:nvSpPr>
        <p:spPr>
          <a:xfrm>
            <a:off x="42863" y="5672596"/>
            <a:ext cx="7771442" cy="553998"/>
          </a:xfrm>
          <a:prstGeom prst="rect">
            <a:avLst/>
          </a:prstGeom>
          <a:noFill/>
        </p:spPr>
        <p:txBody>
          <a:bodyPr wrap="square" rtlCol="0">
            <a:spAutoFit/>
          </a:bodyPr>
          <a:lstStyle/>
          <a:p>
            <a:pPr defTabSz="685800" fontAlgn="auto">
              <a:spcBef>
                <a:spcPts val="0"/>
              </a:spcBef>
              <a:spcAft>
                <a:spcPts val="0"/>
              </a:spcAft>
              <a:defRPr/>
            </a:pPr>
            <a:r>
              <a:rPr lang="en-US" sz="1500" kern="0" dirty="0">
                <a:solidFill>
                  <a:sysClr val="windowText" lastClr="000000"/>
                </a:solidFill>
              </a:rPr>
              <a:t>For more information see Dec 2012 policy memo </a:t>
            </a:r>
            <a:r>
              <a:rPr lang="en-US" sz="1500" i="1" kern="0" dirty="0">
                <a:solidFill>
                  <a:sysClr val="windowText" lastClr="000000"/>
                </a:solidFill>
              </a:rPr>
              <a:t>Exemptions for Disasters and Imminent Threats</a:t>
            </a:r>
            <a:endParaRPr lang="en-US" sz="1500" kern="0" dirty="0">
              <a:solidFill>
                <a:sysClr val="windowText" lastClr="000000"/>
              </a:solidFill>
            </a:endParaRPr>
          </a:p>
        </p:txBody>
      </p:sp>
      <p:sp>
        <p:nvSpPr>
          <p:cNvPr id="5" name="TextBox 4">
            <a:extLst>
              <a:ext uri="{FF2B5EF4-FFF2-40B4-BE49-F238E27FC236}">
                <a16:creationId xmlns:a16="http://schemas.microsoft.com/office/drawing/2014/main" id="{63F0C029-692D-4FEF-800A-90229F594C71}"/>
              </a:ext>
            </a:extLst>
          </p:cNvPr>
          <p:cNvSpPr txBox="1"/>
          <p:nvPr/>
        </p:nvSpPr>
        <p:spPr>
          <a:xfrm>
            <a:off x="0" y="2704"/>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075815F-E8E7-4239-B7DA-09D1BBD9C3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4634"/>
            <a:ext cx="3039533" cy="303681"/>
          </a:xfrm>
          <a:prstGeom prst="rect">
            <a:avLst/>
          </a:prstGeom>
        </p:spPr>
      </p:pic>
      <p:pic>
        <p:nvPicPr>
          <p:cNvPr id="7" name="Picture 6">
            <a:extLst>
              <a:ext uri="{FF2B5EF4-FFF2-40B4-BE49-F238E27FC236}">
                <a16:creationId xmlns:a16="http://schemas.microsoft.com/office/drawing/2014/main" id="{4B72EE06-C075-4340-9CEE-F8343A6AD7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8" name="Slide Number Placeholder 1">
            <a:extLst>
              <a:ext uri="{FF2B5EF4-FFF2-40B4-BE49-F238E27FC236}">
                <a16:creationId xmlns:a16="http://schemas.microsoft.com/office/drawing/2014/main" id="{2949EB22-03D9-4936-A643-41A51CF97295}"/>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40</a:t>
            </a:fld>
            <a:endParaRPr lang="en-US" sz="600" dirty="0"/>
          </a:p>
        </p:txBody>
      </p:sp>
    </p:spTree>
    <p:extLst>
      <p:ext uri="{BB962C8B-B14F-4D97-AF65-F5344CB8AC3E}">
        <p14:creationId xmlns:p14="http://schemas.microsoft.com/office/powerpoint/2010/main" val="3082466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1001507"/>
          </a:xfrm>
        </p:spPr>
        <p:txBody>
          <a:bodyPr/>
          <a:lstStyle/>
          <a:p>
            <a:pPr algn="ctr"/>
            <a:r>
              <a:rPr lang="en-US" dirty="0"/>
              <a:t>Documenting an Exempt Activity</a:t>
            </a:r>
          </a:p>
        </p:txBody>
      </p:sp>
      <p:sp>
        <p:nvSpPr>
          <p:cNvPr id="3" name="Content Placeholder 2"/>
          <p:cNvSpPr>
            <a:spLocks noGrp="1"/>
          </p:cNvSpPr>
          <p:nvPr>
            <p:ph idx="1"/>
          </p:nvPr>
        </p:nvSpPr>
        <p:spPr>
          <a:xfrm>
            <a:off x="334327" y="1858756"/>
            <a:ext cx="8365172" cy="3832691"/>
          </a:xfrm>
        </p:spPr>
        <p:txBody>
          <a:bodyPr>
            <a:normAutofit lnSpcReduction="10000"/>
          </a:bodyPr>
          <a:lstStyle/>
          <a:p>
            <a:r>
              <a:rPr lang="en-US" sz="2250" dirty="0"/>
              <a:t>Determination must be in writing [</a:t>
            </a:r>
            <a:r>
              <a:rPr lang="en-US" sz="2250" dirty="0">
                <a:latin typeface="Calibri" panose="020F0502020204030204" pitchFamily="34" charset="0"/>
                <a:cs typeface="Calibri" panose="020F0502020204030204" pitchFamily="34" charset="0"/>
              </a:rPr>
              <a:t>§58.34(b)]</a:t>
            </a:r>
          </a:p>
          <a:p>
            <a:r>
              <a:rPr lang="en-US" sz="2250" dirty="0">
                <a:latin typeface="Calibri" panose="020F0502020204030204" pitchFamily="34" charset="0"/>
                <a:cs typeface="Calibri" panose="020F0502020204030204" pitchFamily="34" charset="0"/>
              </a:rPr>
              <a:t>Use HUD example format provided by DCEO</a:t>
            </a:r>
          </a:p>
          <a:p>
            <a:pPr lvl="1"/>
            <a:r>
              <a:rPr lang="en-US" sz="1950" dirty="0">
                <a:latin typeface="Calibri" panose="020F0502020204030204" pitchFamily="34" charset="0"/>
                <a:cs typeface="Calibri" panose="020F0502020204030204" pitchFamily="34" charset="0"/>
              </a:rPr>
              <a:t>Describe activity (grant number, funding amount, location, project description)</a:t>
            </a:r>
          </a:p>
          <a:p>
            <a:pPr lvl="1"/>
            <a:r>
              <a:rPr lang="en-US" sz="1950" dirty="0">
                <a:latin typeface="Calibri" panose="020F0502020204030204" pitchFamily="34" charset="0"/>
                <a:cs typeface="Calibri" panose="020F0502020204030204" pitchFamily="34" charset="0"/>
              </a:rPr>
              <a:t>Exempt from NEPA review requirements per 24 C.F.R. 58.34(a)(</a:t>
            </a:r>
            <a:r>
              <a:rPr lang="en-US" sz="1950" dirty="0">
                <a:highlight>
                  <a:srgbClr val="FFFF00"/>
                </a:highlight>
                <a:latin typeface="Calibri" panose="020F0502020204030204" pitchFamily="34" charset="0"/>
                <a:cs typeface="Calibri" panose="020F0502020204030204" pitchFamily="34" charset="0"/>
              </a:rPr>
              <a:t>_</a:t>
            </a:r>
            <a:r>
              <a:rPr lang="en-US" sz="1950" dirty="0">
                <a:latin typeface="Calibri" panose="020F0502020204030204" pitchFamily="34" charset="0"/>
                <a:cs typeface="Calibri" panose="020F0502020204030204" pitchFamily="34" charset="0"/>
              </a:rPr>
              <a:t>)</a:t>
            </a:r>
          </a:p>
          <a:p>
            <a:r>
              <a:rPr lang="en-US" sz="2250" dirty="0">
                <a:latin typeface="Calibri" panose="020F0502020204030204" pitchFamily="34" charset="0"/>
                <a:cs typeface="Calibri" panose="020F0502020204030204" pitchFamily="34" charset="0"/>
              </a:rPr>
              <a:t>Address §58.6 requirements</a:t>
            </a:r>
          </a:p>
          <a:p>
            <a:pPr lvl="1"/>
            <a:r>
              <a:rPr lang="en-US" sz="1950" dirty="0">
                <a:latin typeface="Calibri" panose="020F0502020204030204" pitchFamily="34" charset="0"/>
                <a:cs typeface="Calibri" panose="020F0502020204030204" pitchFamily="34" charset="0"/>
              </a:rPr>
              <a:t>National Flood Insurance Program</a:t>
            </a:r>
          </a:p>
          <a:p>
            <a:pPr lvl="1"/>
            <a:r>
              <a:rPr lang="en-US" sz="1950" dirty="0">
                <a:latin typeface="Calibri" panose="020F0502020204030204" pitchFamily="34" charset="0"/>
                <a:cs typeface="Calibri" panose="020F0502020204030204" pitchFamily="34" charset="0"/>
              </a:rPr>
              <a:t>Coastal Barrier Resource Act</a:t>
            </a:r>
          </a:p>
          <a:p>
            <a:pPr lvl="1"/>
            <a:r>
              <a:rPr lang="en-US" sz="1950" dirty="0">
                <a:latin typeface="Calibri" panose="020F0502020204030204" pitchFamily="34" charset="0"/>
                <a:cs typeface="Calibri" panose="020F0502020204030204" pitchFamily="34" charset="0"/>
              </a:rPr>
              <a:t>Runway Clear Zones</a:t>
            </a:r>
          </a:p>
          <a:p>
            <a:r>
              <a:rPr lang="en-US" sz="2250" dirty="0">
                <a:latin typeface="Calibri" panose="020F0502020204030204" pitchFamily="34" charset="0"/>
                <a:cs typeface="Calibri" panose="020F0502020204030204" pitchFamily="34" charset="0"/>
              </a:rPr>
              <a:t>Sign and date (preparer and CEO), place in ERR</a:t>
            </a:r>
          </a:p>
          <a:p>
            <a:r>
              <a:rPr lang="en-US" sz="2250" dirty="0">
                <a:latin typeface="Calibri" panose="020F0502020204030204" pitchFamily="34" charset="0"/>
                <a:cs typeface="Calibri" panose="020F0502020204030204" pitchFamily="34" charset="0"/>
              </a:rPr>
              <a:t>DCEO ERO reviews as part of its ERR review</a:t>
            </a:r>
            <a:endParaRPr lang="en-US" sz="2250" dirty="0"/>
          </a:p>
        </p:txBody>
      </p:sp>
      <p:sp>
        <p:nvSpPr>
          <p:cNvPr id="4" name="TextBox 3">
            <a:extLst>
              <a:ext uri="{FF2B5EF4-FFF2-40B4-BE49-F238E27FC236}">
                <a16:creationId xmlns:a16="http://schemas.microsoft.com/office/drawing/2014/main" id="{FFC418DD-67DE-4ABD-9D59-6A58945E14A8}"/>
              </a:ext>
            </a:extLst>
          </p:cNvPr>
          <p:cNvSpPr txBox="1"/>
          <p:nvPr/>
        </p:nvSpPr>
        <p:spPr>
          <a:xfrm>
            <a:off x="0" y="2704"/>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F2B3DCD-9834-4902-9CD3-BA539103D0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2703"/>
            <a:ext cx="3039533" cy="303681"/>
          </a:xfrm>
          <a:prstGeom prst="rect">
            <a:avLst/>
          </a:prstGeom>
        </p:spPr>
      </p:pic>
      <p:pic>
        <p:nvPicPr>
          <p:cNvPr id="6" name="Picture 5">
            <a:extLst>
              <a:ext uri="{FF2B5EF4-FFF2-40B4-BE49-F238E27FC236}">
                <a16:creationId xmlns:a16="http://schemas.microsoft.com/office/drawing/2014/main" id="{2FCDCC34-FA78-499E-8B99-0EAF03D5A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C789AE51-C48D-4311-90B9-5EB46AEF4A0C}"/>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41</a:t>
            </a:fld>
            <a:endParaRPr lang="en-US" sz="600" dirty="0"/>
          </a:p>
        </p:txBody>
      </p:sp>
    </p:spTree>
    <p:extLst>
      <p:ext uri="{BB962C8B-B14F-4D97-AF65-F5344CB8AC3E}">
        <p14:creationId xmlns:p14="http://schemas.microsoft.com/office/powerpoint/2010/main" val="1067524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995516"/>
          </a:xfrm>
        </p:spPr>
        <p:txBody>
          <a:bodyPr>
            <a:normAutofit/>
          </a:bodyPr>
          <a:lstStyle/>
          <a:p>
            <a:pPr algn="ctr"/>
            <a:r>
              <a:rPr lang="en-US" dirty="0"/>
              <a:t>Categorical Exclusions – two types</a:t>
            </a:r>
          </a:p>
        </p:txBody>
      </p:sp>
      <p:sp>
        <p:nvSpPr>
          <p:cNvPr id="4" name="Text Placeholder 3"/>
          <p:cNvSpPr>
            <a:spLocks noGrp="1"/>
          </p:cNvSpPr>
          <p:nvPr>
            <p:ph type="body" sz="half" idx="1"/>
          </p:nvPr>
        </p:nvSpPr>
        <p:spPr>
          <a:xfrm>
            <a:off x="651510" y="2648903"/>
            <a:ext cx="3374338" cy="1588770"/>
          </a:xfrm>
        </p:spPr>
        <p:txBody>
          <a:bodyPr anchor="ctr" anchorCtr="0">
            <a:normAutofit fontScale="92500"/>
          </a:bodyPr>
          <a:lstStyle/>
          <a:p>
            <a:pPr marL="0" indent="0" algn="ctr">
              <a:buNone/>
            </a:pPr>
            <a:r>
              <a:rPr lang="en-US" dirty="0"/>
              <a:t>Categorically Excluded </a:t>
            </a:r>
            <a:r>
              <a:rPr lang="en-US" b="1" dirty="0"/>
              <a:t>NOT</a:t>
            </a:r>
            <a:r>
              <a:rPr lang="en-US" dirty="0"/>
              <a:t> </a:t>
            </a:r>
            <a:r>
              <a:rPr lang="en-US" b="1" dirty="0"/>
              <a:t>Subject to </a:t>
            </a:r>
            <a:r>
              <a:rPr lang="en-US" dirty="0"/>
              <a:t>Related Authorities</a:t>
            </a:r>
          </a:p>
          <a:p>
            <a:pPr marL="0" indent="0" algn="ctr">
              <a:buNone/>
            </a:pPr>
            <a:r>
              <a:rPr lang="en-US" dirty="0"/>
              <a:t> </a:t>
            </a:r>
            <a:r>
              <a:rPr lang="en-US" dirty="0">
                <a:latin typeface="Calibri" panose="020F0502020204030204" pitchFamily="34" charset="0"/>
                <a:cs typeface="Calibri" panose="020F0502020204030204" pitchFamily="34" charset="0"/>
              </a:rPr>
              <a:t>§58.35(b) </a:t>
            </a:r>
          </a:p>
          <a:p>
            <a:pPr marL="0" indent="0" algn="ctr">
              <a:buNone/>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CENST</a:t>
            </a:r>
            <a:endParaRPr lang="en-US" sz="3300" dirty="0">
              <a:effectLst>
                <a:outerShdw blurRad="38100" dist="38100" dir="2700000" algn="tl">
                  <a:srgbClr val="000000">
                    <a:alpha val="43137"/>
                  </a:srgbClr>
                </a:outerShdw>
              </a:effectLst>
            </a:endParaRPr>
          </a:p>
        </p:txBody>
      </p:sp>
      <p:sp>
        <p:nvSpPr>
          <p:cNvPr id="5" name="Content Placeholder 4"/>
          <p:cNvSpPr>
            <a:spLocks noGrp="1"/>
          </p:cNvSpPr>
          <p:nvPr>
            <p:ph sz="half" idx="2"/>
          </p:nvPr>
        </p:nvSpPr>
        <p:spPr>
          <a:xfrm>
            <a:off x="4106228" y="2648903"/>
            <a:ext cx="4693306" cy="1588770"/>
          </a:xfrm>
        </p:spPr>
        <p:txBody>
          <a:bodyPr anchor="ctr" anchorCtr="0">
            <a:normAutofit fontScale="92500"/>
          </a:bodyPr>
          <a:lstStyle/>
          <a:p>
            <a:pPr marL="0" indent="0" algn="ctr">
              <a:buNone/>
            </a:pPr>
            <a:r>
              <a:rPr lang="en-US" dirty="0"/>
              <a:t>Categorically Excluded </a:t>
            </a:r>
            <a:r>
              <a:rPr lang="en-US" b="1" dirty="0"/>
              <a:t>SUBJECT TO</a:t>
            </a:r>
            <a:r>
              <a:rPr lang="en-US" dirty="0"/>
              <a:t> Related Authorities</a:t>
            </a:r>
          </a:p>
          <a:p>
            <a:pPr marL="0" indent="0" algn="ctr">
              <a:buNone/>
            </a:pPr>
            <a:r>
              <a:rPr lang="en-US" dirty="0">
                <a:latin typeface="Calibri" panose="020F0502020204030204" pitchFamily="34" charset="0"/>
                <a:cs typeface="Calibri" panose="020F0502020204030204" pitchFamily="34" charset="0"/>
              </a:rPr>
              <a:t>§58 .35(a)</a:t>
            </a:r>
          </a:p>
          <a:p>
            <a:pPr marL="0" indent="0" algn="ctr">
              <a:buNone/>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CEST</a:t>
            </a:r>
            <a:endParaRPr lang="en-US" sz="3300"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F813D249-A58D-426C-BCE3-484408EA3F24}"/>
              </a:ext>
            </a:extLst>
          </p:cNvPr>
          <p:cNvSpPr txBox="1"/>
          <p:nvPr/>
        </p:nvSpPr>
        <p:spPr>
          <a:xfrm>
            <a:off x="0" y="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01495F4-344E-40E8-9A7E-9A989808CC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3660"/>
            <a:ext cx="3039533" cy="303681"/>
          </a:xfrm>
          <a:prstGeom prst="rect">
            <a:avLst/>
          </a:prstGeom>
        </p:spPr>
      </p:pic>
      <p:pic>
        <p:nvPicPr>
          <p:cNvPr id="8" name="Picture 7">
            <a:extLst>
              <a:ext uri="{FF2B5EF4-FFF2-40B4-BE49-F238E27FC236}">
                <a16:creationId xmlns:a16="http://schemas.microsoft.com/office/drawing/2014/main" id="{E4159155-FBB2-4383-BA26-DE664CD8B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9" name="Slide Number Placeholder 1">
            <a:extLst>
              <a:ext uri="{FF2B5EF4-FFF2-40B4-BE49-F238E27FC236}">
                <a16:creationId xmlns:a16="http://schemas.microsoft.com/office/drawing/2014/main" id="{2806D57E-2362-4F81-BF4D-5BBF0B6BC518}"/>
              </a:ext>
            </a:extLst>
          </p:cNvPr>
          <p:cNvSpPr txBox="1">
            <a:spLocks/>
          </p:cNvSpPr>
          <p:nvPr/>
        </p:nvSpPr>
        <p:spPr>
          <a:xfrm>
            <a:off x="6971343" y="5691447"/>
            <a:ext cx="1600200" cy="2053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335402-A96B-43FB-BE82-10458D361873}" type="slidenum">
              <a:rPr lang="en-US" sz="600"/>
              <a:pPr/>
              <a:t>42</a:t>
            </a:fld>
            <a:endParaRPr lang="en-US" sz="600" dirty="0"/>
          </a:p>
        </p:txBody>
      </p:sp>
    </p:spTree>
    <p:extLst>
      <p:ext uri="{BB962C8B-B14F-4D97-AF65-F5344CB8AC3E}">
        <p14:creationId xmlns:p14="http://schemas.microsoft.com/office/powerpoint/2010/main" val="3134350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1004235"/>
          </a:xfrm>
        </p:spPr>
        <p:txBody>
          <a:bodyPr/>
          <a:lstStyle/>
          <a:p>
            <a:pPr algn="ctr"/>
            <a:r>
              <a:rPr lang="en-US" dirty="0"/>
              <a:t>Cat Ex NOT Subject to </a:t>
            </a:r>
            <a:r>
              <a:rPr lang="en-US" dirty="0">
                <a:latin typeface="Calibri" panose="020F0502020204030204" pitchFamily="34" charset="0"/>
                <a:cs typeface="Calibri" panose="020F0502020204030204" pitchFamily="34" charset="0"/>
              </a:rPr>
              <a:t>§58.5</a:t>
            </a:r>
            <a:endParaRPr lang="en-US" dirty="0"/>
          </a:p>
        </p:txBody>
      </p:sp>
      <p:sp>
        <p:nvSpPr>
          <p:cNvPr id="3" name="Content Placeholder 2"/>
          <p:cNvSpPr>
            <a:spLocks noGrp="1"/>
          </p:cNvSpPr>
          <p:nvPr>
            <p:ph idx="1"/>
          </p:nvPr>
        </p:nvSpPr>
        <p:spPr>
          <a:xfrm>
            <a:off x="488632" y="2116802"/>
            <a:ext cx="8026718" cy="3373170"/>
          </a:xfrm>
        </p:spPr>
        <p:txBody>
          <a:bodyPr>
            <a:normAutofit/>
          </a:bodyPr>
          <a:lstStyle/>
          <a:p>
            <a:pPr marL="0" indent="0">
              <a:buNone/>
            </a:pPr>
            <a:r>
              <a:rPr lang="en-US" sz="2700" b="1" dirty="0">
                <a:latin typeface="Calibri" panose="020F0502020204030204" pitchFamily="34" charset="0"/>
                <a:cs typeface="Calibri" panose="020F0502020204030204" pitchFamily="34" charset="0"/>
              </a:rPr>
              <a:t>§58.35(b) for DCEO CDBG, generally only:</a:t>
            </a:r>
          </a:p>
          <a:p>
            <a:pPr marL="385763" indent="-385763">
              <a:buFont typeface="+mj-lt"/>
              <a:buAutoNum type="arabicPeriod"/>
            </a:pPr>
            <a:r>
              <a:rPr lang="en-US" sz="2400" dirty="0">
                <a:latin typeface="Calibri" panose="020F0502020204030204" pitchFamily="34" charset="0"/>
                <a:cs typeface="Calibri" panose="020F0502020204030204" pitchFamily="34" charset="0"/>
              </a:rPr>
              <a:t>Operating costs including maintenance*, security, operation, utilities, furnishings, equipment, supplies, staff training and recruitment and other incidental costs (rare for DCEO CDBG)</a:t>
            </a:r>
          </a:p>
          <a:p>
            <a:pPr marL="385763" indent="-385763">
              <a:buFont typeface="+mj-lt"/>
              <a:buAutoNum type="arabicPeriod"/>
            </a:pPr>
            <a:r>
              <a:rPr lang="en-US" sz="2400" dirty="0"/>
              <a:t>Economic Development (ED) activities not associated with construction or expansion of existing operations (e.g., purchase of equipment, inventory purchase)</a:t>
            </a:r>
          </a:p>
        </p:txBody>
      </p:sp>
      <p:sp>
        <p:nvSpPr>
          <p:cNvPr id="4" name="TextBox 3">
            <a:extLst>
              <a:ext uri="{FF2B5EF4-FFF2-40B4-BE49-F238E27FC236}">
                <a16:creationId xmlns:a16="http://schemas.microsoft.com/office/drawing/2014/main" id="{62201EFF-AA3D-4A07-BB67-0555C4FE0BCD}"/>
              </a:ext>
            </a:extLst>
          </p:cNvPr>
          <p:cNvSpPr txBox="1"/>
          <p:nvPr/>
        </p:nvSpPr>
        <p:spPr>
          <a:xfrm>
            <a:off x="0" y="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2EE9D0F-EFFB-4498-9F8C-8CD337AF6F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0"/>
            <a:ext cx="3039533" cy="303681"/>
          </a:xfrm>
          <a:prstGeom prst="rect">
            <a:avLst/>
          </a:prstGeom>
        </p:spPr>
      </p:pic>
      <p:pic>
        <p:nvPicPr>
          <p:cNvPr id="6" name="Picture 5">
            <a:extLst>
              <a:ext uri="{FF2B5EF4-FFF2-40B4-BE49-F238E27FC236}">
                <a16:creationId xmlns:a16="http://schemas.microsoft.com/office/drawing/2014/main" id="{5BCA4059-E108-4C0D-9CAC-B8DA2A7E8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131B320C-54D4-4A9A-B24E-FB05FCFC904D}"/>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43</a:t>
            </a:fld>
            <a:endParaRPr lang="en-US" sz="600" dirty="0"/>
          </a:p>
        </p:txBody>
      </p:sp>
    </p:spTree>
    <p:extLst>
      <p:ext uri="{BB962C8B-B14F-4D97-AF65-F5344CB8AC3E}">
        <p14:creationId xmlns:p14="http://schemas.microsoft.com/office/powerpoint/2010/main" val="2686948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995516"/>
          </a:xfrm>
        </p:spPr>
        <p:txBody>
          <a:bodyPr/>
          <a:lstStyle/>
          <a:p>
            <a:pPr algn="ctr"/>
            <a:r>
              <a:rPr lang="en-US" dirty="0"/>
              <a:t>*Maintenance vs. Repair</a:t>
            </a:r>
          </a:p>
        </p:txBody>
      </p:sp>
      <p:sp>
        <p:nvSpPr>
          <p:cNvPr id="4" name="Text Placeholder 3"/>
          <p:cNvSpPr>
            <a:spLocks noGrp="1"/>
          </p:cNvSpPr>
          <p:nvPr>
            <p:ph type="body" sz="half" idx="1"/>
          </p:nvPr>
        </p:nvSpPr>
        <p:spPr>
          <a:xfrm>
            <a:off x="524637" y="2104813"/>
            <a:ext cx="4468614" cy="3314700"/>
          </a:xfrm>
        </p:spPr>
        <p:txBody>
          <a:bodyPr>
            <a:normAutofit/>
          </a:bodyPr>
          <a:lstStyle/>
          <a:p>
            <a:pPr marL="0" indent="0">
              <a:buNone/>
            </a:pPr>
            <a:r>
              <a:rPr lang="en-US" b="1" dirty="0"/>
              <a:t>Maintenance (CENST)</a:t>
            </a:r>
          </a:p>
          <a:p>
            <a:r>
              <a:rPr lang="en-US" dirty="0"/>
              <a:t>Cleaning, yardwork</a:t>
            </a:r>
          </a:p>
          <a:p>
            <a:r>
              <a:rPr lang="en-US" dirty="0"/>
              <a:t>Re-painting previously painted surface</a:t>
            </a:r>
          </a:p>
          <a:p>
            <a:r>
              <a:rPr lang="en-US" dirty="0"/>
              <a:t>Replacing kitchen appliances not attached to building and that would not damage building when removed</a:t>
            </a:r>
          </a:p>
          <a:p>
            <a:r>
              <a:rPr lang="en-US" dirty="0"/>
              <a:t>Patching a roof leak</a:t>
            </a:r>
          </a:p>
          <a:p>
            <a:r>
              <a:rPr lang="en-US" dirty="0"/>
              <a:t>Replacing broken windows</a:t>
            </a:r>
          </a:p>
        </p:txBody>
      </p:sp>
      <p:sp>
        <p:nvSpPr>
          <p:cNvPr id="5" name="Content Placeholder 4"/>
          <p:cNvSpPr>
            <a:spLocks noGrp="1"/>
          </p:cNvSpPr>
          <p:nvPr>
            <p:ph sz="half" idx="2"/>
          </p:nvPr>
        </p:nvSpPr>
        <p:spPr>
          <a:xfrm>
            <a:off x="5138984" y="2104813"/>
            <a:ext cx="4134874" cy="3314700"/>
          </a:xfrm>
        </p:spPr>
        <p:txBody>
          <a:bodyPr>
            <a:normAutofit/>
          </a:bodyPr>
          <a:lstStyle/>
          <a:p>
            <a:pPr marL="0" indent="0">
              <a:buNone/>
            </a:pPr>
            <a:r>
              <a:rPr lang="en-US" b="1" dirty="0"/>
              <a:t>Repair (CEST)</a:t>
            </a:r>
          </a:p>
          <a:p>
            <a:r>
              <a:rPr lang="en-US" dirty="0"/>
              <a:t>Work that is not maintenance</a:t>
            </a:r>
          </a:p>
        </p:txBody>
      </p:sp>
      <p:sp>
        <p:nvSpPr>
          <p:cNvPr id="6" name="TextBox 5"/>
          <p:cNvSpPr txBox="1"/>
          <p:nvPr/>
        </p:nvSpPr>
        <p:spPr>
          <a:xfrm>
            <a:off x="5304775" y="4519266"/>
            <a:ext cx="3266768" cy="923330"/>
          </a:xfrm>
          <a:prstGeom prst="rect">
            <a:avLst/>
          </a:prstGeom>
          <a:noFill/>
        </p:spPr>
        <p:txBody>
          <a:bodyPr wrap="square" rtlCol="0">
            <a:spAutoFit/>
          </a:bodyPr>
          <a:lstStyle/>
          <a:p>
            <a:pPr defTabSz="685800" fontAlgn="auto">
              <a:spcBef>
                <a:spcPts val="0"/>
              </a:spcBef>
              <a:spcAft>
                <a:spcPts val="0"/>
              </a:spcAft>
              <a:defRPr/>
            </a:pPr>
            <a:r>
              <a:rPr lang="en-US" sz="1350" kern="0" dirty="0">
                <a:solidFill>
                  <a:sysClr val="windowText" lastClr="000000"/>
                </a:solidFill>
              </a:rPr>
              <a:t>See notice CPD-16-02 </a:t>
            </a:r>
            <a:r>
              <a:rPr lang="en-US" sz="1350" i="1" kern="0" dirty="0">
                <a:solidFill>
                  <a:sysClr val="windowText" lastClr="000000"/>
                </a:solidFill>
              </a:rPr>
              <a:t>Guidance for Categorizing an Activity as Maintenance for Compliance with HUD Environmental Regulations, 24 CFR Parts 50 and 58</a:t>
            </a:r>
            <a:endParaRPr lang="en-US" sz="1350" kern="0" dirty="0">
              <a:solidFill>
                <a:sysClr val="windowText" lastClr="000000"/>
              </a:solidFill>
            </a:endParaRPr>
          </a:p>
        </p:txBody>
      </p:sp>
      <p:sp>
        <p:nvSpPr>
          <p:cNvPr id="7" name="TextBox 6">
            <a:extLst>
              <a:ext uri="{FF2B5EF4-FFF2-40B4-BE49-F238E27FC236}">
                <a16:creationId xmlns:a16="http://schemas.microsoft.com/office/drawing/2014/main" id="{65F8052C-27C2-4A8B-845B-9434465F7AC5}"/>
              </a:ext>
            </a:extLst>
          </p:cNvPr>
          <p:cNvSpPr txBox="1"/>
          <p:nvPr/>
        </p:nvSpPr>
        <p:spPr>
          <a:xfrm>
            <a:off x="0" y="2704"/>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4E4E92-87D8-48BF-BEE2-1D08E44408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13394"/>
            <a:ext cx="3039533" cy="303681"/>
          </a:xfrm>
          <a:prstGeom prst="rect">
            <a:avLst/>
          </a:prstGeom>
        </p:spPr>
      </p:pic>
      <p:pic>
        <p:nvPicPr>
          <p:cNvPr id="9" name="Picture 8">
            <a:extLst>
              <a:ext uri="{FF2B5EF4-FFF2-40B4-BE49-F238E27FC236}">
                <a16:creationId xmlns:a16="http://schemas.microsoft.com/office/drawing/2014/main" id="{15EE364D-24CE-4FD6-9044-DDD74FED92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10" name="Slide Number Placeholder 1">
            <a:extLst>
              <a:ext uri="{FF2B5EF4-FFF2-40B4-BE49-F238E27FC236}">
                <a16:creationId xmlns:a16="http://schemas.microsoft.com/office/drawing/2014/main" id="{D0042EA4-405F-449F-B7BC-FB79823A1192}"/>
              </a:ext>
            </a:extLst>
          </p:cNvPr>
          <p:cNvSpPr txBox="1">
            <a:spLocks/>
          </p:cNvSpPr>
          <p:nvPr/>
        </p:nvSpPr>
        <p:spPr>
          <a:xfrm>
            <a:off x="6971343" y="5691447"/>
            <a:ext cx="1600200" cy="2053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335402-A96B-43FB-BE82-10458D361873}" type="slidenum">
              <a:rPr lang="en-US" sz="600"/>
              <a:pPr algn="r"/>
              <a:t>44</a:t>
            </a:fld>
            <a:endParaRPr lang="en-US" sz="600" dirty="0"/>
          </a:p>
        </p:txBody>
      </p:sp>
    </p:spTree>
    <p:extLst>
      <p:ext uri="{BB962C8B-B14F-4D97-AF65-F5344CB8AC3E}">
        <p14:creationId xmlns:p14="http://schemas.microsoft.com/office/powerpoint/2010/main" val="1884607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8" y="377660"/>
            <a:ext cx="9144000" cy="1004237"/>
          </a:xfrm>
        </p:spPr>
        <p:txBody>
          <a:bodyPr/>
          <a:lstStyle/>
          <a:p>
            <a:pPr algn="ctr"/>
            <a:r>
              <a:rPr lang="en-US" dirty="0"/>
              <a:t>Documenting a CENST Activity</a:t>
            </a:r>
          </a:p>
        </p:txBody>
      </p:sp>
      <p:sp>
        <p:nvSpPr>
          <p:cNvPr id="3" name="Content Placeholder 2"/>
          <p:cNvSpPr>
            <a:spLocks noGrp="1"/>
          </p:cNvSpPr>
          <p:nvPr>
            <p:ph idx="1"/>
          </p:nvPr>
        </p:nvSpPr>
        <p:spPr>
          <a:xfrm>
            <a:off x="77152" y="1765935"/>
            <a:ext cx="9066848" cy="4130895"/>
          </a:xfrm>
        </p:spPr>
        <p:txBody>
          <a:bodyPr>
            <a:normAutofit lnSpcReduction="10000"/>
          </a:bodyPr>
          <a:lstStyle/>
          <a:p>
            <a:r>
              <a:rPr lang="en-US" sz="2400" dirty="0"/>
              <a:t>Determination must be in writing [</a:t>
            </a:r>
            <a:r>
              <a:rPr lang="en-US" sz="2400" dirty="0">
                <a:latin typeface="Calibri" panose="020F0502020204030204" pitchFamily="34" charset="0"/>
                <a:cs typeface="Calibri" panose="020F0502020204030204" pitchFamily="34" charset="0"/>
              </a:rPr>
              <a:t>§58.34(b)]</a:t>
            </a:r>
          </a:p>
          <a:p>
            <a:r>
              <a:rPr lang="en-US" sz="2400" dirty="0">
                <a:latin typeface="Calibri" panose="020F0502020204030204" pitchFamily="34" charset="0"/>
                <a:cs typeface="Calibri" panose="020F0502020204030204" pitchFamily="34" charset="0"/>
              </a:rPr>
              <a:t>Use HUD example format provided by DCEO</a:t>
            </a:r>
          </a:p>
          <a:p>
            <a:pPr lvl="1"/>
            <a:r>
              <a:rPr lang="en-US" sz="2100" dirty="0">
                <a:latin typeface="Calibri" panose="020F0502020204030204" pitchFamily="34" charset="0"/>
                <a:cs typeface="Calibri" panose="020F0502020204030204" pitchFamily="34" charset="0"/>
              </a:rPr>
              <a:t>Describe activity (grant number, funding amount, location, project description)</a:t>
            </a:r>
          </a:p>
          <a:p>
            <a:pPr lvl="1"/>
            <a:r>
              <a:rPr lang="en-US" sz="2100" dirty="0">
                <a:latin typeface="Calibri" panose="020F0502020204030204" pitchFamily="34" charset="0"/>
                <a:cs typeface="Calibri" panose="020F0502020204030204" pitchFamily="34" charset="0"/>
              </a:rPr>
              <a:t>Categorically Excluded NOT Subject to §58.5 requirements per 24 C.F.R. 58.35(b)(</a:t>
            </a:r>
            <a:r>
              <a:rPr lang="en-US" sz="2100" dirty="0">
                <a:highlight>
                  <a:srgbClr val="FFFF00"/>
                </a:highlight>
                <a:latin typeface="Calibri" panose="020F0502020204030204" pitchFamily="34" charset="0"/>
                <a:cs typeface="Calibri" panose="020F0502020204030204" pitchFamily="34" charset="0"/>
              </a:rPr>
              <a:t>_</a:t>
            </a:r>
            <a:r>
              <a:rPr lang="en-US" sz="2100" dirty="0">
                <a:latin typeface="Calibri" panose="020F0502020204030204" pitchFamily="34" charset="0"/>
                <a:cs typeface="Calibri" panose="020F0502020204030204" pitchFamily="34" charset="0"/>
              </a:rPr>
              <a:t>)</a:t>
            </a:r>
          </a:p>
          <a:p>
            <a:r>
              <a:rPr lang="en-US" sz="2400" dirty="0">
                <a:latin typeface="Calibri" panose="020F0502020204030204" pitchFamily="34" charset="0"/>
                <a:cs typeface="Calibri" panose="020F0502020204030204" pitchFamily="34" charset="0"/>
              </a:rPr>
              <a:t>Address §58.6 requirements</a:t>
            </a:r>
          </a:p>
          <a:p>
            <a:pPr lvl="1"/>
            <a:r>
              <a:rPr lang="en-US" sz="2100" dirty="0">
                <a:latin typeface="Calibri" panose="020F0502020204030204" pitchFamily="34" charset="0"/>
                <a:cs typeface="Calibri" panose="020F0502020204030204" pitchFamily="34" charset="0"/>
              </a:rPr>
              <a:t>National Flood Insurance Program</a:t>
            </a:r>
          </a:p>
          <a:p>
            <a:pPr lvl="1"/>
            <a:r>
              <a:rPr lang="en-US" sz="2100" dirty="0">
                <a:latin typeface="Calibri" panose="020F0502020204030204" pitchFamily="34" charset="0"/>
                <a:cs typeface="Calibri" panose="020F0502020204030204" pitchFamily="34" charset="0"/>
              </a:rPr>
              <a:t>Coastal Barrier Resource Act</a:t>
            </a:r>
          </a:p>
          <a:p>
            <a:pPr lvl="1"/>
            <a:r>
              <a:rPr lang="en-US" sz="2100" dirty="0">
                <a:latin typeface="Calibri" panose="020F0502020204030204" pitchFamily="34" charset="0"/>
                <a:cs typeface="Calibri" panose="020F0502020204030204" pitchFamily="34" charset="0"/>
              </a:rPr>
              <a:t>Runway Clear Zones</a:t>
            </a:r>
          </a:p>
          <a:p>
            <a:r>
              <a:rPr lang="en-US" sz="2400" dirty="0">
                <a:latin typeface="Calibri" panose="020F0502020204030204" pitchFamily="34" charset="0"/>
                <a:cs typeface="Calibri" panose="020F0502020204030204" pitchFamily="34" charset="0"/>
              </a:rPr>
              <a:t>Sign and date (preparer and CEO), place in ERR</a:t>
            </a:r>
          </a:p>
          <a:p>
            <a:r>
              <a:rPr lang="en-US" sz="2400" dirty="0">
                <a:latin typeface="Calibri" panose="020F0502020204030204" pitchFamily="34" charset="0"/>
                <a:cs typeface="Calibri" panose="020F0502020204030204" pitchFamily="34" charset="0"/>
              </a:rPr>
              <a:t>DCEO ERO reviews as part of its ERR review</a:t>
            </a:r>
            <a:endParaRPr lang="en-US" sz="2400" dirty="0"/>
          </a:p>
          <a:p>
            <a:endParaRPr lang="en-US" dirty="0"/>
          </a:p>
        </p:txBody>
      </p:sp>
      <p:sp>
        <p:nvSpPr>
          <p:cNvPr id="4" name="TextBox 3">
            <a:extLst>
              <a:ext uri="{FF2B5EF4-FFF2-40B4-BE49-F238E27FC236}">
                <a16:creationId xmlns:a16="http://schemas.microsoft.com/office/drawing/2014/main" id="{9B726700-017D-4750-836F-706EC791C47F}"/>
              </a:ext>
            </a:extLst>
          </p:cNvPr>
          <p:cNvSpPr txBox="1"/>
          <p:nvPr/>
        </p:nvSpPr>
        <p:spPr>
          <a:xfrm>
            <a:off x="0" y="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D11FD9F-3E9A-4169-85E2-62169442C0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6526" y="19484"/>
            <a:ext cx="3039533" cy="303681"/>
          </a:xfrm>
          <a:prstGeom prst="rect">
            <a:avLst/>
          </a:prstGeom>
        </p:spPr>
      </p:pic>
      <p:pic>
        <p:nvPicPr>
          <p:cNvPr id="6" name="Picture 5">
            <a:extLst>
              <a:ext uri="{FF2B5EF4-FFF2-40B4-BE49-F238E27FC236}">
                <a16:creationId xmlns:a16="http://schemas.microsoft.com/office/drawing/2014/main" id="{F9A57EB2-A9A4-41B9-8E36-951702225D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3CFE1788-5B6B-4D64-B834-8FD6183F2450}"/>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45</a:t>
            </a:fld>
            <a:endParaRPr lang="en-US" sz="600" dirty="0"/>
          </a:p>
        </p:txBody>
      </p:sp>
    </p:spTree>
    <p:extLst>
      <p:ext uri="{BB962C8B-B14F-4D97-AF65-F5344CB8AC3E}">
        <p14:creationId xmlns:p14="http://schemas.microsoft.com/office/powerpoint/2010/main" val="476633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6" y="551725"/>
            <a:ext cx="9144000" cy="1004237"/>
          </a:xfrm>
        </p:spPr>
        <p:txBody>
          <a:bodyPr/>
          <a:lstStyle/>
          <a:p>
            <a:pPr algn="ctr"/>
            <a:r>
              <a:rPr lang="en-US" dirty="0"/>
              <a:t>Cat Ex SUBJECT to 58.5 [</a:t>
            </a:r>
            <a:r>
              <a:rPr lang="en-US" dirty="0">
                <a:latin typeface="Calibri" panose="020F0502020204030204" pitchFamily="34" charset="0"/>
                <a:cs typeface="Calibri" panose="020F0502020204030204" pitchFamily="34" charset="0"/>
              </a:rPr>
              <a:t>§58.35(a)]</a:t>
            </a:r>
            <a:endParaRPr lang="en-US" dirty="0"/>
          </a:p>
        </p:txBody>
      </p:sp>
      <p:sp>
        <p:nvSpPr>
          <p:cNvPr id="3" name="Content Placeholder 2"/>
          <p:cNvSpPr>
            <a:spLocks noGrp="1"/>
          </p:cNvSpPr>
          <p:nvPr>
            <p:ph idx="1"/>
          </p:nvPr>
        </p:nvSpPr>
        <p:spPr>
          <a:xfrm>
            <a:off x="377190" y="1714500"/>
            <a:ext cx="8649653" cy="4286250"/>
          </a:xfrm>
        </p:spPr>
        <p:txBody>
          <a:bodyPr>
            <a:normAutofit/>
          </a:bodyPr>
          <a:lstStyle/>
          <a:p>
            <a:pPr marL="0" indent="0">
              <a:buNone/>
            </a:pPr>
            <a:r>
              <a:rPr lang="en-US" sz="2400" dirty="0"/>
              <a:t>Most Common For DCEO CDBG:</a:t>
            </a:r>
          </a:p>
          <a:p>
            <a:r>
              <a:rPr lang="en-US" dirty="0"/>
              <a:t>Acquisition, repair, improvement, reconstruction or rehabilitation of public facilities and improvements (other than buildings) when the facilities and improvements are:</a:t>
            </a:r>
          </a:p>
          <a:p>
            <a:pPr marL="728663" lvl="1" indent="-385763">
              <a:buFont typeface="+mj-lt"/>
              <a:buAutoNum type="arabicPeriod"/>
            </a:pPr>
            <a:r>
              <a:rPr lang="en-US" dirty="0"/>
              <a:t>Already in place</a:t>
            </a:r>
          </a:p>
          <a:p>
            <a:pPr marL="728663" lvl="1" indent="-385763">
              <a:buFont typeface="+mj-lt"/>
              <a:buAutoNum type="arabicPeriod"/>
            </a:pPr>
            <a:r>
              <a:rPr lang="en-US" dirty="0"/>
              <a:t>Retained for the same use</a:t>
            </a:r>
          </a:p>
          <a:p>
            <a:pPr marL="728663" lvl="1" indent="-385763">
              <a:buFont typeface="+mj-lt"/>
              <a:buAutoNum type="arabicPeriod"/>
            </a:pPr>
            <a:r>
              <a:rPr lang="en-US" dirty="0"/>
              <a:t>Without change in size or capacity by more than 20%</a:t>
            </a:r>
          </a:p>
          <a:p>
            <a:pPr marL="383381" indent="0">
              <a:buNone/>
            </a:pPr>
            <a:r>
              <a:rPr lang="en-US" i="1" dirty="0"/>
              <a:t>(e.g., Replacement of water or sewer lines, reconstruction of curbs and sidewalks, repaving of streets (NOT maintenance))</a:t>
            </a:r>
          </a:p>
          <a:p>
            <a:r>
              <a:rPr lang="en-US" dirty="0"/>
              <a:t>Removal of architectural barriers that restrict mobility of, and accessibility to, the elderly and handicapped</a:t>
            </a:r>
          </a:p>
        </p:txBody>
      </p:sp>
      <p:sp>
        <p:nvSpPr>
          <p:cNvPr id="4" name="TextBox 3">
            <a:extLst>
              <a:ext uri="{FF2B5EF4-FFF2-40B4-BE49-F238E27FC236}">
                <a16:creationId xmlns:a16="http://schemas.microsoft.com/office/drawing/2014/main" id="{F8219AE0-1541-4697-A846-775ADD371DDD}"/>
              </a:ext>
            </a:extLst>
          </p:cNvPr>
          <p:cNvSpPr txBox="1"/>
          <p:nvPr/>
        </p:nvSpPr>
        <p:spPr>
          <a:xfrm>
            <a:off x="0" y="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4D74A74-8A62-4736-8EAE-894F2E8548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0"/>
            <a:ext cx="3039533" cy="303681"/>
          </a:xfrm>
          <a:prstGeom prst="rect">
            <a:avLst/>
          </a:prstGeom>
        </p:spPr>
      </p:pic>
      <p:pic>
        <p:nvPicPr>
          <p:cNvPr id="6" name="Picture 5">
            <a:extLst>
              <a:ext uri="{FF2B5EF4-FFF2-40B4-BE49-F238E27FC236}">
                <a16:creationId xmlns:a16="http://schemas.microsoft.com/office/drawing/2014/main" id="{4B4FCC72-F142-47DF-A6C9-F9F1B6E9D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D4664B69-251C-4E9E-8668-80098F9569A3}"/>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46</a:t>
            </a:fld>
            <a:endParaRPr lang="en-US" sz="600" dirty="0"/>
          </a:p>
        </p:txBody>
      </p:sp>
    </p:spTree>
    <p:extLst>
      <p:ext uri="{BB962C8B-B14F-4D97-AF65-F5344CB8AC3E}">
        <p14:creationId xmlns:p14="http://schemas.microsoft.com/office/powerpoint/2010/main" val="3192780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1004237"/>
          </a:xfrm>
        </p:spPr>
        <p:txBody>
          <a:bodyPr/>
          <a:lstStyle/>
          <a:p>
            <a:pPr algn="ctr"/>
            <a:r>
              <a:rPr lang="en-US" dirty="0"/>
              <a:t>Cat Ex SUBJECT to 58.5 [</a:t>
            </a:r>
            <a:r>
              <a:rPr lang="en-US" dirty="0">
                <a:latin typeface="Calibri" panose="020F0502020204030204" pitchFamily="34" charset="0"/>
                <a:cs typeface="Calibri" panose="020F0502020204030204" pitchFamily="34" charset="0"/>
              </a:rPr>
              <a:t>§58.35(a)]</a:t>
            </a:r>
            <a:endParaRPr lang="en-US" dirty="0"/>
          </a:p>
        </p:txBody>
      </p:sp>
      <p:sp>
        <p:nvSpPr>
          <p:cNvPr id="3" name="Content Placeholder 2"/>
          <p:cNvSpPr>
            <a:spLocks noGrp="1"/>
          </p:cNvSpPr>
          <p:nvPr>
            <p:ph idx="1"/>
          </p:nvPr>
        </p:nvSpPr>
        <p:spPr/>
        <p:txBody>
          <a:bodyPr>
            <a:normAutofit/>
          </a:bodyPr>
          <a:lstStyle/>
          <a:p>
            <a:r>
              <a:rPr lang="en-US" sz="2400" dirty="0"/>
              <a:t>(i) Single family housing rehabilitation</a:t>
            </a:r>
          </a:p>
          <a:p>
            <a:pPr marL="642938" lvl="1" indent="-342900"/>
            <a:r>
              <a:rPr lang="en-US" sz="2100" dirty="0"/>
              <a:t>Unit density not increased beyond </a:t>
            </a:r>
            <a:r>
              <a:rPr lang="en-US" sz="2100" b="1" dirty="0"/>
              <a:t>4 units</a:t>
            </a:r>
          </a:p>
          <a:p>
            <a:pPr marL="642938" lvl="1" indent="-342900"/>
            <a:r>
              <a:rPr lang="en-US" sz="2100" dirty="0"/>
              <a:t>Project doesn’t involve changes in land use from residential to non-residential</a:t>
            </a:r>
          </a:p>
          <a:p>
            <a:pPr marL="642938" lvl="1" indent="-342900"/>
            <a:r>
              <a:rPr lang="en-US" sz="2100" dirty="0"/>
              <a:t>The footprint of the building is not increased in a floodplain or wetland</a:t>
            </a:r>
          </a:p>
        </p:txBody>
      </p:sp>
      <p:sp>
        <p:nvSpPr>
          <p:cNvPr id="4" name="TextBox 3">
            <a:extLst>
              <a:ext uri="{FF2B5EF4-FFF2-40B4-BE49-F238E27FC236}">
                <a16:creationId xmlns:a16="http://schemas.microsoft.com/office/drawing/2014/main" id="{8E2CE7A5-3619-46B4-8B9D-72098DD8ED3B}"/>
              </a:ext>
            </a:extLst>
          </p:cNvPr>
          <p:cNvSpPr txBox="1"/>
          <p:nvPr/>
        </p:nvSpPr>
        <p:spPr>
          <a:xfrm>
            <a:off x="0" y="-33463"/>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1B72350-11DD-4C2B-9E7C-81E41A1D31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23722"/>
            <a:ext cx="3039533" cy="303681"/>
          </a:xfrm>
          <a:prstGeom prst="rect">
            <a:avLst/>
          </a:prstGeom>
        </p:spPr>
      </p:pic>
      <p:pic>
        <p:nvPicPr>
          <p:cNvPr id="6" name="Picture 5">
            <a:extLst>
              <a:ext uri="{FF2B5EF4-FFF2-40B4-BE49-F238E27FC236}">
                <a16:creationId xmlns:a16="http://schemas.microsoft.com/office/drawing/2014/main" id="{4D3BCCA1-7B1D-411C-8CC0-C30B82AE4E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926AEF1B-A0E3-439B-8078-55805081D9E6}"/>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47</a:t>
            </a:fld>
            <a:endParaRPr lang="en-US" sz="600" dirty="0"/>
          </a:p>
        </p:txBody>
      </p:sp>
    </p:spTree>
    <p:extLst>
      <p:ext uri="{BB962C8B-B14F-4D97-AF65-F5344CB8AC3E}">
        <p14:creationId xmlns:p14="http://schemas.microsoft.com/office/powerpoint/2010/main" val="1692408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 y="558998"/>
            <a:ext cx="9144000" cy="1004237"/>
          </a:xfrm>
        </p:spPr>
        <p:txBody>
          <a:bodyPr/>
          <a:lstStyle/>
          <a:p>
            <a:pPr algn="ctr"/>
            <a:r>
              <a:rPr lang="en-US" dirty="0"/>
              <a:t>Cat Ex SUBJECT to 58.5 [</a:t>
            </a:r>
            <a:r>
              <a:rPr lang="en-US" dirty="0">
                <a:latin typeface="Calibri" panose="020F0502020204030204" pitchFamily="34" charset="0"/>
                <a:cs typeface="Calibri" panose="020F0502020204030204" pitchFamily="34" charset="0"/>
              </a:rPr>
              <a:t>§58.35(a)]</a:t>
            </a:r>
            <a:endParaRPr lang="en-US" dirty="0"/>
          </a:p>
        </p:txBody>
      </p:sp>
      <p:sp>
        <p:nvSpPr>
          <p:cNvPr id="3" name="Content Placeholder 2"/>
          <p:cNvSpPr>
            <a:spLocks noGrp="1"/>
          </p:cNvSpPr>
          <p:nvPr>
            <p:ph idx="1"/>
          </p:nvPr>
        </p:nvSpPr>
        <p:spPr>
          <a:xfrm>
            <a:off x="205740" y="1861486"/>
            <a:ext cx="8726805" cy="4035344"/>
          </a:xfrm>
        </p:spPr>
        <p:txBody>
          <a:bodyPr>
            <a:normAutofit lnSpcReduction="10000"/>
          </a:bodyPr>
          <a:lstStyle/>
          <a:p>
            <a:r>
              <a:rPr lang="en-US" dirty="0"/>
              <a:t>(iii) Non-residential structures</a:t>
            </a:r>
          </a:p>
          <a:p>
            <a:pPr marL="685800" lvl="1" indent="-385763">
              <a:buFont typeface="+mj-lt"/>
              <a:buAutoNum type="arabicPeriod"/>
            </a:pPr>
            <a:r>
              <a:rPr lang="en-US" dirty="0"/>
              <a:t>Facilities and improvements were in place and will not be changed in size or capacity by more than </a:t>
            </a:r>
            <a:r>
              <a:rPr lang="en-US" b="1" dirty="0"/>
              <a:t>20%</a:t>
            </a:r>
          </a:p>
          <a:p>
            <a:pPr marL="685800" lvl="1" indent="-385763">
              <a:buFont typeface="+mj-lt"/>
              <a:buAutoNum type="arabicPeriod"/>
            </a:pPr>
            <a:r>
              <a:rPr lang="en-US" dirty="0"/>
              <a:t>Project doesn’t involve changes in land use from non-residential to residential, commercial to industrial, or one industrial use to another</a:t>
            </a:r>
          </a:p>
          <a:p>
            <a:r>
              <a:rPr lang="en-US" dirty="0"/>
              <a:t>Individual action (disposition, new construction, </a:t>
            </a:r>
            <a:r>
              <a:rPr lang="en-US" b="1" dirty="0"/>
              <a:t>demolition</a:t>
            </a:r>
            <a:r>
              <a:rPr lang="en-US" dirty="0"/>
              <a:t>, acquisition) on a </a:t>
            </a:r>
            <a:r>
              <a:rPr lang="en-US" b="1" dirty="0"/>
              <a:t>1 to 4 unit</a:t>
            </a:r>
            <a:r>
              <a:rPr lang="en-US" dirty="0"/>
              <a:t> dwelling; or individual action on </a:t>
            </a:r>
            <a:r>
              <a:rPr lang="en-US" b="1" dirty="0"/>
              <a:t>5 or more units</a:t>
            </a:r>
            <a:r>
              <a:rPr lang="en-US" dirty="0"/>
              <a:t> scattered on sites more than </a:t>
            </a:r>
            <a:r>
              <a:rPr lang="en-US" b="1" dirty="0"/>
              <a:t>2000 ft.</a:t>
            </a:r>
            <a:r>
              <a:rPr lang="en-US" dirty="0"/>
              <a:t> apart and no more than </a:t>
            </a:r>
            <a:r>
              <a:rPr lang="en-US" b="1" dirty="0"/>
              <a:t>4 units</a:t>
            </a:r>
            <a:r>
              <a:rPr lang="en-US" dirty="0"/>
              <a:t> per site</a:t>
            </a:r>
          </a:p>
          <a:p>
            <a:r>
              <a:rPr lang="en-US" dirty="0"/>
              <a:t>Acquisition (including leasing) or disposition of, or equity loans on, an existing structure or acquisition (including leasing) of vacant land provided that the structure or land acquired or disposed of will be retained for the same use</a:t>
            </a:r>
          </a:p>
          <a:p>
            <a:r>
              <a:rPr lang="en-US" dirty="0"/>
              <a:t>Combinations of the above activities</a:t>
            </a:r>
          </a:p>
          <a:p>
            <a:endParaRPr lang="en-US" dirty="0"/>
          </a:p>
        </p:txBody>
      </p:sp>
      <p:sp>
        <p:nvSpPr>
          <p:cNvPr id="4" name="TextBox 3">
            <a:extLst>
              <a:ext uri="{FF2B5EF4-FFF2-40B4-BE49-F238E27FC236}">
                <a16:creationId xmlns:a16="http://schemas.microsoft.com/office/drawing/2014/main" id="{EADF0872-FEB3-458A-8163-1868026AF67F}"/>
              </a:ext>
            </a:extLst>
          </p:cNvPr>
          <p:cNvSpPr txBox="1"/>
          <p:nvPr/>
        </p:nvSpPr>
        <p:spPr>
          <a:xfrm>
            <a:off x="-20595" y="2704"/>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DF40B53-59EA-4BBC-8368-B7F282E46E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083872" y="0"/>
            <a:ext cx="3039533" cy="303681"/>
          </a:xfrm>
          <a:prstGeom prst="rect">
            <a:avLst/>
          </a:prstGeom>
        </p:spPr>
      </p:pic>
      <p:pic>
        <p:nvPicPr>
          <p:cNvPr id="6" name="Picture 5">
            <a:extLst>
              <a:ext uri="{FF2B5EF4-FFF2-40B4-BE49-F238E27FC236}">
                <a16:creationId xmlns:a16="http://schemas.microsoft.com/office/drawing/2014/main" id="{CD7F5048-8548-4D49-98B2-B0B4AE0E1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DC9AB938-DB75-4269-A414-30C47A95F06A}"/>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48</a:t>
            </a:fld>
            <a:endParaRPr lang="en-US" sz="600" dirty="0"/>
          </a:p>
        </p:txBody>
      </p:sp>
    </p:spTree>
    <p:extLst>
      <p:ext uri="{BB962C8B-B14F-4D97-AF65-F5344CB8AC3E}">
        <p14:creationId xmlns:p14="http://schemas.microsoft.com/office/powerpoint/2010/main" val="3014069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0921"/>
            <a:ext cx="9144000" cy="1004237"/>
          </a:xfrm>
        </p:spPr>
        <p:txBody>
          <a:bodyPr/>
          <a:lstStyle/>
          <a:p>
            <a:pPr algn="ctr"/>
            <a:r>
              <a:rPr lang="en-US" dirty="0"/>
              <a:t>Documenting a CEST Activity</a:t>
            </a:r>
          </a:p>
        </p:txBody>
      </p:sp>
      <p:sp>
        <p:nvSpPr>
          <p:cNvPr id="3" name="Content Placeholder 2"/>
          <p:cNvSpPr>
            <a:spLocks noGrp="1"/>
          </p:cNvSpPr>
          <p:nvPr>
            <p:ph idx="1"/>
          </p:nvPr>
        </p:nvSpPr>
        <p:spPr>
          <a:xfrm>
            <a:off x="291465" y="1680210"/>
            <a:ext cx="8675370" cy="4216620"/>
          </a:xfrm>
        </p:spPr>
        <p:txBody>
          <a:bodyPr>
            <a:normAutofit/>
          </a:bodyPr>
          <a:lstStyle/>
          <a:p>
            <a:r>
              <a:rPr lang="en-US" sz="2400" dirty="0"/>
              <a:t>Determination must be in writing</a:t>
            </a:r>
          </a:p>
          <a:p>
            <a:r>
              <a:rPr lang="en-US" sz="2400" dirty="0"/>
              <a:t>Use HUD example format provided by DCEO</a:t>
            </a:r>
          </a:p>
          <a:p>
            <a:pPr lvl="1"/>
            <a:r>
              <a:rPr lang="en-US" sz="2100" dirty="0"/>
              <a:t>Describe activity (grant number, funding amount, location, project description)</a:t>
            </a:r>
          </a:p>
          <a:p>
            <a:pPr lvl="1"/>
            <a:r>
              <a:rPr lang="en-US" sz="2100" dirty="0"/>
              <a:t>Categorically Excluded SUBJECT to </a:t>
            </a:r>
            <a:r>
              <a:rPr lang="en-US" sz="2100" dirty="0">
                <a:latin typeface="Calibri" panose="020F0502020204030204" pitchFamily="34" charset="0"/>
                <a:cs typeface="Calibri" panose="020F0502020204030204" pitchFamily="34" charset="0"/>
              </a:rPr>
              <a:t>§58.5 authorities per 24 C.F.R. 58.35(a)(</a:t>
            </a:r>
            <a:r>
              <a:rPr lang="en-US" sz="2100" dirty="0">
                <a:highlight>
                  <a:srgbClr val="FFFF00"/>
                </a:highlight>
                <a:latin typeface="Calibri" panose="020F0502020204030204" pitchFamily="34" charset="0"/>
                <a:cs typeface="Calibri" panose="020F0502020204030204" pitchFamily="34" charset="0"/>
              </a:rPr>
              <a:t>_</a:t>
            </a:r>
            <a:r>
              <a:rPr lang="en-US" sz="2100" dirty="0">
                <a:latin typeface="Calibri" panose="020F0502020204030204" pitchFamily="34" charset="0"/>
                <a:cs typeface="Calibri" panose="020F0502020204030204" pitchFamily="34" charset="0"/>
              </a:rPr>
              <a:t>)</a:t>
            </a:r>
          </a:p>
          <a:p>
            <a:r>
              <a:rPr lang="en-US" sz="2400" dirty="0">
                <a:latin typeface="Calibri" panose="020F0502020204030204" pitchFamily="34" charset="0"/>
                <a:cs typeface="Calibri" panose="020F0502020204030204" pitchFamily="34" charset="0"/>
              </a:rPr>
              <a:t>Sign and date (preparer and CEO) determination and place in ERR that is also provided to DCEO</a:t>
            </a:r>
          </a:p>
          <a:p>
            <a:r>
              <a:rPr lang="en-US" sz="2400" dirty="0">
                <a:latin typeface="Calibri" panose="020F0502020204030204" pitchFamily="34" charset="0"/>
                <a:cs typeface="Calibri" panose="020F0502020204030204" pitchFamily="34" charset="0"/>
              </a:rPr>
              <a:t>Complete Statutory Worksheet (now part of CEST form) with supporting documentation</a:t>
            </a:r>
          </a:p>
          <a:p>
            <a:pPr lvl="1"/>
            <a:r>
              <a:rPr lang="en-US" sz="2100" dirty="0">
                <a:latin typeface="Calibri" panose="020F0502020204030204" pitchFamily="34" charset="0"/>
                <a:cs typeface="Calibri" panose="020F0502020204030204" pitchFamily="34" charset="0"/>
              </a:rPr>
              <a:t>Two potential results…</a:t>
            </a:r>
            <a:endParaRPr lang="en-US" sz="2100" dirty="0"/>
          </a:p>
        </p:txBody>
      </p:sp>
      <p:sp>
        <p:nvSpPr>
          <p:cNvPr id="4" name="TextBox 3">
            <a:extLst>
              <a:ext uri="{FF2B5EF4-FFF2-40B4-BE49-F238E27FC236}">
                <a16:creationId xmlns:a16="http://schemas.microsoft.com/office/drawing/2014/main" id="{0995A63D-B25E-4B28-BE30-FB29D7BFC01C}"/>
              </a:ext>
            </a:extLst>
          </p:cNvPr>
          <p:cNvSpPr txBox="1"/>
          <p:nvPr/>
        </p:nvSpPr>
        <p:spPr>
          <a:xfrm>
            <a:off x="0" y="2704"/>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502EB0A-8862-4928-B20A-26FBDBDBEC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12445"/>
            <a:ext cx="3039533" cy="303681"/>
          </a:xfrm>
          <a:prstGeom prst="rect">
            <a:avLst/>
          </a:prstGeom>
        </p:spPr>
      </p:pic>
      <p:pic>
        <p:nvPicPr>
          <p:cNvPr id="6" name="Picture 5">
            <a:extLst>
              <a:ext uri="{FF2B5EF4-FFF2-40B4-BE49-F238E27FC236}">
                <a16:creationId xmlns:a16="http://schemas.microsoft.com/office/drawing/2014/main" id="{B6C7BEE7-AEE0-4F5C-B5B0-A3482A004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DA5B4CD9-4249-451F-B3E8-058329408207}"/>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49</a:t>
            </a:fld>
            <a:endParaRPr lang="en-US" sz="600" dirty="0"/>
          </a:p>
        </p:txBody>
      </p:sp>
    </p:spTree>
    <p:extLst>
      <p:ext uri="{BB962C8B-B14F-4D97-AF65-F5344CB8AC3E}">
        <p14:creationId xmlns:p14="http://schemas.microsoft.com/office/powerpoint/2010/main" val="1068380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5F63FD-D62E-42B9-A4DA-DE234B22AD4E}"/>
              </a:ext>
            </a:extLst>
          </p:cNvPr>
          <p:cNvSpPr txBox="1"/>
          <p:nvPr/>
        </p:nvSpPr>
        <p:spPr>
          <a:xfrm>
            <a:off x="0" y="-19050"/>
            <a:ext cx="9144000" cy="400110"/>
          </a:xfrm>
          <a:prstGeom prst="rect">
            <a:avLst/>
          </a:prstGeom>
          <a:solidFill>
            <a:schemeClr val="tx2"/>
          </a:solid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358D6D2-E2BC-404E-9C62-854C681C8D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CE535361-FA3B-4E54-ACCB-FC43D8488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791" y="6136577"/>
            <a:ext cx="1237409" cy="340423"/>
          </a:xfrm>
          <a:prstGeom prst="rect">
            <a:avLst/>
          </a:prstGeom>
        </p:spPr>
      </p:pic>
      <p:sp>
        <p:nvSpPr>
          <p:cNvPr id="9" name="Slide Number Placeholder 1">
            <a:extLst>
              <a:ext uri="{FF2B5EF4-FFF2-40B4-BE49-F238E27FC236}">
                <a16:creationId xmlns:a16="http://schemas.microsoft.com/office/drawing/2014/main" id="{C67E7460-A75F-4E48-8C37-2631BF919F0C}"/>
              </a:ext>
            </a:extLst>
          </p:cNvPr>
          <p:cNvSpPr>
            <a:spLocks noGrp="1"/>
          </p:cNvSpPr>
          <p:nvPr>
            <p:ph type="sldNum" sz="quarter" idx="12"/>
          </p:nvPr>
        </p:nvSpPr>
        <p:spPr>
          <a:xfrm>
            <a:off x="6534991" y="6425944"/>
            <a:ext cx="2133600" cy="273844"/>
          </a:xfrm>
        </p:spPr>
        <p:txBody>
          <a:bodyPr/>
          <a:lstStyle/>
          <a:p>
            <a:fld id="{3F335402-A96B-43FB-BE82-10458D361873}" type="slidenum">
              <a:rPr lang="en-US" sz="800" smtClean="0"/>
              <a:t>5</a:t>
            </a:fld>
            <a:endParaRPr lang="en-US" sz="800" dirty="0"/>
          </a:p>
        </p:txBody>
      </p:sp>
      <p:sp>
        <p:nvSpPr>
          <p:cNvPr id="11" name="Title 1">
            <a:extLst>
              <a:ext uri="{FF2B5EF4-FFF2-40B4-BE49-F238E27FC236}">
                <a16:creationId xmlns:a16="http://schemas.microsoft.com/office/drawing/2014/main" id="{EB50C355-9BDD-45C2-918D-BE2707C30FDF}"/>
              </a:ext>
            </a:extLst>
          </p:cNvPr>
          <p:cNvSpPr txBox="1">
            <a:spLocks/>
          </p:cNvSpPr>
          <p:nvPr/>
        </p:nvSpPr>
        <p:spPr>
          <a:xfrm>
            <a:off x="152400" y="554468"/>
            <a:ext cx="9144000" cy="11080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dirty="0"/>
              <a:t>Section 102 (2)(C) of NEPA </a:t>
            </a:r>
            <a:br>
              <a:rPr lang="en-US" dirty="0"/>
            </a:br>
            <a:r>
              <a:rPr lang="en-US" dirty="0"/>
              <a:t>Dictates the Process</a:t>
            </a:r>
          </a:p>
        </p:txBody>
      </p:sp>
      <p:sp>
        <p:nvSpPr>
          <p:cNvPr id="15" name="Content Placeholder 2">
            <a:extLst>
              <a:ext uri="{FF2B5EF4-FFF2-40B4-BE49-F238E27FC236}">
                <a16:creationId xmlns:a16="http://schemas.microsoft.com/office/drawing/2014/main" id="{0C26DF3E-E42D-4A21-BDA9-CBAA74E88500}"/>
              </a:ext>
            </a:extLst>
          </p:cNvPr>
          <p:cNvSpPr>
            <a:spLocks noGrp="1"/>
          </p:cNvSpPr>
          <p:nvPr>
            <p:ph idx="1"/>
          </p:nvPr>
        </p:nvSpPr>
        <p:spPr>
          <a:xfrm>
            <a:off x="675481" y="1945577"/>
            <a:ext cx="7793038" cy="4191000"/>
          </a:xfrm>
        </p:spPr>
        <p:txBody>
          <a:bodyPr/>
          <a:lstStyle/>
          <a:p>
            <a:pPr marL="0" indent="0">
              <a:buNone/>
            </a:pPr>
            <a:r>
              <a:rPr lang="en-US" sz="2800" dirty="0"/>
              <a:t>(C) Major Federal actions significantly affecting the quality of human environment, a detailed statement by the responsible officer on</a:t>
            </a:r>
          </a:p>
          <a:p>
            <a:pPr marL="0" indent="0">
              <a:buNone/>
            </a:pPr>
            <a:r>
              <a:rPr lang="en-US" sz="2800" dirty="0"/>
              <a:t>   (i) The environmental impact of the proposed action,</a:t>
            </a:r>
          </a:p>
          <a:p>
            <a:pPr marL="0" indent="0">
              <a:buNone/>
            </a:pPr>
            <a:r>
              <a:rPr lang="en-US" sz="2800" dirty="0"/>
              <a:t>   (ii) Any adverse environmental effects which cannot be avoided should the proposal be implemented,</a:t>
            </a:r>
          </a:p>
          <a:p>
            <a:pPr marL="0" indent="0">
              <a:buNone/>
            </a:pPr>
            <a:r>
              <a:rPr lang="en-US" sz="2800" dirty="0"/>
              <a:t>   (iii) Alternatives to the proposed action,  </a:t>
            </a:r>
          </a:p>
        </p:txBody>
      </p:sp>
    </p:spTree>
    <p:extLst>
      <p:ext uri="{BB962C8B-B14F-4D97-AF65-F5344CB8AC3E}">
        <p14:creationId xmlns:p14="http://schemas.microsoft.com/office/powerpoint/2010/main" val="1156261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4716"/>
            <a:ext cx="9144000" cy="1002890"/>
          </a:xfrm>
        </p:spPr>
        <p:txBody>
          <a:bodyPr/>
          <a:lstStyle/>
          <a:p>
            <a:pPr algn="ctr"/>
            <a:r>
              <a:rPr lang="en-US" dirty="0"/>
              <a:t>Two CEST Potential Outcomes</a:t>
            </a:r>
          </a:p>
        </p:txBody>
      </p:sp>
      <p:sp>
        <p:nvSpPr>
          <p:cNvPr id="4" name="Text Placeholder 3"/>
          <p:cNvSpPr>
            <a:spLocks noGrp="1"/>
          </p:cNvSpPr>
          <p:nvPr>
            <p:ph type="body" sz="half" idx="1"/>
          </p:nvPr>
        </p:nvSpPr>
        <p:spPr>
          <a:xfrm>
            <a:off x="96012" y="2114550"/>
            <a:ext cx="4475988" cy="3314700"/>
          </a:xfrm>
        </p:spPr>
        <p:txBody>
          <a:bodyPr>
            <a:normAutofit/>
          </a:bodyPr>
          <a:lstStyle/>
          <a:p>
            <a:pPr marL="0" indent="0" algn="ctr">
              <a:buNone/>
            </a:pPr>
            <a:r>
              <a:rPr lang="en-US" b="1" u="sng" dirty="0"/>
              <a:t>CEST converts to EXEMPT</a:t>
            </a:r>
          </a:p>
          <a:p>
            <a:r>
              <a:rPr lang="en-US" dirty="0"/>
              <a:t>Complete Statutory Worksheet with all supporting documentation</a:t>
            </a:r>
          </a:p>
          <a:p>
            <a:pPr lvl="1"/>
            <a:r>
              <a:rPr lang="en-US" dirty="0"/>
              <a:t>“All No’s” for 16 bodies of law</a:t>
            </a:r>
          </a:p>
          <a:p>
            <a:pPr lvl="1"/>
            <a:r>
              <a:rPr lang="en-US" dirty="0"/>
              <a:t>No circumstances requiring compliance / mitigation</a:t>
            </a:r>
          </a:p>
          <a:p>
            <a:r>
              <a:rPr lang="en-US" dirty="0"/>
              <a:t>Document the file and proceed with project once DCEO approves</a:t>
            </a:r>
          </a:p>
        </p:txBody>
      </p:sp>
      <p:sp>
        <p:nvSpPr>
          <p:cNvPr id="5" name="Content Placeholder 4"/>
          <p:cNvSpPr>
            <a:spLocks noGrp="1"/>
          </p:cNvSpPr>
          <p:nvPr>
            <p:ph sz="half" idx="2"/>
          </p:nvPr>
        </p:nvSpPr>
        <p:spPr>
          <a:xfrm>
            <a:off x="4572000" y="2114550"/>
            <a:ext cx="4473702" cy="3314700"/>
          </a:xfrm>
        </p:spPr>
        <p:txBody>
          <a:bodyPr>
            <a:normAutofit/>
          </a:bodyPr>
          <a:lstStyle/>
          <a:p>
            <a:pPr marL="0" indent="0" algn="ctr">
              <a:buNone/>
            </a:pPr>
            <a:r>
              <a:rPr lang="en-US" b="1" u="sng" dirty="0"/>
              <a:t>CEST cannot convert to EXEMPT</a:t>
            </a:r>
          </a:p>
          <a:p>
            <a:r>
              <a:rPr lang="en-US" dirty="0"/>
              <a:t>Complete Statutory Worksheet with all supporting documentation</a:t>
            </a:r>
          </a:p>
          <a:p>
            <a:pPr lvl="1"/>
            <a:r>
              <a:rPr lang="en-US" dirty="0"/>
              <a:t>Something requires mitigation or further compliance actions</a:t>
            </a:r>
          </a:p>
          <a:p>
            <a:r>
              <a:rPr lang="en-US" dirty="0"/>
              <a:t>Proceed with approval process</a:t>
            </a:r>
          </a:p>
          <a:p>
            <a:pPr lvl="1"/>
            <a:r>
              <a:rPr lang="en-US" dirty="0"/>
              <a:t>NOI/RROF publication/posting</a:t>
            </a:r>
          </a:p>
          <a:p>
            <a:pPr lvl="1"/>
            <a:r>
              <a:rPr lang="en-US" dirty="0"/>
              <a:t>RROF (HUD Form 7015.15)</a:t>
            </a:r>
          </a:p>
          <a:p>
            <a:pPr lvl="1"/>
            <a:r>
              <a:rPr lang="en-US" dirty="0"/>
              <a:t>DCEO </a:t>
            </a:r>
            <a:r>
              <a:rPr lang="en-US" dirty="0" err="1"/>
              <a:t>Env</a:t>
            </a:r>
            <a:r>
              <a:rPr lang="en-US" dirty="0"/>
              <a:t> Release </a:t>
            </a:r>
            <a:r>
              <a:rPr lang="en-US" dirty="0" err="1"/>
              <a:t>Ltr</a:t>
            </a:r>
            <a:endParaRPr lang="en-US" dirty="0"/>
          </a:p>
        </p:txBody>
      </p:sp>
      <p:sp>
        <p:nvSpPr>
          <p:cNvPr id="6" name="TextBox 5">
            <a:extLst>
              <a:ext uri="{FF2B5EF4-FFF2-40B4-BE49-F238E27FC236}">
                <a16:creationId xmlns:a16="http://schemas.microsoft.com/office/drawing/2014/main" id="{AF42E064-A4C3-4A86-8748-403CA99E9AA9}"/>
              </a:ext>
            </a:extLst>
          </p:cNvPr>
          <p:cNvSpPr txBox="1"/>
          <p:nvPr/>
        </p:nvSpPr>
        <p:spPr>
          <a:xfrm>
            <a:off x="0" y="2704"/>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4EFA49A-5638-4781-AA02-D7993DBAA0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090051" y="12445"/>
            <a:ext cx="3039533" cy="303681"/>
          </a:xfrm>
          <a:prstGeom prst="rect">
            <a:avLst/>
          </a:prstGeom>
        </p:spPr>
      </p:pic>
      <p:pic>
        <p:nvPicPr>
          <p:cNvPr id="8" name="Picture 7">
            <a:extLst>
              <a:ext uri="{FF2B5EF4-FFF2-40B4-BE49-F238E27FC236}">
                <a16:creationId xmlns:a16="http://schemas.microsoft.com/office/drawing/2014/main" id="{FA6EE96D-8BE5-494B-BC02-384CFAEE4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10" name="Slide Number Placeholder 1">
            <a:extLst>
              <a:ext uri="{FF2B5EF4-FFF2-40B4-BE49-F238E27FC236}">
                <a16:creationId xmlns:a16="http://schemas.microsoft.com/office/drawing/2014/main" id="{A8BDDD40-9096-4256-9AD7-36F9C784D526}"/>
              </a:ext>
            </a:extLst>
          </p:cNvPr>
          <p:cNvSpPr txBox="1">
            <a:spLocks/>
          </p:cNvSpPr>
          <p:nvPr/>
        </p:nvSpPr>
        <p:spPr>
          <a:xfrm>
            <a:off x="6971343" y="5732915"/>
            <a:ext cx="1600200" cy="2053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335402-A96B-43FB-BE82-10458D361873}" type="slidenum">
              <a:rPr lang="en-US" sz="600"/>
              <a:pPr algn="r"/>
              <a:t>50</a:t>
            </a:fld>
            <a:endParaRPr lang="en-US" sz="600" dirty="0"/>
          </a:p>
        </p:txBody>
      </p:sp>
    </p:spTree>
    <p:extLst>
      <p:ext uri="{BB962C8B-B14F-4D97-AF65-F5344CB8AC3E}">
        <p14:creationId xmlns:p14="http://schemas.microsoft.com/office/powerpoint/2010/main" val="2320264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3647"/>
            <a:ext cx="9144000" cy="3910707"/>
          </a:xfrm>
          <a:prstGeom prst="rect">
            <a:avLst/>
          </a:prstGeom>
        </p:spPr>
      </p:pic>
      <p:sp>
        <p:nvSpPr>
          <p:cNvPr id="4" name="TextBox 3">
            <a:extLst>
              <a:ext uri="{FF2B5EF4-FFF2-40B4-BE49-F238E27FC236}">
                <a16:creationId xmlns:a16="http://schemas.microsoft.com/office/drawing/2014/main" id="{E83AA08F-10C8-458D-9A5B-DB3A3DE53C66}"/>
              </a:ext>
            </a:extLst>
          </p:cNvPr>
          <p:cNvSpPr txBox="1"/>
          <p:nvPr/>
        </p:nvSpPr>
        <p:spPr>
          <a:xfrm>
            <a:off x="0" y="2704"/>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D1EDBE0-55D9-4060-A3F7-EF56EEF2B6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104467" y="2704"/>
            <a:ext cx="3039533" cy="303681"/>
          </a:xfrm>
          <a:prstGeom prst="rect">
            <a:avLst/>
          </a:prstGeom>
        </p:spPr>
      </p:pic>
      <p:pic>
        <p:nvPicPr>
          <p:cNvPr id="6" name="Picture 5">
            <a:extLst>
              <a:ext uri="{FF2B5EF4-FFF2-40B4-BE49-F238E27FC236}">
                <a16:creationId xmlns:a16="http://schemas.microsoft.com/office/drawing/2014/main" id="{B8376E77-BDDB-42DC-A885-E1F14B9B5D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67D0930D-44C4-41AA-B9F9-DEE9435186D4}"/>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51</a:t>
            </a:fld>
            <a:endParaRPr lang="en-US" sz="600" dirty="0"/>
          </a:p>
        </p:txBody>
      </p:sp>
    </p:spTree>
    <p:extLst>
      <p:ext uri="{BB962C8B-B14F-4D97-AF65-F5344CB8AC3E}">
        <p14:creationId xmlns:p14="http://schemas.microsoft.com/office/powerpoint/2010/main" val="408172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720" y="1282832"/>
            <a:ext cx="6698561" cy="4292337"/>
          </a:xfrm>
          <a:prstGeom prst="rect">
            <a:avLst/>
          </a:prstGeom>
        </p:spPr>
      </p:pic>
      <p:sp>
        <p:nvSpPr>
          <p:cNvPr id="4" name="Right Arrow 3"/>
          <p:cNvSpPr/>
          <p:nvPr/>
        </p:nvSpPr>
        <p:spPr>
          <a:xfrm>
            <a:off x="353962" y="4632838"/>
            <a:ext cx="1209368" cy="53831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fontAlgn="auto">
              <a:spcBef>
                <a:spcPts val="0"/>
              </a:spcBef>
              <a:spcAft>
                <a:spcPts val="0"/>
              </a:spcAft>
              <a:defRPr/>
            </a:pPr>
            <a:endParaRPr lang="en-US" sz="1350" kern="0">
              <a:solidFill>
                <a:sysClr val="windowText" lastClr="000000"/>
              </a:solidFill>
            </a:endParaRPr>
          </a:p>
        </p:txBody>
      </p:sp>
      <p:sp>
        <p:nvSpPr>
          <p:cNvPr id="5" name="TextBox 4">
            <a:extLst>
              <a:ext uri="{FF2B5EF4-FFF2-40B4-BE49-F238E27FC236}">
                <a16:creationId xmlns:a16="http://schemas.microsoft.com/office/drawing/2014/main" id="{60B07ABA-C67C-4929-907F-43E81AA48CAF}"/>
              </a:ext>
            </a:extLst>
          </p:cNvPr>
          <p:cNvSpPr txBox="1"/>
          <p:nvPr/>
        </p:nvSpPr>
        <p:spPr>
          <a:xfrm>
            <a:off x="0" y="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1258101-C86F-47DD-A8C4-64E6B91EF3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104467" y="0"/>
            <a:ext cx="3039533" cy="303681"/>
          </a:xfrm>
          <a:prstGeom prst="rect">
            <a:avLst/>
          </a:prstGeom>
        </p:spPr>
      </p:pic>
      <p:pic>
        <p:nvPicPr>
          <p:cNvPr id="7" name="Picture 6">
            <a:extLst>
              <a:ext uri="{FF2B5EF4-FFF2-40B4-BE49-F238E27FC236}">
                <a16:creationId xmlns:a16="http://schemas.microsoft.com/office/drawing/2014/main" id="{18C0FF0B-8BBF-4888-8F8F-EB5E3A4762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8" name="Slide Number Placeholder 1">
            <a:extLst>
              <a:ext uri="{FF2B5EF4-FFF2-40B4-BE49-F238E27FC236}">
                <a16:creationId xmlns:a16="http://schemas.microsoft.com/office/drawing/2014/main" id="{F455CF09-EC7A-4DBD-93E8-0BEA22BE711A}"/>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52</a:t>
            </a:fld>
            <a:endParaRPr lang="en-US" sz="600" dirty="0"/>
          </a:p>
        </p:txBody>
      </p:sp>
    </p:spTree>
    <p:extLst>
      <p:ext uri="{BB962C8B-B14F-4D97-AF65-F5344CB8AC3E}">
        <p14:creationId xmlns:p14="http://schemas.microsoft.com/office/powerpoint/2010/main" val="3847819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F30AD-DF8C-4CAC-B7F0-20C59907BFB9}"/>
              </a:ext>
            </a:extLst>
          </p:cNvPr>
          <p:cNvSpPr>
            <a:spLocks noGrp="1"/>
          </p:cNvSpPr>
          <p:nvPr>
            <p:ph type="title"/>
          </p:nvPr>
        </p:nvSpPr>
        <p:spPr/>
        <p:txBody>
          <a:bodyPr/>
          <a:lstStyle/>
          <a:p>
            <a:pPr algn="ctr"/>
            <a:r>
              <a:rPr lang="en-US" dirty="0"/>
              <a:t>Sample CDBG CEST Conversions to Exempt</a:t>
            </a:r>
          </a:p>
        </p:txBody>
      </p:sp>
      <p:sp>
        <p:nvSpPr>
          <p:cNvPr id="3" name="Content Placeholder 2">
            <a:extLst>
              <a:ext uri="{FF2B5EF4-FFF2-40B4-BE49-F238E27FC236}">
                <a16:creationId xmlns:a16="http://schemas.microsoft.com/office/drawing/2014/main" id="{A10BE548-FDFC-443F-A165-0FCC1699BD29}"/>
              </a:ext>
            </a:extLst>
          </p:cNvPr>
          <p:cNvSpPr>
            <a:spLocks noGrp="1"/>
          </p:cNvSpPr>
          <p:nvPr>
            <p:ph idx="1"/>
          </p:nvPr>
        </p:nvSpPr>
        <p:spPr/>
        <p:txBody>
          <a:bodyPr/>
          <a:lstStyle/>
          <a:p>
            <a:r>
              <a:rPr lang="en-US" dirty="0"/>
              <a:t>Water or sewer main replacements in place (and no extensions)</a:t>
            </a:r>
          </a:p>
          <a:p>
            <a:r>
              <a:rPr lang="en-US" dirty="0"/>
              <a:t>Sewer re-linings w/spot replacements</a:t>
            </a:r>
          </a:p>
          <a:p>
            <a:r>
              <a:rPr lang="en-US" dirty="0"/>
              <a:t>Rebuild sewer lift station in place</a:t>
            </a:r>
          </a:p>
          <a:p>
            <a:r>
              <a:rPr lang="en-US" dirty="0"/>
              <a:t>Sidewalk replacements (no extensions) - for RLF Closeouts</a:t>
            </a:r>
          </a:p>
          <a:p>
            <a:r>
              <a:rPr lang="en-US" dirty="0"/>
              <a:t>Road repaving (no extension or expansion) - for RLF Closeout or ED</a:t>
            </a:r>
          </a:p>
          <a:p>
            <a:r>
              <a:rPr lang="en-US" dirty="0"/>
              <a:t>And none of the above are in a FEMA-mapped Flood Plain and/or a USF&amp;WS-mapped Wetlands, </a:t>
            </a:r>
            <a:r>
              <a:rPr lang="en-US" i="1" dirty="0"/>
              <a:t>and</a:t>
            </a:r>
            <a:r>
              <a:rPr lang="en-US" dirty="0"/>
              <a:t> also do not require IDNR Wetlands mitigation</a:t>
            </a:r>
          </a:p>
          <a:p>
            <a:r>
              <a:rPr lang="en-US" dirty="0"/>
              <a:t>Use 1</a:t>
            </a:r>
            <a:r>
              <a:rPr lang="en-US" baseline="30000" dirty="0"/>
              <a:t>st</a:t>
            </a:r>
            <a:r>
              <a:rPr lang="en-US" dirty="0"/>
              <a:t> box under “Determination” on CEST  </a:t>
            </a:r>
          </a:p>
        </p:txBody>
      </p:sp>
      <p:sp>
        <p:nvSpPr>
          <p:cNvPr id="4" name="TextBox 3">
            <a:extLst>
              <a:ext uri="{FF2B5EF4-FFF2-40B4-BE49-F238E27FC236}">
                <a16:creationId xmlns:a16="http://schemas.microsoft.com/office/drawing/2014/main" id="{018D92BA-CAA7-4369-A086-B55F6338D3D2}"/>
              </a:ext>
            </a:extLst>
          </p:cNvPr>
          <p:cNvSpPr txBox="1"/>
          <p:nvPr/>
        </p:nvSpPr>
        <p:spPr>
          <a:xfrm>
            <a:off x="0" y="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8CC2183-F931-462E-B86B-CE7D51CEB4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7307"/>
            <a:ext cx="3039533" cy="303681"/>
          </a:xfrm>
          <a:prstGeom prst="rect">
            <a:avLst/>
          </a:prstGeom>
        </p:spPr>
      </p:pic>
      <p:pic>
        <p:nvPicPr>
          <p:cNvPr id="6" name="Picture 5">
            <a:extLst>
              <a:ext uri="{FF2B5EF4-FFF2-40B4-BE49-F238E27FC236}">
                <a16:creationId xmlns:a16="http://schemas.microsoft.com/office/drawing/2014/main" id="{29F22356-F6C8-4B79-A600-E38FD32BD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B2B64622-B8F1-4B3B-B4C2-4A1A3296D9BD}"/>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53</a:t>
            </a:fld>
            <a:endParaRPr lang="en-US" sz="600" dirty="0"/>
          </a:p>
        </p:txBody>
      </p:sp>
    </p:spTree>
    <p:extLst>
      <p:ext uri="{BB962C8B-B14F-4D97-AF65-F5344CB8AC3E}">
        <p14:creationId xmlns:p14="http://schemas.microsoft.com/office/powerpoint/2010/main" val="13864683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996863"/>
          </a:xfrm>
        </p:spPr>
        <p:txBody>
          <a:bodyPr/>
          <a:lstStyle/>
          <a:p>
            <a:pPr algn="ctr"/>
            <a:r>
              <a:rPr lang="en-US" dirty="0"/>
              <a:t>Environmental Assessment [</a:t>
            </a:r>
            <a:r>
              <a:rPr lang="en-US" dirty="0">
                <a:latin typeface="Calibri" panose="020F0502020204030204" pitchFamily="34" charset="0"/>
                <a:cs typeface="Calibri" panose="020F0502020204030204" pitchFamily="34" charset="0"/>
              </a:rPr>
              <a:t>§58.36]</a:t>
            </a:r>
            <a:endParaRPr lang="en-US" dirty="0"/>
          </a:p>
        </p:txBody>
      </p:sp>
      <p:sp>
        <p:nvSpPr>
          <p:cNvPr id="3" name="Content Placeholder 2"/>
          <p:cNvSpPr>
            <a:spLocks noGrp="1"/>
          </p:cNvSpPr>
          <p:nvPr>
            <p:ph idx="1"/>
          </p:nvPr>
        </p:nvSpPr>
        <p:spPr>
          <a:xfrm>
            <a:off x="222885" y="1854112"/>
            <a:ext cx="8778240" cy="4042718"/>
          </a:xfrm>
        </p:spPr>
        <p:txBody>
          <a:bodyPr>
            <a:normAutofit/>
          </a:bodyPr>
          <a:lstStyle/>
          <a:p>
            <a:pPr marL="0" indent="0">
              <a:buNone/>
            </a:pPr>
            <a:r>
              <a:rPr lang="en-US" dirty="0"/>
              <a:t>Any project not Exempt, Categorically Excluded, and does not meet EIS thresholds. Some IL CDBG examples:</a:t>
            </a:r>
          </a:p>
          <a:p>
            <a:r>
              <a:rPr lang="en-US" sz="2250" dirty="0"/>
              <a:t>Extension of water or sewer lines to an unserved community</a:t>
            </a:r>
          </a:p>
          <a:p>
            <a:r>
              <a:rPr lang="en-US" sz="2250" dirty="0"/>
              <a:t>Water tower replacement</a:t>
            </a:r>
          </a:p>
          <a:p>
            <a:pPr marL="0" indent="0">
              <a:buNone/>
            </a:pPr>
            <a:r>
              <a:rPr lang="en-US" dirty="0"/>
              <a:t>The purpose is to </a:t>
            </a:r>
            <a:r>
              <a:rPr lang="en-US" b="1" i="1" dirty="0"/>
              <a:t>evaluate the project as a whole</a:t>
            </a:r>
          </a:p>
          <a:p>
            <a:r>
              <a:rPr lang="en-US" sz="2250" dirty="0"/>
              <a:t>Determine existing conditions and trends</a:t>
            </a:r>
          </a:p>
          <a:p>
            <a:r>
              <a:rPr lang="en-US" sz="2250" dirty="0"/>
              <a:t>Identify all impacts (direct, indirect, cumulative)</a:t>
            </a:r>
          </a:p>
          <a:p>
            <a:r>
              <a:rPr lang="en-US" sz="2250" dirty="0"/>
              <a:t>Examine and recommend feasible ways to eliminate or minimize adverse environmental impacts</a:t>
            </a:r>
          </a:p>
          <a:p>
            <a:r>
              <a:rPr lang="en-US" sz="2250" dirty="0"/>
              <a:t>Examine alternatives to project itself, if applicable</a:t>
            </a:r>
          </a:p>
          <a:p>
            <a:endParaRPr lang="en-US" dirty="0"/>
          </a:p>
        </p:txBody>
      </p:sp>
      <p:sp>
        <p:nvSpPr>
          <p:cNvPr id="4" name="TextBox 3">
            <a:extLst>
              <a:ext uri="{FF2B5EF4-FFF2-40B4-BE49-F238E27FC236}">
                <a16:creationId xmlns:a16="http://schemas.microsoft.com/office/drawing/2014/main" id="{39182E7F-9ED3-40C1-8C7B-6321A78CF2B8}"/>
              </a:ext>
            </a:extLst>
          </p:cNvPr>
          <p:cNvSpPr txBox="1"/>
          <p:nvPr/>
        </p:nvSpPr>
        <p:spPr>
          <a:xfrm>
            <a:off x="0" y="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0488CB3-0260-4AA5-916F-089C63A2EE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19484"/>
            <a:ext cx="3039533" cy="303681"/>
          </a:xfrm>
          <a:prstGeom prst="rect">
            <a:avLst/>
          </a:prstGeom>
        </p:spPr>
      </p:pic>
      <p:pic>
        <p:nvPicPr>
          <p:cNvPr id="6" name="Picture 5">
            <a:extLst>
              <a:ext uri="{FF2B5EF4-FFF2-40B4-BE49-F238E27FC236}">
                <a16:creationId xmlns:a16="http://schemas.microsoft.com/office/drawing/2014/main" id="{9D169215-F603-4EE6-A3C7-D117F360C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C3F3D3AE-F51A-4457-BF1E-A85CBF25438F}"/>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54</a:t>
            </a:fld>
            <a:endParaRPr lang="en-US" sz="600" dirty="0"/>
          </a:p>
        </p:txBody>
      </p:sp>
    </p:spTree>
    <p:extLst>
      <p:ext uri="{BB962C8B-B14F-4D97-AF65-F5344CB8AC3E}">
        <p14:creationId xmlns:p14="http://schemas.microsoft.com/office/powerpoint/2010/main" val="1346473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994649"/>
          </a:xfrm>
        </p:spPr>
        <p:txBody>
          <a:bodyPr/>
          <a:lstStyle/>
          <a:p>
            <a:pPr algn="ctr"/>
            <a:r>
              <a:rPr lang="en-US" dirty="0"/>
              <a:t>Documenting an Environmental Assessment</a:t>
            </a:r>
          </a:p>
        </p:txBody>
      </p:sp>
      <p:sp>
        <p:nvSpPr>
          <p:cNvPr id="3" name="Content Placeholder 2"/>
          <p:cNvSpPr>
            <a:spLocks noGrp="1"/>
          </p:cNvSpPr>
          <p:nvPr>
            <p:ph idx="1"/>
          </p:nvPr>
        </p:nvSpPr>
        <p:spPr>
          <a:xfrm>
            <a:off x="346236" y="2125407"/>
            <a:ext cx="8451528" cy="3771662"/>
          </a:xfrm>
        </p:spPr>
        <p:txBody>
          <a:bodyPr>
            <a:normAutofit/>
          </a:bodyPr>
          <a:lstStyle/>
          <a:p>
            <a:r>
              <a:rPr lang="en-US" sz="2400" dirty="0"/>
              <a:t>Environmental Assessment (EA) format provided by DCEO that follows </a:t>
            </a:r>
            <a:r>
              <a:rPr lang="en-US" sz="2400" dirty="0">
                <a:latin typeface="Calibri" panose="020F0502020204030204" pitchFamily="34" charset="0"/>
                <a:cs typeface="Calibri" panose="020F0502020204030204" pitchFamily="34" charset="0"/>
              </a:rPr>
              <a:t>§58.40</a:t>
            </a:r>
          </a:p>
          <a:p>
            <a:pPr lvl="1"/>
            <a:r>
              <a:rPr lang="en-US" sz="2100" dirty="0">
                <a:latin typeface="Calibri" panose="020F0502020204030204" pitchFamily="34" charset="0"/>
                <a:cs typeface="Calibri" panose="020F0502020204030204" pitchFamily="34" charset="0"/>
              </a:rPr>
              <a:t>Includes separate EA Checklist and Statutory Checklist and all supporting documentation indicating a Finding of No Significant Impact (FONSI)</a:t>
            </a:r>
          </a:p>
          <a:p>
            <a:pPr lvl="1"/>
            <a:r>
              <a:rPr lang="en-US" sz="2100" dirty="0">
                <a:latin typeface="Calibri" panose="020F0502020204030204" pitchFamily="34" charset="0"/>
                <a:cs typeface="Calibri" panose="020F0502020204030204" pitchFamily="34" charset="0"/>
              </a:rPr>
              <a:t>Sign and date (by preparer and CEO), for ERR (&amp; DCEO review)</a:t>
            </a:r>
          </a:p>
          <a:p>
            <a:r>
              <a:rPr lang="en-US" sz="2400" dirty="0">
                <a:latin typeface="Calibri" panose="020F0502020204030204" pitchFamily="34" charset="0"/>
                <a:cs typeface="Calibri" panose="020F0502020204030204" pitchFamily="34" charset="0"/>
              </a:rPr>
              <a:t>FONSI and NOI/RROF publication/posting (&amp; </a:t>
            </a:r>
            <a:r>
              <a:rPr lang="en-US" sz="2400" i="1" dirty="0">
                <a:latin typeface="Calibri" panose="020F0502020204030204" pitchFamily="34" charset="0"/>
                <a:cs typeface="Calibri" panose="020F0502020204030204" pitchFamily="34" charset="0"/>
              </a:rPr>
              <a:t>dissemination</a:t>
            </a:r>
            <a:r>
              <a:rPr lang="en-US" sz="2400" dirty="0">
                <a:latin typeface="Calibri" panose="020F0502020204030204" pitchFamily="34" charset="0"/>
                <a:cs typeface="Calibri" panose="020F0502020204030204" pitchFamily="34" charset="0"/>
              </a:rPr>
              <a:t>)</a:t>
            </a:r>
          </a:p>
          <a:p>
            <a:r>
              <a:rPr lang="en-US" sz="2400" dirty="0">
                <a:latin typeface="Calibri" panose="020F0502020204030204" pitchFamily="34" charset="0"/>
                <a:cs typeface="Calibri" panose="020F0502020204030204" pitchFamily="34" charset="0"/>
              </a:rPr>
              <a:t>RROF (HUD Form 7015.15)</a:t>
            </a:r>
          </a:p>
          <a:p>
            <a:r>
              <a:rPr lang="en-US" sz="2400" dirty="0">
                <a:latin typeface="Calibri" panose="020F0502020204030204" pitchFamily="34" charset="0"/>
                <a:cs typeface="Calibri" panose="020F0502020204030204" pitchFamily="34" charset="0"/>
              </a:rPr>
              <a:t>DCEO </a:t>
            </a:r>
            <a:r>
              <a:rPr lang="en-US" sz="2400" dirty="0" err="1">
                <a:latin typeface="Calibri" panose="020F0502020204030204" pitchFamily="34" charset="0"/>
                <a:cs typeface="Calibri" panose="020F0502020204030204" pitchFamily="34" charset="0"/>
              </a:rPr>
              <a:t>Env</a:t>
            </a:r>
            <a:r>
              <a:rPr lang="en-US" sz="2400" dirty="0">
                <a:latin typeface="Calibri" panose="020F0502020204030204" pitchFamily="34" charset="0"/>
                <a:cs typeface="Calibri" panose="020F0502020204030204" pitchFamily="34" charset="0"/>
              </a:rPr>
              <a:t> Release Letter</a:t>
            </a:r>
            <a:endParaRPr lang="en-US" sz="2400" dirty="0"/>
          </a:p>
        </p:txBody>
      </p:sp>
      <p:sp>
        <p:nvSpPr>
          <p:cNvPr id="4" name="TextBox 3">
            <a:extLst>
              <a:ext uri="{FF2B5EF4-FFF2-40B4-BE49-F238E27FC236}">
                <a16:creationId xmlns:a16="http://schemas.microsoft.com/office/drawing/2014/main" id="{433B8114-BD98-4611-8743-79051537C66A}"/>
              </a:ext>
            </a:extLst>
          </p:cNvPr>
          <p:cNvSpPr txBox="1"/>
          <p:nvPr/>
        </p:nvSpPr>
        <p:spPr>
          <a:xfrm>
            <a:off x="0" y="13491"/>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B579CEF-9FCE-43A6-AC7F-70059D4653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38706"/>
            <a:ext cx="3039533" cy="303681"/>
          </a:xfrm>
          <a:prstGeom prst="rect">
            <a:avLst/>
          </a:prstGeom>
        </p:spPr>
      </p:pic>
      <p:pic>
        <p:nvPicPr>
          <p:cNvPr id="6" name="Picture 5">
            <a:extLst>
              <a:ext uri="{FF2B5EF4-FFF2-40B4-BE49-F238E27FC236}">
                <a16:creationId xmlns:a16="http://schemas.microsoft.com/office/drawing/2014/main" id="{76DC76CD-AAA6-4ACB-B321-FD08AC743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28BA6BF0-7C26-4E12-AA42-19DA0545E216}"/>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55</a:t>
            </a:fld>
            <a:endParaRPr lang="en-US" sz="600" dirty="0"/>
          </a:p>
        </p:txBody>
      </p:sp>
    </p:spTree>
    <p:extLst>
      <p:ext uri="{BB962C8B-B14F-4D97-AF65-F5344CB8AC3E}">
        <p14:creationId xmlns:p14="http://schemas.microsoft.com/office/powerpoint/2010/main" val="23987172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4755"/>
            <a:ext cx="9144000" cy="3908490"/>
          </a:xfrm>
          <a:prstGeom prst="rect">
            <a:avLst/>
          </a:prstGeom>
        </p:spPr>
      </p:pic>
      <p:sp>
        <p:nvSpPr>
          <p:cNvPr id="4" name="TextBox 3">
            <a:extLst>
              <a:ext uri="{FF2B5EF4-FFF2-40B4-BE49-F238E27FC236}">
                <a16:creationId xmlns:a16="http://schemas.microsoft.com/office/drawing/2014/main" id="{51FB8107-459B-4AB0-8FE1-AA96BA9BDC42}"/>
              </a:ext>
            </a:extLst>
          </p:cNvPr>
          <p:cNvSpPr txBox="1"/>
          <p:nvPr/>
        </p:nvSpPr>
        <p:spPr>
          <a:xfrm>
            <a:off x="4119" y="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C959AA9-2B01-402D-B19E-C17CD5E363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104467" y="17425"/>
            <a:ext cx="3039533" cy="303681"/>
          </a:xfrm>
          <a:prstGeom prst="rect">
            <a:avLst/>
          </a:prstGeom>
        </p:spPr>
      </p:pic>
      <p:pic>
        <p:nvPicPr>
          <p:cNvPr id="6" name="Picture 5">
            <a:extLst>
              <a:ext uri="{FF2B5EF4-FFF2-40B4-BE49-F238E27FC236}">
                <a16:creationId xmlns:a16="http://schemas.microsoft.com/office/drawing/2014/main" id="{F1C5FEA4-4C7E-445A-95C6-077AF2E8CA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70B9227F-6B8D-4FD2-A630-96F4A99664C8}"/>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56</a:t>
            </a:fld>
            <a:endParaRPr lang="en-US" sz="600" dirty="0"/>
          </a:p>
        </p:txBody>
      </p:sp>
    </p:spTree>
    <p:extLst>
      <p:ext uri="{BB962C8B-B14F-4D97-AF65-F5344CB8AC3E}">
        <p14:creationId xmlns:p14="http://schemas.microsoft.com/office/powerpoint/2010/main" val="1297137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5132"/>
            <a:ext cx="9144000" cy="3907736"/>
          </a:xfrm>
          <a:prstGeom prst="rect">
            <a:avLst/>
          </a:prstGeom>
        </p:spPr>
      </p:pic>
      <p:sp>
        <p:nvSpPr>
          <p:cNvPr id="4" name="TextBox 3">
            <a:extLst>
              <a:ext uri="{FF2B5EF4-FFF2-40B4-BE49-F238E27FC236}">
                <a16:creationId xmlns:a16="http://schemas.microsoft.com/office/drawing/2014/main" id="{41425110-9A04-4683-90BD-43A2849BF0A5}"/>
              </a:ext>
            </a:extLst>
          </p:cNvPr>
          <p:cNvSpPr txBox="1"/>
          <p:nvPr/>
        </p:nvSpPr>
        <p:spPr>
          <a:xfrm>
            <a:off x="-4119" y="-161583"/>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2A5E466-CD88-40A9-944F-BB5F877B79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100348" y="-142099"/>
            <a:ext cx="3039533" cy="303681"/>
          </a:xfrm>
          <a:prstGeom prst="rect">
            <a:avLst/>
          </a:prstGeom>
        </p:spPr>
      </p:pic>
      <p:pic>
        <p:nvPicPr>
          <p:cNvPr id="6" name="Picture 5">
            <a:extLst>
              <a:ext uri="{FF2B5EF4-FFF2-40B4-BE49-F238E27FC236}">
                <a16:creationId xmlns:a16="http://schemas.microsoft.com/office/drawing/2014/main" id="{C9B6142E-9182-4E67-80A6-946ED8BFBB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2B0F429A-B718-47D1-BEF6-304DA53681D3}"/>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57</a:t>
            </a:fld>
            <a:endParaRPr lang="en-US" sz="600" dirty="0"/>
          </a:p>
        </p:txBody>
      </p:sp>
    </p:spTree>
    <p:extLst>
      <p:ext uri="{BB962C8B-B14F-4D97-AF65-F5344CB8AC3E}">
        <p14:creationId xmlns:p14="http://schemas.microsoft.com/office/powerpoint/2010/main" val="21655170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716" y="1257112"/>
            <a:ext cx="6738569" cy="4343777"/>
          </a:xfrm>
          <a:prstGeom prst="rect">
            <a:avLst/>
          </a:prstGeom>
        </p:spPr>
      </p:pic>
      <p:sp>
        <p:nvSpPr>
          <p:cNvPr id="4" name="TextBox 3">
            <a:extLst>
              <a:ext uri="{FF2B5EF4-FFF2-40B4-BE49-F238E27FC236}">
                <a16:creationId xmlns:a16="http://schemas.microsoft.com/office/drawing/2014/main" id="{B253D671-0D99-4549-9DB7-6D115107869A}"/>
              </a:ext>
            </a:extLst>
          </p:cNvPr>
          <p:cNvSpPr txBox="1"/>
          <p:nvPr/>
        </p:nvSpPr>
        <p:spPr>
          <a:xfrm>
            <a:off x="0" y="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CBE21AE-1C08-4D9B-A684-8569F80A04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104467" y="0"/>
            <a:ext cx="3039533" cy="303681"/>
          </a:xfrm>
          <a:prstGeom prst="rect">
            <a:avLst/>
          </a:prstGeom>
        </p:spPr>
      </p:pic>
      <p:pic>
        <p:nvPicPr>
          <p:cNvPr id="6" name="Picture 5">
            <a:extLst>
              <a:ext uri="{FF2B5EF4-FFF2-40B4-BE49-F238E27FC236}">
                <a16:creationId xmlns:a16="http://schemas.microsoft.com/office/drawing/2014/main" id="{573A36E2-116B-472B-8968-0ABE077F8C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285" y="5518510"/>
            <a:ext cx="928057" cy="255317"/>
          </a:xfrm>
          <a:prstGeom prst="rect">
            <a:avLst/>
          </a:prstGeom>
        </p:spPr>
      </p:pic>
      <p:sp>
        <p:nvSpPr>
          <p:cNvPr id="7" name="Slide Number Placeholder 1">
            <a:extLst>
              <a:ext uri="{FF2B5EF4-FFF2-40B4-BE49-F238E27FC236}">
                <a16:creationId xmlns:a16="http://schemas.microsoft.com/office/drawing/2014/main" id="{646E53B3-3FF5-4BDD-B387-DE3BB1B24B74}"/>
              </a:ext>
            </a:extLst>
          </p:cNvPr>
          <p:cNvSpPr>
            <a:spLocks noGrp="1"/>
          </p:cNvSpPr>
          <p:nvPr>
            <p:ph type="sldNum" sz="quarter" idx="12"/>
          </p:nvPr>
        </p:nvSpPr>
        <p:spPr>
          <a:xfrm>
            <a:off x="7141184" y="5753677"/>
            <a:ext cx="1600200" cy="205383"/>
          </a:xfrm>
        </p:spPr>
        <p:txBody>
          <a:bodyPr/>
          <a:lstStyle/>
          <a:p>
            <a:fld id="{3F335402-A96B-43FB-BE82-10458D361873}" type="slidenum">
              <a:rPr lang="en-US" sz="600"/>
              <a:t>58</a:t>
            </a:fld>
            <a:endParaRPr lang="en-US" sz="600" dirty="0"/>
          </a:p>
        </p:txBody>
      </p:sp>
    </p:spTree>
    <p:extLst>
      <p:ext uri="{BB962C8B-B14F-4D97-AF65-F5344CB8AC3E}">
        <p14:creationId xmlns:p14="http://schemas.microsoft.com/office/powerpoint/2010/main" val="3973652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109100-8FEB-49A1-A25A-AEA37A2144A2}"/>
              </a:ext>
            </a:extLst>
          </p:cNvPr>
          <p:cNvSpPr>
            <a:spLocks noGrp="1"/>
          </p:cNvSpPr>
          <p:nvPr>
            <p:ph type="title"/>
          </p:nvPr>
        </p:nvSpPr>
        <p:spPr/>
        <p:txBody>
          <a:bodyPr/>
          <a:lstStyle/>
          <a:p>
            <a:pPr algn="ctr"/>
            <a:r>
              <a:rPr lang="en-US" dirty="0"/>
              <a:t>EA Determination</a:t>
            </a:r>
          </a:p>
        </p:txBody>
      </p:sp>
      <p:sp>
        <p:nvSpPr>
          <p:cNvPr id="4" name="Content Placeholder 3">
            <a:extLst>
              <a:ext uri="{FF2B5EF4-FFF2-40B4-BE49-F238E27FC236}">
                <a16:creationId xmlns:a16="http://schemas.microsoft.com/office/drawing/2014/main" id="{9AA507A0-EBF6-479E-9BF3-C83F1670C51C}"/>
              </a:ext>
            </a:extLst>
          </p:cNvPr>
          <p:cNvSpPr>
            <a:spLocks noGrp="1"/>
          </p:cNvSpPr>
          <p:nvPr>
            <p:ph idx="1"/>
          </p:nvPr>
        </p:nvSpPr>
        <p:spPr>
          <a:xfrm>
            <a:off x="628650" y="2226469"/>
            <a:ext cx="8070850" cy="3464978"/>
          </a:xfrm>
        </p:spPr>
        <p:txBody>
          <a:bodyPr/>
          <a:lstStyle/>
          <a:p>
            <a:pPr marL="0" indent="0">
              <a:buNone/>
            </a:pPr>
            <a:r>
              <a:rPr lang="en-US" sz="2400" dirty="0"/>
              <a:t>Will either be:</a:t>
            </a:r>
          </a:p>
          <a:p>
            <a:r>
              <a:rPr lang="en-US" dirty="0"/>
              <a:t>Finding of No Significant Impact (FONSI) – No Environmental Impact Statement (EIS) Required</a:t>
            </a:r>
          </a:p>
          <a:p>
            <a:pPr marL="347663" indent="0">
              <a:buNone/>
            </a:pPr>
            <a:r>
              <a:rPr lang="en-US" i="1" dirty="0"/>
              <a:t>Or</a:t>
            </a:r>
          </a:p>
          <a:p>
            <a:r>
              <a:rPr lang="en-US" dirty="0"/>
              <a:t>Finding of Significant Impact (FOSI) – Will Require an EIS (Extremely Rare for DCEO CDBG)</a:t>
            </a:r>
          </a:p>
          <a:p>
            <a:pPr marL="0" indent="0">
              <a:buNone/>
            </a:pPr>
            <a:endParaRPr lang="en-US" dirty="0"/>
          </a:p>
        </p:txBody>
      </p:sp>
      <p:sp>
        <p:nvSpPr>
          <p:cNvPr id="5" name="TextBox 4">
            <a:extLst>
              <a:ext uri="{FF2B5EF4-FFF2-40B4-BE49-F238E27FC236}">
                <a16:creationId xmlns:a16="http://schemas.microsoft.com/office/drawing/2014/main" id="{2CFB4DC3-1DEA-4639-A32D-C86FC7C10F88}"/>
              </a:ext>
            </a:extLst>
          </p:cNvPr>
          <p:cNvSpPr txBox="1"/>
          <p:nvPr/>
        </p:nvSpPr>
        <p:spPr>
          <a:xfrm>
            <a:off x="0" y="-184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F3084D0-473E-4A5B-A520-812C476F3D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9708"/>
            <a:ext cx="3039533" cy="303681"/>
          </a:xfrm>
          <a:prstGeom prst="rect">
            <a:avLst/>
          </a:prstGeom>
        </p:spPr>
      </p:pic>
      <p:pic>
        <p:nvPicPr>
          <p:cNvPr id="7" name="Picture 6">
            <a:extLst>
              <a:ext uri="{FF2B5EF4-FFF2-40B4-BE49-F238E27FC236}">
                <a16:creationId xmlns:a16="http://schemas.microsoft.com/office/drawing/2014/main" id="{28B94496-3F46-4425-9D34-3B9F4EA00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8" name="Slide Number Placeholder 1">
            <a:extLst>
              <a:ext uri="{FF2B5EF4-FFF2-40B4-BE49-F238E27FC236}">
                <a16:creationId xmlns:a16="http://schemas.microsoft.com/office/drawing/2014/main" id="{EA171E6C-027B-4100-8E5D-B9DBA661EDCF}"/>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59</a:t>
            </a:fld>
            <a:endParaRPr lang="en-US" sz="600" dirty="0"/>
          </a:p>
        </p:txBody>
      </p:sp>
    </p:spTree>
    <p:extLst>
      <p:ext uri="{BB962C8B-B14F-4D97-AF65-F5344CB8AC3E}">
        <p14:creationId xmlns:p14="http://schemas.microsoft.com/office/powerpoint/2010/main" val="1661554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5F63FD-D62E-42B9-A4DA-DE234B22AD4E}"/>
              </a:ext>
            </a:extLst>
          </p:cNvPr>
          <p:cNvSpPr txBox="1"/>
          <p:nvPr/>
        </p:nvSpPr>
        <p:spPr>
          <a:xfrm>
            <a:off x="0" y="-19050"/>
            <a:ext cx="9144000" cy="400110"/>
          </a:xfrm>
          <a:prstGeom prst="rect">
            <a:avLst/>
          </a:prstGeom>
          <a:solidFill>
            <a:schemeClr val="tx2"/>
          </a:solid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358D6D2-E2BC-404E-9C62-854C681C8D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CE535361-FA3B-4E54-ACCB-FC43D8488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791" y="6136577"/>
            <a:ext cx="1237409" cy="340423"/>
          </a:xfrm>
          <a:prstGeom prst="rect">
            <a:avLst/>
          </a:prstGeom>
        </p:spPr>
      </p:pic>
      <p:sp>
        <p:nvSpPr>
          <p:cNvPr id="9" name="Slide Number Placeholder 1">
            <a:extLst>
              <a:ext uri="{FF2B5EF4-FFF2-40B4-BE49-F238E27FC236}">
                <a16:creationId xmlns:a16="http://schemas.microsoft.com/office/drawing/2014/main" id="{C67E7460-A75F-4E48-8C37-2631BF919F0C}"/>
              </a:ext>
            </a:extLst>
          </p:cNvPr>
          <p:cNvSpPr>
            <a:spLocks noGrp="1"/>
          </p:cNvSpPr>
          <p:nvPr>
            <p:ph type="sldNum" sz="quarter" idx="12"/>
          </p:nvPr>
        </p:nvSpPr>
        <p:spPr>
          <a:xfrm>
            <a:off x="6534991" y="6425944"/>
            <a:ext cx="2133600" cy="273844"/>
          </a:xfrm>
        </p:spPr>
        <p:txBody>
          <a:bodyPr/>
          <a:lstStyle/>
          <a:p>
            <a:fld id="{3F335402-A96B-43FB-BE82-10458D361873}" type="slidenum">
              <a:rPr lang="en-US" sz="800" smtClean="0"/>
              <a:t>6</a:t>
            </a:fld>
            <a:endParaRPr lang="en-US" sz="800" dirty="0"/>
          </a:p>
        </p:txBody>
      </p:sp>
      <p:sp>
        <p:nvSpPr>
          <p:cNvPr id="11" name="Title 1">
            <a:extLst>
              <a:ext uri="{FF2B5EF4-FFF2-40B4-BE49-F238E27FC236}">
                <a16:creationId xmlns:a16="http://schemas.microsoft.com/office/drawing/2014/main" id="{EB50C355-9BDD-45C2-918D-BE2707C30FDF}"/>
              </a:ext>
            </a:extLst>
          </p:cNvPr>
          <p:cNvSpPr txBox="1">
            <a:spLocks/>
          </p:cNvSpPr>
          <p:nvPr/>
        </p:nvSpPr>
        <p:spPr>
          <a:xfrm>
            <a:off x="152400" y="554468"/>
            <a:ext cx="9144000" cy="11080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dirty="0"/>
              <a:t>Section 102 (2)(C) of NEPA </a:t>
            </a:r>
            <a:br>
              <a:rPr lang="en-US" dirty="0"/>
            </a:br>
            <a:r>
              <a:rPr lang="en-US" dirty="0"/>
              <a:t>Dictates the Process</a:t>
            </a:r>
          </a:p>
        </p:txBody>
      </p:sp>
      <p:sp>
        <p:nvSpPr>
          <p:cNvPr id="10" name="Content Placeholder 2">
            <a:extLst>
              <a:ext uri="{FF2B5EF4-FFF2-40B4-BE49-F238E27FC236}">
                <a16:creationId xmlns:a16="http://schemas.microsoft.com/office/drawing/2014/main" id="{7519F3AB-88DA-4089-BC7B-248A0607433B}"/>
              </a:ext>
            </a:extLst>
          </p:cNvPr>
          <p:cNvSpPr>
            <a:spLocks noGrp="1"/>
          </p:cNvSpPr>
          <p:nvPr>
            <p:ph idx="1"/>
          </p:nvPr>
        </p:nvSpPr>
        <p:spPr>
          <a:xfrm>
            <a:off x="683091" y="1764717"/>
            <a:ext cx="8174038" cy="4389789"/>
          </a:xfrm>
        </p:spPr>
        <p:txBody>
          <a:bodyPr/>
          <a:lstStyle/>
          <a:p>
            <a:pPr marL="0" indent="0">
              <a:buNone/>
            </a:pPr>
            <a:r>
              <a:rPr lang="en-US" sz="2800" dirty="0"/>
              <a:t>(iv) The relationship between local short-term uses of man’s environment and the maintenance and enhancement of long term productivity,</a:t>
            </a:r>
          </a:p>
          <a:p>
            <a:pPr marL="0" indent="0">
              <a:buNone/>
            </a:pPr>
            <a:r>
              <a:rPr lang="en-US" sz="2800" dirty="0"/>
              <a:t>(v) Any irreversible and irretrievable commitments of resources which would be involved in the proposed action should it be implemented.</a:t>
            </a:r>
          </a:p>
          <a:p>
            <a:pPr marL="0" indent="0">
              <a:buNone/>
            </a:pPr>
            <a:r>
              <a:rPr lang="en-US" sz="2800" b="1" dirty="0"/>
              <a:t>NEPA definition of the “human environmental”:</a:t>
            </a:r>
          </a:p>
          <a:p>
            <a:pPr marL="0" indent="0">
              <a:buNone/>
            </a:pPr>
            <a:r>
              <a:rPr lang="en-US" sz="2800" dirty="0"/>
              <a:t>Shall be interpreted comprehensively to include the natural and physical environment and the relationship of people with that environment.</a:t>
            </a:r>
          </a:p>
        </p:txBody>
      </p:sp>
    </p:spTree>
    <p:extLst>
      <p:ext uri="{BB962C8B-B14F-4D97-AF65-F5344CB8AC3E}">
        <p14:creationId xmlns:p14="http://schemas.microsoft.com/office/powerpoint/2010/main" val="1695132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996863"/>
          </a:xfrm>
        </p:spPr>
        <p:txBody>
          <a:bodyPr/>
          <a:lstStyle/>
          <a:p>
            <a:pPr algn="ctr"/>
            <a:r>
              <a:rPr lang="en-US" dirty="0">
                <a:solidFill>
                  <a:srgbClr val="FF0000"/>
                </a:solidFill>
              </a:rPr>
              <a:t>Environmental Impact Statement</a:t>
            </a:r>
            <a:r>
              <a:rPr lang="en-US" dirty="0"/>
              <a:t> </a:t>
            </a:r>
            <a:r>
              <a:rPr lang="en-US" dirty="0">
                <a:solidFill>
                  <a:srgbClr val="FF0000"/>
                </a:solidFill>
              </a:rPr>
              <a:t>[</a:t>
            </a:r>
            <a:r>
              <a:rPr lang="en-US" dirty="0">
                <a:solidFill>
                  <a:srgbClr val="FF0000"/>
                </a:solidFill>
                <a:latin typeface="Calibri" panose="020F0502020204030204" pitchFamily="34" charset="0"/>
                <a:cs typeface="Calibri" panose="020F0502020204030204" pitchFamily="34" charset="0"/>
              </a:rPr>
              <a:t>§58.37]</a:t>
            </a:r>
            <a:endParaRPr lang="en-US" dirty="0">
              <a:solidFill>
                <a:srgbClr val="FF0000"/>
              </a:solidFill>
            </a:endParaRPr>
          </a:p>
        </p:txBody>
      </p:sp>
      <p:sp>
        <p:nvSpPr>
          <p:cNvPr id="3" name="Content Placeholder 2"/>
          <p:cNvSpPr>
            <a:spLocks noGrp="1"/>
          </p:cNvSpPr>
          <p:nvPr>
            <p:ph idx="1"/>
          </p:nvPr>
        </p:nvSpPr>
        <p:spPr>
          <a:xfrm>
            <a:off x="231458" y="1891116"/>
            <a:ext cx="8812530" cy="3763328"/>
          </a:xfrm>
        </p:spPr>
        <p:txBody>
          <a:bodyPr>
            <a:normAutofit/>
          </a:bodyPr>
          <a:lstStyle/>
          <a:p>
            <a:pPr marL="0" indent="0">
              <a:buNone/>
            </a:pPr>
            <a:r>
              <a:rPr lang="en-US" dirty="0"/>
              <a:t>Required when the project is determined to have a potentially significant impact on the human environment (can’t declare a FONSI). HUD specific examples:</a:t>
            </a:r>
          </a:p>
          <a:p>
            <a:r>
              <a:rPr lang="en-US" dirty="0"/>
              <a:t>Construction of hospitals or nursing homes with 2500+ beds</a:t>
            </a:r>
          </a:p>
          <a:p>
            <a:r>
              <a:rPr lang="en-US" dirty="0"/>
              <a:t>Remove, demolish, convert / sub-rehab 2500+ existing housing units</a:t>
            </a:r>
          </a:p>
          <a:p>
            <a:r>
              <a:rPr lang="en-US" dirty="0"/>
              <a:t>Construction of 2500+ new housing units – or provide the site for said units</a:t>
            </a:r>
          </a:p>
          <a:p>
            <a:r>
              <a:rPr lang="en-US" dirty="0"/>
              <a:t>Provide enough additional water and sewer capacity to support 2500+ additional housing units</a:t>
            </a:r>
          </a:p>
          <a:p>
            <a:pPr>
              <a:buFont typeface="Wingdings" panose="05000000000000000000" pitchFamily="2" charset="2"/>
              <a:buChar char="v"/>
            </a:pPr>
            <a:r>
              <a:rPr lang="en-US" dirty="0"/>
              <a:t> </a:t>
            </a:r>
            <a:r>
              <a:rPr lang="en-US" dirty="0">
                <a:solidFill>
                  <a:srgbClr val="FF0000"/>
                </a:solidFill>
              </a:rPr>
              <a:t>All extremely rare for Illinois DCEO CDBG funding</a:t>
            </a:r>
          </a:p>
          <a:p>
            <a:pPr marL="0" indent="0" algn="ctr">
              <a:buNone/>
            </a:pPr>
            <a:r>
              <a:rPr lang="en-US" sz="2925" b="1" dirty="0">
                <a:solidFill>
                  <a:srgbClr val="FF0000"/>
                </a:solidFill>
                <a:effectLst>
                  <a:outerShdw blurRad="38100" dist="38100" dir="2700000" algn="tl">
                    <a:srgbClr val="000000">
                      <a:alpha val="43137"/>
                    </a:srgbClr>
                  </a:outerShdw>
                </a:effectLst>
              </a:rPr>
              <a:t>GET IN TOUCH WITH DCEO ERO ASAP!!</a:t>
            </a:r>
          </a:p>
        </p:txBody>
      </p:sp>
      <p:sp>
        <p:nvSpPr>
          <p:cNvPr id="4" name="TextBox 3">
            <a:extLst>
              <a:ext uri="{FF2B5EF4-FFF2-40B4-BE49-F238E27FC236}">
                <a16:creationId xmlns:a16="http://schemas.microsoft.com/office/drawing/2014/main" id="{F0D46DE1-71A9-4DB8-879F-A054B5826BD6}"/>
              </a:ext>
            </a:extLst>
          </p:cNvPr>
          <p:cNvSpPr txBox="1"/>
          <p:nvPr/>
        </p:nvSpPr>
        <p:spPr>
          <a:xfrm>
            <a:off x="0" y="0"/>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AEB478E-4E8B-4633-8A0B-BAF8F5130A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104467" y="-12674"/>
            <a:ext cx="3039533" cy="303681"/>
          </a:xfrm>
          <a:prstGeom prst="rect">
            <a:avLst/>
          </a:prstGeom>
        </p:spPr>
      </p:pic>
      <p:pic>
        <p:nvPicPr>
          <p:cNvPr id="6" name="Picture 5">
            <a:extLst>
              <a:ext uri="{FF2B5EF4-FFF2-40B4-BE49-F238E27FC236}">
                <a16:creationId xmlns:a16="http://schemas.microsoft.com/office/drawing/2014/main" id="{F9D6A7EF-B9BC-43F0-B3FB-C6FFBB848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3" y="5436130"/>
            <a:ext cx="928057" cy="255317"/>
          </a:xfrm>
          <a:prstGeom prst="rect">
            <a:avLst/>
          </a:prstGeom>
        </p:spPr>
      </p:pic>
      <p:sp>
        <p:nvSpPr>
          <p:cNvPr id="7" name="Slide Number Placeholder 1">
            <a:extLst>
              <a:ext uri="{FF2B5EF4-FFF2-40B4-BE49-F238E27FC236}">
                <a16:creationId xmlns:a16="http://schemas.microsoft.com/office/drawing/2014/main" id="{BC953E47-94F2-4133-A4C0-84263BC3603D}"/>
              </a:ext>
            </a:extLst>
          </p:cNvPr>
          <p:cNvSpPr>
            <a:spLocks noGrp="1"/>
          </p:cNvSpPr>
          <p:nvPr>
            <p:ph type="sldNum" sz="quarter" idx="12"/>
          </p:nvPr>
        </p:nvSpPr>
        <p:spPr>
          <a:xfrm>
            <a:off x="6971343" y="5691447"/>
            <a:ext cx="1600200" cy="205383"/>
          </a:xfrm>
        </p:spPr>
        <p:txBody>
          <a:bodyPr/>
          <a:lstStyle/>
          <a:p>
            <a:fld id="{3F335402-A96B-43FB-BE82-10458D361873}" type="slidenum">
              <a:rPr lang="en-US" sz="600"/>
              <a:t>60</a:t>
            </a:fld>
            <a:endParaRPr lang="en-US" sz="600" dirty="0"/>
          </a:p>
        </p:txBody>
      </p:sp>
    </p:spTree>
    <p:extLst>
      <p:ext uri="{BB962C8B-B14F-4D97-AF65-F5344CB8AC3E}">
        <p14:creationId xmlns:p14="http://schemas.microsoft.com/office/powerpoint/2010/main" val="34025256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3050" y="5715000"/>
            <a:ext cx="2000250" cy="40005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088" tIns="34046" rIns="68088" bIns="34046" rtlCol="0" anchor="ctr"/>
          <a:lstStyle/>
          <a:p>
            <a:pPr algn="ctr"/>
            <a:endParaRPr lang="en-US"/>
          </a:p>
        </p:txBody>
      </p:sp>
      <p:sp>
        <p:nvSpPr>
          <p:cNvPr id="6" name="Rectangle 5"/>
          <p:cNvSpPr/>
          <p:nvPr/>
        </p:nvSpPr>
        <p:spPr>
          <a:xfrm>
            <a:off x="6343650" y="3429000"/>
            <a:ext cx="1428750" cy="40005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088" tIns="34046" rIns="68088" bIns="34046" rtlCol="0" anchor="ctr"/>
          <a:lstStyle/>
          <a:p>
            <a:pPr algn="ctr"/>
            <a:endParaRPr lang="en-US"/>
          </a:p>
        </p:txBody>
      </p:sp>
      <p:pic>
        <p:nvPicPr>
          <p:cNvPr id="8" name="Picture 7"/>
          <p:cNvPicPr>
            <a:picLocks noChangeAspect="1"/>
          </p:cNvPicPr>
          <p:nvPr/>
        </p:nvPicPr>
        <p:blipFill>
          <a:blip r:embed="rId3"/>
          <a:stretch>
            <a:fillRect/>
          </a:stretch>
        </p:blipFill>
        <p:spPr>
          <a:xfrm>
            <a:off x="1371599" y="3645333"/>
            <a:ext cx="6713303" cy="2355418"/>
          </a:xfrm>
          <a:prstGeom prst="rect">
            <a:avLst/>
          </a:prstGeom>
        </p:spPr>
      </p:pic>
      <p:sp>
        <p:nvSpPr>
          <p:cNvPr id="10" name="Title 9"/>
          <p:cNvSpPr>
            <a:spLocks noGrp="1"/>
          </p:cNvSpPr>
          <p:nvPr>
            <p:ph type="title"/>
          </p:nvPr>
        </p:nvSpPr>
        <p:spPr>
          <a:xfrm flipH="1">
            <a:off x="1266631" y="857251"/>
            <a:ext cx="7501593" cy="957351"/>
          </a:xfrm>
        </p:spPr>
        <p:txBody>
          <a:bodyPr/>
          <a:lstStyle/>
          <a:p>
            <a:r>
              <a:rPr lang="en-US" dirty="0"/>
              <a:t>The HUD Exchange Website</a:t>
            </a:r>
          </a:p>
        </p:txBody>
      </p:sp>
      <p:pic>
        <p:nvPicPr>
          <p:cNvPr id="9" name="Picture 8"/>
          <p:cNvPicPr>
            <a:picLocks noChangeAspect="1"/>
          </p:cNvPicPr>
          <p:nvPr/>
        </p:nvPicPr>
        <p:blipFill>
          <a:blip r:embed="rId4"/>
          <a:stretch>
            <a:fillRect/>
          </a:stretch>
        </p:blipFill>
        <p:spPr>
          <a:xfrm>
            <a:off x="688276" y="1970822"/>
            <a:ext cx="8079950" cy="1518291"/>
          </a:xfrm>
          <a:prstGeom prst="rect">
            <a:avLst/>
          </a:prstGeom>
        </p:spPr>
      </p:pic>
      <p:sp>
        <p:nvSpPr>
          <p:cNvPr id="7" name="TextBox 6">
            <a:extLst>
              <a:ext uri="{FF2B5EF4-FFF2-40B4-BE49-F238E27FC236}">
                <a16:creationId xmlns:a16="http://schemas.microsoft.com/office/drawing/2014/main" id="{3122EAC0-C4EF-401E-9B92-6447165F2E2F}"/>
              </a:ext>
            </a:extLst>
          </p:cNvPr>
          <p:cNvSpPr txBox="1"/>
          <p:nvPr/>
        </p:nvSpPr>
        <p:spPr>
          <a:xfrm>
            <a:off x="0" y="15081"/>
            <a:ext cx="9144000" cy="323165"/>
          </a:xfrm>
          <a:prstGeom prst="rect">
            <a:avLst/>
          </a:prstGeom>
          <a:solidFill>
            <a:schemeClr val="tx2"/>
          </a:solidFill>
        </p:spPr>
        <p:txBody>
          <a:bodyPr wrap="square" rtlCol="0">
            <a:spAutoFit/>
          </a:bodyPr>
          <a:lstStyle/>
          <a:p>
            <a:endParaRPr lang="en-US" sz="1500"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834239A-584F-4AFC-9CF9-7A24A76BD0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985"/>
          <a:stretch/>
        </p:blipFill>
        <p:spPr>
          <a:xfrm>
            <a:off x="6096229" y="10446"/>
            <a:ext cx="3039533" cy="303681"/>
          </a:xfrm>
          <a:prstGeom prst="rect">
            <a:avLst/>
          </a:prstGeom>
        </p:spPr>
      </p:pic>
      <p:pic>
        <p:nvPicPr>
          <p:cNvPr id="12" name="Picture 11">
            <a:extLst>
              <a:ext uri="{FF2B5EF4-FFF2-40B4-BE49-F238E27FC236}">
                <a16:creationId xmlns:a16="http://schemas.microsoft.com/office/drawing/2014/main" id="{54FAD963-5EAA-4B7A-B798-3926E03D23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4643" y="5449489"/>
            <a:ext cx="928057" cy="255317"/>
          </a:xfrm>
          <a:prstGeom prst="rect">
            <a:avLst/>
          </a:prstGeom>
        </p:spPr>
      </p:pic>
      <p:sp>
        <p:nvSpPr>
          <p:cNvPr id="13" name="Slide Number Placeholder 1">
            <a:extLst>
              <a:ext uri="{FF2B5EF4-FFF2-40B4-BE49-F238E27FC236}">
                <a16:creationId xmlns:a16="http://schemas.microsoft.com/office/drawing/2014/main" id="{D36C040E-8E75-413B-9681-C4BFA3DE0BAE}"/>
              </a:ext>
            </a:extLst>
          </p:cNvPr>
          <p:cNvSpPr>
            <a:spLocks noGrp="1"/>
          </p:cNvSpPr>
          <p:nvPr>
            <p:ph type="sldNum" sz="quarter" idx="12"/>
          </p:nvPr>
        </p:nvSpPr>
        <p:spPr>
          <a:xfrm>
            <a:off x="7168024" y="5686734"/>
            <a:ext cx="1600200" cy="205383"/>
          </a:xfrm>
        </p:spPr>
        <p:txBody>
          <a:bodyPr/>
          <a:lstStyle/>
          <a:p>
            <a:fld id="{3F335402-A96B-43FB-BE82-10458D361873}" type="slidenum">
              <a:rPr lang="en-US" sz="600"/>
              <a:t>61</a:t>
            </a:fld>
            <a:endParaRPr lang="en-US" sz="600" dirty="0"/>
          </a:p>
        </p:txBody>
      </p:sp>
    </p:spTree>
    <p:extLst>
      <p:ext uri="{BB962C8B-B14F-4D97-AF65-F5344CB8AC3E}">
        <p14:creationId xmlns:p14="http://schemas.microsoft.com/office/powerpoint/2010/main" val="500122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a:bodyPr>
          <a:lstStyle/>
          <a:p>
            <a:pPr algn="ctr"/>
            <a:r>
              <a:rPr lang="en-US" dirty="0"/>
              <a:t>Step 3:</a:t>
            </a:r>
            <a:br>
              <a:rPr lang="en-US" dirty="0"/>
            </a:br>
            <a:r>
              <a:rPr lang="en-US" dirty="0"/>
              <a:t>conduct the environmental review</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Kara Cozadd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95764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1001268"/>
          </a:xfrm>
        </p:spPr>
        <p:txBody>
          <a:bodyPr/>
          <a:lstStyle/>
          <a:p>
            <a:pPr algn="ctr"/>
            <a:r>
              <a:rPr lang="en-US" dirty="0"/>
              <a:t>An Early Start is Important!</a:t>
            </a:r>
          </a:p>
        </p:txBody>
      </p:sp>
      <p:sp>
        <p:nvSpPr>
          <p:cNvPr id="3" name="Content Placeholder 2"/>
          <p:cNvSpPr>
            <a:spLocks noGrp="1"/>
          </p:cNvSpPr>
          <p:nvPr>
            <p:ph idx="1"/>
          </p:nvPr>
        </p:nvSpPr>
        <p:spPr>
          <a:xfrm>
            <a:off x="450376" y="1872806"/>
            <a:ext cx="8465024" cy="3960208"/>
          </a:xfrm>
        </p:spPr>
        <p:txBody>
          <a:bodyPr>
            <a:noAutofit/>
          </a:bodyPr>
          <a:lstStyle/>
          <a:p>
            <a:r>
              <a:rPr lang="en-US" sz="2400" dirty="0"/>
              <a:t>Ensures decisions reflect environmental values</a:t>
            </a:r>
          </a:p>
          <a:p>
            <a:r>
              <a:rPr lang="en-US" sz="2400" dirty="0"/>
              <a:t>Avoids project delays and heads off potential conflicts</a:t>
            </a:r>
          </a:p>
          <a:p>
            <a:r>
              <a:rPr lang="en-US" sz="2400" dirty="0"/>
              <a:t>Procedural reasons:</a:t>
            </a:r>
          </a:p>
          <a:p>
            <a:pPr lvl="1"/>
            <a:r>
              <a:rPr lang="en-US" sz="2100" dirty="0"/>
              <a:t>Grantee may not commit HUD funds on an activity prior to RROF approval and Grantee may not commit non-HUD funds prior to RROF approval if the activity or project would have an adverse enviro. impact or limit choice</a:t>
            </a:r>
          </a:p>
          <a:p>
            <a:pPr lvl="1"/>
            <a:r>
              <a:rPr lang="en-US" sz="2100" b="1" dirty="0"/>
              <a:t>ERR must be submitted to DCEO ERO within 90 days of date of NOSAF, like any other Special Grant Condition specified in NOSAF</a:t>
            </a:r>
          </a:p>
        </p:txBody>
      </p:sp>
      <p:sp>
        <p:nvSpPr>
          <p:cNvPr id="4" name="TextBox 3">
            <a:extLst>
              <a:ext uri="{FF2B5EF4-FFF2-40B4-BE49-F238E27FC236}">
                <a16:creationId xmlns:a16="http://schemas.microsoft.com/office/drawing/2014/main" id="{904FB39D-75D7-4D83-A6CE-1D018A2F98EF}"/>
              </a:ext>
            </a:extLst>
          </p:cNvPr>
          <p:cNvSpPr txBox="1"/>
          <p:nvPr/>
        </p:nvSpPr>
        <p:spPr>
          <a:xfrm>
            <a:off x="0" y="-192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2F3CBF5-4243-4413-85EA-98964E046F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2703"/>
            <a:ext cx="2591456" cy="303681"/>
          </a:xfrm>
          <a:prstGeom prst="rect">
            <a:avLst/>
          </a:prstGeom>
        </p:spPr>
      </p:pic>
      <p:pic>
        <p:nvPicPr>
          <p:cNvPr id="6" name="Picture 5">
            <a:extLst>
              <a:ext uri="{FF2B5EF4-FFF2-40B4-BE49-F238E27FC236}">
                <a16:creationId xmlns:a16="http://schemas.microsoft.com/office/drawing/2014/main" id="{CC74F3A7-44FC-4907-9F7F-3CC1FAB358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32186343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1"/>
            <a:ext cx="9144000" cy="995516"/>
          </a:xfrm>
        </p:spPr>
        <p:txBody>
          <a:bodyPr/>
          <a:lstStyle/>
          <a:p>
            <a:pPr algn="ctr"/>
            <a:r>
              <a:rPr lang="en-US" dirty="0"/>
              <a:t>RE’s Capacity [</a:t>
            </a:r>
            <a:r>
              <a:rPr lang="en-US" dirty="0">
                <a:latin typeface="Calibri" panose="020F0502020204030204" pitchFamily="34" charset="0"/>
                <a:cs typeface="Calibri" panose="020F0502020204030204" pitchFamily="34" charset="0"/>
              </a:rPr>
              <a:t>§58.12]</a:t>
            </a:r>
            <a:endParaRPr lang="en-US" dirty="0"/>
          </a:p>
        </p:txBody>
      </p:sp>
      <p:sp>
        <p:nvSpPr>
          <p:cNvPr id="3" name="Content Placeholder 2"/>
          <p:cNvSpPr>
            <a:spLocks noGrp="1"/>
          </p:cNvSpPr>
          <p:nvPr>
            <p:ph idx="1"/>
          </p:nvPr>
        </p:nvSpPr>
        <p:spPr>
          <a:xfrm>
            <a:off x="470849" y="2108084"/>
            <a:ext cx="8557146" cy="3299876"/>
          </a:xfrm>
        </p:spPr>
        <p:txBody>
          <a:bodyPr>
            <a:normAutofit/>
          </a:bodyPr>
          <a:lstStyle/>
          <a:p>
            <a:pPr marL="0" indent="0">
              <a:buNone/>
            </a:pPr>
            <a:r>
              <a:rPr lang="en-US" sz="2400" dirty="0"/>
              <a:t>The RE must develop the capacity to conduct environmental reviews:</a:t>
            </a:r>
          </a:p>
          <a:p>
            <a:r>
              <a:rPr lang="en-US" sz="2400" b="1" dirty="0"/>
              <a:t>Technical capacity: </a:t>
            </a:r>
            <a:r>
              <a:rPr lang="en-US" sz="2400" dirty="0"/>
              <a:t>Professional expertise in subject matter</a:t>
            </a:r>
          </a:p>
          <a:p>
            <a:pPr lvl="1"/>
            <a:r>
              <a:rPr lang="en-US" sz="2100" dirty="0"/>
              <a:t>In-house: attend HUD-sanctioned training (incl. Today’s)!</a:t>
            </a:r>
          </a:p>
          <a:p>
            <a:pPr lvl="1"/>
            <a:r>
              <a:rPr lang="en-US" sz="2100" dirty="0"/>
              <a:t>Outside consultants (e.g., IL CDBG-familiar RPC’s, EDC’s, engineers and/or independents)</a:t>
            </a:r>
          </a:p>
          <a:p>
            <a:r>
              <a:rPr lang="en-US" sz="2400" b="1" dirty="0"/>
              <a:t>Administrative capacity: </a:t>
            </a:r>
          </a:p>
          <a:p>
            <a:pPr lvl="1"/>
            <a:r>
              <a:rPr lang="en-US" sz="2100" dirty="0"/>
              <a:t>Procedural</a:t>
            </a:r>
          </a:p>
          <a:p>
            <a:pPr lvl="1"/>
            <a:r>
              <a:rPr lang="en-US" sz="2100" dirty="0"/>
              <a:t>Record-keeping</a:t>
            </a:r>
          </a:p>
        </p:txBody>
      </p:sp>
      <p:sp>
        <p:nvSpPr>
          <p:cNvPr id="4" name="TextBox 3">
            <a:extLst>
              <a:ext uri="{FF2B5EF4-FFF2-40B4-BE49-F238E27FC236}">
                <a16:creationId xmlns:a16="http://schemas.microsoft.com/office/drawing/2014/main" id="{43F39E0B-03C7-45CB-930D-CD96C0D878FC}"/>
              </a:ext>
            </a:extLst>
          </p:cNvPr>
          <p:cNvSpPr txBox="1"/>
          <p:nvPr/>
        </p:nvSpPr>
        <p:spPr>
          <a:xfrm>
            <a:off x="0" y="3831"/>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D81C710-1C58-4A9D-ABB1-3E45D752B3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556663" y="16992"/>
            <a:ext cx="2591456" cy="303681"/>
          </a:xfrm>
          <a:prstGeom prst="rect">
            <a:avLst/>
          </a:prstGeom>
        </p:spPr>
      </p:pic>
      <p:pic>
        <p:nvPicPr>
          <p:cNvPr id="6" name="Picture 5">
            <a:extLst>
              <a:ext uri="{FF2B5EF4-FFF2-40B4-BE49-F238E27FC236}">
                <a16:creationId xmlns:a16="http://schemas.microsoft.com/office/drawing/2014/main" id="{52013A9E-FEA9-4561-95D6-4353FB9331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3844365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1"/>
            <a:ext cx="9144000" cy="995516"/>
          </a:xfrm>
        </p:spPr>
        <p:txBody>
          <a:bodyPr/>
          <a:lstStyle/>
          <a:p>
            <a:pPr algn="ctr"/>
            <a:r>
              <a:rPr lang="en-US" dirty="0"/>
              <a:t>Costs of Performing the Review [</a:t>
            </a:r>
            <a:r>
              <a:rPr lang="en-US" dirty="0">
                <a:latin typeface="Calibri" panose="020F0502020204030204" pitchFamily="34" charset="0"/>
                <a:cs typeface="Calibri" panose="020F0502020204030204" pitchFamily="34" charset="0"/>
              </a:rPr>
              <a:t>§58.23]</a:t>
            </a:r>
            <a:endParaRPr lang="en-US" dirty="0"/>
          </a:p>
        </p:txBody>
      </p:sp>
      <p:sp>
        <p:nvSpPr>
          <p:cNvPr id="3" name="Content Placeholder 2"/>
          <p:cNvSpPr>
            <a:spLocks noGrp="1"/>
          </p:cNvSpPr>
          <p:nvPr>
            <p:ph idx="1"/>
          </p:nvPr>
        </p:nvSpPr>
        <p:spPr>
          <a:xfrm>
            <a:off x="562971" y="1867054"/>
            <a:ext cx="7952380" cy="3622919"/>
          </a:xfrm>
        </p:spPr>
        <p:txBody>
          <a:bodyPr>
            <a:normAutofit/>
          </a:bodyPr>
          <a:lstStyle/>
          <a:p>
            <a:pPr lvl="1">
              <a:buFont typeface="Arial" panose="020B0604020202020204" pitchFamily="34" charset="0"/>
              <a:buChar char="•"/>
            </a:pPr>
            <a:r>
              <a:rPr lang="en-US" sz="2400" dirty="0"/>
              <a:t>If Activity Delivery (AD) is budgeted, Grantee may reimburse ERR prep costs from AD (Now more for HR, ED, RLF Close-out, and not PI)</a:t>
            </a:r>
          </a:p>
          <a:p>
            <a:pPr marL="342900" lvl="1" indent="0">
              <a:buNone/>
            </a:pPr>
            <a:endParaRPr lang="en-US" sz="2400" dirty="0"/>
          </a:p>
          <a:p>
            <a:pPr lvl="1">
              <a:buFont typeface="Arial" panose="020B0604020202020204" pitchFamily="34" charset="0"/>
              <a:buChar char="•"/>
            </a:pPr>
            <a:r>
              <a:rPr lang="en-US" sz="2400" dirty="0"/>
              <a:t>If a formal mitigation cost is incurred during ERR prep (e.g., an IDNR Incidental Take Authorization for Illinois Chorus Frog or Franklin’s Ground Squirrel), Grantee may reimburse with Construction or Housing Rehab funds (as applicable)</a:t>
            </a:r>
          </a:p>
        </p:txBody>
      </p:sp>
      <p:sp>
        <p:nvSpPr>
          <p:cNvPr id="4" name="TextBox 3">
            <a:extLst>
              <a:ext uri="{FF2B5EF4-FFF2-40B4-BE49-F238E27FC236}">
                <a16:creationId xmlns:a16="http://schemas.microsoft.com/office/drawing/2014/main" id="{E9743911-1BA6-4CA5-BFE7-319EFEB3F00C}"/>
              </a:ext>
            </a:extLst>
          </p:cNvPr>
          <p:cNvSpPr txBox="1"/>
          <p:nvPr/>
        </p:nvSpPr>
        <p:spPr>
          <a:xfrm>
            <a:off x="0" y="16991"/>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1384CD1-F2BC-4711-9431-96D111326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43618"/>
            <a:ext cx="2591456" cy="303681"/>
          </a:xfrm>
          <a:prstGeom prst="rect">
            <a:avLst/>
          </a:prstGeom>
        </p:spPr>
      </p:pic>
      <p:pic>
        <p:nvPicPr>
          <p:cNvPr id="6" name="Picture 5">
            <a:extLst>
              <a:ext uri="{FF2B5EF4-FFF2-40B4-BE49-F238E27FC236}">
                <a16:creationId xmlns:a16="http://schemas.microsoft.com/office/drawing/2014/main" id="{05C5D3AC-EB25-4BCE-9970-5FF47F3BE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33416797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1"/>
            <a:ext cx="9144000" cy="1010264"/>
          </a:xfrm>
        </p:spPr>
        <p:txBody>
          <a:bodyPr/>
          <a:lstStyle/>
          <a:p>
            <a:pPr algn="ctr"/>
            <a:r>
              <a:rPr lang="en-US" dirty="0"/>
              <a:t>Use of Contractors</a:t>
            </a:r>
          </a:p>
        </p:txBody>
      </p:sp>
      <p:sp>
        <p:nvSpPr>
          <p:cNvPr id="3" name="Content Placeholder 2"/>
          <p:cNvSpPr>
            <a:spLocks noGrp="1"/>
          </p:cNvSpPr>
          <p:nvPr>
            <p:ph idx="1"/>
          </p:nvPr>
        </p:nvSpPr>
        <p:spPr/>
        <p:txBody>
          <a:bodyPr>
            <a:normAutofit/>
          </a:bodyPr>
          <a:lstStyle/>
          <a:p>
            <a:r>
              <a:rPr lang="en-US" sz="2400" dirty="0"/>
              <a:t>Contractor may prepare supporting documentation</a:t>
            </a:r>
          </a:p>
          <a:p>
            <a:r>
              <a:rPr lang="en-US" sz="2400" dirty="0"/>
              <a:t>RE’s must independently evaluate their work and prepare the environmental review itself (i.e., CEO signature on HUD/DCEO ERR forms)</a:t>
            </a:r>
          </a:p>
          <a:p>
            <a:r>
              <a:rPr lang="en-US" sz="2400" dirty="0"/>
              <a:t>Correspondence to interested tribes and public Notices must be sent under the RE’s signature and on its letterhead</a:t>
            </a:r>
          </a:p>
          <a:p>
            <a:pPr lvl="1"/>
            <a:r>
              <a:rPr lang="en-US" sz="2100" dirty="0"/>
              <a:t>Contractor should never address Tribes directly (i.e., Grantee letterhead/CEO signature) </a:t>
            </a:r>
          </a:p>
          <a:p>
            <a:pPr lvl="1"/>
            <a:r>
              <a:rPr lang="en-US" sz="2100" dirty="0"/>
              <a:t>Contractor should not sign or address public Notices</a:t>
            </a:r>
          </a:p>
        </p:txBody>
      </p:sp>
      <p:sp>
        <p:nvSpPr>
          <p:cNvPr id="4" name="TextBox 3">
            <a:extLst>
              <a:ext uri="{FF2B5EF4-FFF2-40B4-BE49-F238E27FC236}">
                <a16:creationId xmlns:a16="http://schemas.microsoft.com/office/drawing/2014/main" id="{01600440-B6BD-4097-9C82-7C4114F7A018}"/>
              </a:ext>
            </a:extLst>
          </p:cNvPr>
          <p:cNvSpPr txBox="1"/>
          <p:nvPr/>
        </p:nvSpPr>
        <p:spPr>
          <a:xfrm>
            <a:off x="0" y="1410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9B5C234-DBA4-45BE-9595-63809ECDD0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48425" y="14100"/>
            <a:ext cx="2591456" cy="303681"/>
          </a:xfrm>
          <a:prstGeom prst="rect">
            <a:avLst/>
          </a:prstGeom>
        </p:spPr>
      </p:pic>
      <p:pic>
        <p:nvPicPr>
          <p:cNvPr id="6" name="Picture 5">
            <a:extLst>
              <a:ext uri="{FF2B5EF4-FFF2-40B4-BE49-F238E27FC236}">
                <a16:creationId xmlns:a16="http://schemas.microsoft.com/office/drawing/2014/main" id="{93B98F3F-558A-4742-92F2-B878F84B6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2698213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1"/>
            <a:ext cx="9144000" cy="995516"/>
          </a:xfrm>
        </p:spPr>
        <p:txBody>
          <a:bodyPr/>
          <a:lstStyle/>
          <a:p>
            <a:pPr algn="ctr"/>
            <a:r>
              <a:rPr lang="en-US" dirty="0"/>
              <a:t>Source Documentation [</a:t>
            </a:r>
            <a:r>
              <a:rPr lang="en-US" dirty="0">
                <a:latin typeface="Calibri" panose="020F0502020204030204" pitchFamily="34" charset="0"/>
                <a:cs typeface="Calibri" panose="020F0502020204030204" pitchFamily="34" charset="0"/>
              </a:rPr>
              <a:t>§58.38]</a:t>
            </a:r>
            <a:endParaRPr lang="en-US" dirty="0"/>
          </a:p>
        </p:txBody>
      </p:sp>
      <p:sp>
        <p:nvSpPr>
          <p:cNvPr id="3" name="Content Placeholder 2"/>
          <p:cNvSpPr>
            <a:spLocks noGrp="1"/>
          </p:cNvSpPr>
          <p:nvPr>
            <p:ph idx="1"/>
          </p:nvPr>
        </p:nvSpPr>
        <p:spPr>
          <a:xfrm>
            <a:off x="368490" y="1852766"/>
            <a:ext cx="8146861" cy="3637206"/>
          </a:xfrm>
        </p:spPr>
        <p:txBody>
          <a:bodyPr>
            <a:normAutofit/>
          </a:bodyPr>
          <a:lstStyle/>
          <a:p>
            <a:pPr marL="0" indent="0">
              <a:buNone/>
            </a:pPr>
            <a:r>
              <a:rPr lang="en-US" sz="2400" dirty="0"/>
              <a:t>Source documentation must be:</a:t>
            </a:r>
          </a:p>
          <a:p>
            <a:r>
              <a:rPr lang="en-US" sz="2400" dirty="0"/>
              <a:t>Credible &amp; Qualified</a:t>
            </a:r>
          </a:p>
          <a:p>
            <a:pPr lvl="1"/>
            <a:r>
              <a:rPr lang="en-US" sz="2100" dirty="0"/>
              <a:t>Federal or State oversight agency, or recognized authoritative source considered a professional in their field</a:t>
            </a:r>
          </a:p>
          <a:p>
            <a:r>
              <a:rPr lang="en-US" sz="2400" dirty="0"/>
              <a:t>Verifiable</a:t>
            </a:r>
          </a:p>
          <a:p>
            <a:pPr lvl="1"/>
            <a:r>
              <a:rPr lang="en-US" sz="2100" dirty="0"/>
              <a:t>City/County land use plans, FEMA/USF&amp;WS maps, aerial photographs, etc.</a:t>
            </a:r>
          </a:p>
          <a:p>
            <a:r>
              <a:rPr lang="en-US" sz="2400" dirty="0"/>
              <a:t>Relevant</a:t>
            </a:r>
            <a:endParaRPr lang="en-US" dirty="0"/>
          </a:p>
          <a:p>
            <a:pPr lvl="1"/>
            <a:r>
              <a:rPr lang="en-US" sz="2100" dirty="0"/>
              <a:t>Field observations, Interviews, Printed materials (letters, emails, etc.)</a:t>
            </a:r>
          </a:p>
        </p:txBody>
      </p:sp>
      <p:sp>
        <p:nvSpPr>
          <p:cNvPr id="4" name="TextBox 3">
            <a:extLst>
              <a:ext uri="{FF2B5EF4-FFF2-40B4-BE49-F238E27FC236}">
                <a16:creationId xmlns:a16="http://schemas.microsoft.com/office/drawing/2014/main" id="{7F008920-97C5-4456-BFE4-03A6DEC04D16}"/>
              </a:ext>
            </a:extLst>
          </p:cNvPr>
          <p:cNvSpPr txBox="1"/>
          <p:nvPr/>
        </p:nvSpPr>
        <p:spPr>
          <a:xfrm>
            <a:off x="0" y="1506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FA59AF9-448C-41E8-B8E6-0346CF1328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552544" y="24801"/>
            <a:ext cx="2591456" cy="303681"/>
          </a:xfrm>
          <a:prstGeom prst="rect">
            <a:avLst/>
          </a:prstGeom>
        </p:spPr>
      </p:pic>
      <p:pic>
        <p:nvPicPr>
          <p:cNvPr id="6" name="Picture 5">
            <a:extLst>
              <a:ext uri="{FF2B5EF4-FFF2-40B4-BE49-F238E27FC236}">
                <a16:creationId xmlns:a16="http://schemas.microsoft.com/office/drawing/2014/main" id="{88E7A3F1-32CB-41E2-AE60-E49544C035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20677511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1"/>
            <a:ext cx="9144000" cy="988142"/>
          </a:xfrm>
        </p:spPr>
        <p:txBody>
          <a:bodyPr/>
          <a:lstStyle/>
          <a:p>
            <a:pPr algn="ctr"/>
            <a:r>
              <a:rPr lang="en-US" dirty="0"/>
              <a:t>Source Documentation</a:t>
            </a:r>
          </a:p>
        </p:txBody>
      </p:sp>
      <p:sp>
        <p:nvSpPr>
          <p:cNvPr id="3" name="Content Placeholder 2"/>
          <p:cNvSpPr>
            <a:spLocks noGrp="1"/>
          </p:cNvSpPr>
          <p:nvPr>
            <p:ph idx="1"/>
          </p:nvPr>
        </p:nvSpPr>
        <p:spPr>
          <a:xfrm>
            <a:off x="470848" y="1768238"/>
            <a:ext cx="8044502" cy="3721734"/>
          </a:xfrm>
        </p:spPr>
        <p:txBody>
          <a:bodyPr>
            <a:normAutofit fontScale="92500" lnSpcReduction="10000"/>
          </a:bodyPr>
          <a:lstStyle/>
          <a:p>
            <a:pPr marL="0" indent="0">
              <a:buNone/>
            </a:pPr>
            <a:r>
              <a:rPr lang="en-US" sz="2625" b="1" dirty="0"/>
              <a:t>If applicable, proprietary material </a:t>
            </a:r>
            <a:r>
              <a:rPr lang="en-US" sz="2625" dirty="0"/>
              <a:t>or special studies not generally accessible to the public shall be included in the ERR:</a:t>
            </a:r>
          </a:p>
          <a:p>
            <a:r>
              <a:rPr lang="en-US" sz="2250" i="1" dirty="0"/>
              <a:t>ASTM Phase I Environmental Site Assessments (IL CDBG use: for acquisition or development of non-residential property)</a:t>
            </a:r>
          </a:p>
          <a:p>
            <a:r>
              <a:rPr lang="en-US" sz="2250" i="1" dirty="0"/>
              <a:t>Historic or archeological surveys</a:t>
            </a:r>
          </a:p>
          <a:p>
            <a:r>
              <a:rPr lang="en-US" sz="2250" i="1" dirty="0"/>
              <a:t>Noise analysis</a:t>
            </a:r>
          </a:p>
          <a:p>
            <a:r>
              <a:rPr lang="en-US" sz="2250" i="1" dirty="0"/>
              <a:t>Soil/geographical studies</a:t>
            </a:r>
          </a:p>
          <a:p>
            <a:r>
              <a:rPr lang="en-US" sz="2250" i="1" dirty="0"/>
              <a:t>Grading plans</a:t>
            </a:r>
          </a:p>
          <a:p>
            <a:r>
              <a:rPr lang="en-US" sz="2250" i="1" dirty="0"/>
              <a:t>Asbestos surveys</a:t>
            </a:r>
          </a:p>
          <a:p>
            <a:r>
              <a:rPr lang="en-US" sz="2250" i="1" dirty="0"/>
              <a:t>Wetland delineation</a:t>
            </a:r>
            <a:endParaRPr lang="en-US" i="1" dirty="0"/>
          </a:p>
        </p:txBody>
      </p:sp>
      <p:sp>
        <p:nvSpPr>
          <p:cNvPr id="4" name="TextBox 3">
            <a:extLst>
              <a:ext uri="{FF2B5EF4-FFF2-40B4-BE49-F238E27FC236}">
                <a16:creationId xmlns:a16="http://schemas.microsoft.com/office/drawing/2014/main" id="{CFE94503-CA1C-4465-B13E-1E3B7A983ECE}"/>
              </a:ext>
            </a:extLst>
          </p:cNvPr>
          <p:cNvSpPr txBox="1"/>
          <p:nvPr/>
        </p:nvSpPr>
        <p:spPr>
          <a:xfrm>
            <a:off x="0" y="15060"/>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C61208B-EF7E-49D6-9991-0913E59770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38128" y="29348"/>
            <a:ext cx="2591456" cy="303681"/>
          </a:xfrm>
          <a:prstGeom prst="rect">
            <a:avLst/>
          </a:prstGeom>
        </p:spPr>
      </p:pic>
      <p:pic>
        <p:nvPicPr>
          <p:cNvPr id="6" name="Picture 5">
            <a:extLst>
              <a:ext uri="{FF2B5EF4-FFF2-40B4-BE49-F238E27FC236}">
                <a16:creationId xmlns:a16="http://schemas.microsoft.com/office/drawing/2014/main" id="{4F3B56E2-3EEB-4FF9-B7BD-F324EB3470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32161949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131094"/>
            <a:ext cx="7886700" cy="552205"/>
          </a:xfrm>
        </p:spPr>
        <p:txBody>
          <a:bodyPr>
            <a:normAutofit/>
          </a:bodyPr>
          <a:lstStyle/>
          <a:p>
            <a:pPr algn="ctr"/>
            <a:r>
              <a:rPr lang="en-US" dirty="0"/>
              <a:t>Compliance Documentation</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47" t="39666" r="29168" b="14926"/>
          <a:stretch/>
        </p:blipFill>
        <p:spPr bwMode="auto">
          <a:xfrm>
            <a:off x="1348406" y="1594967"/>
            <a:ext cx="5438788" cy="4127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rot="20728405">
            <a:off x="3690658" y="2358931"/>
            <a:ext cx="4032194" cy="2562240"/>
          </a:xfrm>
          <a:prstGeom prst="rect">
            <a:avLst/>
          </a:prstGeom>
          <a:noFill/>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fontAlgn="auto">
              <a:spcBef>
                <a:spcPts val="0"/>
              </a:spcBef>
              <a:spcAft>
                <a:spcPts val="0"/>
              </a:spcAft>
              <a:defRPr/>
            </a:pPr>
            <a:r>
              <a:rPr lang="en-US" sz="4050" b="1" kern="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rPr>
              <a:t>“N/A” =</a:t>
            </a:r>
          </a:p>
          <a:p>
            <a:pPr algn="ctr" defTabSz="685800" fontAlgn="auto">
              <a:spcBef>
                <a:spcPts val="0"/>
              </a:spcBef>
              <a:spcAft>
                <a:spcPts val="0"/>
              </a:spcAft>
              <a:defRPr/>
            </a:pPr>
            <a:r>
              <a:rPr lang="en-US" sz="4050" b="1" i="1" kern="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rPr>
              <a:t>Not Acceptable…</a:t>
            </a:r>
          </a:p>
          <a:p>
            <a:pPr algn="ctr" defTabSz="685800" fontAlgn="auto">
              <a:spcBef>
                <a:spcPts val="0"/>
              </a:spcBef>
              <a:spcAft>
                <a:spcPts val="0"/>
              </a:spcAft>
              <a:defRPr/>
            </a:pPr>
            <a:r>
              <a:rPr lang="en-US" sz="4050" b="1" i="1" kern="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rPr>
              <a:t>Not Allowed…</a:t>
            </a:r>
          </a:p>
          <a:p>
            <a:pPr algn="ctr" defTabSz="685800" fontAlgn="auto">
              <a:spcBef>
                <a:spcPts val="0"/>
              </a:spcBef>
              <a:spcAft>
                <a:spcPts val="0"/>
              </a:spcAft>
              <a:defRPr/>
            </a:pPr>
            <a:r>
              <a:rPr lang="en-US" sz="4050" b="1" i="1" kern="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Calibri" panose="020F0502020204030204"/>
              </a:rPr>
              <a:t>Not Appropriate…</a:t>
            </a:r>
          </a:p>
        </p:txBody>
      </p:sp>
      <p:sp>
        <p:nvSpPr>
          <p:cNvPr id="6" name="TextBox 5">
            <a:extLst>
              <a:ext uri="{FF2B5EF4-FFF2-40B4-BE49-F238E27FC236}">
                <a16:creationId xmlns:a16="http://schemas.microsoft.com/office/drawing/2014/main" id="{1C28E97B-92E6-4C20-B675-F3262B21329C}"/>
              </a:ext>
            </a:extLst>
          </p:cNvPr>
          <p:cNvSpPr txBox="1"/>
          <p:nvPr/>
        </p:nvSpPr>
        <p:spPr>
          <a:xfrm>
            <a:off x="0" y="14421"/>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C9E2C62-AA8D-4645-B300-0D68C8BD99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985"/>
          <a:stretch/>
        </p:blipFill>
        <p:spPr>
          <a:xfrm>
            <a:off x="6552544" y="33905"/>
            <a:ext cx="2591456" cy="303681"/>
          </a:xfrm>
          <a:prstGeom prst="rect">
            <a:avLst/>
          </a:prstGeom>
        </p:spPr>
      </p:pic>
      <p:pic>
        <p:nvPicPr>
          <p:cNvPr id="8" name="Picture 7">
            <a:extLst>
              <a:ext uri="{FF2B5EF4-FFF2-40B4-BE49-F238E27FC236}">
                <a16:creationId xmlns:a16="http://schemas.microsoft.com/office/drawing/2014/main" id="{7974019B-F1E2-4DF8-A2BB-744FB08B82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3704093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869237" cy="1260476"/>
          </a:xfrm>
        </p:spPr>
        <p:txBody>
          <a:bodyPr/>
          <a:lstStyle/>
          <a:p>
            <a:pPr algn="ctr"/>
            <a:r>
              <a:rPr lang="en-US" sz="4000" dirty="0"/>
              <a:t>NEPA &amp; Part 1500 of the Code of Federal Regulations</a:t>
            </a:r>
          </a:p>
        </p:txBody>
      </p:sp>
      <p:sp>
        <p:nvSpPr>
          <p:cNvPr id="4" name="Rectangle 3"/>
          <p:cNvSpPr/>
          <p:nvPr/>
        </p:nvSpPr>
        <p:spPr>
          <a:xfrm>
            <a:off x="990600" y="2057400"/>
            <a:ext cx="6781800" cy="4031873"/>
          </a:xfrm>
          <a:prstGeom prst="rect">
            <a:avLst/>
          </a:prstGeom>
        </p:spPr>
        <p:txBody>
          <a:bodyPr wrap="square">
            <a:spAutoFit/>
          </a:bodyPr>
          <a:lstStyle/>
          <a:p>
            <a:pPr marL="457200" indent="-457200">
              <a:buFont typeface="Arial" panose="020B0604020202020204" pitchFamily="34" charset="0"/>
              <a:buChar char="•"/>
              <a:defRPr/>
            </a:pPr>
            <a:r>
              <a:rPr lang="en-US" sz="3200" dirty="0">
                <a:latin typeface="+mn-lt"/>
                <a:cs typeface="Times New Roman" panose="02020603050405020304" pitchFamily="18" charset="0"/>
              </a:rPr>
              <a:t>Governs form and content of the Environmental Impact Statement (EIS)</a:t>
            </a:r>
          </a:p>
          <a:p>
            <a:pPr>
              <a:defRPr/>
            </a:pPr>
            <a:endParaRPr lang="en-US" sz="3200" dirty="0">
              <a:latin typeface="+mn-lt"/>
              <a:cs typeface="Times New Roman" panose="02020603050405020304" pitchFamily="18" charset="0"/>
            </a:endParaRPr>
          </a:p>
          <a:p>
            <a:pPr marL="457200" indent="-457200">
              <a:buFont typeface="Arial" panose="020B0604020202020204" pitchFamily="34" charset="0"/>
              <a:buChar char="•"/>
              <a:defRPr/>
            </a:pPr>
            <a:r>
              <a:rPr lang="en-US" sz="3200" b="1" u="sng" dirty="0">
                <a:latin typeface="+mn-lt"/>
                <a:cs typeface="Times New Roman" panose="02020603050405020304" pitchFamily="18" charset="0"/>
              </a:rPr>
              <a:t>Agency regulations identify what actions warrant Categorical Exclusions and Environmental Assessments</a:t>
            </a:r>
            <a:r>
              <a:rPr lang="en-US" sz="3200" dirty="0">
                <a:latin typeface="+mn-lt"/>
                <a:cs typeface="Times New Roman" panose="02020603050405020304" pitchFamily="18" charset="0"/>
              </a:rPr>
              <a:t>.</a:t>
            </a:r>
          </a:p>
        </p:txBody>
      </p:sp>
      <p:sp>
        <p:nvSpPr>
          <p:cNvPr id="5" name="TextBox 4">
            <a:extLst>
              <a:ext uri="{FF2B5EF4-FFF2-40B4-BE49-F238E27FC236}">
                <a16:creationId xmlns:a16="http://schemas.microsoft.com/office/drawing/2014/main" id="{CF1C47AC-B171-486B-8289-E0B238B47B86}"/>
              </a:ext>
            </a:extLst>
          </p:cNvPr>
          <p:cNvSpPr txBox="1"/>
          <p:nvPr/>
        </p:nvSpPr>
        <p:spPr>
          <a:xfrm>
            <a:off x="0" y="-19050"/>
            <a:ext cx="9144000" cy="400110"/>
          </a:xfrm>
          <a:prstGeom prst="rect">
            <a:avLst/>
          </a:prstGeom>
          <a:solidFill>
            <a:schemeClr val="tx2"/>
          </a:solid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1F0F223-5778-4652-857F-AAE9C8463A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36B744C3-9FD0-4E64-B2AD-19C808952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791" y="6136577"/>
            <a:ext cx="1237409" cy="340423"/>
          </a:xfrm>
          <a:prstGeom prst="rect">
            <a:avLst/>
          </a:prstGeom>
        </p:spPr>
      </p:pic>
      <p:sp>
        <p:nvSpPr>
          <p:cNvPr id="8" name="Slide Number Placeholder 1">
            <a:extLst>
              <a:ext uri="{FF2B5EF4-FFF2-40B4-BE49-F238E27FC236}">
                <a16:creationId xmlns:a16="http://schemas.microsoft.com/office/drawing/2014/main" id="{D3B09878-6AA9-4508-ABD5-EF81CAC5E999}"/>
              </a:ext>
            </a:extLst>
          </p:cNvPr>
          <p:cNvSpPr txBox="1">
            <a:spLocks/>
          </p:cNvSpPr>
          <p:nvPr/>
        </p:nvSpPr>
        <p:spPr>
          <a:xfrm>
            <a:off x="6534991" y="6425944"/>
            <a:ext cx="2133600" cy="27384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3F335402-A96B-43FB-BE82-10458D361873}" type="slidenum">
              <a:rPr lang="en-US" sz="800" smtClean="0"/>
              <a:pPr algn="r"/>
              <a:t>7</a:t>
            </a:fld>
            <a:endParaRPr lang="en-US" sz="800" dirty="0"/>
          </a:p>
        </p:txBody>
      </p:sp>
    </p:spTree>
    <p:extLst>
      <p:ext uri="{BB962C8B-B14F-4D97-AF65-F5344CB8AC3E}">
        <p14:creationId xmlns:p14="http://schemas.microsoft.com/office/powerpoint/2010/main" val="36498053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1"/>
            <a:ext cx="9144000" cy="988142"/>
          </a:xfrm>
        </p:spPr>
        <p:txBody>
          <a:bodyPr/>
          <a:lstStyle/>
          <a:p>
            <a:pPr algn="ctr"/>
            <a:r>
              <a:rPr lang="en-US" dirty="0"/>
              <a:t>Use of Other / Prior EA</a:t>
            </a:r>
          </a:p>
        </p:txBody>
      </p:sp>
      <p:sp>
        <p:nvSpPr>
          <p:cNvPr id="3" name="Content Placeholder 2"/>
          <p:cNvSpPr>
            <a:spLocks noGrp="1"/>
          </p:cNvSpPr>
          <p:nvPr>
            <p:ph idx="1"/>
          </p:nvPr>
        </p:nvSpPr>
        <p:spPr>
          <a:xfrm>
            <a:off x="368490" y="2013898"/>
            <a:ext cx="8639033" cy="3613733"/>
          </a:xfrm>
        </p:spPr>
        <p:txBody>
          <a:bodyPr/>
          <a:lstStyle/>
          <a:p>
            <a:r>
              <a:rPr lang="en-US" sz="2400" dirty="0"/>
              <a:t>May request copy of other Federal, State, or Local Agency’s EA and use to the extent practicable (e.g., USDA-RD if that is source of “Other-funded”)</a:t>
            </a:r>
          </a:p>
          <a:p>
            <a:r>
              <a:rPr lang="en-US" sz="2400" dirty="0"/>
              <a:t>Grantee </a:t>
            </a:r>
            <a:r>
              <a:rPr lang="en-US" sz="2400" b="1" dirty="0"/>
              <a:t>must:</a:t>
            </a:r>
          </a:p>
          <a:p>
            <a:pPr lvl="1"/>
            <a:r>
              <a:rPr lang="en-US" sz="2100" dirty="0"/>
              <a:t>Independently review that environmental analysis</a:t>
            </a:r>
          </a:p>
          <a:p>
            <a:pPr lvl="1"/>
            <a:r>
              <a:rPr lang="en-US" sz="2100" dirty="0"/>
              <a:t>CDBG RE must prepare their own EA incorporating all HUD conditions </a:t>
            </a:r>
          </a:p>
          <a:p>
            <a:pPr lvl="1"/>
            <a:r>
              <a:rPr lang="en-US" sz="2100" dirty="0"/>
              <a:t>RE is responsible for the required environmental finding (FONSI or FOSI)</a:t>
            </a:r>
          </a:p>
          <a:p>
            <a:pPr lvl="1"/>
            <a:r>
              <a:rPr lang="en-US" sz="2100" dirty="0"/>
              <a:t>Complete the RROF process and </a:t>
            </a:r>
            <a:r>
              <a:rPr lang="en-US" sz="2100" b="1" i="1" dirty="0"/>
              <a:t>obtain DCEO environmental release letter</a:t>
            </a:r>
            <a:endParaRPr lang="en-US" dirty="0"/>
          </a:p>
        </p:txBody>
      </p:sp>
      <p:sp>
        <p:nvSpPr>
          <p:cNvPr id="4" name="TextBox 3">
            <a:extLst>
              <a:ext uri="{FF2B5EF4-FFF2-40B4-BE49-F238E27FC236}">
                <a16:creationId xmlns:a16="http://schemas.microsoft.com/office/drawing/2014/main" id="{6CC3E344-F739-4455-8D43-E58DED924DBD}"/>
              </a:ext>
            </a:extLst>
          </p:cNvPr>
          <p:cNvSpPr txBox="1"/>
          <p:nvPr/>
        </p:nvSpPr>
        <p:spPr>
          <a:xfrm>
            <a:off x="0" y="11205"/>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22B5B54-F334-4BB0-BFA4-4199844267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552544" y="30689"/>
            <a:ext cx="2591456" cy="303681"/>
          </a:xfrm>
          <a:prstGeom prst="rect">
            <a:avLst/>
          </a:prstGeom>
        </p:spPr>
      </p:pic>
      <p:pic>
        <p:nvPicPr>
          <p:cNvPr id="6" name="Picture 5">
            <a:extLst>
              <a:ext uri="{FF2B5EF4-FFF2-40B4-BE49-F238E27FC236}">
                <a16:creationId xmlns:a16="http://schemas.microsoft.com/office/drawing/2014/main" id="{B2A4CA57-B87E-45AD-A9CC-2943F6F911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15825166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1004237"/>
          </a:xfrm>
        </p:spPr>
        <p:txBody>
          <a:bodyPr/>
          <a:lstStyle/>
          <a:p>
            <a:pPr algn="ctr"/>
            <a:r>
              <a:rPr lang="en-US" dirty="0"/>
              <a:t>Adding funds? Updating the ERR [</a:t>
            </a:r>
            <a:r>
              <a:rPr lang="en-US" dirty="0">
                <a:latin typeface="Calibri" panose="020F0502020204030204" pitchFamily="34" charset="0"/>
                <a:cs typeface="Calibri" panose="020F0502020204030204" pitchFamily="34" charset="0"/>
              </a:rPr>
              <a:t>§58.47]</a:t>
            </a:r>
            <a:endParaRPr lang="en-US" dirty="0"/>
          </a:p>
        </p:txBody>
      </p:sp>
      <p:sp>
        <p:nvSpPr>
          <p:cNvPr id="3" name="Content Placeholder 2"/>
          <p:cNvSpPr>
            <a:spLocks noGrp="1"/>
          </p:cNvSpPr>
          <p:nvPr>
            <p:ph idx="1"/>
          </p:nvPr>
        </p:nvSpPr>
        <p:spPr/>
        <p:txBody>
          <a:bodyPr>
            <a:normAutofit/>
          </a:bodyPr>
          <a:lstStyle/>
          <a:p>
            <a:pPr marL="0" indent="0">
              <a:buNone/>
            </a:pPr>
            <a:r>
              <a:rPr lang="en-US" b="1" dirty="0"/>
              <a:t>Re-evaluation </a:t>
            </a:r>
            <a:r>
              <a:rPr lang="en-US" dirty="0"/>
              <a:t>of a project is required when new activities are added, unexpected conditions arise, or substantial changes are made to the nature, magnitude or extent of the project.</a:t>
            </a:r>
          </a:p>
          <a:p>
            <a:r>
              <a:rPr lang="en-US" dirty="0"/>
              <a:t>If original environmental finding is </a:t>
            </a:r>
            <a:r>
              <a:rPr lang="en-US" b="1" dirty="0"/>
              <a:t>still valid:</a:t>
            </a:r>
          </a:p>
          <a:p>
            <a:pPr lvl="1"/>
            <a:r>
              <a:rPr lang="en-US" dirty="0"/>
              <a:t>Update the ERR with new project description / funding amount and CENST documentation [</a:t>
            </a:r>
            <a:r>
              <a:rPr lang="en-US" dirty="0">
                <a:latin typeface="Calibri" panose="020F0502020204030204" pitchFamily="34" charset="0"/>
                <a:cs typeface="Calibri" panose="020F0502020204030204" pitchFamily="34" charset="0"/>
              </a:rPr>
              <a:t>§58.35(b)(7)]</a:t>
            </a:r>
            <a:endParaRPr lang="en-US" dirty="0"/>
          </a:p>
          <a:p>
            <a:pPr lvl="1"/>
            <a:r>
              <a:rPr lang="en-US" dirty="0"/>
              <a:t>New RROF with changes to DCEO, no publication or waiting period for new </a:t>
            </a:r>
            <a:r>
              <a:rPr lang="en-US" dirty="0" err="1"/>
              <a:t>Env</a:t>
            </a:r>
            <a:r>
              <a:rPr lang="en-US" dirty="0"/>
              <a:t>. Release Letter (this is a Chicago HUD OEE office policy)</a:t>
            </a:r>
          </a:p>
          <a:p>
            <a:r>
              <a:rPr lang="en-US" dirty="0"/>
              <a:t>If original environmental finding is </a:t>
            </a:r>
            <a:r>
              <a:rPr lang="en-US" b="1" dirty="0"/>
              <a:t>no longer valid</a:t>
            </a:r>
            <a:r>
              <a:rPr lang="en-US" dirty="0"/>
              <a:t> or project significantly changed: RE must prepare new review and proceed with approval process (RROF </a:t>
            </a:r>
            <a:r>
              <a:rPr lang="en-US" dirty="0">
                <a:sym typeface="Wingdings" panose="05000000000000000000" pitchFamily="2" charset="2"/>
              </a:rPr>
              <a:t> publication/posting  </a:t>
            </a:r>
            <a:r>
              <a:rPr lang="en-US" dirty="0" err="1">
                <a:sym typeface="Wingdings" panose="05000000000000000000" pitchFamily="2" charset="2"/>
              </a:rPr>
              <a:t>env</a:t>
            </a:r>
            <a:r>
              <a:rPr lang="en-US" dirty="0">
                <a:sym typeface="Wingdings" panose="05000000000000000000" pitchFamily="2" charset="2"/>
              </a:rPr>
              <a:t> release)</a:t>
            </a:r>
            <a:endParaRPr lang="en-US" dirty="0"/>
          </a:p>
        </p:txBody>
      </p:sp>
      <p:sp>
        <p:nvSpPr>
          <p:cNvPr id="4" name="TextBox 3">
            <a:extLst>
              <a:ext uri="{FF2B5EF4-FFF2-40B4-BE49-F238E27FC236}">
                <a16:creationId xmlns:a16="http://schemas.microsoft.com/office/drawing/2014/main" id="{93FA3216-976A-41F8-A272-75A2CB629619}"/>
              </a:ext>
            </a:extLst>
          </p:cNvPr>
          <p:cNvSpPr txBox="1"/>
          <p:nvPr/>
        </p:nvSpPr>
        <p:spPr>
          <a:xfrm>
            <a:off x="0" y="4634"/>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727CD5E-544B-4CF8-962A-0D9A093B76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552544" y="-7723"/>
            <a:ext cx="2591456" cy="303681"/>
          </a:xfrm>
          <a:prstGeom prst="rect">
            <a:avLst/>
          </a:prstGeom>
        </p:spPr>
      </p:pic>
      <p:pic>
        <p:nvPicPr>
          <p:cNvPr id="6" name="Picture 5">
            <a:extLst>
              <a:ext uri="{FF2B5EF4-FFF2-40B4-BE49-F238E27FC236}">
                <a16:creationId xmlns:a16="http://schemas.microsoft.com/office/drawing/2014/main" id="{082BB5B3-8F13-4B90-8F7B-40EE2DD5E8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9975380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996861"/>
          </a:xfrm>
        </p:spPr>
        <p:txBody>
          <a:bodyPr>
            <a:normAutofit/>
          </a:bodyPr>
          <a:lstStyle/>
          <a:p>
            <a:pPr algn="ctr"/>
            <a:r>
              <a:rPr lang="en-US" dirty="0"/>
              <a:t>Tiered Review [</a:t>
            </a:r>
            <a:r>
              <a:rPr lang="en-US" dirty="0">
                <a:latin typeface="Calibri" panose="020F0502020204030204" pitchFamily="34" charset="0"/>
                <a:cs typeface="Calibri" panose="020F0502020204030204" pitchFamily="34" charset="0"/>
              </a:rPr>
              <a:t>§58.15] CDBG HR</a:t>
            </a:r>
            <a:endParaRPr lang="en-US" dirty="0"/>
          </a:p>
        </p:txBody>
      </p:sp>
      <p:sp>
        <p:nvSpPr>
          <p:cNvPr id="3" name="Content Placeholder 2"/>
          <p:cNvSpPr>
            <a:spLocks noGrp="1"/>
          </p:cNvSpPr>
          <p:nvPr>
            <p:ph idx="1"/>
          </p:nvPr>
        </p:nvSpPr>
        <p:spPr>
          <a:xfrm>
            <a:off x="450376" y="1971911"/>
            <a:ext cx="8536675" cy="3861102"/>
          </a:xfrm>
        </p:spPr>
        <p:txBody>
          <a:bodyPr>
            <a:normAutofit/>
          </a:bodyPr>
          <a:lstStyle/>
          <a:p>
            <a:r>
              <a:rPr lang="en-US" sz="2400" dirty="0"/>
              <a:t>Begins CDBG HR NOSAF issued</a:t>
            </a:r>
          </a:p>
          <a:p>
            <a:r>
              <a:rPr lang="en-US" sz="2400" dirty="0"/>
              <a:t>Project area identified, but specific addresses unknown</a:t>
            </a:r>
          </a:p>
          <a:p>
            <a:r>
              <a:rPr lang="en-US" sz="2400" b="1" u="sng" dirty="0">
                <a:solidFill>
                  <a:srgbClr val="FF0000"/>
                </a:solidFill>
              </a:rPr>
              <a:t>TWO STEP PROCESS</a:t>
            </a:r>
            <a:endParaRPr lang="en-US" sz="2400" dirty="0"/>
          </a:p>
          <a:p>
            <a:pPr lvl="1"/>
            <a:r>
              <a:rPr lang="en-US" sz="2100" dirty="0"/>
              <a:t>Tier 1: CEST project area-wide review</a:t>
            </a:r>
          </a:p>
          <a:p>
            <a:pPr lvl="1"/>
            <a:r>
              <a:rPr lang="en-US" sz="2100" dirty="0"/>
              <a:t>Tier 2: CEST home-specific review</a:t>
            </a:r>
          </a:p>
          <a:p>
            <a:r>
              <a:rPr lang="en-US" sz="2400" dirty="0"/>
              <a:t>Best suited for CEST projects such as scattered site single family</a:t>
            </a:r>
          </a:p>
          <a:p>
            <a:r>
              <a:rPr lang="en-US" sz="2400" dirty="0">
                <a:solidFill>
                  <a:srgbClr val="FF0000"/>
                </a:solidFill>
              </a:rPr>
              <a:t>HR Tiered CEST projects </a:t>
            </a:r>
            <a:r>
              <a:rPr lang="en-US" sz="2400" b="1" dirty="0">
                <a:solidFill>
                  <a:srgbClr val="FF0000"/>
                </a:solidFill>
              </a:rPr>
              <a:t>CANNOT</a:t>
            </a:r>
            <a:r>
              <a:rPr lang="en-US" sz="2400" dirty="0">
                <a:solidFill>
                  <a:srgbClr val="FF0000"/>
                </a:solidFill>
              </a:rPr>
              <a:t> convert to exempt!</a:t>
            </a:r>
          </a:p>
          <a:p>
            <a:pPr lvl="1">
              <a:buFont typeface="Wingdings" panose="05000000000000000000" pitchFamily="2" charset="2"/>
              <a:buChar char="v"/>
            </a:pPr>
            <a:r>
              <a:rPr lang="en-US" sz="2100" dirty="0"/>
              <a:t>There will always be NOI/RROF publication/posting for Tier 1</a:t>
            </a:r>
          </a:p>
        </p:txBody>
      </p:sp>
      <p:sp>
        <p:nvSpPr>
          <p:cNvPr id="4" name="TextBox 3">
            <a:extLst>
              <a:ext uri="{FF2B5EF4-FFF2-40B4-BE49-F238E27FC236}">
                <a16:creationId xmlns:a16="http://schemas.microsoft.com/office/drawing/2014/main" id="{53437CC2-4376-4CEC-8CC5-BDE35FB38339}"/>
              </a:ext>
            </a:extLst>
          </p:cNvPr>
          <p:cNvSpPr txBox="1"/>
          <p:nvPr/>
        </p:nvSpPr>
        <p:spPr>
          <a:xfrm>
            <a:off x="0" y="4634"/>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1728307-070D-4A87-8494-AED3E8510D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4603" y="16991"/>
            <a:ext cx="2591456" cy="303681"/>
          </a:xfrm>
          <a:prstGeom prst="rect">
            <a:avLst/>
          </a:prstGeom>
        </p:spPr>
      </p:pic>
      <p:pic>
        <p:nvPicPr>
          <p:cNvPr id="6" name="Picture 5">
            <a:extLst>
              <a:ext uri="{FF2B5EF4-FFF2-40B4-BE49-F238E27FC236}">
                <a16:creationId xmlns:a16="http://schemas.microsoft.com/office/drawing/2014/main" id="{FBB77FF7-C77E-4E55-B74F-B1A463402F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18736210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995516"/>
          </a:xfrm>
        </p:spPr>
        <p:txBody>
          <a:bodyPr/>
          <a:lstStyle/>
          <a:p>
            <a:r>
              <a:rPr lang="en-US" dirty="0"/>
              <a:t>Tiered Review – CDBG HR</a:t>
            </a:r>
          </a:p>
        </p:txBody>
      </p:sp>
      <p:sp>
        <p:nvSpPr>
          <p:cNvPr id="3" name="Text Placeholder 2"/>
          <p:cNvSpPr>
            <a:spLocks noGrp="1"/>
          </p:cNvSpPr>
          <p:nvPr>
            <p:ph type="body" sz="half" idx="1"/>
          </p:nvPr>
        </p:nvSpPr>
        <p:spPr>
          <a:xfrm>
            <a:off x="117987" y="2114550"/>
            <a:ext cx="4454013" cy="3314700"/>
          </a:xfrm>
        </p:spPr>
        <p:txBody>
          <a:bodyPr>
            <a:normAutofit/>
          </a:bodyPr>
          <a:lstStyle/>
          <a:p>
            <a:pPr marL="0" indent="0">
              <a:buNone/>
            </a:pPr>
            <a:r>
              <a:rPr lang="en-US" b="1" dirty="0"/>
              <a:t>Tier 1</a:t>
            </a:r>
          </a:p>
          <a:p>
            <a:r>
              <a:rPr lang="en-US" dirty="0"/>
              <a:t>Area-wide (addresses unknown)</a:t>
            </a:r>
          </a:p>
          <a:p>
            <a:pPr lvl="1"/>
            <a:r>
              <a:rPr lang="en-US" dirty="0"/>
              <a:t>A </a:t>
            </a:r>
            <a:r>
              <a:rPr lang="en-US" b="1" dirty="0"/>
              <a:t>reasonable</a:t>
            </a:r>
            <a:r>
              <a:rPr lang="en-US" dirty="0"/>
              <a:t> geographic area (i.e., the application’s project area)</a:t>
            </a:r>
          </a:p>
          <a:p>
            <a:r>
              <a:rPr lang="en-US" dirty="0"/>
              <a:t>Answers as many factors in the environmental review as feasible (for CDBG HR, 12 of 16 bodies of Federal environmental law)</a:t>
            </a:r>
          </a:p>
        </p:txBody>
      </p:sp>
      <p:sp>
        <p:nvSpPr>
          <p:cNvPr id="4" name="Content Placeholder 3"/>
          <p:cNvSpPr>
            <a:spLocks noGrp="1"/>
          </p:cNvSpPr>
          <p:nvPr>
            <p:ph sz="half" idx="2"/>
          </p:nvPr>
        </p:nvSpPr>
        <p:spPr>
          <a:xfrm>
            <a:off x="4572001" y="2114550"/>
            <a:ext cx="4468760" cy="3314700"/>
          </a:xfrm>
        </p:spPr>
        <p:txBody>
          <a:bodyPr>
            <a:normAutofit lnSpcReduction="10000"/>
          </a:bodyPr>
          <a:lstStyle/>
          <a:p>
            <a:pPr marL="0" indent="0">
              <a:buNone/>
            </a:pPr>
            <a:r>
              <a:rPr lang="en-US" b="1" dirty="0"/>
              <a:t>Tier 2</a:t>
            </a:r>
          </a:p>
          <a:p>
            <a:r>
              <a:rPr lang="en-US" dirty="0"/>
              <a:t>Site-specific (now know home address)</a:t>
            </a:r>
          </a:p>
          <a:p>
            <a:r>
              <a:rPr lang="en-US" dirty="0"/>
              <a:t>This is separate ERR. Each home must have its own Tier 2 review complementing the Tier 1 review</a:t>
            </a:r>
          </a:p>
          <a:p>
            <a:r>
              <a:rPr lang="en-US" dirty="0"/>
              <a:t>Will cite the Tier 1 for all previously answered factors (12 of 16)</a:t>
            </a:r>
          </a:p>
          <a:p>
            <a:r>
              <a:rPr lang="en-US" dirty="0"/>
              <a:t>Will answer factors unanswered in Tier 1 requiring specific address (4 of 16)</a:t>
            </a:r>
          </a:p>
        </p:txBody>
      </p:sp>
      <p:sp>
        <p:nvSpPr>
          <p:cNvPr id="5" name="TextBox 4">
            <a:extLst>
              <a:ext uri="{FF2B5EF4-FFF2-40B4-BE49-F238E27FC236}">
                <a16:creationId xmlns:a16="http://schemas.microsoft.com/office/drawing/2014/main" id="{27CB0296-0B7A-4BF0-9D40-0FD19380920A}"/>
              </a:ext>
            </a:extLst>
          </p:cNvPr>
          <p:cNvSpPr txBox="1"/>
          <p:nvPr/>
        </p:nvSpPr>
        <p:spPr>
          <a:xfrm>
            <a:off x="0" y="3832"/>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00AE746-A1EF-4013-B668-FE0621D784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544306" y="30147"/>
            <a:ext cx="2591456" cy="303681"/>
          </a:xfrm>
          <a:prstGeom prst="rect">
            <a:avLst/>
          </a:prstGeom>
        </p:spPr>
      </p:pic>
      <p:pic>
        <p:nvPicPr>
          <p:cNvPr id="7" name="Picture 6">
            <a:extLst>
              <a:ext uri="{FF2B5EF4-FFF2-40B4-BE49-F238E27FC236}">
                <a16:creationId xmlns:a16="http://schemas.microsoft.com/office/drawing/2014/main" id="{36479972-D6AC-4ADD-9FBC-090BFF43FB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36998862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995516"/>
          </a:xfrm>
        </p:spPr>
        <p:txBody>
          <a:bodyPr/>
          <a:lstStyle/>
          <a:p>
            <a:r>
              <a:rPr lang="en-US" dirty="0"/>
              <a:t>Tiered Review – CDBG HR</a:t>
            </a:r>
          </a:p>
        </p:txBody>
      </p:sp>
      <p:sp>
        <p:nvSpPr>
          <p:cNvPr id="3" name="Text Placeholder 2"/>
          <p:cNvSpPr>
            <a:spLocks noGrp="1"/>
          </p:cNvSpPr>
          <p:nvPr>
            <p:ph type="body" sz="half" idx="1"/>
          </p:nvPr>
        </p:nvSpPr>
        <p:spPr>
          <a:xfrm>
            <a:off x="117987" y="2114550"/>
            <a:ext cx="4454013" cy="3314700"/>
          </a:xfrm>
        </p:spPr>
        <p:txBody>
          <a:bodyPr>
            <a:normAutofit/>
          </a:bodyPr>
          <a:lstStyle/>
          <a:p>
            <a:pPr marL="0" indent="0">
              <a:buNone/>
            </a:pPr>
            <a:r>
              <a:rPr lang="en-US" b="1" dirty="0"/>
              <a:t>Tier 1  12 Bodies of Law</a:t>
            </a:r>
          </a:p>
          <a:p>
            <a:pPr marL="0" indent="0">
              <a:buNone/>
            </a:pPr>
            <a:r>
              <a:rPr lang="en-US" sz="2400" dirty="0"/>
              <a:t>Airport Hazards; Coastal Barriers, Flood Insurance; Clean Air; Coastal Zone; Endangered Species; Explosive &amp; Flammable Hazards; Farmland Protection; Floodplain Management; Sole Source Aquifers; Wetlands Protection; &amp; Wild and Scenic Rivers</a:t>
            </a:r>
          </a:p>
        </p:txBody>
      </p:sp>
      <p:sp>
        <p:nvSpPr>
          <p:cNvPr id="4" name="Content Placeholder 3"/>
          <p:cNvSpPr>
            <a:spLocks noGrp="1"/>
          </p:cNvSpPr>
          <p:nvPr>
            <p:ph sz="half" idx="2"/>
          </p:nvPr>
        </p:nvSpPr>
        <p:spPr>
          <a:xfrm>
            <a:off x="4572001" y="2114550"/>
            <a:ext cx="4468760" cy="3314700"/>
          </a:xfrm>
        </p:spPr>
        <p:txBody>
          <a:bodyPr>
            <a:normAutofit/>
          </a:bodyPr>
          <a:lstStyle/>
          <a:p>
            <a:pPr marL="0" indent="0">
              <a:buNone/>
            </a:pPr>
            <a:r>
              <a:rPr lang="en-US" b="1" dirty="0"/>
              <a:t>Tier 2  4 Bodies of Law</a:t>
            </a:r>
          </a:p>
          <a:p>
            <a:r>
              <a:rPr lang="en-US" sz="2400" dirty="0"/>
              <a:t>Contamination &amp; Toxic Substances</a:t>
            </a:r>
          </a:p>
          <a:p>
            <a:r>
              <a:rPr lang="en-US" sz="2400" dirty="0"/>
              <a:t>Historic Preservation</a:t>
            </a:r>
          </a:p>
          <a:p>
            <a:r>
              <a:rPr lang="en-US" sz="2400" dirty="0"/>
              <a:t>Noise Abatement &amp; Control</a:t>
            </a:r>
          </a:p>
          <a:p>
            <a:r>
              <a:rPr lang="en-US" sz="2400" dirty="0"/>
              <a:t>Environmental Justice</a:t>
            </a:r>
          </a:p>
        </p:txBody>
      </p:sp>
      <p:sp>
        <p:nvSpPr>
          <p:cNvPr id="5" name="TextBox 4">
            <a:extLst>
              <a:ext uri="{FF2B5EF4-FFF2-40B4-BE49-F238E27FC236}">
                <a16:creationId xmlns:a16="http://schemas.microsoft.com/office/drawing/2014/main" id="{27CB0296-0B7A-4BF0-9D40-0FD19380920A}"/>
              </a:ext>
            </a:extLst>
          </p:cNvPr>
          <p:cNvSpPr txBox="1"/>
          <p:nvPr/>
        </p:nvSpPr>
        <p:spPr>
          <a:xfrm>
            <a:off x="0" y="3832"/>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00AE746-A1EF-4013-B668-FE0621D784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581376" y="15593"/>
            <a:ext cx="2591456" cy="303681"/>
          </a:xfrm>
          <a:prstGeom prst="rect">
            <a:avLst/>
          </a:prstGeom>
        </p:spPr>
      </p:pic>
      <p:pic>
        <p:nvPicPr>
          <p:cNvPr id="7" name="Picture 6">
            <a:extLst>
              <a:ext uri="{FF2B5EF4-FFF2-40B4-BE49-F238E27FC236}">
                <a16:creationId xmlns:a16="http://schemas.microsoft.com/office/drawing/2014/main" id="{36479972-D6AC-4ADD-9FBC-090BFF43FB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19235857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HR Tiered Review: Do I Submit a RROF?</a:t>
            </a:r>
          </a:p>
        </p:txBody>
      </p:sp>
      <p:sp>
        <p:nvSpPr>
          <p:cNvPr id="3" name="Text Placeholder 2"/>
          <p:cNvSpPr>
            <a:spLocks noGrp="1"/>
          </p:cNvSpPr>
          <p:nvPr>
            <p:ph idx="1"/>
          </p:nvPr>
        </p:nvSpPr>
        <p:spPr/>
        <p:txBody>
          <a:bodyPr>
            <a:normAutofit/>
          </a:bodyPr>
          <a:lstStyle/>
          <a:p>
            <a:r>
              <a:rPr lang="en-US" sz="2250" dirty="0">
                <a:solidFill>
                  <a:srgbClr val="FF0000"/>
                </a:solidFill>
              </a:rPr>
              <a:t>YES! You cannot convert ANY tiered reviews to Exempt at the target area Tier 1 level!</a:t>
            </a:r>
          </a:p>
          <a:p>
            <a:r>
              <a:rPr lang="en-US" sz="2250" dirty="0"/>
              <a:t>This means you must:</a:t>
            </a:r>
          </a:p>
          <a:p>
            <a:pPr lvl="1"/>
            <a:r>
              <a:rPr lang="en-US" dirty="0"/>
              <a:t>Publish/post NOI/RROF as appropriate, stating it is a tiered review and identifying what aspects of the review will be evaluated at each level (12 Tier 1 vs. 4 Tier 2)</a:t>
            </a:r>
          </a:p>
          <a:p>
            <a:pPr lvl="1"/>
            <a:r>
              <a:rPr lang="en-US" dirty="0"/>
              <a:t>Submit Tier 1 CEST ERR with RROF to DCEO HR ERO for review</a:t>
            </a:r>
          </a:p>
          <a:p>
            <a:pPr lvl="1"/>
            <a:r>
              <a:rPr lang="en-US" dirty="0"/>
              <a:t>Receive DCEO Tier 1 environmental release letter that will be </a:t>
            </a:r>
            <a:r>
              <a:rPr lang="en-US" i="1" dirty="0"/>
              <a:t>contingent on</a:t>
            </a:r>
            <a:r>
              <a:rPr lang="en-US" dirty="0"/>
              <a:t> </a:t>
            </a:r>
            <a:r>
              <a:rPr lang="en-US" b="1" u="sng" dirty="0"/>
              <a:t>complete Tier 2 reviews for each home being completed/DCEO-approved prior to award of a home’s housing rehab contract</a:t>
            </a:r>
            <a:r>
              <a:rPr lang="en-US" dirty="0"/>
              <a:t>.</a:t>
            </a:r>
          </a:p>
        </p:txBody>
      </p:sp>
      <p:sp>
        <p:nvSpPr>
          <p:cNvPr id="4" name="TextBox 3">
            <a:extLst>
              <a:ext uri="{FF2B5EF4-FFF2-40B4-BE49-F238E27FC236}">
                <a16:creationId xmlns:a16="http://schemas.microsoft.com/office/drawing/2014/main" id="{EBAF8AB9-A4AC-430D-9040-96BDF778595B}"/>
              </a:ext>
            </a:extLst>
          </p:cNvPr>
          <p:cNvSpPr txBox="1"/>
          <p:nvPr/>
        </p:nvSpPr>
        <p:spPr>
          <a:xfrm>
            <a:off x="0" y="4327"/>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FFC10B2-3B78-41E9-8999-9B68F68CC5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552544" y="14068"/>
            <a:ext cx="2591456" cy="303681"/>
          </a:xfrm>
          <a:prstGeom prst="rect">
            <a:avLst/>
          </a:prstGeom>
        </p:spPr>
      </p:pic>
      <p:pic>
        <p:nvPicPr>
          <p:cNvPr id="6" name="Picture 5">
            <a:extLst>
              <a:ext uri="{FF2B5EF4-FFF2-40B4-BE49-F238E27FC236}">
                <a16:creationId xmlns:a16="http://schemas.microsoft.com/office/drawing/2014/main" id="{3F2328C8-5E2E-4FF5-92D5-4B472C206D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14196945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HR Tiered Review: When Do I Draw Funds?</a:t>
            </a:r>
          </a:p>
        </p:txBody>
      </p:sp>
      <p:sp>
        <p:nvSpPr>
          <p:cNvPr id="6" name="Content Placeholder 5"/>
          <p:cNvSpPr>
            <a:spLocks noGrp="1"/>
          </p:cNvSpPr>
          <p:nvPr>
            <p:ph idx="1"/>
          </p:nvPr>
        </p:nvSpPr>
        <p:spPr/>
        <p:txBody>
          <a:bodyPr>
            <a:normAutofit/>
          </a:bodyPr>
          <a:lstStyle/>
          <a:p>
            <a:r>
              <a:rPr lang="en-US" sz="2400" dirty="0"/>
              <a:t>For Activity Delivery and/or Rehabilitation Administration, you may draw </a:t>
            </a:r>
            <a:r>
              <a:rPr lang="en-US" sz="2400" b="1" u="sng" dirty="0"/>
              <a:t>AFTER</a:t>
            </a:r>
            <a:r>
              <a:rPr lang="en-US" sz="2400" dirty="0"/>
              <a:t> DCEO approval of the target area Tier 1 CEST review and Grant Agreement is executed</a:t>
            </a:r>
          </a:p>
          <a:p>
            <a:r>
              <a:rPr lang="en-US" sz="2400" dirty="0"/>
              <a:t>For an individual home’s Housing Rehabilitation, you may draw </a:t>
            </a:r>
            <a:r>
              <a:rPr lang="en-US" sz="2400" b="1" u="sng" dirty="0"/>
              <a:t>AFTER</a:t>
            </a:r>
            <a:r>
              <a:rPr lang="en-US" sz="2400" dirty="0"/>
              <a:t> DCEO approval of that home’s individual Tier 2 CEST review, without having to publish/post, submit a new RROF, or receive a new environmental release letter (only email approval from DCEO HR ERO)</a:t>
            </a:r>
          </a:p>
        </p:txBody>
      </p:sp>
      <p:sp>
        <p:nvSpPr>
          <p:cNvPr id="4" name="TextBox 3">
            <a:extLst>
              <a:ext uri="{FF2B5EF4-FFF2-40B4-BE49-F238E27FC236}">
                <a16:creationId xmlns:a16="http://schemas.microsoft.com/office/drawing/2014/main" id="{C0F65ADB-0ABD-4ABC-B312-5673D98F62D1}"/>
              </a:ext>
            </a:extLst>
          </p:cNvPr>
          <p:cNvSpPr txBox="1"/>
          <p:nvPr/>
        </p:nvSpPr>
        <p:spPr>
          <a:xfrm>
            <a:off x="0" y="4327"/>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77DAEAA-5295-4A36-9F3B-EF87FF2759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552544" y="4327"/>
            <a:ext cx="2591456" cy="303681"/>
          </a:xfrm>
          <a:prstGeom prst="rect">
            <a:avLst/>
          </a:prstGeom>
        </p:spPr>
      </p:pic>
      <p:pic>
        <p:nvPicPr>
          <p:cNvPr id="8" name="Picture 7">
            <a:extLst>
              <a:ext uri="{FF2B5EF4-FFF2-40B4-BE49-F238E27FC236}">
                <a16:creationId xmlns:a16="http://schemas.microsoft.com/office/drawing/2014/main" id="{F44D5A87-5F81-480C-8346-64C11C2A4B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41038220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1"/>
            <a:ext cx="9144000" cy="988142"/>
          </a:xfrm>
        </p:spPr>
        <p:txBody>
          <a:bodyPr/>
          <a:lstStyle/>
          <a:p>
            <a:pPr algn="ctr"/>
            <a:r>
              <a:rPr lang="en-US" dirty="0"/>
              <a:t>Implementing Actions [</a:t>
            </a:r>
            <a:r>
              <a:rPr lang="en-US" dirty="0">
                <a:latin typeface="Calibri" panose="020F0502020204030204" pitchFamily="34" charset="0"/>
                <a:cs typeface="Calibri" panose="020F0502020204030204" pitchFamily="34" charset="0"/>
              </a:rPr>
              <a:t>§58.77c]</a:t>
            </a:r>
            <a:endParaRPr lang="en-US" dirty="0"/>
          </a:p>
        </p:txBody>
      </p:sp>
      <p:sp>
        <p:nvSpPr>
          <p:cNvPr id="3" name="Content Placeholder 2"/>
          <p:cNvSpPr>
            <a:spLocks noGrp="1"/>
          </p:cNvSpPr>
          <p:nvPr>
            <p:ph idx="1"/>
          </p:nvPr>
        </p:nvSpPr>
        <p:spPr>
          <a:xfrm>
            <a:off x="470848" y="1859680"/>
            <a:ext cx="8305481" cy="3767951"/>
          </a:xfrm>
        </p:spPr>
        <p:txBody>
          <a:bodyPr/>
          <a:lstStyle/>
          <a:p>
            <a:pPr marL="0" indent="0">
              <a:buNone/>
            </a:pPr>
            <a:r>
              <a:rPr lang="en-US" sz="2400" dirty="0"/>
              <a:t>For All IL CDBG Grants: </a:t>
            </a:r>
          </a:p>
          <a:p>
            <a:r>
              <a:rPr lang="en-US" sz="2400" dirty="0"/>
              <a:t>Grantee must assure environmental review decisions are carried out during project development and implementation</a:t>
            </a:r>
          </a:p>
          <a:p>
            <a:r>
              <a:rPr lang="en-US" sz="2400" dirty="0"/>
              <a:t>Establish binding commitments </a:t>
            </a:r>
            <a:r>
              <a:rPr lang="en-US" sz="2400" b="1" u="sng" dirty="0"/>
              <a:t>and</a:t>
            </a:r>
            <a:r>
              <a:rPr lang="en-US" sz="2400" dirty="0"/>
              <a:t> enforce them</a:t>
            </a:r>
          </a:p>
          <a:p>
            <a:pPr lvl="1"/>
            <a:r>
              <a:rPr lang="en-US" sz="2100" dirty="0"/>
              <a:t>i.e. Construction and rehab contracts must contain required Mitigation language</a:t>
            </a:r>
          </a:p>
          <a:p>
            <a:pPr lvl="1"/>
            <a:r>
              <a:rPr lang="en-US" sz="2100" dirty="0"/>
              <a:t>Educate contractors/workers on formal Mitigation conditions (e.g., Copper Belly Water Snake habitat/migration routes)</a:t>
            </a:r>
          </a:p>
          <a:p>
            <a:r>
              <a:rPr lang="en-US" sz="2400" dirty="0"/>
              <a:t>Track/monitor implementation and update ERR accordingly</a:t>
            </a:r>
          </a:p>
        </p:txBody>
      </p:sp>
      <p:sp>
        <p:nvSpPr>
          <p:cNvPr id="4" name="TextBox 3">
            <a:extLst>
              <a:ext uri="{FF2B5EF4-FFF2-40B4-BE49-F238E27FC236}">
                <a16:creationId xmlns:a16="http://schemas.microsoft.com/office/drawing/2014/main" id="{9C94B602-DC9D-46E6-ADBE-666EA3D6691F}"/>
              </a:ext>
            </a:extLst>
          </p:cNvPr>
          <p:cNvSpPr txBox="1"/>
          <p:nvPr/>
        </p:nvSpPr>
        <p:spPr>
          <a:xfrm>
            <a:off x="0" y="11205"/>
            <a:ext cx="9144000" cy="323165"/>
          </a:xfrm>
          <a:prstGeom prst="rect">
            <a:avLst/>
          </a:prstGeom>
          <a:solidFill>
            <a:schemeClr val="tx2"/>
          </a:solidFill>
        </p:spPr>
        <p:txBody>
          <a:bodyPr wrap="square" rtlCol="0">
            <a:spAutoFit/>
          </a:bodyPr>
          <a:lstStyle/>
          <a:p>
            <a:pPr defTabSz="685800" fontAlgn="auto">
              <a:spcBef>
                <a:spcPts val="0"/>
              </a:spcBef>
              <a:spcAft>
                <a:spcPts val="0"/>
              </a:spcAft>
            </a:pPr>
            <a:endParaRPr lang="en-US" sz="1500" dirty="0">
              <a:solidFill>
                <a:prstClr val="whit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2561C0F-2E92-4559-BDA9-0BD64C7087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6538128" y="20946"/>
            <a:ext cx="2591456" cy="303681"/>
          </a:xfrm>
          <a:prstGeom prst="rect">
            <a:avLst/>
          </a:prstGeom>
        </p:spPr>
      </p:pic>
      <p:pic>
        <p:nvPicPr>
          <p:cNvPr id="6" name="Picture 5">
            <a:extLst>
              <a:ext uri="{FF2B5EF4-FFF2-40B4-BE49-F238E27FC236}">
                <a16:creationId xmlns:a16="http://schemas.microsoft.com/office/drawing/2014/main" id="{43F8C729-C23D-40C4-8A74-07F7A3BE7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24030988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a:bodyPr>
          <a:lstStyle/>
          <a:p>
            <a:pPr algn="ctr"/>
            <a:r>
              <a:rPr lang="en-US" dirty="0"/>
              <a:t>Laws and authorities</a:t>
            </a:r>
            <a:br>
              <a:rPr lang="en-US" dirty="0"/>
            </a:br>
            <a:r>
              <a:rPr lang="en-US" dirty="0"/>
              <a:t>24 </a:t>
            </a:r>
            <a:r>
              <a:rPr lang="en-US" dirty="0" err="1"/>
              <a:t>Cfr</a:t>
            </a:r>
            <a:r>
              <a:rPr lang="en-US" dirty="0"/>
              <a:t> 58.6</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John McCarthy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74535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DC7CF-6437-4F89-95D7-FDDCF6DA7048}"/>
              </a:ext>
            </a:extLst>
          </p:cNvPr>
          <p:cNvSpPr>
            <a:spLocks noGrp="1"/>
          </p:cNvSpPr>
          <p:nvPr>
            <p:ph idx="1"/>
          </p:nvPr>
        </p:nvSpPr>
        <p:spPr/>
        <p:txBody>
          <a:bodyPr/>
          <a:lstStyle/>
          <a:p>
            <a:r>
              <a:rPr lang="en-US" dirty="0"/>
              <a:t>The law and authorities listed at 24 CFR 58.6 (i.e., Airport Hazards, Coastal Barriers Resources &amp; Flood Insurance) must be reviewed under each level of ERR (i.e., Exempt, CENST, CEST, EA &amp; EIS)</a:t>
            </a:r>
          </a:p>
          <a:p>
            <a:r>
              <a:rPr lang="en-US" dirty="0"/>
              <a:t>Good news is that Coastal Barriers &amp; Flood Insurance generally don’t apply to IL DCEO CDBG</a:t>
            </a:r>
          </a:p>
        </p:txBody>
      </p:sp>
      <p:sp>
        <p:nvSpPr>
          <p:cNvPr id="4" name="Slide Number Placeholder 3">
            <a:extLst>
              <a:ext uri="{FF2B5EF4-FFF2-40B4-BE49-F238E27FC236}">
                <a16:creationId xmlns:a16="http://schemas.microsoft.com/office/drawing/2014/main" id="{377E8D5F-7660-4771-887B-AA79D88A43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31CE53-EDDC-42C6-8584-62302CB067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3F15BE2B-3AA1-4B35-A02A-915DFE3C16E4}"/>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99FB18AD-2C80-4C79-9A83-50F4F7E282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DA38C222-A715-4E3D-9488-FE5FE3518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280" y="6071045"/>
            <a:ext cx="1237409" cy="340423"/>
          </a:xfrm>
          <a:prstGeom prst="rect">
            <a:avLst/>
          </a:prstGeom>
        </p:spPr>
      </p:pic>
    </p:spTree>
    <p:extLst>
      <p:ext uri="{BB962C8B-B14F-4D97-AF65-F5344CB8AC3E}">
        <p14:creationId xmlns:p14="http://schemas.microsoft.com/office/powerpoint/2010/main" val="2728910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1"/>
            <a:ext cx="9144000" cy="1108076"/>
          </a:xfrm>
        </p:spPr>
        <p:txBody>
          <a:bodyPr/>
          <a:lstStyle/>
          <a:p>
            <a:r>
              <a:rPr lang="en-US" dirty="0"/>
              <a:t>CEQ’s Regulations Require Federal Agencies to:</a:t>
            </a:r>
          </a:p>
        </p:txBody>
      </p:sp>
      <p:sp>
        <p:nvSpPr>
          <p:cNvPr id="3" name="Content Placeholder 2"/>
          <p:cNvSpPr>
            <a:spLocks noGrp="1"/>
          </p:cNvSpPr>
          <p:nvPr>
            <p:ph idx="1"/>
          </p:nvPr>
        </p:nvSpPr>
        <p:spPr>
          <a:xfrm>
            <a:off x="741363" y="1447799"/>
            <a:ext cx="7927228" cy="4465989"/>
          </a:xfrm>
        </p:spPr>
        <p:txBody>
          <a:bodyPr>
            <a:noAutofit/>
          </a:bodyPr>
          <a:lstStyle/>
          <a:p>
            <a:r>
              <a:rPr lang="en-US" sz="3200" dirty="0"/>
              <a:t>NEPA is an integral part of the planning process.</a:t>
            </a:r>
          </a:p>
          <a:p>
            <a:r>
              <a:rPr lang="en-US" sz="3200" dirty="0"/>
              <a:t>The environmental review process should begin as soon as a recipient determines the projected use of HUD assistance.</a:t>
            </a:r>
          </a:p>
          <a:p>
            <a:r>
              <a:rPr lang="en-US" sz="3200" dirty="0"/>
              <a:t>The environmental document can serve during the decision-making process and will not be used to justify decisions already made.</a:t>
            </a:r>
          </a:p>
        </p:txBody>
      </p:sp>
      <p:sp>
        <p:nvSpPr>
          <p:cNvPr id="4" name="TextBox 3">
            <a:extLst>
              <a:ext uri="{FF2B5EF4-FFF2-40B4-BE49-F238E27FC236}">
                <a16:creationId xmlns:a16="http://schemas.microsoft.com/office/drawing/2014/main" id="{E83E2980-E102-490D-86E3-3AC3113CA3E3}"/>
              </a:ext>
            </a:extLst>
          </p:cNvPr>
          <p:cNvSpPr txBox="1"/>
          <p:nvPr/>
        </p:nvSpPr>
        <p:spPr>
          <a:xfrm>
            <a:off x="0" y="-19050"/>
            <a:ext cx="9144000" cy="400110"/>
          </a:xfrm>
          <a:prstGeom prst="rect">
            <a:avLst/>
          </a:prstGeom>
          <a:solidFill>
            <a:schemeClr val="tx2"/>
          </a:solid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74D5A02-FA2D-43A8-AA8F-6344070A99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6" name="Picture 5">
            <a:extLst>
              <a:ext uri="{FF2B5EF4-FFF2-40B4-BE49-F238E27FC236}">
                <a16:creationId xmlns:a16="http://schemas.microsoft.com/office/drawing/2014/main" id="{72701ACD-4AB5-4AB8-8EC9-627611B3BC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791" y="6136577"/>
            <a:ext cx="1237409" cy="340423"/>
          </a:xfrm>
          <a:prstGeom prst="rect">
            <a:avLst/>
          </a:prstGeom>
        </p:spPr>
      </p:pic>
      <p:sp>
        <p:nvSpPr>
          <p:cNvPr id="7" name="Slide Number Placeholder 1">
            <a:extLst>
              <a:ext uri="{FF2B5EF4-FFF2-40B4-BE49-F238E27FC236}">
                <a16:creationId xmlns:a16="http://schemas.microsoft.com/office/drawing/2014/main" id="{2D2E8CE9-AE37-41AD-AF7F-EE522620CF91}"/>
              </a:ext>
            </a:extLst>
          </p:cNvPr>
          <p:cNvSpPr txBox="1">
            <a:spLocks/>
          </p:cNvSpPr>
          <p:nvPr/>
        </p:nvSpPr>
        <p:spPr>
          <a:xfrm>
            <a:off x="6534991" y="6425944"/>
            <a:ext cx="2133600" cy="27384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3F335402-A96B-43FB-BE82-10458D361873}" type="slidenum">
              <a:rPr lang="en-US" sz="800" smtClean="0"/>
              <a:pPr algn="r"/>
              <a:t>8</a:t>
            </a:fld>
            <a:endParaRPr lang="en-US" sz="800" dirty="0"/>
          </a:p>
        </p:txBody>
      </p:sp>
    </p:spTree>
    <p:extLst>
      <p:ext uri="{BB962C8B-B14F-4D97-AF65-F5344CB8AC3E}">
        <p14:creationId xmlns:p14="http://schemas.microsoft.com/office/powerpoint/2010/main" val="470872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42"/>
          <p:cNvSpPr>
            <a:spLocks noGrp="1" noChangeArrowheads="1"/>
          </p:cNvSpPr>
          <p:nvPr>
            <p:ph type="sldNum" sz="quarter" idx="12"/>
          </p:nvPr>
        </p:nvSpPr>
        <p:spPr/>
        <p:txBody>
          <a:bodyPr/>
          <a:lstStyle>
            <a:lvl1pPr eaLnBrk="0" hangingPunct="0">
              <a:defRPr>
                <a:solidFill>
                  <a:schemeClr val="tx1"/>
                </a:solidFill>
                <a:latin typeface="Verdana" panose="020B0604030504040204" pitchFamily="34" charset="0"/>
              </a:defRPr>
            </a:lvl1pPr>
            <a:lvl2pPr marL="669249" indent="-257404" eaLnBrk="0" hangingPunct="0">
              <a:defRPr>
                <a:solidFill>
                  <a:schemeClr val="tx1"/>
                </a:solidFill>
                <a:latin typeface="Verdana" panose="020B0604030504040204" pitchFamily="34" charset="0"/>
              </a:defRPr>
            </a:lvl2pPr>
            <a:lvl3pPr marL="1029614" indent="-205923" eaLnBrk="0" hangingPunct="0">
              <a:defRPr>
                <a:solidFill>
                  <a:schemeClr val="tx1"/>
                </a:solidFill>
                <a:latin typeface="Verdana" panose="020B0604030504040204" pitchFamily="34" charset="0"/>
              </a:defRPr>
            </a:lvl3pPr>
            <a:lvl4pPr marL="1441460" indent="-205923" eaLnBrk="0" hangingPunct="0">
              <a:defRPr>
                <a:solidFill>
                  <a:schemeClr val="tx1"/>
                </a:solidFill>
                <a:latin typeface="Verdana" panose="020B0604030504040204" pitchFamily="34" charset="0"/>
              </a:defRPr>
            </a:lvl4pPr>
            <a:lvl5pPr marL="1853306" indent="-205923" eaLnBrk="0" hangingPunct="0">
              <a:defRPr>
                <a:solidFill>
                  <a:schemeClr val="tx1"/>
                </a:solidFill>
                <a:latin typeface="Verdana" panose="020B0604030504040204" pitchFamily="34" charset="0"/>
              </a:defRPr>
            </a:lvl5pPr>
            <a:lvl6pPr marL="2265152" indent="-205923" eaLnBrk="0" fontAlgn="base" hangingPunct="0">
              <a:spcBef>
                <a:spcPct val="0"/>
              </a:spcBef>
              <a:spcAft>
                <a:spcPct val="0"/>
              </a:spcAft>
              <a:defRPr>
                <a:solidFill>
                  <a:schemeClr val="tx1"/>
                </a:solidFill>
                <a:latin typeface="Verdana" panose="020B0604030504040204" pitchFamily="34" charset="0"/>
              </a:defRPr>
            </a:lvl6pPr>
            <a:lvl7pPr marL="2676997" indent="-205923" eaLnBrk="0" fontAlgn="base" hangingPunct="0">
              <a:spcBef>
                <a:spcPct val="0"/>
              </a:spcBef>
              <a:spcAft>
                <a:spcPct val="0"/>
              </a:spcAft>
              <a:defRPr>
                <a:solidFill>
                  <a:schemeClr val="tx1"/>
                </a:solidFill>
                <a:latin typeface="Verdana" panose="020B0604030504040204" pitchFamily="34" charset="0"/>
              </a:defRPr>
            </a:lvl7pPr>
            <a:lvl8pPr marL="3088843" indent="-205923" eaLnBrk="0" fontAlgn="base" hangingPunct="0">
              <a:spcBef>
                <a:spcPct val="0"/>
              </a:spcBef>
              <a:spcAft>
                <a:spcPct val="0"/>
              </a:spcAft>
              <a:defRPr>
                <a:solidFill>
                  <a:schemeClr val="tx1"/>
                </a:solidFill>
                <a:latin typeface="Verdana" panose="020B0604030504040204" pitchFamily="34" charset="0"/>
              </a:defRPr>
            </a:lvl8pPr>
            <a:lvl9pPr marL="3500689" indent="-205923"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AB9048-97CB-4E8E-851A-F2B72AE7799A}" type="slidenum">
              <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
        <p:nvSpPr>
          <p:cNvPr id="557058" name="Rectangle 2"/>
          <p:cNvSpPr>
            <a:spLocks noGrp="1" noChangeArrowheads="1"/>
          </p:cNvSpPr>
          <p:nvPr>
            <p:ph type="title"/>
          </p:nvPr>
        </p:nvSpPr>
        <p:spPr>
          <a:xfrm>
            <a:off x="740790" y="152399"/>
            <a:ext cx="7336409" cy="1259971"/>
          </a:xfrm>
        </p:spPr>
        <p:txBody>
          <a:bodyPr>
            <a:normAutofit/>
          </a:bodyPr>
          <a:lstStyle/>
          <a:p>
            <a:pPr algn="ctr" eaLnBrk="1" hangingPunct="1">
              <a:defRPr/>
            </a:pPr>
            <a:r>
              <a:rPr lang="en-US" altLang="en-US" sz="2973" b="1" dirty="0"/>
              <a:t>Laws and Authorities 58.6</a:t>
            </a:r>
            <a:br>
              <a:rPr lang="en-US" altLang="en-US" sz="2973" b="1" dirty="0"/>
            </a:br>
            <a:r>
              <a:rPr lang="en-US" altLang="en-US" sz="2973" b="1" dirty="0"/>
              <a:t>Runway Clear Zones</a:t>
            </a:r>
          </a:p>
        </p:txBody>
      </p:sp>
      <p:sp>
        <p:nvSpPr>
          <p:cNvPr id="557059" name="Rectangle 3"/>
          <p:cNvSpPr>
            <a:spLocks noGrp="1" noChangeArrowheads="1"/>
          </p:cNvSpPr>
          <p:nvPr>
            <p:ph type="body" sz="half" idx="1"/>
          </p:nvPr>
        </p:nvSpPr>
        <p:spPr>
          <a:xfrm>
            <a:off x="380999" y="2346891"/>
            <a:ext cx="5307726" cy="4271687"/>
          </a:xfrm>
        </p:spPr>
        <p:txBody>
          <a:bodyPr>
            <a:normAutofit/>
          </a:bodyPr>
          <a:lstStyle/>
          <a:p>
            <a:r>
              <a:rPr lang="en-US" u="sng" dirty="0">
                <a:solidFill>
                  <a:schemeClr val="tx1"/>
                </a:solidFill>
              </a:rPr>
              <a:t>Basic Premise</a:t>
            </a:r>
            <a:r>
              <a:rPr lang="en-US" dirty="0">
                <a:solidFill>
                  <a:schemeClr val="tx1"/>
                </a:solidFill>
              </a:rPr>
              <a:t>: Developments in aircraft accident zones pose hazards to end users</a:t>
            </a:r>
          </a:p>
          <a:p>
            <a:r>
              <a:rPr lang="en-US" dirty="0">
                <a:solidFill>
                  <a:schemeClr val="tx1"/>
                </a:solidFill>
              </a:rPr>
              <a:t>HUD discourages development in these Accident Potential Zones (APZ) or</a:t>
            </a:r>
          </a:p>
          <a:p>
            <a:r>
              <a:rPr lang="en-US" dirty="0">
                <a:solidFill>
                  <a:schemeClr val="tx1"/>
                </a:solidFill>
              </a:rPr>
              <a:t>Runway Protection Zones/Clear Zones (RPZ/CZ)</a:t>
            </a:r>
          </a:p>
          <a:p>
            <a:endParaRPr lang="en-US" sz="2792" b="1" dirty="0"/>
          </a:p>
        </p:txBody>
      </p:sp>
      <p:sp>
        <p:nvSpPr>
          <p:cNvPr id="557060" name="Rectangle 4"/>
          <p:cNvSpPr>
            <a:spLocks noChangeArrowheads="1"/>
          </p:cNvSpPr>
          <p:nvPr/>
        </p:nvSpPr>
        <p:spPr bwMode="auto">
          <a:xfrm>
            <a:off x="4530528" y="6298477"/>
            <a:ext cx="4324594" cy="549155"/>
          </a:xfrm>
          <a:prstGeom prst="rect">
            <a:avLst/>
          </a:prstGeom>
          <a:noFill/>
          <a:ln w="9525">
            <a:noFill/>
            <a:miter lim="800000"/>
            <a:headEnd/>
            <a:tailEnd/>
          </a:ln>
          <a:effectLst/>
        </p:spPr>
        <p:txBody>
          <a:bodyPr lIns="91319" tIns="45659" rIns="91319" bIns="45659"/>
          <a:lstStyle/>
          <a:p>
            <a:pPr marL="341775" marR="0" lvl="0" indent="-341775" algn="l" defTabSz="913783" rtl="0" eaLnBrk="1" fontAlgn="auto" latinLnBrk="0" hangingPunct="1">
              <a:lnSpc>
                <a:spcPct val="100000"/>
              </a:lnSpc>
              <a:spcBef>
                <a:spcPct val="20000"/>
              </a:spcBef>
              <a:spcAft>
                <a:spcPts val="0"/>
              </a:spcAft>
              <a:buClr>
                <a:srgbClr val="0000FF"/>
              </a:buClr>
              <a:buSzPct val="60000"/>
              <a:buFontTx/>
              <a:buNone/>
              <a:tabLst/>
              <a:defRPr/>
            </a:pPr>
            <a:endParaRPr kumimoji="0" lang="en-US" sz="2792" b="0" i="0" u="none" strike="noStrike" kern="1200" cap="none" spc="0" normalizeH="0" baseline="0" noProof="0">
              <a:ln>
                <a:noFill/>
              </a:ln>
              <a:solidFill>
                <a:prstClr val="black"/>
              </a:solidFill>
              <a:effectLst>
                <a:outerShdw blurRad="38100" dist="38100" dir="2700000" algn="tl">
                  <a:srgbClr val="000000"/>
                </a:outerShdw>
              </a:effectLst>
              <a:uLnTx/>
              <a:uFillTx/>
              <a:latin typeface="Calibri"/>
              <a:ea typeface="+mn-ea"/>
              <a:cs typeface="+mn-cs"/>
            </a:endParaRPr>
          </a:p>
        </p:txBody>
      </p:sp>
      <p:pic>
        <p:nvPicPr>
          <p:cNvPr id="153606" name="Picture 6" descr="IN00045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9575" y="1897252"/>
            <a:ext cx="3173371" cy="276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7" name="Text Box 8"/>
          <p:cNvSpPr txBox="1">
            <a:spLocks noChangeArrowheads="1"/>
          </p:cNvSpPr>
          <p:nvPr/>
        </p:nvSpPr>
        <p:spPr bwMode="ltGray">
          <a:xfrm>
            <a:off x="480511" y="1238816"/>
            <a:ext cx="4029996" cy="34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r" defTabSz="914400" rtl="0" eaLnBrk="0" fontAlgn="auto" latinLnBrk="0" hangingPunct="0">
              <a:lnSpc>
                <a:spcPct val="100000"/>
              </a:lnSpc>
              <a:spcBef>
                <a:spcPct val="50000"/>
              </a:spcBef>
              <a:spcAft>
                <a:spcPts val="0"/>
              </a:spcAft>
              <a:buClrTx/>
              <a:buSzTx/>
              <a:buFontTx/>
              <a:buNone/>
              <a:tabLst/>
              <a:defRPr/>
            </a:pPr>
            <a:endParaRPr kumimoji="0" lang="en-US" altLang="en-US" sz="1621"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1"/>
          <p:cNvSpPr/>
          <p:nvPr/>
        </p:nvSpPr>
        <p:spPr>
          <a:xfrm>
            <a:off x="754042" y="1426825"/>
            <a:ext cx="618015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Airport Clear Zones</a:t>
            </a:r>
            <a:br>
              <a:rPr kumimoji="0" lang="en-US" altLang="en-US" sz="2800" b="1" i="0" u="none" strike="noStrike" kern="1200" cap="none" spc="0" normalizeH="0" baseline="0" noProof="0" dirty="0">
                <a:ln>
                  <a:noFill/>
                </a:ln>
                <a:solidFill>
                  <a:prstClr val="black"/>
                </a:solidFill>
                <a:effectLst/>
                <a:uLnTx/>
                <a:uFillTx/>
                <a:latin typeface="Calibri"/>
                <a:ea typeface="+mn-ea"/>
                <a:cs typeface="+mn-cs"/>
              </a:rPr>
            </a:b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Part 51 Subpart D</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20D55491-2C5F-496E-9308-01598981815D}"/>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7AA414B9-5CC2-4503-B5D2-C6949B47E5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12" name="Picture 11">
            <a:extLst>
              <a:ext uri="{FF2B5EF4-FFF2-40B4-BE49-F238E27FC236}">
                <a16:creationId xmlns:a16="http://schemas.microsoft.com/office/drawing/2014/main" id="{C6F7C8B0-8FF8-49BF-A348-B33758EC22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943600"/>
            <a:ext cx="1237409" cy="340423"/>
          </a:xfrm>
          <a:prstGeom prst="rect">
            <a:avLst/>
          </a:prstGeom>
        </p:spPr>
      </p:pic>
    </p:spTree>
    <p:extLst>
      <p:ext uri="{BB962C8B-B14F-4D97-AF65-F5344CB8AC3E}">
        <p14:creationId xmlns:p14="http://schemas.microsoft.com/office/powerpoint/2010/main" val="31155685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55B8B-9DF3-42E6-8665-29E88706B13C}"/>
              </a:ext>
            </a:extLst>
          </p:cNvPr>
          <p:cNvSpPr>
            <a:spLocks noGrp="1"/>
          </p:cNvSpPr>
          <p:nvPr>
            <p:ph type="title"/>
          </p:nvPr>
        </p:nvSpPr>
        <p:spPr/>
        <p:txBody>
          <a:bodyPr>
            <a:normAutofit/>
          </a:bodyPr>
          <a:lstStyle/>
          <a:p>
            <a:pPr algn="ctr"/>
            <a:r>
              <a:rPr lang="en-US" dirty="0"/>
              <a:t>Runway Clear Zones	</a:t>
            </a:r>
          </a:p>
        </p:txBody>
      </p:sp>
      <p:sp>
        <p:nvSpPr>
          <p:cNvPr id="3" name="Content Placeholder 2">
            <a:extLst>
              <a:ext uri="{FF2B5EF4-FFF2-40B4-BE49-F238E27FC236}">
                <a16:creationId xmlns:a16="http://schemas.microsoft.com/office/drawing/2014/main" id="{79494777-042A-4BC0-86DB-89DE6AB657FA}"/>
              </a:ext>
            </a:extLst>
          </p:cNvPr>
          <p:cNvSpPr>
            <a:spLocks noGrp="1"/>
          </p:cNvSpPr>
          <p:nvPr>
            <p:ph idx="1"/>
          </p:nvPr>
        </p:nvSpPr>
        <p:spPr/>
        <p:txBody>
          <a:bodyPr>
            <a:normAutofit/>
          </a:bodyPr>
          <a:lstStyle/>
          <a:p>
            <a:pPr>
              <a:buFont typeface="Arial" panose="020B0604020202020204" pitchFamily="34" charset="0"/>
              <a:buChar char="•"/>
            </a:pPr>
            <a:r>
              <a:rPr lang="en-US" dirty="0">
                <a:solidFill>
                  <a:schemeClr val="tx1"/>
                </a:solidFill>
              </a:rPr>
              <a:t>To document, include a copy of on-line airport search tool results showing distance from project site to </a:t>
            </a:r>
            <a:r>
              <a:rPr lang="en-US">
                <a:solidFill>
                  <a:schemeClr val="tx1"/>
                </a:solidFill>
              </a:rPr>
              <a:t>nearest airports</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dirty="0">
                <a:solidFill>
                  <a:schemeClr val="tx1"/>
                </a:solidFill>
              </a:rPr>
              <a:t>If project site is within a runway clear zone, documentation from airport owner that it has no plans to buy the land</a:t>
            </a:r>
          </a:p>
          <a:p>
            <a:endParaRPr lang="en-US" dirty="0">
              <a:solidFill>
                <a:schemeClr val="tx1"/>
              </a:solidFill>
            </a:endParaRPr>
          </a:p>
        </p:txBody>
      </p:sp>
      <p:sp>
        <p:nvSpPr>
          <p:cNvPr id="4" name="Slide Number Placeholder 3">
            <a:extLst>
              <a:ext uri="{FF2B5EF4-FFF2-40B4-BE49-F238E27FC236}">
                <a16:creationId xmlns:a16="http://schemas.microsoft.com/office/drawing/2014/main" id="{97F01F17-5CAA-46AF-8419-CA23F463F6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51A9A962-C4F9-4C6E-9727-271C418A3F8C}"/>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706303D-D415-45BF-9789-433195B541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7" name="Picture 6">
            <a:extLst>
              <a:ext uri="{FF2B5EF4-FFF2-40B4-BE49-F238E27FC236}">
                <a16:creationId xmlns:a16="http://schemas.microsoft.com/office/drawing/2014/main" id="{EE794F78-140B-45FC-AABD-EE45FFC258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5943600"/>
            <a:ext cx="1237409" cy="340423"/>
          </a:xfrm>
          <a:prstGeom prst="rect">
            <a:avLst/>
          </a:prstGeom>
        </p:spPr>
      </p:pic>
    </p:spTree>
    <p:extLst>
      <p:ext uri="{BB962C8B-B14F-4D97-AF65-F5344CB8AC3E}">
        <p14:creationId xmlns:p14="http://schemas.microsoft.com/office/powerpoint/2010/main" val="9394697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idx="1"/>
          </p:nvPr>
        </p:nvSpPr>
        <p:spPr>
          <a:xfrm>
            <a:off x="740790" y="1804988"/>
            <a:ext cx="7412609" cy="3986212"/>
          </a:xfrm>
          <a:noFill/>
        </p:spPr>
        <p:txBody>
          <a:bodyPr>
            <a:normAutofit/>
          </a:bodyPr>
          <a:lstStyle/>
          <a:p>
            <a:r>
              <a:rPr lang="en-US" sz="4000" dirty="0">
                <a:solidFill>
                  <a:schemeClr val="tx1"/>
                </a:solidFill>
              </a:rPr>
              <a:t> For transfer of existing property in CZ buyer must be notified that property is in clear zone, shown implications, sign acknowledgement and </a:t>
            </a:r>
          </a:p>
          <a:p>
            <a:r>
              <a:rPr lang="en-US" sz="4000" dirty="0">
                <a:solidFill>
                  <a:schemeClr val="tx1"/>
                </a:solidFill>
              </a:rPr>
              <a:t>Disclosure Statement</a:t>
            </a:r>
          </a:p>
        </p:txBody>
      </p:sp>
      <p:sp>
        <p:nvSpPr>
          <p:cNvPr id="71682" name="Rectangle 2"/>
          <p:cNvSpPr>
            <a:spLocks noGrp="1" noChangeArrowheads="1"/>
          </p:cNvSpPr>
          <p:nvPr>
            <p:ph type="title"/>
          </p:nvPr>
        </p:nvSpPr>
        <p:spPr>
          <a:noFill/>
        </p:spPr>
        <p:txBody>
          <a:bodyPr>
            <a:normAutofit/>
          </a:bodyPr>
          <a:lstStyle/>
          <a:p>
            <a:pPr algn="ctr"/>
            <a:r>
              <a:rPr lang="en-US" dirty="0"/>
              <a:t>Runway Clear Zone Policy </a:t>
            </a:r>
          </a:p>
        </p:txBody>
      </p:sp>
      <p:sp>
        <p:nvSpPr>
          <p:cNvPr id="4" name="TextBox 3">
            <a:extLst>
              <a:ext uri="{FF2B5EF4-FFF2-40B4-BE49-F238E27FC236}">
                <a16:creationId xmlns:a16="http://schemas.microsoft.com/office/drawing/2014/main" id="{B440AEF5-B6AF-4B1B-9E00-E50A8B5EB412}"/>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9F84ACB-5F1D-432B-81AE-1CC2ED2C66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6" name="Picture 5">
            <a:extLst>
              <a:ext uri="{FF2B5EF4-FFF2-40B4-BE49-F238E27FC236}">
                <a16:creationId xmlns:a16="http://schemas.microsoft.com/office/drawing/2014/main" id="{F00EB987-7050-4D0A-AB5B-2214223D3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5943600"/>
            <a:ext cx="1237409" cy="340423"/>
          </a:xfrm>
          <a:prstGeom prst="rect">
            <a:avLst/>
          </a:prstGeom>
        </p:spPr>
      </p:pic>
      <p:sp>
        <p:nvSpPr>
          <p:cNvPr id="7" name="Slide Number Placeholder 3">
            <a:extLst>
              <a:ext uri="{FF2B5EF4-FFF2-40B4-BE49-F238E27FC236}">
                <a16:creationId xmlns:a16="http://schemas.microsoft.com/office/drawing/2014/main" id="{91F952F3-A25D-4983-8D78-21A2D17FC9BC}"/>
              </a:ext>
            </a:extLst>
          </p:cNvPr>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42995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4294967295"/>
          </p:nvPr>
        </p:nvSpPr>
        <p:spPr>
          <a:xfrm>
            <a:off x="0" y="1981200"/>
            <a:ext cx="9144000" cy="4876800"/>
          </a:xfrm>
          <a:noFill/>
        </p:spPr>
        <p:txBody>
          <a:bodyPr>
            <a:normAutofit/>
          </a:bodyPr>
          <a:lstStyle/>
          <a:p>
            <a:pPr marL="571500" indent="-571500">
              <a:buFont typeface="Arial" panose="020B0604020202020204" pitchFamily="34" charset="0"/>
              <a:buChar char="•"/>
            </a:pPr>
            <a:r>
              <a:rPr lang="en-US" sz="3600" dirty="0">
                <a:solidFill>
                  <a:schemeClr val="tx1"/>
                </a:solidFill>
              </a:rPr>
              <a:t>Lift station to be located in clear zone; </a:t>
            </a:r>
            <a:r>
              <a:rPr lang="en-US" sz="3600" b="1" dirty="0">
                <a:solidFill>
                  <a:schemeClr val="tx1"/>
                </a:solidFill>
              </a:rPr>
              <a:t>acceptable</a:t>
            </a:r>
            <a:r>
              <a:rPr lang="en-US" sz="3600" dirty="0">
                <a:solidFill>
                  <a:schemeClr val="tx1"/>
                </a:solidFill>
              </a:rPr>
              <a:t>, if airport has no plans to buy land; facility NOT occupied frequently</a:t>
            </a:r>
          </a:p>
          <a:p>
            <a:pPr marL="571500" indent="-571500">
              <a:buFont typeface="Arial" panose="020B0604020202020204" pitchFamily="34" charset="0"/>
              <a:buChar char="•"/>
            </a:pPr>
            <a:r>
              <a:rPr lang="en-US" sz="3600" dirty="0">
                <a:solidFill>
                  <a:schemeClr val="tx1"/>
                </a:solidFill>
              </a:rPr>
              <a:t>Convert industrial structure in clear zone to residential use; </a:t>
            </a:r>
            <a:r>
              <a:rPr lang="en-US" sz="3600" b="1" dirty="0">
                <a:solidFill>
                  <a:schemeClr val="tx1"/>
                </a:solidFill>
              </a:rPr>
              <a:t>NOT acceptable</a:t>
            </a:r>
            <a:endParaRPr lang="en-US" sz="3600" dirty="0">
              <a:solidFill>
                <a:schemeClr val="tx1"/>
              </a:solidFill>
            </a:endParaRPr>
          </a:p>
          <a:p>
            <a:pPr marL="571500" indent="-571500">
              <a:buFont typeface="Arial" panose="020B0604020202020204" pitchFamily="34" charset="0"/>
              <a:buChar char="•"/>
            </a:pPr>
            <a:r>
              <a:rPr lang="en-US" sz="3600" dirty="0">
                <a:solidFill>
                  <a:schemeClr val="tx1"/>
                </a:solidFill>
              </a:rPr>
              <a:t>Sale as is of HUD home in clear zone; </a:t>
            </a:r>
            <a:r>
              <a:rPr lang="en-US" sz="3600" b="1" dirty="0">
                <a:solidFill>
                  <a:schemeClr val="tx1"/>
                </a:solidFill>
              </a:rPr>
              <a:t>acceptable</a:t>
            </a:r>
            <a:r>
              <a:rPr lang="en-US" sz="3600" dirty="0">
                <a:solidFill>
                  <a:schemeClr val="tx1"/>
                </a:solidFill>
              </a:rPr>
              <a:t> if buyer signs disclosure form</a:t>
            </a:r>
          </a:p>
        </p:txBody>
      </p:sp>
      <p:sp>
        <p:nvSpPr>
          <p:cNvPr id="72706" name="Rectangle 2"/>
          <p:cNvSpPr>
            <a:spLocks noGrp="1" noChangeArrowheads="1"/>
          </p:cNvSpPr>
          <p:nvPr>
            <p:ph type="title" idx="4294967295"/>
          </p:nvPr>
        </p:nvSpPr>
        <p:spPr>
          <a:xfrm>
            <a:off x="29378" y="304800"/>
            <a:ext cx="8809822" cy="1143000"/>
          </a:xfrm>
          <a:solidFill>
            <a:schemeClr val="bg1"/>
          </a:solidFill>
        </p:spPr>
        <p:txBody>
          <a:bodyPr>
            <a:normAutofit/>
          </a:bodyPr>
          <a:lstStyle/>
          <a:p>
            <a:pPr algn="ctr"/>
            <a:r>
              <a:rPr lang="en-US" b="1" dirty="0"/>
              <a:t>Examples</a:t>
            </a:r>
          </a:p>
        </p:txBody>
      </p:sp>
      <p:sp>
        <p:nvSpPr>
          <p:cNvPr id="4" name="TextBox 3">
            <a:extLst>
              <a:ext uri="{FF2B5EF4-FFF2-40B4-BE49-F238E27FC236}">
                <a16:creationId xmlns:a16="http://schemas.microsoft.com/office/drawing/2014/main" id="{CD92373B-D2B7-44C9-8AA6-3C78662C22A5}"/>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25D0AD30-226B-4E2E-AC7A-09689EED73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6" name="Picture 5">
            <a:extLst>
              <a:ext uri="{FF2B5EF4-FFF2-40B4-BE49-F238E27FC236}">
                <a16:creationId xmlns:a16="http://schemas.microsoft.com/office/drawing/2014/main" id="{1876363F-A786-4D3F-A87D-2A26012B32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5943600"/>
            <a:ext cx="1237409" cy="340423"/>
          </a:xfrm>
          <a:prstGeom prst="rect">
            <a:avLst/>
          </a:prstGeom>
        </p:spPr>
      </p:pic>
      <p:sp>
        <p:nvSpPr>
          <p:cNvPr id="7" name="Slide Number Placeholder 3">
            <a:extLst>
              <a:ext uri="{FF2B5EF4-FFF2-40B4-BE49-F238E27FC236}">
                <a16:creationId xmlns:a16="http://schemas.microsoft.com/office/drawing/2014/main" id="{E6AE4D0E-038D-4DB1-A1B6-ABA615DAEFB4}"/>
              </a:ext>
            </a:extLst>
          </p:cNvPr>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36945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2"/>
          <p:cNvSpPr>
            <a:spLocks noGrp="1" noChangeArrowheads="1"/>
          </p:cNvSpPr>
          <p:nvPr>
            <p:ph type="sldNum" sz="quarter" idx="12"/>
          </p:nvPr>
        </p:nvSpPr>
        <p:spPr/>
        <p:txBody>
          <a:bodyPr/>
          <a:lstStyle>
            <a:lvl1pPr eaLnBrk="0" hangingPunct="0">
              <a:defRPr>
                <a:solidFill>
                  <a:schemeClr val="tx1"/>
                </a:solidFill>
                <a:latin typeface="Verdana" panose="020B0604030504040204" pitchFamily="34" charset="0"/>
              </a:defRPr>
            </a:lvl1pPr>
            <a:lvl2pPr marL="669249" indent="-257404" eaLnBrk="0" hangingPunct="0">
              <a:defRPr>
                <a:solidFill>
                  <a:schemeClr val="tx1"/>
                </a:solidFill>
                <a:latin typeface="Verdana" panose="020B0604030504040204" pitchFamily="34" charset="0"/>
              </a:defRPr>
            </a:lvl2pPr>
            <a:lvl3pPr marL="1029614" indent="-205923" eaLnBrk="0" hangingPunct="0">
              <a:defRPr>
                <a:solidFill>
                  <a:schemeClr val="tx1"/>
                </a:solidFill>
                <a:latin typeface="Verdana" panose="020B0604030504040204" pitchFamily="34" charset="0"/>
              </a:defRPr>
            </a:lvl3pPr>
            <a:lvl4pPr marL="1441460" indent="-205923" eaLnBrk="0" hangingPunct="0">
              <a:defRPr>
                <a:solidFill>
                  <a:schemeClr val="tx1"/>
                </a:solidFill>
                <a:latin typeface="Verdana" panose="020B0604030504040204" pitchFamily="34" charset="0"/>
              </a:defRPr>
            </a:lvl4pPr>
            <a:lvl5pPr marL="1853306" indent="-205923" eaLnBrk="0" hangingPunct="0">
              <a:defRPr>
                <a:solidFill>
                  <a:schemeClr val="tx1"/>
                </a:solidFill>
                <a:latin typeface="Verdana" panose="020B0604030504040204" pitchFamily="34" charset="0"/>
              </a:defRPr>
            </a:lvl5pPr>
            <a:lvl6pPr marL="2265152" indent="-205923" eaLnBrk="0" fontAlgn="base" hangingPunct="0">
              <a:spcBef>
                <a:spcPct val="0"/>
              </a:spcBef>
              <a:spcAft>
                <a:spcPct val="0"/>
              </a:spcAft>
              <a:defRPr>
                <a:solidFill>
                  <a:schemeClr val="tx1"/>
                </a:solidFill>
                <a:latin typeface="Verdana" panose="020B0604030504040204" pitchFamily="34" charset="0"/>
              </a:defRPr>
            </a:lvl6pPr>
            <a:lvl7pPr marL="2676997" indent="-205923" eaLnBrk="0" fontAlgn="base" hangingPunct="0">
              <a:spcBef>
                <a:spcPct val="0"/>
              </a:spcBef>
              <a:spcAft>
                <a:spcPct val="0"/>
              </a:spcAft>
              <a:defRPr>
                <a:solidFill>
                  <a:schemeClr val="tx1"/>
                </a:solidFill>
                <a:latin typeface="Verdana" panose="020B0604030504040204" pitchFamily="34" charset="0"/>
              </a:defRPr>
            </a:lvl7pPr>
            <a:lvl8pPr marL="3088843" indent="-205923" eaLnBrk="0" fontAlgn="base" hangingPunct="0">
              <a:spcBef>
                <a:spcPct val="0"/>
              </a:spcBef>
              <a:spcAft>
                <a:spcPct val="0"/>
              </a:spcAft>
              <a:defRPr>
                <a:solidFill>
                  <a:schemeClr val="tx1"/>
                </a:solidFill>
                <a:latin typeface="Verdana" panose="020B0604030504040204" pitchFamily="34" charset="0"/>
              </a:defRPr>
            </a:lvl8pPr>
            <a:lvl9pPr marL="3500689" indent="-205923"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25F309B-45B6-45E8-843B-EAEF91134EEA}" type="slidenum">
              <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525314" name="Rectangle 2"/>
          <p:cNvSpPr>
            <a:spLocks noGrp="1" noChangeArrowheads="1"/>
          </p:cNvSpPr>
          <p:nvPr>
            <p:ph type="title"/>
          </p:nvPr>
        </p:nvSpPr>
        <p:spPr>
          <a:xfrm>
            <a:off x="457630" y="152399"/>
            <a:ext cx="8227312" cy="1066801"/>
          </a:xfrm>
        </p:spPr>
        <p:txBody>
          <a:bodyPr>
            <a:normAutofit/>
          </a:bodyPr>
          <a:lstStyle/>
          <a:p>
            <a:pPr algn="ctr" eaLnBrk="1" hangingPunct="1">
              <a:defRPr/>
            </a:pPr>
            <a:r>
              <a:rPr lang="en-US" altLang="en-US" b="1" dirty="0"/>
              <a:t>Clear Zones Notification</a:t>
            </a:r>
            <a:endParaRPr lang="en-US" altLang="en-US" sz="3243" dirty="0"/>
          </a:p>
        </p:txBody>
      </p:sp>
      <p:sp>
        <p:nvSpPr>
          <p:cNvPr id="525315" name="Rectangle 3"/>
          <p:cNvSpPr>
            <a:spLocks noGrp="1" noChangeArrowheads="1"/>
          </p:cNvSpPr>
          <p:nvPr>
            <p:ph type="body" sz="half" idx="2"/>
          </p:nvPr>
        </p:nvSpPr>
        <p:spPr>
          <a:xfrm>
            <a:off x="457630" y="1390649"/>
            <a:ext cx="8181549" cy="4705351"/>
          </a:xfrm>
        </p:spPr>
        <p:txBody>
          <a:bodyPr/>
          <a:lstStyle/>
          <a:p>
            <a:pPr marL="0" indent="0" defTabSz="1311275" eaLnBrk="1" hangingPunct="1">
              <a:buFont typeface="Wingdings" panose="05000000000000000000" pitchFamily="2" charset="2"/>
              <a:buNone/>
              <a:defRPr/>
            </a:pPr>
            <a:r>
              <a:rPr lang="en-US" altLang="en-US" sz="3200" dirty="0">
                <a:solidFill>
                  <a:schemeClr val="tx1"/>
                </a:solidFill>
              </a:rPr>
              <a:t>Notification mandatory for acquisition or leasing including minor rehab in Clear Zone</a:t>
            </a:r>
          </a:p>
          <a:p>
            <a:pPr>
              <a:lnSpc>
                <a:spcPct val="90000"/>
              </a:lnSpc>
            </a:pPr>
            <a:r>
              <a:rPr lang="en-US" altLang="en-US" sz="3200" dirty="0">
                <a:solidFill>
                  <a:schemeClr val="tx1"/>
                </a:solidFill>
              </a:rPr>
              <a:t>Leasing, purchase or sale in Clear Zone or APZ</a:t>
            </a:r>
          </a:p>
          <a:p>
            <a:pPr>
              <a:lnSpc>
                <a:spcPct val="90000"/>
              </a:lnSpc>
            </a:pPr>
            <a:r>
              <a:rPr lang="en-US" altLang="en-US" sz="3200" dirty="0">
                <a:solidFill>
                  <a:schemeClr val="tx1"/>
                </a:solidFill>
              </a:rPr>
              <a:t>Requires  Notice</a:t>
            </a:r>
          </a:p>
          <a:p>
            <a:pPr eaLnBrk="1" hangingPunct="1">
              <a:buFont typeface="Wingdings" panose="05000000000000000000" pitchFamily="2" charset="2"/>
              <a:buNone/>
              <a:defRPr/>
            </a:pPr>
            <a:endParaRPr lang="en-US" altLang="en-US" sz="2883" dirty="0"/>
          </a:p>
        </p:txBody>
      </p:sp>
      <p:grpSp>
        <p:nvGrpSpPr>
          <p:cNvPr id="159749" name="Group 25"/>
          <p:cNvGrpSpPr>
            <a:grpSpLocks/>
          </p:cNvGrpSpPr>
          <p:nvPr/>
        </p:nvGrpSpPr>
        <p:grpSpPr bwMode="auto">
          <a:xfrm rot="5400000" flipH="1">
            <a:off x="3306321" y="2561412"/>
            <a:ext cx="1911746" cy="4582011"/>
            <a:chOff x="3181" y="1164"/>
            <a:chExt cx="990" cy="1644"/>
          </a:xfrm>
        </p:grpSpPr>
        <p:sp>
          <p:nvSpPr>
            <p:cNvPr id="159751" name="Rectangle 26"/>
            <p:cNvSpPr>
              <a:spLocks noChangeArrowheads="1"/>
            </p:cNvSpPr>
            <p:nvPr/>
          </p:nvSpPr>
          <p:spPr bwMode="auto">
            <a:xfrm>
              <a:off x="3190" y="1177"/>
              <a:ext cx="972" cy="9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621"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59752" name="Freeform 27"/>
            <p:cNvSpPr>
              <a:spLocks/>
            </p:cNvSpPr>
            <p:nvPr/>
          </p:nvSpPr>
          <p:spPr bwMode="auto">
            <a:xfrm>
              <a:off x="3448" y="1827"/>
              <a:ext cx="466" cy="499"/>
            </a:xfrm>
            <a:custGeom>
              <a:avLst/>
              <a:gdLst>
                <a:gd name="T0" fmla="*/ 466 w 3730"/>
                <a:gd name="T1" fmla="*/ 0 h 3997"/>
                <a:gd name="T2" fmla="*/ 417 w 3730"/>
                <a:gd name="T3" fmla="*/ 0 h 3997"/>
                <a:gd name="T4" fmla="*/ 386 w 3730"/>
                <a:gd name="T5" fmla="*/ 13 h 3997"/>
                <a:gd name="T6" fmla="*/ 355 w 3730"/>
                <a:gd name="T7" fmla="*/ 44 h 3997"/>
                <a:gd name="T8" fmla="*/ 337 w 3730"/>
                <a:gd name="T9" fmla="*/ 84 h 3997"/>
                <a:gd name="T10" fmla="*/ 337 w 3730"/>
                <a:gd name="T11" fmla="*/ 216 h 3997"/>
                <a:gd name="T12" fmla="*/ 284 w 3730"/>
                <a:gd name="T13" fmla="*/ 216 h 3997"/>
                <a:gd name="T14" fmla="*/ 249 w 3730"/>
                <a:gd name="T15" fmla="*/ 225 h 3997"/>
                <a:gd name="T16" fmla="*/ 209 w 3730"/>
                <a:gd name="T17" fmla="*/ 252 h 3997"/>
                <a:gd name="T18" fmla="*/ 191 w 3730"/>
                <a:gd name="T19" fmla="*/ 278 h 3997"/>
                <a:gd name="T20" fmla="*/ 178 w 3730"/>
                <a:gd name="T21" fmla="*/ 300 h 3997"/>
                <a:gd name="T22" fmla="*/ 0 w 3730"/>
                <a:gd name="T23" fmla="*/ 300 h 3997"/>
                <a:gd name="T24" fmla="*/ 0 w 3730"/>
                <a:gd name="T25" fmla="*/ 362 h 3997"/>
                <a:gd name="T26" fmla="*/ 13 w 3730"/>
                <a:gd name="T27" fmla="*/ 410 h 3997"/>
                <a:gd name="T28" fmla="*/ 40 w 3730"/>
                <a:gd name="T29" fmla="*/ 455 h 3997"/>
                <a:gd name="T30" fmla="*/ 98 w 3730"/>
                <a:gd name="T31" fmla="*/ 499 h 3997"/>
                <a:gd name="T32" fmla="*/ 351 w 3730"/>
                <a:gd name="T33" fmla="*/ 499 h 3997"/>
                <a:gd name="T34" fmla="*/ 404 w 3730"/>
                <a:gd name="T35" fmla="*/ 472 h 3997"/>
                <a:gd name="T36" fmla="*/ 439 w 3730"/>
                <a:gd name="T37" fmla="*/ 437 h 3997"/>
                <a:gd name="T38" fmla="*/ 462 w 3730"/>
                <a:gd name="T39" fmla="*/ 393 h 3997"/>
                <a:gd name="T40" fmla="*/ 466 w 3730"/>
                <a:gd name="T41" fmla="*/ 358 h 3997"/>
                <a:gd name="T42" fmla="*/ 466 w 3730"/>
                <a:gd name="T43" fmla="*/ 0 h 39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30"/>
                <a:gd name="T67" fmla="*/ 0 h 3997"/>
                <a:gd name="T68" fmla="*/ 3730 w 3730"/>
                <a:gd name="T69" fmla="*/ 3997 h 399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30" h="3997">
                  <a:moveTo>
                    <a:pt x="3730" y="0"/>
                  </a:moveTo>
                  <a:lnTo>
                    <a:pt x="3338" y="0"/>
                  </a:lnTo>
                  <a:lnTo>
                    <a:pt x="3091" y="104"/>
                  </a:lnTo>
                  <a:lnTo>
                    <a:pt x="2841" y="353"/>
                  </a:lnTo>
                  <a:lnTo>
                    <a:pt x="2699" y="671"/>
                  </a:lnTo>
                  <a:lnTo>
                    <a:pt x="2699" y="1732"/>
                  </a:lnTo>
                  <a:lnTo>
                    <a:pt x="2274" y="1732"/>
                  </a:lnTo>
                  <a:lnTo>
                    <a:pt x="1990" y="1803"/>
                  </a:lnTo>
                  <a:lnTo>
                    <a:pt x="1669" y="2015"/>
                  </a:lnTo>
                  <a:lnTo>
                    <a:pt x="1528" y="2228"/>
                  </a:lnTo>
                  <a:lnTo>
                    <a:pt x="1421" y="2405"/>
                  </a:lnTo>
                  <a:lnTo>
                    <a:pt x="0" y="2405"/>
                  </a:lnTo>
                  <a:lnTo>
                    <a:pt x="0" y="2898"/>
                  </a:lnTo>
                  <a:lnTo>
                    <a:pt x="107" y="3287"/>
                  </a:lnTo>
                  <a:lnTo>
                    <a:pt x="320" y="3641"/>
                  </a:lnTo>
                  <a:lnTo>
                    <a:pt x="782" y="3997"/>
                  </a:lnTo>
                  <a:lnTo>
                    <a:pt x="2806" y="3997"/>
                  </a:lnTo>
                  <a:lnTo>
                    <a:pt x="3231" y="3783"/>
                  </a:lnTo>
                  <a:lnTo>
                    <a:pt x="3516" y="3501"/>
                  </a:lnTo>
                  <a:lnTo>
                    <a:pt x="3694" y="3147"/>
                  </a:lnTo>
                  <a:lnTo>
                    <a:pt x="3730" y="2865"/>
                  </a:lnTo>
                  <a:lnTo>
                    <a:pt x="3730" y="0"/>
                  </a:lnTo>
                  <a:close/>
                </a:path>
              </a:pathLst>
            </a:custGeom>
            <a:solidFill>
              <a:srgbClr val="FFC98E"/>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1" b="0" i="0" u="none" strike="noStrike" kern="1200" cap="none" spc="0" normalizeH="0" baseline="0" noProof="0">
                <a:ln>
                  <a:noFill/>
                </a:ln>
                <a:solidFill>
                  <a:prstClr val="black"/>
                </a:solidFill>
                <a:effectLst/>
                <a:uLnTx/>
                <a:uFillTx/>
                <a:latin typeface="Calibri"/>
                <a:ea typeface="+mn-ea"/>
                <a:cs typeface="+mn-cs"/>
              </a:endParaRPr>
            </a:p>
          </p:txBody>
        </p:sp>
        <p:sp>
          <p:nvSpPr>
            <p:cNvPr id="159753" name="Freeform 28"/>
            <p:cNvSpPr>
              <a:spLocks/>
            </p:cNvSpPr>
            <p:nvPr/>
          </p:nvSpPr>
          <p:spPr bwMode="auto">
            <a:xfrm>
              <a:off x="3426" y="2331"/>
              <a:ext cx="488" cy="97"/>
            </a:xfrm>
            <a:custGeom>
              <a:avLst/>
              <a:gdLst>
                <a:gd name="T0" fmla="*/ 0 w 3907"/>
                <a:gd name="T1" fmla="*/ 97 h 779"/>
                <a:gd name="T2" fmla="*/ 0 w 3907"/>
                <a:gd name="T3" fmla="*/ 66 h 779"/>
                <a:gd name="T4" fmla="*/ 13 w 3907"/>
                <a:gd name="T5" fmla="*/ 40 h 779"/>
                <a:gd name="T6" fmla="*/ 40 w 3907"/>
                <a:gd name="T7" fmla="*/ 13 h 779"/>
                <a:gd name="T8" fmla="*/ 66 w 3907"/>
                <a:gd name="T9" fmla="*/ 0 h 779"/>
                <a:gd name="T10" fmla="*/ 488 w 3907"/>
                <a:gd name="T11" fmla="*/ 0 h 779"/>
                <a:gd name="T12" fmla="*/ 488 w 3907"/>
                <a:gd name="T13" fmla="*/ 97 h 779"/>
                <a:gd name="T14" fmla="*/ 0 w 3907"/>
                <a:gd name="T15" fmla="*/ 97 h 779"/>
                <a:gd name="T16" fmla="*/ 0 60000 65536"/>
                <a:gd name="T17" fmla="*/ 0 60000 65536"/>
                <a:gd name="T18" fmla="*/ 0 60000 65536"/>
                <a:gd name="T19" fmla="*/ 0 60000 65536"/>
                <a:gd name="T20" fmla="*/ 0 60000 65536"/>
                <a:gd name="T21" fmla="*/ 0 60000 65536"/>
                <a:gd name="T22" fmla="*/ 0 60000 65536"/>
                <a:gd name="T23" fmla="*/ 0 60000 65536"/>
                <a:gd name="T24" fmla="*/ 0 w 3907"/>
                <a:gd name="T25" fmla="*/ 0 h 779"/>
                <a:gd name="T26" fmla="*/ 3907 w 3907"/>
                <a:gd name="T27" fmla="*/ 779 h 7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07" h="779">
                  <a:moveTo>
                    <a:pt x="0" y="779"/>
                  </a:moveTo>
                  <a:lnTo>
                    <a:pt x="0" y="530"/>
                  </a:lnTo>
                  <a:lnTo>
                    <a:pt x="107" y="319"/>
                  </a:lnTo>
                  <a:lnTo>
                    <a:pt x="319" y="107"/>
                  </a:lnTo>
                  <a:lnTo>
                    <a:pt x="532" y="0"/>
                  </a:lnTo>
                  <a:lnTo>
                    <a:pt x="3907" y="0"/>
                  </a:lnTo>
                  <a:lnTo>
                    <a:pt x="3907" y="779"/>
                  </a:lnTo>
                  <a:lnTo>
                    <a:pt x="0" y="7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1" b="0" i="0" u="none" strike="noStrike" kern="1200" cap="none" spc="0" normalizeH="0" baseline="0" noProof="0">
                <a:ln>
                  <a:noFill/>
                </a:ln>
                <a:solidFill>
                  <a:prstClr val="black"/>
                </a:solidFill>
                <a:effectLst/>
                <a:uLnTx/>
                <a:uFillTx/>
                <a:latin typeface="Calibri"/>
                <a:ea typeface="+mn-ea"/>
                <a:cs typeface="+mn-cs"/>
              </a:endParaRPr>
            </a:p>
          </p:txBody>
        </p:sp>
        <p:sp>
          <p:nvSpPr>
            <p:cNvPr id="159754" name="Rectangle 29"/>
            <p:cNvSpPr>
              <a:spLocks noChangeArrowheads="1"/>
            </p:cNvSpPr>
            <p:nvPr/>
          </p:nvSpPr>
          <p:spPr bwMode="auto">
            <a:xfrm>
              <a:off x="3381" y="2485"/>
              <a:ext cx="573" cy="226"/>
            </a:xfrm>
            <a:prstGeom prst="rect">
              <a:avLst/>
            </a:prstGeom>
            <a:solidFill>
              <a:srgbClr val="FFEA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621"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59755" name="Freeform 30"/>
            <p:cNvSpPr>
              <a:spLocks/>
            </p:cNvSpPr>
            <p:nvPr/>
          </p:nvSpPr>
          <p:spPr bwMode="auto">
            <a:xfrm>
              <a:off x="3372" y="2415"/>
              <a:ext cx="591" cy="393"/>
            </a:xfrm>
            <a:custGeom>
              <a:avLst/>
              <a:gdLst>
                <a:gd name="T0" fmla="*/ 591 w 4726"/>
                <a:gd name="T1" fmla="*/ 110 h 3146"/>
                <a:gd name="T2" fmla="*/ 575 w 4726"/>
                <a:gd name="T3" fmla="*/ 121 h 3146"/>
                <a:gd name="T4" fmla="*/ 559 w 4726"/>
                <a:gd name="T5" fmla="*/ 128 h 3146"/>
                <a:gd name="T6" fmla="*/ 543 w 4726"/>
                <a:gd name="T7" fmla="*/ 131 h 3146"/>
                <a:gd name="T8" fmla="*/ 526 w 4726"/>
                <a:gd name="T9" fmla="*/ 132 h 3146"/>
                <a:gd name="T10" fmla="*/ 509 w 4726"/>
                <a:gd name="T11" fmla="*/ 129 h 3146"/>
                <a:gd name="T12" fmla="*/ 493 w 4726"/>
                <a:gd name="T13" fmla="*/ 124 h 3146"/>
                <a:gd name="T14" fmla="*/ 478 w 4726"/>
                <a:gd name="T15" fmla="*/ 115 h 3146"/>
                <a:gd name="T16" fmla="*/ 463 w 4726"/>
                <a:gd name="T17" fmla="*/ 104 h 3146"/>
                <a:gd name="T18" fmla="*/ 448 w 4726"/>
                <a:gd name="T19" fmla="*/ 95 h 3146"/>
                <a:gd name="T20" fmla="*/ 431 w 4726"/>
                <a:gd name="T21" fmla="*/ 90 h 3146"/>
                <a:gd name="T22" fmla="*/ 414 w 4726"/>
                <a:gd name="T23" fmla="*/ 88 h 3146"/>
                <a:gd name="T24" fmla="*/ 397 w 4726"/>
                <a:gd name="T25" fmla="*/ 89 h 3146"/>
                <a:gd name="T26" fmla="*/ 381 w 4726"/>
                <a:gd name="T27" fmla="*/ 93 h 3146"/>
                <a:gd name="T28" fmla="*/ 365 w 4726"/>
                <a:gd name="T29" fmla="*/ 100 h 3146"/>
                <a:gd name="T30" fmla="*/ 351 w 4726"/>
                <a:gd name="T31" fmla="*/ 110 h 3146"/>
                <a:gd name="T32" fmla="*/ 336 w 4726"/>
                <a:gd name="T33" fmla="*/ 121 h 3146"/>
                <a:gd name="T34" fmla="*/ 320 w 4726"/>
                <a:gd name="T35" fmla="*/ 128 h 3146"/>
                <a:gd name="T36" fmla="*/ 303 w 4726"/>
                <a:gd name="T37" fmla="*/ 131 h 3146"/>
                <a:gd name="T38" fmla="*/ 286 w 4726"/>
                <a:gd name="T39" fmla="*/ 132 h 3146"/>
                <a:gd name="T40" fmla="*/ 269 w 4726"/>
                <a:gd name="T41" fmla="*/ 129 h 3146"/>
                <a:gd name="T42" fmla="*/ 252 w 4726"/>
                <a:gd name="T43" fmla="*/ 124 h 3146"/>
                <a:gd name="T44" fmla="*/ 238 w 4726"/>
                <a:gd name="T45" fmla="*/ 115 h 3146"/>
                <a:gd name="T46" fmla="*/ 223 w 4726"/>
                <a:gd name="T47" fmla="*/ 104 h 3146"/>
                <a:gd name="T48" fmla="*/ 208 w 4726"/>
                <a:gd name="T49" fmla="*/ 96 h 3146"/>
                <a:gd name="T50" fmla="*/ 192 w 4726"/>
                <a:gd name="T51" fmla="*/ 90 h 3146"/>
                <a:gd name="T52" fmla="*/ 175 w 4726"/>
                <a:gd name="T53" fmla="*/ 88 h 3146"/>
                <a:gd name="T54" fmla="*/ 158 w 4726"/>
                <a:gd name="T55" fmla="*/ 89 h 3146"/>
                <a:gd name="T56" fmla="*/ 141 w 4726"/>
                <a:gd name="T57" fmla="*/ 93 h 3146"/>
                <a:gd name="T58" fmla="*/ 125 w 4726"/>
                <a:gd name="T59" fmla="*/ 100 h 3146"/>
                <a:gd name="T60" fmla="*/ 111 w 4726"/>
                <a:gd name="T61" fmla="*/ 110 h 3146"/>
                <a:gd name="T62" fmla="*/ 96 w 4726"/>
                <a:gd name="T63" fmla="*/ 121 h 3146"/>
                <a:gd name="T64" fmla="*/ 80 w 4726"/>
                <a:gd name="T65" fmla="*/ 128 h 3146"/>
                <a:gd name="T66" fmla="*/ 63 w 4726"/>
                <a:gd name="T67" fmla="*/ 132 h 3146"/>
                <a:gd name="T68" fmla="*/ 46 w 4726"/>
                <a:gd name="T69" fmla="*/ 132 h 3146"/>
                <a:gd name="T70" fmla="*/ 29 w 4726"/>
                <a:gd name="T71" fmla="*/ 130 h 3146"/>
                <a:gd name="T72" fmla="*/ 22 w 4726"/>
                <a:gd name="T73" fmla="*/ 393 h 3146"/>
                <a:gd name="T74" fmla="*/ 0 w 4726"/>
                <a:gd name="T75" fmla="*/ 0 h 3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26"/>
                <a:gd name="T115" fmla="*/ 0 h 3146"/>
                <a:gd name="T116" fmla="*/ 4726 w 4726"/>
                <a:gd name="T117" fmla="*/ 3146 h 31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26" h="3146">
                  <a:moveTo>
                    <a:pt x="4725" y="0"/>
                  </a:moveTo>
                  <a:lnTo>
                    <a:pt x="4726" y="880"/>
                  </a:lnTo>
                  <a:lnTo>
                    <a:pt x="4660" y="930"/>
                  </a:lnTo>
                  <a:lnTo>
                    <a:pt x="4601" y="967"/>
                  </a:lnTo>
                  <a:lnTo>
                    <a:pt x="4540" y="997"/>
                  </a:lnTo>
                  <a:lnTo>
                    <a:pt x="4474" y="1021"/>
                  </a:lnTo>
                  <a:lnTo>
                    <a:pt x="4408" y="1039"/>
                  </a:lnTo>
                  <a:lnTo>
                    <a:pt x="4341" y="1051"/>
                  </a:lnTo>
                  <a:lnTo>
                    <a:pt x="4273" y="1057"/>
                  </a:lnTo>
                  <a:lnTo>
                    <a:pt x="4204" y="1057"/>
                  </a:lnTo>
                  <a:lnTo>
                    <a:pt x="4136" y="1049"/>
                  </a:lnTo>
                  <a:lnTo>
                    <a:pt x="4069" y="1035"/>
                  </a:lnTo>
                  <a:lnTo>
                    <a:pt x="4003" y="1016"/>
                  </a:lnTo>
                  <a:lnTo>
                    <a:pt x="3939" y="990"/>
                  </a:lnTo>
                  <a:lnTo>
                    <a:pt x="3878" y="959"/>
                  </a:lnTo>
                  <a:lnTo>
                    <a:pt x="3819" y="922"/>
                  </a:lnTo>
                  <a:lnTo>
                    <a:pt x="3755" y="871"/>
                  </a:lnTo>
                  <a:lnTo>
                    <a:pt x="3700" y="830"/>
                  </a:lnTo>
                  <a:lnTo>
                    <a:pt x="3642" y="794"/>
                  </a:lnTo>
                  <a:lnTo>
                    <a:pt x="3580" y="763"/>
                  </a:lnTo>
                  <a:lnTo>
                    <a:pt x="3516" y="739"/>
                  </a:lnTo>
                  <a:lnTo>
                    <a:pt x="3448" y="721"/>
                  </a:lnTo>
                  <a:lnTo>
                    <a:pt x="3382" y="708"/>
                  </a:lnTo>
                  <a:lnTo>
                    <a:pt x="3313" y="703"/>
                  </a:lnTo>
                  <a:lnTo>
                    <a:pt x="3244" y="703"/>
                  </a:lnTo>
                  <a:lnTo>
                    <a:pt x="3177" y="711"/>
                  </a:lnTo>
                  <a:lnTo>
                    <a:pt x="3109" y="725"/>
                  </a:lnTo>
                  <a:lnTo>
                    <a:pt x="3043" y="743"/>
                  </a:lnTo>
                  <a:lnTo>
                    <a:pt x="2979" y="769"/>
                  </a:lnTo>
                  <a:lnTo>
                    <a:pt x="2918" y="802"/>
                  </a:lnTo>
                  <a:lnTo>
                    <a:pt x="2860" y="838"/>
                  </a:lnTo>
                  <a:lnTo>
                    <a:pt x="2808" y="880"/>
                  </a:lnTo>
                  <a:lnTo>
                    <a:pt x="2742" y="930"/>
                  </a:lnTo>
                  <a:lnTo>
                    <a:pt x="2683" y="967"/>
                  </a:lnTo>
                  <a:lnTo>
                    <a:pt x="2620" y="997"/>
                  </a:lnTo>
                  <a:lnTo>
                    <a:pt x="2556" y="1021"/>
                  </a:lnTo>
                  <a:lnTo>
                    <a:pt x="2490" y="1039"/>
                  </a:lnTo>
                  <a:lnTo>
                    <a:pt x="2422" y="1051"/>
                  </a:lnTo>
                  <a:lnTo>
                    <a:pt x="2354" y="1057"/>
                  </a:lnTo>
                  <a:lnTo>
                    <a:pt x="2286" y="1057"/>
                  </a:lnTo>
                  <a:lnTo>
                    <a:pt x="2217" y="1049"/>
                  </a:lnTo>
                  <a:lnTo>
                    <a:pt x="2151" y="1035"/>
                  </a:lnTo>
                  <a:lnTo>
                    <a:pt x="2083" y="1016"/>
                  </a:lnTo>
                  <a:lnTo>
                    <a:pt x="2019" y="990"/>
                  </a:lnTo>
                  <a:lnTo>
                    <a:pt x="1958" y="959"/>
                  </a:lnTo>
                  <a:lnTo>
                    <a:pt x="1900" y="922"/>
                  </a:lnTo>
                  <a:lnTo>
                    <a:pt x="1848" y="880"/>
                  </a:lnTo>
                  <a:lnTo>
                    <a:pt x="1783" y="832"/>
                  </a:lnTo>
                  <a:lnTo>
                    <a:pt x="1726" y="795"/>
                  </a:lnTo>
                  <a:lnTo>
                    <a:pt x="1663" y="766"/>
                  </a:lnTo>
                  <a:lnTo>
                    <a:pt x="1598" y="741"/>
                  </a:lnTo>
                  <a:lnTo>
                    <a:pt x="1532" y="723"/>
                  </a:lnTo>
                  <a:lnTo>
                    <a:pt x="1465" y="711"/>
                  </a:lnTo>
                  <a:lnTo>
                    <a:pt x="1396" y="705"/>
                  </a:lnTo>
                  <a:lnTo>
                    <a:pt x="1328" y="705"/>
                  </a:lnTo>
                  <a:lnTo>
                    <a:pt x="1260" y="713"/>
                  </a:lnTo>
                  <a:lnTo>
                    <a:pt x="1192" y="726"/>
                  </a:lnTo>
                  <a:lnTo>
                    <a:pt x="1126" y="745"/>
                  </a:lnTo>
                  <a:lnTo>
                    <a:pt x="1062" y="771"/>
                  </a:lnTo>
                  <a:lnTo>
                    <a:pt x="1001" y="804"/>
                  </a:lnTo>
                  <a:lnTo>
                    <a:pt x="942" y="840"/>
                  </a:lnTo>
                  <a:lnTo>
                    <a:pt x="891" y="881"/>
                  </a:lnTo>
                  <a:lnTo>
                    <a:pt x="824" y="932"/>
                  </a:lnTo>
                  <a:lnTo>
                    <a:pt x="766" y="968"/>
                  </a:lnTo>
                  <a:lnTo>
                    <a:pt x="703" y="998"/>
                  </a:lnTo>
                  <a:lnTo>
                    <a:pt x="639" y="1023"/>
                  </a:lnTo>
                  <a:lnTo>
                    <a:pt x="572" y="1041"/>
                  </a:lnTo>
                  <a:lnTo>
                    <a:pt x="506" y="1053"/>
                  </a:lnTo>
                  <a:lnTo>
                    <a:pt x="437" y="1059"/>
                  </a:lnTo>
                  <a:lnTo>
                    <a:pt x="369" y="1059"/>
                  </a:lnTo>
                  <a:lnTo>
                    <a:pt x="300" y="1051"/>
                  </a:lnTo>
                  <a:lnTo>
                    <a:pt x="234" y="1037"/>
                  </a:lnTo>
                  <a:lnTo>
                    <a:pt x="178" y="1025"/>
                  </a:lnTo>
                  <a:lnTo>
                    <a:pt x="178" y="3146"/>
                  </a:lnTo>
                  <a:lnTo>
                    <a:pt x="0" y="3146"/>
                  </a:lnTo>
                  <a:lnTo>
                    <a:pt x="0" y="0"/>
                  </a:lnTo>
                  <a:lnTo>
                    <a:pt x="47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1" b="0" i="0" u="none" strike="noStrike" kern="1200" cap="none" spc="0" normalizeH="0" baseline="0" noProof="0">
                <a:ln>
                  <a:noFill/>
                </a:ln>
                <a:solidFill>
                  <a:prstClr val="black"/>
                </a:solidFill>
                <a:effectLst/>
                <a:uLnTx/>
                <a:uFillTx/>
                <a:latin typeface="Calibri"/>
                <a:ea typeface="+mn-ea"/>
                <a:cs typeface="+mn-cs"/>
              </a:endParaRPr>
            </a:p>
          </p:txBody>
        </p:sp>
        <p:sp>
          <p:nvSpPr>
            <p:cNvPr id="159756" name="Freeform 31"/>
            <p:cNvSpPr>
              <a:spLocks/>
            </p:cNvSpPr>
            <p:nvPr/>
          </p:nvSpPr>
          <p:spPr bwMode="auto">
            <a:xfrm>
              <a:off x="3370" y="2415"/>
              <a:ext cx="593" cy="393"/>
            </a:xfrm>
            <a:custGeom>
              <a:avLst/>
              <a:gdLst>
                <a:gd name="T0" fmla="*/ 571 w 4742"/>
                <a:gd name="T1" fmla="*/ 0 h 3146"/>
                <a:gd name="T2" fmla="*/ 562 w 4742"/>
                <a:gd name="T3" fmla="*/ 255 h 3146"/>
                <a:gd name="T4" fmla="*/ 545 w 4742"/>
                <a:gd name="T5" fmla="*/ 259 h 3146"/>
                <a:gd name="T6" fmla="*/ 528 w 4742"/>
                <a:gd name="T7" fmla="*/ 260 h 3146"/>
                <a:gd name="T8" fmla="*/ 511 w 4742"/>
                <a:gd name="T9" fmla="*/ 257 h 3146"/>
                <a:gd name="T10" fmla="*/ 495 w 4742"/>
                <a:gd name="T11" fmla="*/ 252 h 3146"/>
                <a:gd name="T12" fmla="*/ 480 w 4742"/>
                <a:gd name="T13" fmla="*/ 243 h 3146"/>
                <a:gd name="T14" fmla="*/ 465 w 4742"/>
                <a:gd name="T15" fmla="*/ 231 h 3146"/>
                <a:gd name="T16" fmla="*/ 450 w 4742"/>
                <a:gd name="T17" fmla="*/ 223 h 3146"/>
                <a:gd name="T18" fmla="*/ 433 w 4742"/>
                <a:gd name="T19" fmla="*/ 218 h 3146"/>
                <a:gd name="T20" fmla="*/ 416 w 4742"/>
                <a:gd name="T21" fmla="*/ 216 h 3146"/>
                <a:gd name="T22" fmla="*/ 399 w 4742"/>
                <a:gd name="T23" fmla="*/ 217 h 3146"/>
                <a:gd name="T24" fmla="*/ 383 w 4742"/>
                <a:gd name="T25" fmla="*/ 221 h 3146"/>
                <a:gd name="T26" fmla="*/ 367 w 4742"/>
                <a:gd name="T27" fmla="*/ 228 h 3146"/>
                <a:gd name="T28" fmla="*/ 353 w 4742"/>
                <a:gd name="T29" fmla="*/ 238 h 3146"/>
                <a:gd name="T30" fmla="*/ 338 w 4742"/>
                <a:gd name="T31" fmla="*/ 249 h 3146"/>
                <a:gd name="T32" fmla="*/ 322 w 4742"/>
                <a:gd name="T33" fmla="*/ 255 h 3146"/>
                <a:gd name="T34" fmla="*/ 305 w 4742"/>
                <a:gd name="T35" fmla="*/ 259 h 3146"/>
                <a:gd name="T36" fmla="*/ 288 w 4742"/>
                <a:gd name="T37" fmla="*/ 260 h 3146"/>
                <a:gd name="T38" fmla="*/ 271 w 4742"/>
                <a:gd name="T39" fmla="*/ 257 h 3146"/>
                <a:gd name="T40" fmla="*/ 255 w 4742"/>
                <a:gd name="T41" fmla="*/ 252 h 3146"/>
                <a:gd name="T42" fmla="*/ 240 w 4742"/>
                <a:gd name="T43" fmla="*/ 243 h 3146"/>
                <a:gd name="T44" fmla="*/ 225 w 4742"/>
                <a:gd name="T45" fmla="*/ 232 h 3146"/>
                <a:gd name="T46" fmla="*/ 210 w 4742"/>
                <a:gd name="T47" fmla="*/ 223 h 3146"/>
                <a:gd name="T48" fmla="*/ 194 w 4742"/>
                <a:gd name="T49" fmla="*/ 218 h 3146"/>
                <a:gd name="T50" fmla="*/ 177 w 4742"/>
                <a:gd name="T51" fmla="*/ 216 h 3146"/>
                <a:gd name="T52" fmla="*/ 160 w 4742"/>
                <a:gd name="T53" fmla="*/ 217 h 3146"/>
                <a:gd name="T54" fmla="*/ 143 w 4742"/>
                <a:gd name="T55" fmla="*/ 221 h 3146"/>
                <a:gd name="T56" fmla="*/ 127 w 4742"/>
                <a:gd name="T57" fmla="*/ 228 h 3146"/>
                <a:gd name="T58" fmla="*/ 114 w 4742"/>
                <a:gd name="T59" fmla="*/ 238 h 3146"/>
                <a:gd name="T60" fmla="*/ 98 w 4742"/>
                <a:gd name="T61" fmla="*/ 249 h 3146"/>
                <a:gd name="T62" fmla="*/ 82 w 4742"/>
                <a:gd name="T63" fmla="*/ 256 h 3146"/>
                <a:gd name="T64" fmla="*/ 65 w 4742"/>
                <a:gd name="T65" fmla="*/ 259 h 3146"/>
                <a:gd name="T66" fmla="*/ 48 w 4742"/>
                <a:gd name="T67" fmla="*/ 260 h 3146"/>
                <a:gd name="T68" fmla="*/ 31 w 4742"/>
                <a:gd name="T69" fmla="*/ 257 h 3146"/>
                <a:gd name="T70" fmla="*/ 15 w 4742"/>
                <a:gd name="T71" fmla="*/ 252 h 3146"/>
                <a:gd name="T72" fmla="*/ 0 w 4742"/>
                <a:gd name="T73" fmla="*/ 243 h 3146"/>
                <a:gd name="T74" fmla="*/ 593 w 4742"/>
                <a:gd name="T75" fmla="*/ 393 h 3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42"/>
                <a:gd name="T115" fmla="*/ 0 h 3146"/>
                <a:gd name="T116" fmla="*/ 4742 w 4742"/>
                <a:gd name="T117" fmla="*/ 3146 h 31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42" h="3146">
                  <a:moveTo>
                    <a:pt x="4742" y="0"/>
                  </a:moveTo>
                  <a:lnTo>
                    <a:pt x="4564" y="0"/>
                  </a:lnTo>
                  <a:lnTo>
                    <a:pt x="4564" y="2014"/>
                  </a:lnTo>
                  <a:lnTo>
                    <a:pt x="4491" y="2044"/>
                  </a:lnTo>
                  <a:lnTo>
                    <a:pt x="4425" y="2062"/>
                  </a:lnTo>
                  <a:lnTo>
                    <a:pt x="4358" y="2074"/>
                  </a:lnTo>
                  <a:lnTo>
                    <a:pt x="4290" y="2081"/>
                  </a:lnTo>
                  <a:lnTo>
                    <a:pt x="4221" y="2081"/>
                  </a:lnTo>
                  <a:lnTo>
                    <a:pt x="4153" y="2072"/>
                  </a:lnTo>
                  <a:lnTo>
                    <a:pt x="4086" y="2059"/>
                  </a:lnTo>
                  <a:lnTo>
                    <a:pt x="4020" y="2041"/>
                  </a:lnTo>
                  <a:lnTo>
                    <a:pt x="3956" y="2014"/>
                  </a:lnTo>
                  <a:lnTo>
                    <a:pt x="3895" y="1982"/>
                  </a:lnTo>
                  <a:lnTo>
                    <a:pt x="3836" y="1945"/>
                  </a:lnTo>
                  <a:lnTo>
                    <a:pt x="3772" y="1896"/>
                  </a:lnTo>
                  <a:lnTo>
                    <a:pt x="3717" y="1853"/>
                  </a:lnTo>
                  <a:lnTo>
                    <a:pt x="3659" y="1817"/>
                  </a:lnTo>
                  <a:lnTo>
                    <a:pt x="3597" y="1786"/>
                  </a:lnTo>
                  <a:lnTo>
                    <a:pt x="3533" y="1762"/>
                  </a:lnTo>
                  <a:lnTo>
                    <a:pt x="3465" y="1744"/>
                  </a:lnTo>
                  <a:lnTo>
                    <a:pt x="3399" y="1733"/>
                  </a:lnTo>
                  <a:lnTo>
                    <a:pt x="3330" y="1726"/>
                  </a:lnTo>
                  <a:lnTo>
                    <a:pt x="3261" y="1726"/>
                  </a:lnTo>
                  <a:lnTo>
                    <a:pt x="3194" y="1734"/>
                  </a:lnTo>
                  <a:lnTo>
                    <a:pt x="3126" y="1748"/>
                  </a:lnTo>
                  <a:lnTo>
                    <a:pt x="3060" y="1766"/>
                  </a:lnTo>
                  <a:lnTo>
                    <a:pt x="2996" y="1792"/>
                  </a:lnTo>
                  <a:lnTo>
                    <a:pt x="2935" y="1825"/>
                  </a:lnTo>
                  <a:lnTo>
                    <a:pt x="2877" y="1861"/>
                  </a:lnTo>
                  <a:lnTo>
                    <a:pt x="2825" y="1903"/>
                  </a:lnTo>
                  <a:lnTo>
                    <a:pt x="2759" y="1954"/>
                  </a:lnTo>
                  <a:lnTo>
                    <a:pt x="2700" y="1990"/>
                  </a:lnTo>
                  <a:lnTo>
                    <a:pt x="2637" y="2020"/>
                  </a:lnTo>
                  <a:lnTo>
                    <a:pt x="2573" y="2044"/>
                  </a:lnTo>
                  <a:lnTo>
                    <a:pt x="2507" y="2062"/>
                  </a:lnTo>
                  <a:lnTo>
                    <a:pt x="2439" y="2074"/>
                  </a:lnTo>
                  <a:lnTo>
                    <a:pt x="2371" y="2081"/>
                  </a:lnTo>
                  <a:lnTo>
                    <a:pt x="2303" y="2081"/>
                  </a:lnTo>
                  <a:lnTo>
                    <a:pt x="2234" y="2072"/>
                  </a:lnTo>
                  <a:lnTo>
                    <a:pt x="2168" y="2059"/>
                  </a:lnTo>
                  <a:lnTo>
                    <a:pt x="2100" y="2041"/>
                  </a:lnTo>
                  <a:lnTo>
                    <a:pt x="2036" y="2014"/>
                  </a:lnTo>
                  <a:lnTo>
                    <a:pt x="1975" y="1982"/>
                  </a:lnTo>
                  <a:lnTo>
                    <a:pt x="1917" y="1945"/>
                  </a:lnTo>
                  <a:lnTo>
                    <a:pt x="1865" y="1903"/>
                  </a:lnTo>
                  <a:lnTo>
                    <a:pt x="1800" y="1855"/>
                  </a:lnTo>
                  <a:lnTo>
                    <a:pt x="1743" y="1819"/>
                  </a:lnTo>
                  <a:lnTo>
                    <a:pt x="1680" y="1789"/>
                  </a:lnTo>
                  <a:lnTo>
                    <a:pt x="1615" y="1764"/>
                  </a:lnTo>
                  <a:lnTo>
                    <a:pt x="1549" y="1746"/>
                  </a:lnTo>
                  <a:lnTo>
                    <a:pt x="1482" y="1734"/>
                  </a:lnTo>
                  <a:lnTo>
                    <a:pt x="1413" y="1728"/>
                  </a:lnTo>
                  <a:lnTo>
                    <a:pt x="1345" y="1728"/>
                  </a:lnTo>
                  <a:lnTo>
                    <a:pt x="1277" y="1736"/>
                  </a:lnTo>
                  <a:lnTo>
                    <a:pt x="1209" y="1751"/>
                  </a:lnTo>
                  <a:lnTo>
                    <a:pt x="1143" y="1769"/>
                  </a:lnTo>
                  <a:lnTo>
                    <a:pt x="1079" y="1794"/>
                  </a:lnTo>
                  <a:lnTo>
                    <a:pt x="1018" y="1827"/>
                  </a:lnTo>
                  <a:lnTo>
                    <a:pt x="959" y="1863"/>
                  </a:lnTo>
                  <a:lnTo>
                    <a:pt x="908" y="1906"/>
                  </a:lnTo>
                  <a:lnTo>
                    <a:pt x="841" y="1955"/>
                  </a:lnTo>
                  <a:lnTo>
                    <a:pt x="783" y="1992"/>
                  </a:lnTo>
                  <a:lnTo>
                    <a:pt x="720" y="2023"/>
                  </a:lnTo>
                  <a:lnTo>
                    <a:pt x="656" y="2046"/>
                  </a:lnTo>
                  <a:lnTo>
                    <a:pt x="589" y="2064"/>
                  </a:lnTo>
                  <a:lnTo>
                    <a:pt x="523" y="2077"/>
                  </a:lnTo>
                  <a:lnTo>
                    <a:pt x="454" y="2082"/>
                  </a:lnTo>
                  <a:lnTo>
                    <a:pt x="386" y="2082"/>
                  </a:lnTo>
                  <a:lnTo>
                    <a:pt x="317" y="2074"/>
                  </a:lnTo>
                  <a:lnTo>
                    <a:pt x="251" y="2061"/>
                  </a:lnTo>
                  <a:lnTo>
                    <a:pt x="184" y="2042"/>
                  </a:lnTo>
                  <a:lnTo>
                    <a:pt x="119" y="2016"/>
                  </a:lnTo>
                  <a:lnTo>
                    <a:pt x="58" y="1984"/>
                  </a:lnTo>
                  <a:lnTo>
                    <a:pt x="0" y="1947"/>
                  </a:lnTo>
                  <a:lnTo>
                    <a:pt x="17" y="3146"/>
                  </a:lnTo>
                  <a:lnTo>
                    <a:pt x="4742" y="3146"/>
                  </a:lnTo>
                  <a:lnTo>
                    <a:pt x="47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1" b="0" i="0" u="none" strike="noStrike" kern="1200" cap="none" spc="0" normalizeH="0" baseline="0" noProof="0">
                <a:ln>
                  <a:noFill/>
                </a:ln>
                <a:solidFill>
                  <a:prstClr val="black"/>
                </a:solidFill>
                <a:effectLst/>
                <a:uLnTx/>
                <a:uFillTx/>
                <a:latin typeface="Calibri"/>
                <a:ea typeface="+mn-ea"/>
                <a:cs typeface="+mn-cs"/>
              </a:endParaRPr>
            </a:p>
          </p:txBody>
        </p:sp>
        <p:sp>
          <p:nvSpPr>
            <p:cNvPr id="159757" name="Freeform 32"/>
            <p:cNvSpPr>
              <a:spLocks/>
            </p:cNvSpPr>
            <p:nvPr/>
          </p:nvSpPr>
          <p:spPr bwMode="auto">
            <a:xfrm>
              <a:off x="3370" y="2555"/>
              <a:ext cx="593" cy="67"/>
            </a:xfrm>
            <a:custGeom>
              <a:avLst/>
              <a:gdLst>
                <a:gd name="T0" fmla="*/ 15 w 4743"/>
                <a:gd name="T1" fmla="*/ 59 h 534"/>
                <a:gd name="T2" fmla="*/ 40 w 4743"/>
                <a:gd name="T3" fmla="*/ 66 h 534"/>
                <a:gd name="T4" fmla="*/ 65 w 4743"/>
                <a:gd name="T5" fmla="*/ 66 h 534"/>
                <a:gd name="T6" fmla="*/ 90 w 4743"/>
                <a:gd name="T7" fmla="*/ 59 h 534"/>
                <a:gd name="T8" fmla="*/ 114 w 4743"/>
                <a:gd name="T9" fmla="*/ 45 h 534"/>
                <a:gd name="T10" fmla="*/ 135 w 4743"/>
                <a:gd name="T11" fmla="*/ 31 h 534"/>
                <a:gd name="T12" fmla="*/ 160 w 4743"/>
                <a:gd name="T13" fmla="*/ 24 h 534"/>
                <a:gd name="T14" fmla="*/ 185 w 4743"/>
                <a:gd name="T15" fmla="*/ 23 h 534"/>
                <a:gd name="T16" fmla="*/ 210 w 4743"/>
                <a:gd name="T17" fmla="*/ 30 h 534"/>
                <a:gd name="T18" fmla="*/ 233 w 4743"/>
                <a:gd name="T19" fmla="*/ 45 h 534"/>
                <a:gd name="T20" fmla="*/ 255 w 4743"/>
                <a:gd name="T21" fmla="*/ 58 h 534"/>
                <a:gd name="T22" fmla="*/ 279 w 4743"/>
                <a:gd name="T23" fmla="*/ 66 h 534"/>
                <a:gd name="T24" fmla="*/ 305 w 4743"/>
                <a:gd name="T25" fmla="*/ 66 h 534"/>
                <a:gd name="T26" fmla="*/ 330 w 4743"/>
                <a:gd name="T27" fmla="*/ 59 h 534"/>
                <a:gd name="T28" fmla="*/ 353 w 4743"/>
                <a:gd name="T29" fmla="*/ 45 h 534"/>
                <a:gd name="T30" fmla="*/ 375 w 4743"/>
                <a:gd name="T31" fmla="*/ 31 h 534"/>
                <a:gd name="T32" fmla="*/ 399 w 4743"/>
                <a:gd name="T33" fmla="*/ 23 h 534"/>
                <a:gd name="T34" fmla="*/ 425 w 4743"/>
                <a:gd name="T35" fmla="*/ 23 h 534"/>
                <a:gd name="T36" fmla="*/ 450 w 4743"/>
                <a:gd name="T37" fmla="*/ 30 h 534"/>
                <a:gd name="T38" fmla="*/ 472 w 4743"/>
                <a:gd name="T39" fmla="*/ 44 h 534"/>
                <a:gd name="T40" fmla="*/ 495 w 4743"/>
                <a:gd name="T41" fmla="*/ 58 h 534"/>
                <a:gd name="T42" fmla="*/ 519 w 4743"/>
                <a:gd name="T43" fmla="*/ 66 h 534"/>
                <a:gd name="T44" fmla="*/ 545 w 4743"/>
                <a:gd name="T45" fmla="*/ 66 h 534"/>
                <a:gd name="T46" fmla="*/ 570 w 4743"/>
                <a:gd name="T47" fmla="*/ 59 h 534"/>
                <a:gd name="T48" fmla="*/ 593 w 4743"/>
                <a:gd name="T49" fmla="*/ 45 h 534"/>
                <a:gd name="T50" fmla="*/ 577 w 4743"/>
                <a:gd name="T51" fmla="*/ 33 h 534"/>
                <a:gd name="T52" fmla="*/ 553 w 4743"/>
                <a:gd name="T53" fmla="*/ 42 h 534"/>
                <a:gd name="T54" fmla="*/ 528 w 4743"/>
                <a:gd name="T55" fmla="*/ 45 h 534"/>
                <a:gd name="T56" fmla="*/ 503 w 4743"/>
                <a:gd name="T57" fmla="*/ 40 h 534"/>
                <a:gd name="T58" fmla="*/ 480 w 4743"/>
                <a:gd name="T59" fmla="*/ 28 h 534"/>
                <a:gd name="T60" fmla="*/ 457 w 4743"/>
                <a:gd name="T61" fmla="*/ 11 h 534"/>
                <a:gd name="T62" fmla="*/ 433 w 4743"/>
                <a:gd name="T63" fmla="*/ 2 h 534"/>
                <a:gd name="T64" fmla="*/ 408 w 4743"/>
                <a:gd name="T65" fmla="*/ 0 h 534"/>
                <a:gd name="T66" fmla="*/ 383 w 4743"/>
                <a:gd name="T67" fmla="*/ 5 h 534"/>
                <a:gd name="T68" fmla="*/ 360 w 4743"/>
                <a:gd name="T69" fmla="*/ 17 h 534"/>
                <a:gd name="T70" fmla="*/ 338 w 4743"/>
                <a:gd name="T71" fmla="*/ 33 h 534"/>
                <a:gd name="T72" fmla="*/ 313 w 4743"/>
                <a:gd name="T73" fmla="*/ 42 h 534"/>
                <a:gd name="T74" fmla="*/ 288 w 4743"/>
                <a:gd name="T75" fmla="*/ 45 h 534"/>
                <a:gd name="T76" fmla="*/ 263 w 4743"/>
                <a:gd name="T77" fmla="*/ 40 h 534"/>
                <a:gd name="T78" fmla="*/ 240 w 4743"/>
                <a:gd name="T79" fmla="*/ 28 h 534"/>
                <a:gd name="T80" fmla="*/ 218 w 4743"/>
                <a:gd name="T81" fmla="*/ 12 h 534"/>
                <a:gd name="T82" fmla="*/ 194 w 4743"/>
                <a:gd name="T83" fmla="*/ 3 h 534"/>
                <a:gd name="T84" fmla="*/ 168 w 4743"/>
                <a:gd name="T85" fmla="*/ 0 h 534"/>
                <a:gd name="T86" fmla="*/ 143 w 4743"/>
                <a:gd name="T87" fmla="*/ 5 h 534"/>
                <a:gd name="T88" fmla="*/ 120 w 4743"/>
                <a:gd name="T89" fmla="*/ 17 h 534"/>
                <a:gd name="T90" fmla="*/ 98 w 4743"/>
                <a:gd name="T91" fmla="*/ 34 h 534"/>
                <a:gd name="T92" fmla="*/ 74 w 4743"/>
                <a:gd name="T93" fmla="*/ 43 h 534"/>
                <a:gd name="T94" fmla="*/ 48 w 4743"/>
                <a:gd name="T95" fmla="*/ 45 h 534"/>
                <a:gd name="T96" fmla="*/ 23 w 4743"/>
                <a:gd name="T97" fmla="*/ 40 h 534"/>
                <a:gd name="T98" fmla="*/ 0 w 4743"/>
                <a:gd name="T99" fmla="*/ 28 h 5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43"/>
                <a:gd name="T151" fmla="*/ 0 h 534"/>
                <a:gd name="T152" fmla="*/ 4743 w 4743"/>
                <a:gd name="T153" fmla="*/ 534 h 5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43" h="534">
                  <a:moveTo>
                    <a:pt x="0" y="400"/>
                  </a:moveTo>
                  <a:lnTo>
                    <a:pt x="58" y="436"/>
                  </a:lnTo>
                  <a:lnTo>
                    <a:pt x="119" y="468"/>
                  </a:lnTo>
                  <a:lnTo>
                    <a:pt x="184" y="494"/>
                  </a:lnTo>
                  <a:lnTo>
                    <a:pt x="251" y="512"/>
                  </a:lnTo>
                  <a:lnTo>
                    <a:pt x="317" y="527"/>
                  </a:lnTo>
                  <a:lnTo>
                    <a:pt x="386" y="534"/>
                  </a:lnTo>
                  <a:lnTo>
                    <a:pt x="454" y="534"/>
                  </a:lnTo>
                  <a:lnTo>
                    <a:pt x="523" y="529"/>
                  </a:lnTo>
                  <a:lnTo>
                    <a:pt x="589" y="516"/>
                  </a:lnTo>
                  <a:lnTo>
                    <a:pt x="656" y="498"/>
                  </a:lnTo>
                  <a:lnTo>
                    <a:pt x="720" y="474"/>
                  </a:lnTo>
                  <a:lnTo>
                    <a:pt x="783" y="443"/>
                  </a:lnTo>
                  <a:lnTo>
                    <a:pt x="841" y="407"/>
                  </a:lnTo>
                  <a:lnTo>
                    <a:pt x="908" y="357"/>
                  </a:lnTo>
                  <a:lnTo>
                    <a:pt x="959" y="315"/>
                  </a:lnTo>
                  <a:lnTo>
                    <a:pt x="1018" y="278"/>
                  </a:lnTo>
                  <a:lnTo>
                    <a:pt x="1079" y="247"/>
                  </a:lnTo>
                  <a:lnTo>
                    <a:pt x="1143" y="221"/>
                  </a:lnTo>
                  <a:lnTo>
                    <a:pt x="1209" y="202"/>
                  </a:lnTo>
                  <a:lnTo>
                    <a:pt x="1277" y="188"/>
                  </a:lnTo>
                  <a:lnTo>
                    <a:pt x="1345" y="180"/>
                  </a:lnTo>
                  <a:lnTo>
                    <a:pt x="1413" y="180"/>
                  </a:lnTo>
                  <a:lnTo>
                    <a:pt x="1482" y="186"/>
                  </a:lnTo>
                  <a:lnTo>
                    <a:pt x="1549" y="198"/>
                  </a:lnTo>
                  <a:lnTo>
                    <a:pt x="1615" y="216"/>
                  </a:lnTo>
                  <a:lnTo>
                    <a:pt x="1680" y="240"/>
                  </a:lnTo>
                  <a:lnTo>
                    <a:pt x="1743" y="270"/>
                  </a:lnTo>
                  <a:lnTo>
                    <a:pt x="1800" y="307"/>
                  </a:lnTo>
                  <a:lnTo>
                    <a:pt x="1865" y="356"/>
                  </a:lnTo>
                  <a:lnTo>
                    <a:pt x="1917" y="397"/>
                  </a:lnTo>
                  <a:lnTo>
                    <a:pt x="1975" y="433"/>
                  </a:lnTo>
                  <a:lnTo>
                    <a:pt x="2036" y="466"/>
                  </a:lnTo>
                  <a:lnTo>
                    <a:pt x="2100" y="492"/>
                  </a:lnTo>
                  <a:lnTo>
                    <a:pt x="2168" y="511"/>
                  </a:lnTo>
                  <a:lnTo>
                    <a:pt x="2234" y="524"/>
                  </a:lnTo>
                  <a:lnTo>
                    <a:pt x="2303" y="532"/>
                  </a:lnTo>
                  <a:lnTo>
                    <a:pt x="2371" y="532"/>
                  </a:lnTo>
                  <a:lnTo>
                    <a:pt x="2439" y="527"/>
                  </a:lnTo>
                  <a:lnTo>
                    <a:pt x="2507" y="514"/>
                  </a:lnTo>
                  <a:lnTo>
                    <a:pt x="2573" y="496"/>
                  </a:lnTo>
                  <a:lnTo>
                    <a:pt x="2637" y="471"/>
                  </a:lnTo>
                  <a:lnTo>
                    <a:pt x="2700" y="442"/>
                  </a:lnTo>
                  <a:lnTo>
                    <a:pt x="2759" y="405"/>
                  </a:lnTo>
                  <a:lnTo>
                    <a:pt x="2825" y="356"/>
                  </a:lnTo>
                  <a:lnTo>
                    <a:pt x="2877" y="313"/>
                  </a:lnTo>
                  <a:lnTo>
                    <a:pt x="2935" y="277"/>
                  </a:lnTo>
                  <a:lnTo>
                    <a:pt x="2996" y="244"/>
                  </a:lnTo>
                  <a:lnTo>
                    <a:pt x="3060" y="219"/>
                  </a:lnTo>
                  <a:lnTo>
                    <a:pt x="3126" y="201"/>
                  </a:lnTo>
                  <a:lnTo>
                    <a:pt x="3194" y="186"/>
                  </a:lnTo>
                  <a:lnTo>
                    <a:pt x="3261" y="178"/>
                  </a:lnTo>
                  <a:lnTo>
                    <a:pt x="3330" y="178"/>
                  </a:lnTo>
                  <a:lnTo>
                    <a:pt x="3399" y="184"/>
                  </a:lnTo>
                  <a:lnTo>
                    <a:pt x="3465" y="196"/>
                  </a:lnTo>
                  <a:lnTo>
                    <a:pt x="3533" y="214"/>
                  </a:lnTo>
                  <a:lnTo>
                    <a:pt x="3597" y="239"/>
                  </a:lnTo>
                  <a:lnTo>
                    <a:pt x="3659" y="269"/>
                  </a:lnTo>
                  <a:lnTo>
                    <a:pt x="3717" y="305"/>
                  </a:lnTo>
                  <a:lnTo>
                    <a:pt x="3772" y="347"/>
                  </a:lnTo>
                  <a:lnTo>
                    <a:pt x="3836" y="397"/>
                  </a:lnTo>
                  <a:lnTo>
                    <a:pt x="3895" y="433"/>
                  </a:lnTo>
                  <a:lnTo>
                    <a:pt x="3956" y="466"/>
                  </a:lnTo>
                  <a:lnTo>
                    <a:pt x="4020" y="492"/>
                  </a:lnTo>
                  <a:lnTo>
                    <a:pt x="4086" y="511"/>
                  </a:lnTo>
                  <a:lnTo>
                    <a:pt x="4153" y="524"/>
                  </a:lnTo>
                  <a:lnTo>
                    <a:pt x="4221" y="532"/>
                  </a:lnTo>
                  <a:lnTo>
                    <a:pt x="4290" y="532"/>
                  </a:lnTo>
                  <a:lnTo>
                    <a:pt x="4358" y="527"/>
                  </a:lnTo>
                  <a:lnTo>
                    <a:pt x="4425" y="514"/>
                  </a:lnTo>
                  <a:lnTo>
                    <a:pt x="4491" y="496"/>
                  </a:lnTo>
                  <a:lnTo>
                    <a:pt x="4557" y="471"/>
                  </a:lnTo>
                  <a:lnTo>
                    <a:pt x="4618" y="442"/>
                  </a:lnTo>
                  <a:lnTo>
                    <a:pt x="4677" y="405"/>
                  </a:lnTo>
                  <a:lnTo>
                    <a:pt x="4743" y="356"/>
                  </a:lnTo>
                  <a:lnTo>
                    <a:pt x="4743" y="178"/>
                  </a:lnTo>
                  <a:lnTo>
                    <a:pt x="4677" y="229"/>
                  </a:lnTo>
                  <a:lnTo>
                    <a:pt x="4618" y="265"/>
                  </a:lnTo>
                  <a:lnTo>
                    <a:pt x="4557" y="295"/>
                  </a:lnTo>
                  <a:lnTo>
                    <a:pt x="4491" y="319"/>
                  </a:lnTo>
                  <a:lnTo>
                    <a:pt x="4425" y="337"/>
                  </a:lnTo>
                  <a:lnTo>
                    <a:pt x="4358" y="349"/>
                  </a:lnTo>
                  <a:lnTo>
                    <a:pt x="4290" y="356"/>
                  </a:lnTo>
                  <a:lnTo>
                    <a:pt x="4221" y="356"/>
                  </a:lnTo>
                  <a:lnTo>
                    <a:pt x="4153" y="347"/>
                  </a:lnTo>
                  <a:lnTo>
                    <a:pt x="4086" y="333"/>
                  </a:lnTo>
                  <a:lnTo>
                    <a:pt x="4020" y="315"/>
                  </a:lnTo>
                  <a:lnTo>
                    <a:pt x="3956" y="288"/>
                  </a:lnTo>
                  <a:lnTo>
                    <a:pt x="3895" y="257"/>
                  </a:lnTo>
                  <a:lnTo>
                    <a:pt x="3836" y="221"/>
                  </a:lnTo>
                  <a:lnTo>
                    <a:pt x="3772" y="170"/>
                  </a:lnTo>
                  <a:lnTo>
                    <a:pt x="3717" y="127"/>
                  </a:lnTo>
                  <a:lnTo>
                    <a:pt x="3659" y="91"/>
                  </a:lnTo>
                  <a:lnTo>
                    <a:pt x="3597" y="61"/>
                  </a:lnTo>
                  <a:lnTo>
                    <a:pt x="3533" y="36"/>
                  </a:lnTo>
                  <a:lnTo>
                    <a:pt x="3465" y="18"/>
                  </a:lnTo>
                  <a:lnTo>
                    <a:pt x="3399" y="7"/>
                  </a:lnTo>
                  <a:lnTo>
                    <a:pt x="3330" y="0"/>
                  </a:lnTo>
                  <a:lnTo>
                    <a:pt x="3261" y="0"/>
                  </a:lnTo>
                  <a:lnTo>
                    <a:pt x="3194" y="8"/>
                  </a:lnTo>
                  <a:lnTo>
                    <a:pt x="3126" y="23"/>
                  </a:lnTo>
                  <a:lnTo>
                    <a:pt x="3060" y="41"/>
                  </a:lnTo>
                  <a:lnTo>
                    <a:pt x="2996" y="67"/>
                  </a:lnTo>
                  <a:lnTo>
                    <a:pt x="2935" y="99"/>
                  </a:lnTo>
                  <a:lnTo>
                    <a:pt x="2877" y="135"/>
                  </a:lnTo>
                  <a:lnTo>
                    <a:pt x="2825" y="178"/>
                  </a:lnTo>
                  <a:lnTo>
                    <a:pt x="2759" y="229"/>
                  </a:lnTo>
                  <a:lnTo>
                    <a:pt x="2700" y="265"/>
                  </a:lnTo>
                  <a:lnTo>
                    <a:pt x="2637" y="295"/>
                  </a:lnTo>
                  <a:lnTo>
                    <a:pt x="2573" y="319"/>
                  </a:lnTo>
                  <a:lnTo>
                    <a:pt x="2507" y="337"/>
                  </a:lnTo>
                  <a:lnTo>
                    <a:pt x="2439" y="349"/>
                  </a:lnTo>
                  <a:lnTo>
                    <a:pt x="2371" y="356"/>
                  </a:lnTo>
                  <a:lnTo>
                    <a:pt x="2303" y="356"/>
                  </a:lnTo>
                  <a:lnTo>
                    <a:pt x="2234" y="347"/>
                  </a:lnTo>
                  <a:lnTo>
                    <a:pt x="2168" y="333"/>
                  </a:lnTo>
                  <a:lnTo>
                    <a:pt x="2100" y="315"/>
                  </a:lnTo>
                  <a:lnTo>
                    <a:pt x="2036" y="288"/>
                  </a:lnTo>
                  <a:lnTo>
                    <a:pt x="1975" y="257"/>
                  </a:lnTo>
                  <a:lnTo>
                    <a:pt x="1917" y="221"/>
                  </a:lnTo>
                  <a:lnTo>
                    <a:pt x="1865" y="178"/>
                  </a:lnTo>
                  <a:lnTo>
                    <a:pt x="1800" y="130"/>
                  </a:lnTo>
                  <a:lnTo>
                    <a:pt x="1743" y="94"/>
                  </a:lnTo>
                  <a:lnTo>
                    <a:pt x="1680" y="63"/>
                  </a:lnTo>
                  <a:lnTo>
                    <a:pt x="1615" y="39"/>
                  </a:lnTo>
                  <a:lnTo>
                    <a:pt x="1549" y="21"/>
                  </a:lnTo>
                  <a:lnTo>
                    <a:pt x="1482" y="8"/>
                  </a:lnTo>
                  <a:lnTo>
                    <a:pt x="1413" y="3"/>
                  </a:lnTo>
                  <a:lnTo>
                    <a:pt x="1345" y="3"/>
                  </a:lnTo>
                  <a:lnTo>
                    <a:pt x="1277" y="11"/>
                  </a:lnTo>
                  <a:lnTo>
                    <a:pt x="1209" y="25"/>
                  </a:lnTo>
                  <a:lnTo>
                    <a:pt x="1143" y="43"/>
                  </a:lnTo>
                  <a:lnTo>
                    <a:pt x="1079" y="69"/>
                  </a:lnTo>
                  <a:lnTo>
                    <a:pt x="1018" y="102"/>
                  </a:lnTo>
                  <a:lnTo>
                    <a:pt x="959" y="138"/>
                  </a:lnTo>
                  <a:lnTo>
                    <a:pt x="908" y="180"/>
                  </a:lnTo>
                  <a:lnTo>
                    <a:pt x="841" y="230"/>
                  </a:lnTo>
                  <a:lnTo>
                    <a:pt x="783" y="267"/>
                  </a:lnTo>
                  <a:lnTo>
                    <a:pt x="720" y="297"/>
                  </a:lnTo>
                  <a:lnTo>
                    <a:pt x="656" y="321"/>
                  </a:lnTo>
                  <a:lnTo>
                    <a:pt x="589" y="339"/>
                  </a:lnTo>
                  <a:lnTo>
                    <a:pt x="523" y="351"/>
                  </a:lnTo>
                  <a:lnTo>
                    <a:pt x="454" y="357"/>
                  </a:lnTo>
                  <a:lnTo>
                    <a:pt x="386" y="357"/>
                  </a:lnTo>
                  <a:lnTo>
                    <a:pt x="317" y="349"/>
                  </a:lnTo>
                  <a:lnTo>
                    <a:pt x="251" y="335"/>
                  </a:lnTo>
                  <a:lnTo>
                    <a:pt x="184" y="317"/>
                  </a:lnTo>
                  <a:lnTo>
                    <a:pt x="119" y="290"/>
                  </a:lnTo>
                  <a:lnTo>
                    <a:pt x="58" y="259"/>
                  </a:lnTo>
                  <a:lnTo>
                    <a:pt x="0" y="222"/>
                  </a:lnTo>
                  <a:lnTo>
                    <a:pt x="0" y="4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1" b="0" i="0" u="none" strike="noStrike" kern="1200" cap="none" spc="0" normalizeH="0" baseline="0" noProof="0">
                <a:ln>
                  <a:noFill/>
                </a:ln>
                <a:solidFill>
                  <a:prstClr val="black"/>
                </a:solidFill>
                <a:effectLst/>
                <a:uLnTx/>
                <a:uFillTx/>
                <a:latin typeface="Calibri"/>
                <a:ea typeface="+mn-ea"/>
                <a:cs typeface="+mn-cs"/>
              </a:endParaRPr>
            </a:p>
          </p:txBody>
        </p:sp>
        <p:sp>
          <p:nvSpPr>
            <p:cNvPr id="159758" name="Freeform 33"/>
            <p:cNvSpPr>
              <a:spLocks/>
            </p:cNvSpPr>
            <p:nvPr/>
          </p:nvSpPr>
          <p:spPr bwMode="auto">
            <a:xfrm>
              <a:off x="3408" y="1818"/>
              <a:ext cx="515" cy="605"/>
            </a:xfrm>
            <a:custGeom>
              <a:avLst/>
              <a:gdLst>
                <a:gd name="T0" fmla="*/ 321 w 4116"/>
                <a:gd name="T1" fmla="*/ 218 h 4845"/>
                <a:gd name="T2" fmla="*/ 281 w 4116"/>
                <a:gd name="T3" fmla="*/ 229 h 4845"/>
                <a:gd name="T4" fmla="*/ 246 w 4116"/>
                <a:gd name="T5" fmla="*/ 253 h 4845"/>
                <a:gd name="T6" fmla="*/ 220 w 4116"/>
                <a:gd name="T7" fmla="*/ 286 h 4845"/>
                <a:gd name="T8" fmla="*/ 205 w 4116"/>
                <a:gd name="T9" fmla="*/ 325 h 4845"/>
                <a:gd name="T10" fmla="*/ 203 w 4116"/>
                <a:gd name="T11" fmla="*/ 366 h 4845"/>
                <a:gd name="T12" fmla="*/ 213 w 4116"/>
                <a:gd name="T13" fmla="*/ 407 h 4845"/>
                <a:gd name="T14" fmla="*/ 236 w 4116"/>
                <a:gd name="T15" fmla="*/ 442 h 4845"/>
                <a:gd name="T16" fmla="*/ 266 w 4116"/>
                <a:gd name="T17" fmla="*/ 468 h 4845"/>
                <a:gd name="T18" fmla="*/ 262 w 4116"/>
                <a:gd name="T19" fmla="*/ 442 h 4845"/>
                <a:gd name="T20" fmla="*/ 237 w 4116"/>
                <a:gd name="T21" fmla="*/ 412 h 4845"/>
                <a:gd name="T22" fmla="*/ 224 w 4116"/>
                <a:gd name="T23" fmla="*/ 376 h 4845"/>
                <a:gd name="T24" fmla="*/ 223 w 4116"/>
                <a:gd name="T25" fmla="*/ 337 h 4845"/>
                <a:gd name="T26" fmla="*/ 234 w 4116"/>
                <a:gd name="T27" fmla="*/ 299 h 4845"/>
                <a:gd name="T28" fmla="*/ 257 w 4116"/>
                <a:gd name="T29" fmla="*/ 268 h 4845"/>
                <a:gd name="T30" fmla="*/ 289 w 4116"/>
                <a:gd name="T31" fmla="*/ 245 h 4845"/>
                <a:gd name="T32" fmla="*/ 327 w 4116"/>
                <a:gd name="T33" fmla="*/ 235 h 4845"/>
                <a:gd name="T34" fmla="*/ 386 w 4116"/>
                <a:gd name="T35" fmla="*/ 106 h 4845"/>
                <a:gd name="T36" fmla="*/ 389 w 4116"/>
                <a:gd name="T37" fmla="*/ 79 h 4845"/>
                <a:gd name="T38" fmla="*/ 403 w 4116"/>
                <a:gd name="T39" fmla="*/ 50 h 4845"/>
                <a:gd name="T40" fmla="*/ 428 w 4116"/>
                <a:gd name="T41" fmla="*/ 29 h 4845"/>
                <a:gd name="T42" fmla="*/ 459 w 4116"/>
                <a:gd name="T43" fmla="*/ 18 h 4845"/>
                <a:gd name="T44" fmla="*/ 497 w 4116"/>
                <a:gd name="T45" fmla="*/ 331 h 4845"/>
                <a:gd name="T46" fmla="*/ 494 w 4116"/>
                <a:gd name="T47" fmla="*/ 378 h 4845"/>
                <a:gd name="T48" fmla="*/ 480 w 4116"/>
                <a:gd name="T49" fmla="*/ 420 h 4845"/>
                <a:gd name="T50" fmla="*/ 454 w 4116"/>
                <a:gd name="T51" fmla="*/ 455 h 4845"/>
                <a:gd name="T52" fmla="*/ 418 w 4116"/>
                <a:gd name="T53" fmla="*/ 481 h 4845"/>
                <a:gd name="T54" fmla="*/ 377 w 4116"/>
                <a:gd name="T55" fmla="*/ 496 h 4845"/>
                <a:gd name="T56" fmla="*/ 110 w 4116"/>
                <a:gd name="T57" fmla="*/ 499 h 4845"/>
                <a:gd name="T58" fmla="*/ 71 w 4116"/>
                <a:gd name="T59" fmla="*/ 508 h 4845"/>
                <a:gd name="T60" fmla="*/ 37 w 4116"/>
                <a:gd name="T61" fmla="*/ 529 h 4845"/>
                <a:gd name="T62" fmla="*/ 13 w 4116"/>
                <a:gd name="T63" fmla="*/ 560 h 4845"/>
                <a:gd name="T64" fmla="*/ 1 w 4116"/>
                <a:gd name="T65" fmla="*/ 599 h 4845"/>
                <a:gd name="T66" fmla="*/ 27 w 4116"/>
                <a:gd name="T67" fmla="*/ 591 h 4845"/>
                <a:gd name="T68" fmla="*/ 39 w 4116"/>
                <a:gd name="T69" fmla="*/ 560 h 4845"/>
                <a:gd name="T70" fmla="*/ 61 w 4116"/>
                <a:gd name="T71" fmla="*/ 537 h 4845"/>
                <a:gd name="T72" fmla="*/ 91 w 4116"/>
                <a:gd name="T73" fmla="*/ 523 h 4845"/>
                <a:gd name="T74" fmla="*/ 355 w 4116"/>
                <a:gd name="T75" fmla="*/ 521 h 4845"/>
                <a:gd name="T76" fmla="*/ 401 w 4116"/>
                <a:gd name="T77" fmla="*/ 513 h 4845"/>
                <a:gd name="T78" fmla="*/ 442 w 4116"/>
                <a:gd name="T79" fmla="*/ 492 h 4845"/>
                <a:gd name="T80" fmla="*/ 476 w 4116"/>
                <a:gd name="T81" fmla="*/ 462 h 4845"/>
                <a:gd name="T82" fmla="*/ 501 w 4116"/>
                <a:gd name="T83" fmla="*/ 422 h 4845"/>
                <a:gd name="T84" fmla="*/ 513 w 4116"/>
                <a:gd name="T85" fmla="*/ 378 h 4845"/>
                <a:gd name="T86" fmla="*/ 475 w 4116"/>
                <a:gd name="T87" fmla="*/ 0 h 4845"/>
                <a:gd name="T88" fmla="*/ 439 w 4116"/>
                <a:gd name="T89" fmla="*/ 6 h 4845"/>
                <a:gd name="T90" fmla="*/ 407 w 4116"/>
                <a:gd name="T91" fmla="*/ 24 h 4845"/>
                <a:gd name="T92" fmla="*/ 383 w 4116"/>
                <a:gd name="T93" fmla="*/ 52 h 4845"/>
                <a:gd name="T94" fmla="*/ 370 w 4116"/>
                <a:gd name="T95" fmla="*/ 86 h 48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16"/>
                <a:gd name="T145" fmla="*/ 0 h 4845"/>
                <a:gd name="T146" fmla="*/ 4116 w 4116"/>
                <a:gd name="T147" fmla="*/ 4845 h 48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16" h="4845">
                  <a:moveTo>
                    <a:pt x="2945" y="1733"/>
                  </a:moveTo>
                  <a:lnTo>
                    <a:pt x="2731" y="1733"/>
                  </a:lnTo>
                  <a:lnTo>
                    <a:pt x="2647" y="1735"/>
                  </a:lnTo>
                  <a:lnTo>
                    <a:pt x="2564" y="1743"/>
                  </a:lnTo>
                  <a:lnTo>
                    <a:pt x="2482" y="1757"/>
                  </a:lnTo>
                  <a:lnTo>
                    <a:pt x="2401" y="1778"/>
                  </a:lnTo>
                  <a:lnTo>
                    <a:pt x="2320" y="1803"/>
                  </a:lnTo>
                  <a:lnTo>
                    <a:pt x="2243" y="1837"/>
                  </a:lnTo>
                  <a:lnTo>
                    <a:pt x="2169" y="1875"/>
                  </a:lnTo>
                  <a:lnTo>
                    <a:pt x="2096" y="1920"/>
                  </a:lnTo>
                  <a:lnTo>
                    <a:pt x="2029" y="1969"/>
                  </a:lnTo>
                  <a:lnTo>
                    <a:pt x="1965" y="2025"/>
                  </a:lnTo>
                  <a:lnTo>
                    <a:pt x="1907" y="2083"/>
                  </a:lnTo>
                  <a:lnTo>
                    <a:pt x="1853" y="2147"/>
                  </a:lnTo>
                  <a:lnTo>
                    <a:pt x="1802" y="2214"/>
                  </a:lnTo>
                  <a:lnTo>
                    <a:pt x="1757" y="2287"/>
                  </a:lnTo>
                  <a:lnTo>
                    <a:pt x="1719" y="2361"/>
                  </a:lnTo>
                  <a:lnTo>
                    <a:pt x="1687" y="2438"/>
                  </a:lnTo>
                  <a:lnTo>
                    <a:pt x="1660" y="2518"/>
                  </a:lnTo>
                  <a:lnTo>
                    <a:pt x="1640" y="2599"/>
                  </a:lnTo>
                  <a:lnTo>
                    <a:pt x="1627" y="2681"/>
                  </a:lnTo>
                  <a:lnTo>
                    <a:pt x="1619" y="2765"/>
                  </a:lnTo>
                  <a:lnTo>
                    <a:pt x="1616" y="2849"/>
                  </a:lnTo>
                  <a:lnTo>
                    <a:pt x="1622" y="2933"/>
                  </a:lnTo>
                  <a:lnTo>
                    <a:pt x="1632" y="3015"/>
                  </a:lnTo>
                  <a:lnTo>
                    <a:pt x="1650" y="3099"/>
                  </a:lnTo>
                  <a:lnTo>
                    <a:pt x="1675" y="3177"/>
                  </a:lnTo>
                  <a:lnTo>
                    <a:pt x="1705" y="3256"/>
                  </a:lnTo>
                  <a:lnTo>
                    <a:pt x="1741" y="3332"/>
                  </a:lnTo>
                  <a:lnTo>
                    <a:pt x="1784" y="3404"/>
                  </a:lnTo>
                  <a:lnTo>
                    <a:pt x="1832" y="3473"/>
                  </a:lnTo>
                  <a:lnTo>
                    <a:pt x="1884" y="3539"/>
                  </a:lnTo>
                  <a:lnTo>
                    <a:pt x="1940" y="3600"/>
                  </a:lnTo>
                  <a:lnTo>
                    <a:pt x="2003" y="3656"/>
                  </a:lnTo>
                  <a:lnTo>
                    <a:pt x="2070" y="3709"/>
                  </a:lnTo>
                  <a:lnTo>
                    <a:pt x="2128" y="3750"/>
                  </a:lnTo>
                  <a:lnTo>
                    <a:pt x="2233" y="3643"/>
                  </a:lnTo>
                  <a:lnTo>
                    <a:pt x="2221" y="3635"/>
                  </a:lnTo>
                  <a:lnTo>
                    <a:pt x="2156" y="3590"/>
                  </a:lnTo>
                  <a:lnTo>
                    <a:pt x="2095" y="3542"/>
                  </a:lnTo>
                  <a:lnTo>
                    <a:pt x="2037" y="3488"/>
                  </a:lnTo>
                  <a:lnTo>
                    <a:pt x="1985" y="3429"/>
                  </a:lnTo>
                  <a:lnTo>
                    <a:pt x="1939" y="3366"/>
                  </a:lnTo>
                  <a:lnTo>
                    <a:pt x="1897" y="3300"/>
                  </a:lnTo>
                  <a:lnTo>
                    <a:pt x="1861" y="3231"/>
                  </a:lnTo>
                  <a:lnTo>
                    <a:pt x="1830" y="3159"/>
                  </a:lnTo>
                  <a:lnTo>
                    <a:pt x="1805" y="3084"/>
                  </a:lnTo>
                  <a:lnTo>
                    <a:pt x="1787" y="3008"/>
                  </a:lnTo>
                  <a:lnTo>
                    <a:pt x="1776" y="2931"/>
                  </a:lnTo>
                  <a:lnTo>
                    <a:pt x="1769" y="2852"/>
                  </a:lnTo>
                  <a:lnTo>
                    <a:pt x="1772" y="2774"/>
                  </a:lnTo>
                  <a:lnTo>
                    <a:pt x="1780" y="2696"/>
                  </a:lnTo>
                  <a:lnTo>
                    <a:pt x="1792" y="2620"/>
                  </a:lnTo>
                  <a:lnTo>
                    <a:pt x="1812" y="2542"/>
                  </a:lnTo>
                  <a:lnTo>
                    <a:pt x="1838" y="2470"/>
                  </a:lnTo>
                  <a:lnTo>
                    <a:pt x="1871" y="2397"/>
                  </a:lnTo>
                  <a:lnTo>
                    <a:pt x="1909" y="2330"/>
                  </a:lnTo>
                  <a:lnTo>
                    <a:pt x="1953" y="2264"/>
                  </a:lnTo>
                  <a:lnTo>
                    <a:pt x="2001" y="2203"/>
                  </a:lnTo>
                  <a:lnTo>
                    <a:pt x="2056" y="2145"/>
                  </a:lnTo>
                  <a:lnTo>
                    <a:pt x="2113" y="2093"/>
                  </a:lnTo>
                  <a:lnTo>
                    <a:pt x="2174" y="2045"/>
                  </a:lnTo>
                  <a:lnTo>
                    <a:pt x="2241" y="2002"/>
                  </a:lnTo>
                  <a:lnTo>
                    <a:pt x="2310" y="1966"/>
                  </a:lnTo>
                  <a:lnTo>
                    <a:pt x="2383" y="1936"/>
                  </a:lnTo>
                  <a:lnTo>
                    <a:pt x="2457" y="1910"/>
                  </a:lnTo>
                  <a:lnTo>
                    <a:pt x="2533" y="1892"/>
                  </a:lnTo>
                  <a:lnTo>
                    <a:pt x="2610" y="1880"/>
                  </a:lnTo>
                  <a:lnTo>
                    <a:pt x="2689" y="1874"/>
                  </a:lnTo>
                  <a:lnTo>
                    <a:pt x="2767" y="1874"/>
                  </a:lnTo>
                  <a:lnTo>
                    <a:pt x="3086" y="1874"/>
                  </a:lnTo>
                  <a:lnTo>
                    <a:pt x="3086" y="849"/>
                  </a:lnTo>
                  <a:lnTo>
                    <a:pt x="3086" y="832"/>
                  </a:lnTo>
                  <a:lnTo>
                    <a:pt x="3086" y="766"/>
                  </a:lnTo>
                  <a:lnTo>
                    <a:pt x="3094" y="702"/>
                  </a:lnTo>
                  <a:lnTo>
                    <a:pt x="3108" y="636"/>
                  </a:lnTo>
                  <a:lnTo>
                    <a:pt x="3129" y="575"/>
                  </a:lnTo>
                  <a:lnTo>
                    <a:pt x="3154" y="514"/>
                  </a:lnTo>
                  <a:lnTo>
                    <a:pt x="3185" y="455"/>
                  </a:lnTo>
                  <a:lnTo>
                    <a:pt x="3223" y="404"/>
                  </a:lnTo>
                  <a:lnTo>
                    <a:pt x="3266" y="353"/>
                  </a:lnTo>
                  <a:lnTo>
                    <a:pt x="3312" y="307"/>
                  </a:lnTo>
                  <a:lnTo>
                    <a:pt x="3364" y="266"/>
                  </a:lnTo>
                  <a:lnTo>
                    <a:pt x="3419" y="230"/>
                  </a:lnTo>
                  <a:lnTo>
                    <a:pt x="3477" y="200"/>
                  </a:lnTo>
                  <a:lnTo>
                    <a:pt x="3537" y="175"/>
                  </a:lnTo>
                  <a:lnTo>
                    <a:pt x="3602" y="157"/>
                  </a:lnTo>
                  <a:lnTo>
                    <a:pt x="3666" y="145"/>
                  </a:lnTo>
                  <a:lnTo>
                    <a:pt x="3731" y="139"/>
                  </a:lnTo>
                  <a:lnTo>
                    <a:pt x="3798" y="142"/>
                  </a:lnTo>
                  <a:lnTo>
                    <a:pt x="3975" y="142"/>
                  </a:lnTo>
                  <a:lnTo>
                    <a:pt x="3975" y="2651"/>
                  </a:lnTo>
                  <a:lnTo>
                    <a:pt x="3975" y="2829"/>
                  </a:lnTo>
                  <a:lnTo>
                    <a:pt x="3972" y="2857"/>
                  </a:lnTo>
                  <a:lnTo>
                    <a:pt x="3965" y="2943"/>
                  </a:lnTo>
                  <a:lnTo>
                    <a:pt x="3951" y="3030"/>
                  </a:lnTo>
                  <a:lnTo>
                    <a:pt x="3931" y="3117"/>
                  </a:lnTo>
                  <a:lnTo>
                    <a:pt x="3905" y="3201"/>
                  </a:lnTo>
                  <a:lnTo>
                    <a:pt x="3872" y="3282"/>
                  </a:lnTo>
                  <a:lnTo>
                    <a:pt x="3834" y="3361"/>
                  </a:lnTo>
                  <a:lnTo>
                    <a:pt x="3789" y="3437"/>
                  </a:lnTo>
                  <a:lnTo>
                    <a:pt x="3740" y="3509"/>
                  </a:lnTo>
                  <a:lnTo>
                    <a:pt x="3684" y="3578"/>
                  </a:lnTo>
                  <a:lnTo>
                    <a:pt x="3625" y="3645"/>
                  </a:lnTo>
                  <a:lnTo>
                    <a:pt x="3560" y="3702"/>
                  </a:lnTo>
                  <a:lnTo>
                    <a:pt x="3491" y="3760"/>
                  </a:lnTo>
                  <a:lnTo>
                    <a:pt x="3419" y="3809"/>
                  </a:lnTo>
                  <a:lnTo>
                    <a:pt x="3342" y="3854"/>
                  </a:lnTo>
                  <a:lnTo>
                    <a:pt x="3264" y="3892"/>
                  </a:lnTo>
                  <a:lnTo>
                    <a:pt x="3183" y="3925"/>
                  </a:lnTo>
                  <a:lnTo>
                    <a:pt x="3098" y="3953"/>
                  </a:lnTo>
                  <a:lnTo>
                    <a:pt x="3014" y="3973"/>
                  </a:lnTo>
                  <a:lnTo>
                    <a:pt x="2925" y="3987"/>
                  </a:lnTo>
                  <a:lnTo>
                    <a:pt x="2838" y="3995"/>
                  </a:lnTo>
                  <a:lnTo>
                    <a:pt x="957" y="3997"/>
                  </a:lnTo>
                  <a:lnTo>
                    <a:pt x="878" y="3997"/>
                  </a:lnTo>
                  <a:lnTo>
                    <a:pt x="798" y="4003"/>
                  </a:lnTo>
                  <a:lnTo>
                    <a:pt x="720" y="4017"/>
                  </a:lnTo>
                  <a:lnTo>
                    <a:pt x="643" y="4035"/>
                  </a:lnTo>
                  <a:lnTo>
                    <a:pt x="568" y="4066"/>
                  </a:lnTo>
                  <a:lnTo>
                    <a:pt x="494" y="4098"/>
                  </a:lnTo>
                  <a:lnTo>
                    <a:pt x="427" y="4137"/>
                  </a:lnTo>
                  <a:lnTo>
                    <a:pt x="359" y="4185"/>
                  </a:lnTo>
                  <a:lnTo>
                    <a:pt x="298" y="4236"/>
                  </a:lnTo>
                  <a:lnTo>
                    <a:pt x="242" y="4293"/>
                  </a:lnTo>
                  <a:lnTo>
                    <a:pt x="189" y="4356"/>
                  </a:lnTo>
                  <a:lnTo>
                    <a:pt x="143" y="4420"/>
                  </a:lnTo>
                  <a:lnTo>
                    <a:pt x="101" y="4488"/>
                  </a:lnTo>
                  <a:lnTo>
                    <a:pt x="68" y="4564"/>
                  </a:lnTo>
                  <a:lnTo>
                    <a:pt x="40" y="4640"/>
                  </a:lnTo>
                  <a:lnTo>
                    <a:pt x="18" y="4716"/>
                  </a:lnTo>
                  <a:lnTo>
                    <a:pt x="5" y="4796"/>
                  </a:lnTo>
                  <a:lnTo>
                    <a:pt x="0" y="4845"/>
                  </a:lnTo>
                  <a:lnTo>
                    <a:pt x="209" y="4845"/>
                  </a:lnTo>
                  <a:lnTo>
                    <a:pt x="211" y="4796"/>
                  </a:lnTo>
                  <a:lnTo>
                    <a:pt x="218" y="4730"/>
                  </a:lnTo>
                  <a:lnTo>
                    <a:pt x="231" y="4668"/>
                  </a:lnTo>
                  <a:lnTo>
                    <a:pt x="252" y="4605"/>
                  </a:lnTo>
                  <a:lnTo>
                    <a:pt x="278" y="4544"/>
                  </a:lnTo>
                  <a:lnTo>
                    <a:pt x="310" y="4486"/>
                  </a:lnTo>
                  <a:lnTo>
                    <a:pt x="346" y="4434"/>
                  </a:lnTo>
                  <a:lnTo>
                    <a:pt x="389" y="4384"/>
                  </a:lnTo>
                  <a:lnTo>
                    <a:pt x="435" y="4338"/>
                  </a:lnTo>
                  <a:lnTo>
                    <a:pt x="488" y="4297"/>
                  </a:lnTo>
                  <a:lnTo>
                    <a:pt x="542" y="4261"/>
                  </a:lnTo>
                  <a:lnTo>
                    <a:pt x="600" y="4231"/>
                  </a:lnTo>
                  <a:lnTo>
                    <a:pt x="661" y="4206"/>
                  </a:lnTo>
                  <a:lnTo>
                    <a:pt x="725" y="4188"/>
                  </a:lnTo>
                  <a:lnTo>
                    <a:pt x="789" y="4177"/>
                  </a:lnTo>
                  <a:lnTo>
                    <a:pt x="855" y="4172"/>
                  </a:lnTo>
                  <a:lnTo>
                    <a:pt x="919" y="4172"/>
                  </a:lnTo>
                  <a:lnTo>
                    <a:pt x="2838" y="4172"/>
                  </a:lnTo>
                  <a:lnTo>
                    <a:pt x="2931" y="4167"/>
                  </a:lnTo>
                  <a:lnTo>
                    <a:pt x="3022" y="4152"/>
                  </a:lnTo>
                  <a:lnTo>
                    <a:pt x="3112" y="4134"/>
                  </a:lnTo>
                  <a:lnTo>
                    <a:pt x="3201" y="4108"/>
                  </a:lnTo>
                  <a:lnTo>
                    <a:pt x="3287" y="4076"/>
                  </a:lnTo>
                  <a:lnTo>
                    <a:pt x="3373" y="4037"/>
                  </a:lnTo>
                  <a:lnTo>
                    <a:pt x="3455" y="3992"/>
                  </a:lnTo>
                  <a:lnTo>
                    <a:pt x="3534" y="3944"/>
                  </a:lnTo>
                  <a:lnTo>
                    <a:pt x="3608" y="3890"/>
                  </a:lnTo>
                  <a:lnTo>
                    <a:pt x="3679" y="3829"/>
                  </a:lnTo>
                  <a:lnTo>
                    <a:pt x="3745" y="3765"/>
                  </a:lnTo>
                  <a:lnTo>
                    <a:pt x="3808" y="3697"/>
                  </a:lnTo>
                  <a:lnTo>
                    <a:pt x="3864" y="3625"/>
                  </a:lnTo>
                  <a:lnTo>
                    <a:pt x="3915" y="3546"/>
                  </a:lnTo>
                  <a:lnTo>
                    <a:pt x="3961" y="3467"/>
                  </a:lnTo>
                  <a:lnTo>
                    <a:pt x="4002" y="3383"/>
                  </a:lnTo>
                  <a:lnTo>
                    <a:pt x="4038" y="3298"/>
                  </a:lnTo>
                  <a:lnTo>
                    <a:pt x="4066" y="3209"/>
                  </a:lnTo>
                  <a:lnTo>
                    <a:pt x="4088" y="3119"/>
                  </a:lnTo>
                  <a:lnTo>
                    <a:pt x="4104" y="3028"/>
                  </a:lnTo>
                  <a:lnTo>
                    <a:pt x="4114" y="2936"/>
                  </a:lnTo>
                  <a:lnTo>
                    <a:pt x="4116" y="2865"/>
                  </a:lnTo>
                  <a:lnTo>
                    <a:pt x="4116" y="0"/>
                  </a:lnTo>
                  <a:lnTo>
                    <a:pt x="3798" y="0"/>
                  </a:lnTo>
                  <a:lnTo>
                    <a:pt x="3723" y="2"/>
                  </a:lnTo>
                  <a:lnTo>
                    <a:pt x="3651" y="10"/>
                  </a:lnTo>
                  <a:lnTo>
                    <a:pt x="3578" y="27"/>
                  </a:lnTo>
                  <a:lnTo>
                    <a:pt x="3508" y="48"/>
                  </a:lnTo>
                  <a:lnTo>
                    <a:pt x="3439" y="75"/>
                  </a:lnTo>
                  <a:lnTo>
                    <a:pt x="3373" y="109"/>
                  </a:lnTo>
                  <a:lnTo>
                    <a:pt x="3310" y="147"/>
                  </a:lnTo>
                  <a:lnTo>
                    <a:pt x="3251" y="191"/>
                  </a:lnTo>
                  <a:lnTo>
                    <a:pt x="3197" y="242"/>
                  </a:lnTo>
                  <a:lnTo>
                    <a:pt x="3147" y="297"/>
                  </a:lnTo>
                  <a:lnTo>
                    <a:pt x="3100" y="353"/>
                  </a:lnTo>
                  <a:lnTo>
                    <a:pt x="3060" y="415"/>
                  </a:lnTo>
                  <a:lnTo>
                    <a:pt x="3025" y="480"/>
                  </a:lnTo>
                  <a:lnTo>
                    <a:pt x="2997" y="549"/>
                  </a:lnTo>
                  <a:lnTo>
                    <a:pt x="2976" y="618"/>
                  </a:lnTo>
                  <a:lnTo>
                    <a:pt x="2956" y="691"/>
                  </a:lnTo>
                  <a:lnTo>
                    <a:pt x="2947" y="763"/>
                  </a:lnTo>
                  <a:lnTo>
                    <a:pt x="2945" y="812"/>
                  </a:lnTo>
                  <a:lnTo>
                    <a:pt x="2945" y="17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1" b="0" i="0" u="none" strike="noStrike" kern="1200" cap="none" spc="0" normalizeH="0" baseline="0" noProof="0">
                <a:ln>
                  <a:noFill/>
                </a:ln>
                <a:solidFill>
                  <a:prstClr val="black"/>
                </a:solidFill>
                <a:effectLst/>
                <a:uLnTx/>
                <a:uFillTx/>
                <a:latin typeface="Calibri"/>
                <a:ea typeface="+mn-ea"/>
                <a:cs typeface="+mn-cs"/>
              </a:endParaRPr>
            </a:p>
          </p:txBody>
        </p:sp>
        <p:sp>
          <p:nvSpPr>
            <p:cNvPr id="159759" name="Freeform 34"/>
            <p:cNvSpPr>
              <a:spLocks/>
            </p:cNvSpPr>
            <p:nvPr/>
          </p:nvSpPr>
          <p:spPr bwMode="auto">
            <a:xfrm>
              <a:off x="3434" y="2123"/>
              <a:ext cx="489" cy="309"/>
            </a:xfrm>
            <a:custGeom>
              <a:avLst/>
              <a:gdLst>
                <a:gd name="T0" fmla="*/ 471 w 3907"/>
                <a:gd name="T1" fmla="*/ 216 h 2475"/>
                <a:gd name="T2" fmla="*/ 471 w 3907"/>
                <a:gd name="T3" fmla="*/ 309 h 2475"/>
                <a:gd name="T4" fmla="*/ 489 w 3907"/>
                <a:gd name="T5" fmla="*/ 309 h 2475"/>
                <a:gd name="T6" fmla="*/ 489 w 3907"/>
                <a:gd name="T7" fmla="*/ 194 h 2475"/>
                <a:gd name="T8" fmla="*/ 165 w 3907"/>
                <a:gd name="T9" fmla="*/ 194 h 2475"/>
                <a:gd name="T10" fmla="*/ 157 w 3907"/>
                <a:gd name="T11" fmla="*/ 194 h 2475"/>
                <a:gd name="T12" fmla="*/ 147 w 3907"/>
                <a:gd name="T13" fmla="*/ 193 h 2475"/>
                <a:gd name="T14" fmla="*/ 136 w 3907"/>
                <a:gd name="T15" fmla="*/ 191 h 2475"/>
                <a:gd name="T16" fmla="*/ 126 w 3907"/>
                <a:gd name="T17" fmla="*/ 189 h 2475"/>
                <a:gd name="T18" fmla="*/ 116 w 3907"/>
                <a:gd name="T19" fmla="*/ 186 h 2475"/>
                <a:gd name="T20" fmla="*/ 106 w 3907"/>
                <a:gd name="T21" fmla="*/ 182 h 2475"/>
                <a:gd name="T22" fmla="*/ 96 w 3907"/>
                <a:gd name="T23" fmla="*/ 177 h 2475"/>
                <a:gd name="T24" fmla="*/ 87 w 3907"/>
                <a:gd name="T25" fmla="*/ 172 h 2475"/>
                <a:gd name="T26" fmla="*/ 78 w 3907"/>
                <a:gd name="T27" fmla="*/ 165 h 2475"/>
                <a:gd name="T28" fmla="*/ 70 w 3907"/>
                <a:gd name="T29" fmla="*/ 159 h 2475"/>
                <a:gd name="T30" fmla="*/ 62 w 3907"/>
                <a:gd name="T31" fmla="*/ 151 h 2475"/>
                <a:gd name="T32" fmla="*/ 55 w 3907"/>
                <a:gd name="T33" fmla="*/ 143 h 2475"/>
                <a:gd name="T34" fmla="*/ 48 w 3907"/>
                <a:gd name="T35" fmla="*/ 135 h 2475"/>
                <a:gd name="T36" fmla="*/ 43 w 3907"/>
                <a:gd name="T37" fmla="*/ 126 h 2475"/>
                <a:gd name="T38" fmla="*/ 37 w 3907"/>
                <a:gd name="T39" fmla="*/ 116 h 2475"/>
                <a:gd name="T40" fmla="*/ 33 w 3907"/>
                <a:gd name="T41" fmla="*/ 107 h 2475"/>
                <a:gd name="T42" fmla="*/ 29 w 3907"/>
                <a:gd name="T43" fmla="*/ 97 h 2475"/>
                <a:gd name="T44" fmla="*/ 26 w 3907"/>
                <a:gd name="T45" fmla="*/ 86 h 2475"/>
                <a:gd name="T46" fmla="*/ 24 w 3907"/>
                <a:gd name="T47" fmla="*/ 76 h 2475"/>
                <a:gd name="T48" fmla="*/ 23 w 3907"/>
                <a:gd name="T49" fmla="*/ 65 h 2475"/>
                <a:gd name="T50" fmla="*/ 22 w 3907"/>
                <a:gd name="T51" fmla="*/ 55 h 2475"/>
                <a:gd name="T52" fmla="*/ 22 w 3907"/>
                <a:gd name="T53" fmla="*/ 0 h 2475"/>
                <a:gd name="T54" fmla="*/ 0 w 3907"/>
                <a:gd name="T55" fmla="*/ 0 h 2475"/>
                <a:gd name="T56" fmla="*/ 0 w 3907"/>
                <a:gd name="T57" fmla="*/ 44 h 2475"/>
                <a:gd name="T58" fmla="*/ 1 w 3907"/>
                <a:gd name="T59" fmla="*/ 56 h 2475"/>
                <a:gd name="T60" fmla="*/ 2 w 3907"/>
                <a:gd name="T61" fmla="*/ 68 h 2475"/>
                <a:gd name="T62" fmla="*/ 4 w 3907"/>
                <a:gd name="T63" fmla="*/ 79 h 2475"/>
                <a:gd name="T64" fmla="*/ 7 w 3907"/>
                <a:gd name="T65" fmla="*/ 91 h 2475"/>
                <a:gd name="T66" fmla="*/ 11 w 3907"/>
                <a:gd name="T67" fmla="*/ 102 h 2475"/>
                <a:gd name="T68" fmla="*/ 15 w 3907"/>
                <a:gd name="T69" fmla="*/ 113 h 2475"/>
                <a:gd name="T70" fmla="*/ 20 w 3907"/>
                <a:gd name="T71" fmla="*/ 124 h 2475"/>
                <a:gd name="T72" fmla="*/ 26 w 3907"/>
                <a:gd name="T73" fmla="*/ 134 h 2475"/>
                <a:gd name="T74" fmla="*/ 33 w 3907"/>
                <a:gd name="T75" fmla="*/ 144 h 2475"/>
                <a:gd name="T76" fmla="*/ 40 w 3907"/>
                <a:gd name="T77" fmla="*/ 153 h 2475"/>
                <a:gd name="T78" fmla="*/ 48 w 3907"/>
                <a:gd name="T79" fmla="*/ 162 h 2475"/>
                <a:gd name="T80" fmla="*/ 56 w 3907"/>
                <a:gd name="T81" fmla="*/ 171 h 2475"/>
                <a:gd name="T82" fmla="*/ 65 w 3907"/>
                <a:gd name="T83" fmla="*/ 178 h 2475"/>
                <a:gd name="T84" fmla="*/ 75 w 3907"/>
                <a:gd name="T85" fmla="*/ 185 h 2475"/>
                <a:gd name="T86" fmla="*/ 85 w 3907"/>
                <a:gd name="T87" fmla="*/ 192 h 2475"/>
                <a:gd name="T88" fmla="*/ 95 w 3907"/>
                <a:gd name="T89" fmla="*/ 198 h 2475"/>
                <a:gd name="T90" fmla="*/ 106 w 3907"/>
                <a:gd name="T91" fmla="*/ 202 h 2475"/>
                <a:gd name="T92" fmla="*/ 117 w 3907"/>
                <a:gd name="T93" fmla="*/ 207 h 2475"/>
                <a:gd name="T94" fmla="*/ 128 w 3907"/>
                <a:gd name="T95" fmla="*/ 210 h 2475"/>
                <a:gd name="T96" fmla="*/ 140 w 3907"/>
                <a:gd name="T97" fmla="*/ 213 h 2475"/>
                <a:gd name="T98" fmla="*/ 151 w 3907"/>
                <a:gd name="T99" fmla="*/ 215 h 2475"/>
                <a:gd name="T100" fmla="*/ 163 w 3907"/>
                <a:gd name="T101" fmla="*/ 216 h 2475"/>
                <a:gd name="T102" fmla="*/ 165 w 3907"/>
                <a:gd name="T103" fmla="*/ 216 h 2475"/>
                <a:gd name="T104" fmla="*/ 471 w 3907"/>
                <a:gd name="T105" fmla="*/ 216 h 24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907"/>
                <a:gd name="T160" fmla="*/ 0 h 2475"/>
                <a:gd name="T161" fmla="*/ 3907 w 3907"/>
                <a:gd name="T162" fmla="*/ 2475 h 24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907" h="2475">
                  <a:moveTo>
                    <a:pt x="3766" y="1732"/>
                  </a:moveTo>
                  <a:lnTo>
                    <a:pt x="3766" y="2475"/>
                  </a:lnTo>
                  <a:lnTo>
                    <a:pt x="3907" y="2475"/>
                  </a:lnTo>
                  <a:lnTo>
                    <a:pt x="3907" y="1555"/>
                  </a:lnTo>
                  <a:lnTo>
                    <a:pt x="1315" y="1555"/>
                  </a:lnTo>
                  <a:lnTo>
                    <a:pt x="1258" y="1555"/>
                  </a:lnTo>
                  <a:lnTo>
                    <a:pt x="1173" y="1547"/>
                  </a:lnTo>
                  <a:lnTo>
                    <a:pt x="1089" y="1533"/>
                  </a:lnTo>
                  <a:lnTo>
                    <a:pt x="1006" y="1514"/>
                  </a:lnTo>
                  <a:lnTo>
                    <a:pt x="924" y="1488"/>
                  </a:lnTo>
                  <a:lnTo>
                    <a:pt x="845" y="1456"/>
                  </a:lnTo>
                  <a:lnTo>
                    <a:pt x="768" y="1418"/>
                  </a:lnTo>
                  <a:lnTo>
                    <a:pt x="695" y="1374"/>
                  </a:lnTo>
                  <a:lnTo>
                    <a:pt x="625" y="1323"/>
                  </a:lnTo>
                  <a:lnTo>
                    <a:pt x="559" y="1271"/>
                  </a:lnTo>
                  <a:lnTo>
                    <a:pt x="496" y="1211"/>
                  </a:lnTo>
                  <a:lnTo>
                    <a:pt x="440" y="1148"/>
                  </a:lnTo>
                  <a:lnTo>
                    <a:pt x="387" y="1079"/>
                  </a:lnTo>
                  <a:lnTo>
                    <a:pt x="341" y="1007"/>
                  </a:lnTo>
                  <a:lnTo>
                    <a:pt x="299" y="933"/>
                  </a:lnTo>
                  <a:lnTo>
                    <a:pt x="262" y="856"/>
                  </a:lnTo>
                  <a:lnTo>
                    <a:pt x="234" y="776"/>
                  </a:lnTo>
                  <a:lnTo>
                    <a:pt x="210" y="692"/>
                  </a:lnTo>
                  <a:lnTo>
                    <a:pt x="192" y="610"/>
                  </a:lnTo>
                  <a:lnTo>
                    <a:pt x="182" y="524"/>
                  </a:lnTo>
                  <a:lnTo>
                    <a:pt x="175" y="439"/>
                  </a:lnTo>
                  <a:lnTo>
                    <a:pt x="178" y="0"/>
                  </a:lnTo>
                  <a:lnTo>
                    <a:pt x="0" y="0"/>
                  </a:lnTo>
                  <a:lnTo>
                    <a:pt x="0" y="354"/>
                  </a:lnTo>
                  <a:lnTo>
                    <a:pt x="4" y="449"/>
                  </a:lnTo>
                  <a:lnTo>
                    <a:pt x="15" y="542"/>
                  </a:lnTo>
                  <a:lnTo>
                    <a:pt x="33" y="636"/>
                  </a:lnTo>
                  <a:lnTo>
                    <a:pt x="55" y="727"/>
                  </a:lnTo>
                  <a:lnTo>
                    <a:pt x="85" y="817"/>
                  </a:lnTo>
                  <a:lnTo>
                    <a:pt x="119" y="906"/>
                  </a:lnTo>
                  <a:lnTo>
                    <a:pt x="162" y="991"/>
                  </a:lnTo>
                  <a:lnTo>
                    <a:pt x="208" y="1073"/>
                  </a:lnTo>
                  <a:lnTo>
                    <a:pt x="260" y="1152"/>
                  </a:lnTo>
                  <a:lnTo>
                    <a:pt x="318" y="1226"/>
                  </a:lnTo>
                  <a:lnTo>
                    <a:pt x="381" y="1299"/>
                  </a:lnTo>
                  <a:lnTo>
                    <a:pt x="450" y="1366"/>
                  </a:lnTo>
                  <a:lnTo>
                    <a:pt x="521" y="1427"/>
                  </a:lnTo>
                  <a:lnTo>
                    <a:pt x="597" y="1485"/>
                  </a:lnTo>
                  <a:lnTo>
                    <a:pt x="676" y="1534"/>
                  </a:lnTo>
                  <a:lnTo>
                    <a:pt x="760" y="1582"/>
                  </a:lnTo>
                  <a:lnTo>
                    <a:pt x="845" y="1621"/>
                  </a:lnTo>
                  <a:lnTo>
                    <a:pt x="934" y="1656"/>
                  </a:lnTo>
                  <a:lnTo>
                    <a:pt x="1025" y="1684"/>
                  </a:lnTo>
                  <a:lnTo>
                    <a:pt x="1117" y="1706"/>
                  </a:lnTo>
                  <a:lnTo>
                    <a:pt x="1209" y="1722"/>
                  </a:lnTo>
                  <a:lnTo>
                    <a:pt x="1305" y="1732"/>
                  </a:lnTo>
                  <a:lnTo>
                    <a:pt x="1315" y="1732"/>
                  </a:lnTo>
                  <a:lnTo>
                    <a:pt x="3766" y="17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1" b="0" i="0" u="none" strike="noStrike" kern="1200" cap="none" spc="0" normalizeH="0" baseline="0" noProof="0">
                <a:ln>
                  <a:noFill/>
                </a:ln>
                <a:solidFill>
                  <a:prstClr val="black"/>
                </a:solidFill>
                <a:effectLst/>
                <a:uLnTx/>
                <a:uFillTx/>
                <a:latin typeface="Calibri"/>
                <a:ea typeface="+mn-ea"/>
                <a:cs typeface="+mn-cs"/>
              </a:endParaRPr>
            </a:p>
          </p:txBody>
        </p:sp>
        <p:sp>
          <p:nvSpPr>
            <p:cNvPr id="159760" name="Freeform 35"/>
            <p:cNvSpPr>
              <a:spLocks/>
            </p:cNvSpPr>
            <p:nvPr/>
          </p:nvSpPr>
          <p:spPr bwMode="auto">
            <a:xfrm>
              <a:off x="3181" y="1164"/>
              <a:ext cx="990" cy="968"/>
            </a:xfrm>
            <a:custGeom>
              <a:avLst/>
              <a:gdLst>
                <a:gd name="T0" fmla="*/ 444 w 7921"/>
                <a:gd name="T1" fmla="*/ 968 h 7746"/>
                <a:gd name="T2" fmla="*/ 0 w 7921"/>
                <a:gd name="T3" fmla="*/ 968 h 7746"/>
                <a:gd name="T4" fmla="*/ 0 w 7921"/>
                <a:gd name="T5" fmla="*/ 0 h 7746"/>
                <a:gd name="T6" fmla="*/ 990 w 7921"/>
                <a:gd name="T7" fmla="*/ 0 h 7746"/>
                <a:gd name="T8" fmla="*/ 990 w 7921"/>
                <a:gd name="T9" fmla="*/ 968 h 7746"/>
                <a:gd name="T10" fmla="*/ 733 w 7921"/>
                <a:gd name="T11" fmla="*/ 968 h 7746"/>
                <a:gd name="T12" fmla="*/ 733 w 7921"/>
                <a:gd name="T13" fmla="*/ 950 h 7746"/>
                <a:gd name="T14" fmla="*/ 972 w 7921"/>
                <a:gd name="T15" fmla="*/ 950 h 7746"/>
                <a:gd name="T16" fmla="*/ 972 w 7921"/>
                <a:gd name="T17" fmla="*/ 18 h 7746"/>
                <a:gd name="T18" fmla="*/ 18 w 7921"/>
                <a:gd name="T19" fmla="*/ 18 h 7746"/>
                <a:gd name="T20" fmla="*/ 18 w 7921"/>
                <a:gd name="T21" fmla="*/ 950 h 7746"/>
                <a:gd name="T22" fmla="*/ 453 w 7921"/>
                <a:gd name="T23" fmla="*/ 950 h 7746"/>
                <a:gd name="T24" fmla="*/ 444 w 7921"/>
                <a:gd name="T25" fmla="*/ 968 h 77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21"/>
                <a:gd name="T40" fmla="*/ 0 h 7746"/>
                <a:gd name="T41" fmla="*/ 7921 w 7921"/>
                <a:gd name="T42" fmla="*/ 7746 h 77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21" h="7746">
                  <a:moveTo>
                    <a:pt x="3552" y="7746"/>
                  </a:moveTo>
                  <a:lnTo>
                    <a:pt x="0" y="7746"/>
                  </a:lnTo>
                  <a:lnTo>
                    <a:pt x="0" y="0"/>
                  </a:lnTo>
                  <a:lnTo>
                    <a:pt x="7921" y="0"/>
                  </a:lnTo>
                  <a:lnTo>
                    <a:pt x="7921" y="7746"/>
                  </a:lnTo>
                  <a:lnTo>
                    <a:pt x="5861" y="7746"/>
                  </a:lnTo>
                  <a:lnTo>
                    <a:pt x="5861" y="7604"/>
                  </a:lnTo>
                  <a:lnTo>
                    <a:pt x="7778" y="7604"/>
                  </a:lnTo>
                  <a:lnTo>
                    <a:pt x="7778" y="143"/>
                  </a:lnTo>
                  <a:lnTo>
                    <a:pt x="142" y="143"/>
                  </a:lnTo>
                  <a:lnTo>
                    <a:pt x="142" y="7604"/>
                  </a:lnTo>
                  <a:lnTo>
                    <a:pt x="3623" y="7604"/>
                  </a:lnTo>
                  <a:lnTo>
                    <a:pt x="3552" y="77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1" b="0" i="0" u="none" strike="noStrike" kern="1200" cap="none" spc="0" normalizeH="0" baseline="0" noProof="0">
                <a:ln>
                  <a:noFill/>
                </a:ln>
                <a:solidFill>
                  <a:prstClr val="black"/>
                </a:solidFill>
                <a:effectLst/>
                <a:uLnTx/>
                <a:uFillTx/>
                <a:latin typeface="Calibri"/>
                <a:ea typeface="+mn-ea"/>
                <a:cs typeface="+mn-cs"/>
              </a:endParaRPr>
            </a:p>
          </p:txBody>
        </p:sp>
      </p:grpSp>
      <p:sp>
        <p:nvSpPr>
          <p:cNvPr id="159750" name="Text Box 36"/>
          <p:cNvSpPr txBox="1">
            <a:spLocks noChangeArrowheads="1"/>
          </p:cNvSpPr>
          <p:nvPr/>
        </p:nvSpPr>
        <p:spPr bwMode="auto">
          <a:xfrm flipH="1">
            <a:off x="4421060" y="4375446"/>
            <a:ext cx="1907090" cy="143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288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83"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Notice</a:t>
            </a: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2883"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2883" b="0" i="0" u="sng"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  Signature</a:t>
            </a:r>
          </a:p>
        </p:txBody>
      </p:sp>
      <p:sp>
        <p:nvSpPr>
          <p:cNvPr id="17" name="TextBox 16">
            <a:extLst>
              <a:ext uri="{FF2B5EF4-FFF2-40B4-BE49-F238E27FC236}">
                <a16:creationId xmlns:a16="http://schemas.microsoft.com/office/drawing/2014/main" id="{0C08FEF7-ECEE-494A-9D2F-84CB2FDFEA2E}"/>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A90D66C7-E521-4113-A982-4C5D7B98A2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19" name="Picture 18">
            <a:extLst>
              <a:ext uri="{FF2B5EF4-FFF2-40B4-BE49-F238E27FC236}">
                <a16:creationId xmlns:a16="http://schemas.microsoft.com/office/drawing/2014/main" id="{A5FE104D-FBAD-48B7-93CB-D1460A536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5943600"/>
            <a:ext cx="1237409" cy="340423"/>
          </a:xfrm>
          <a:prstGeom prst="rect">
            <a:avLst/>
          </a:prstGeom>
        </p:spPr>
      </p:pic>
    </p:spTree>
    <p:extLst>
      <p:ext uri="{BB962C8B-B14F-4D97-AF65-F5344CB8AC3E}">
        <p14:creationId xmlns:p14="http://schemas.microsoft.com/office/powerpoint/2010/main" val="790754109"/>
      </p:ext>
    </p:extLst>
  </p:cSld>
  <p:clrMapOvr>
    <a:masterClrMapping/>
  </p:clrMapOvr>
  <p:transition spd="slow">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1999" cy="1447800"/>
          </a:xfrm>
        </p:spPr>
        <p:txBody>
          <a:bodyPr>
            <a:noAutofit/>
          </a:bodyPr>
          <a:lstStyle/>
          <a:p>
            <a:pPr algn="ctr"/>
            <a:r>
              <a:rPr lang="en-US" sz="2800" b="1" dirty="0"/>
              <a:t>Notice to Prospective Buyers of Properties Located in Runway Clear Zones and Clear Zones</a:t>
            </a:r>
            <a:endParaRPr lang="en-US" sz="4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3498" y="1771650"/>
            <a:ext cx="4113301" cy="3657600"/>
          </a:xfrm>
          <a:prstGeom prst="rect">
            <a:avLst/>
          </a:prstGeom>
          <a:noFill/>
          <a:ln>
            <a:noFill/>
          </a:ln>
        </p:spPr>
      </p:pic>
      <p:sp>
        <p:nvSpPr>
          <p:cNvPr id="8" name="TextBox 7"/>
          <p:cNvSpPr txBox="1"/>
          <p:nvPr/>
        </p:nvSpPr>
        <p:spPr>
          <a:xfrm>
            <a:off x="152400" y="1371600"/>
            <a:ext cx="3886200"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 accordance with 24 CFR 51.303(a)(3), this Notice must be given to anyone interested in using HUD assistance, subsidy or insurance to buy an existing property which is located in either a runway Clear Zone 1 at a civil airport or a Clear Zone at a military installation. </a:t>
            </a:r>
            <a:r>
              <a:rPr kumimoji="0" lang="en-US" sz="2400" b="0" i="0" u="sng" strike="noStrike" kern="1200" cap="none" spc="0" normalizeH="0" baseline="0" noProof="0" dirty="0">
                <a:ln>
                  <a:noFill/>
                </a:ln>
                <a:solidFill>
                  <a:prstClr val="black"/>
                </a:solidFill>
                <a:effectLst/>
                <a:uLnTx/>
                <a:uFillTx/>
                <a:latin typeface="Calibri"/>
                <a:ea typeface="+mn-ea"/>
                <a:cs typeface="+mn-cs"/>
              </a:rPr>
              <a:t>The original signed copy of the Notice to Prospective Buyers must be maintained as part of the project file on this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5522ADF3-9A5D-4A0A-AF0E-BF9C24BAFE67}"/>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DED1F167-93A7-44E0-BEA8-9860718054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9" name="Picture 8">
            <a:extLst>
              <a:ext uri="{FF2B5EF4-FFF2-40B4-BE49-F238E27FC236}">
                <a16:creationId xmlns:a16="http://schemas.microsoft.com/office/drawing/2014/main" id="{0B501801-FFCF-4E87-BE2F-B684A46DA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943600"/>
            <a:ext cx="1237409" cy="340423"/>
          </a:xfrm>
          <a:prstGeom prst="rect">
            <a:avLst/>
          </a:prstGeom>
        </p:spPr>
      </p:pic>
    </p:spTree>
    <p:extLst>
      <p:ext uri="{BB962C8B-B14F-4D97-AF65-F5344CB8AC3E}">
        <p14:creationId xmlns:p14="http://schemas.microsoft.com/office/powerpoint/2010/main" val="2772879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1828800" y="0"/>
          <a:ext cx="6151563" cy="6858000"/>
        </p:xfrm>
        <a:graphic>
          <a:graphicData uri="http://schemas.openxmlformats.org/presentationml/2006/ole">
            <mc:AlternateContent xmlns:mc="http://schemas.openxmlformats.org/markup-compatibility/2006">
              <mc:Choice xmlns:v="urn:schemas-microsoft-com:vml" Requires="v">
                <p:oleObj spid="_x0000_s1036" name="Bitmap Image" r:id="rId4" imgW="5057143" imgH="5638095" progId="Paint.Picture">
                  <p:embed/>
                </p:oleObj>
              </mc:Choice>
              <mc:Fallback>
                <p:oleObj name="Bitmap Image" r:id="rId4" imgW="5057143" imgH="5638095" progId="Paint.Picture">
                  <p:embed/>
                  <p:pic>
                    <p:nvPicPr>
                      <p:cNvPr id="266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0"/>
                        <a:ext cx="6151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a:extLst>
              <a:ext uri="{FF2B5EF4-FFF2-40B4-BE49-F238E27FC236}">
                <a16:creationId xmlns:a16="http://schemas.microsoft.com/office/drawing/2014/main" id="{CAD6A62A-ACA1-41B9-9C5A-3D83C764DB04}"/>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93B56E2F-869E-46A9-99D4-2DE7D834BD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5" name="Picture 4">
            <a:extLst>
              <a:ext uri="{FF2B5EF4-FFF2-40B4-BE49-F238E27FC236}">
                <a16:creationId xmlns:a16="http://schemas.microsoft.com/office/drawing/2014/main" id="{E4311715-363D-498C-9177-2138AB14E8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5943600"/>
            <a:ext cx="1237409" cy="340423"/>
          </a:xfrm>
          <a:prstGeom prst="rect">
            <a:avLst/>
          </a:prstGeom>
        </p:spPr>
      </p:pic>
      <p:sp>
        <p:nvSpPr>
          <p:cNvPr id="6" name="Slide Number Placeholder 3">
            <a:extLst>
              <a:ext uri="{FF2B5EF4-FFF2-40B4-BE49-F238E27FC236}">
                <a16:creationId xmlns:a16="http://schemas.microsoft.com/office/drawing/2014/main" id="{550B3278-7D1B-434F-91DD-F53BFB6E0129}"/>
              </a:ext>
            </a:extLst>
          </p:cNvPr>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67989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0" y="1447800"/>
            <a:ext cx="8991600" cy="1184275"/>
          </a:xfrm>
          <a:solidFill>
            <a:schemeClr val="bg1"/>
          </a:solidFill>
        </p:spPr>
        <p:txBody>
          <a:bodyPr>
            <a:noAutofit/>
          </a:bodyPr>
          <a:lstStyle/>
          <a:p>
            <a:pPr algn="ctr"/>
            <a:r>
              <a:rPr lang="en-US" sz="2800" b="1" dirty="0">
                <a:solidFill>
                  <a:schemeClr val="tx1"/>
                </a:solidFill>
              </a:rPr>
              <a:t>COASTAL BARRIERS</a:t>
            </a:r>
            <a:br>
              <a:rPr lang="en-US" sz="2800" b="1" dirty="0">
                <a:solidFill>
                  <a:schemeClr val="tx1"/>
                </a:solidFill>
              </a:rPr>
            </a:br>
            <a:r>
              <a:rPr lang="en-US" altLang="en-US" sz="2800" b="1" dirty="0">
                <a:solidFill>
                  <a:schemeClr val="tx1"/>
                </a:solidFill>
              </a:rPr>
              <a:t>Laws and Authorities 58.6</a:t>
            </a:r>
            <a:br>
              <a:rPr lang="en-US" altLang="en-US" sz="2800" b="1" dirty="0"/>
            </a:br>
            <a:r>
              <a:rPr lang="en-US" sz="2000" b="1" dirty="0"/>
              <a:t>Coastal Barrier Resources Act</a:t>
            </a:r>
            <a:r>
              <a:rPr lang="en-US" sz="2000" dirty="0"/>
              <a:t> (</a:t>
            </a:r>
            <a:r>
              <a:rPr lang="en-US" sz="2000" b="1" dirty="0"/>
              <a:t>CBRA</a:t>
            </a:r>
            <a:r>
              <a:rPr lang="en-US" sz="2000" dirty="0"/>
              <a:t>, Public Law 97-348)</a:t>
            </a:r>
            <a:endParaRPr lang="en-US" sz="2000" b="1" dirty="0"/>
          </a:p>
        </p:txBody>
      </p:sp>
      <p:pic>
        <p:nvPicPr>
          <p:cNvPr id="5" name="Picture 7" descr="j0152231"/>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2114550" y="2586387"/>
            <a:ext cx="4343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6469916-9CBC-40FA-8121-D42909A6AD4D}"/>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F686A0B4-5C7F-4589-90BF-37A542B534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8" name="Picture 7">
            <a:extLst>
              <a:ext uri="{FF2B5EF4-FFF2-40B4-BE49-F238E27FC236}">
                <a16:creationId xmlns:a16="http://schemas.microsoft.com/office/drawing/2014/main" id="{4CC6A5D8-6016-4D2F-8582-B58B3BC3DE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943600"/>
            <a:ext cx="1237409" cy="340423"/>
          </a:xfrm>
          <a:prstGeom prst="rect">
            <a:avLst/>
          </a:prstGeom>
        </p:spPr>
      </p:pic>
    </p:spTree>
    <p:extLst>
      <p:ext uri="{BB962C8B-B14F-4D97-AF65-F5344CB8AC3E}">
        <p14:creationId xmlns:p14="http://schemas.microsoft.com/office/powerpoint/2010/main" val="12690396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600" b="1" dirty="0"/>
              <a:t>COASTAL BARRIERS</a:t>
            </a:r>
            <a:br>
              <a:rPr lang="en-US" sz="3600" b="1" u="sng" dirty="0"/>
            </a:br>
            <a:endParaRPr lang="en-US" sz="3600" dirty="0"/>
          </a:p>
        </p:txBody>
      </p:sp>
      <p:sp>
        <p:nvSpPr>
          <p:cNvPr id="3" name="Content Placeholder 2"/>
          <p:cNvSpPr>
            <a:spLocks noGrp="1"/>
          </p:cNvSpPr>
          <p:nvPr>
            <p:ph idx="1"/>
          </p:nvPr>
        </p:nvSpPr>
        <p:spPr>
          <a:xfrm>
            <a:off x="740790" y="1804988"/>
            <a:ext cx="7412609" cy="3224211"/>
          </a:xfrm>
        </p:spPr>
        <p:txBody>
          <a:bodyPr>
            <a:normAutofit lnSpcReduction="10000"/>
          </a:bodyPr>
          <a:lstStyle/>
          <a:p>
            <a:pPr marL="457200" indent="-457200">
              <a:buFont typeface="Arial" panose="020B0604020202020204" pitchFamily="34" charset="0"/>
              <a:buChar char="•"/>
            </a:pPr>
            <a:r>
              <a:rPr lang="en-US" sz="3200" dirty="0">
                <a:solidFill>
                  <a:schemeClr val="tx1"/>
                </a:solidFill>
              </a:rPr>
              <a:t>Does not apply to HUD grants in Illinois, because there are no covered barriers along Illinois’ Lake Michigan shoreline</a:t>
            </a:r>
          </a:p>
          <a:p>
            <a:pPr marL="457200" indent="-457200">
              <a:buFont typeface="Arial" panose="020B0604020202020204" pitchFamily="34" charset="0"/>
              <a:buChar char="•"/>
            </a:pPr>
            <a:r>
              <a:rPr lang="en-US" sz="3200" dirty="0">
                <a:solidFill>
                  <a:schemeClr val="tx1"/>
                </a:solidFill>
              </a:rPr>
              <a:t>DCEO’s HUD ERR Formats are pre-marked “Illinois is not a covered state under these Acts.”</a:t>
            </a:r>
          </a:p>
          <a:p>
            <a:pPr marL="0" indent="0">
              <a:buNone/>
            </a:pPr>
            <a:r>
              <a:rPr lang="en-US" sz="2800" dirty="0">
                <a:solidFill>
                  <a:schemeClr val="tx1"/>
                </a:solidFill>
              </a:rPr>
              <a:t>  </a:t>
            </a:r>
          </a:p>
          <a:p>
            <a:pPr marL="0" indent="0">
              <a:buNone/>
            </a:pPr>
            <a:endParaRPr lang="en-US" sz="2800" b="1" u="sng" dirty="0"/>
          </a:p>
          <a:p>
            <a:pPr marL="0" indent="0">
              <a:buNone/>
            </a:pPr>
            <a:endParaRPr lang="en-US" dirty="0"/>
          </a:p>
        </p:txBody>
      </p:sp>
      <p:sp>
        <p:nvSpPr>
          <p:cNvPr id="4" name="TextBox 3">
            <a:extLst>
              <a:ext uri="{FF2B5EF4-FFF2-40B4-BE49-F238E27FC236}">
                <a16:creationId xmlns:a16="http://schemas.microsoft.com/office/drawing/2014/main" id="{F22890F6-1D08-4758-A8E0-E0CB065F9B56}"/>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456FD5A6-4F93-476B-BE91-5B7D0D8EB3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6" name="Picture 5">
            <a:extLst>
              <a:ext uri="{FF2B5EF4-FFF2-40B4-BE49-F238E27FC236}">
                <a16:creationId xmlns:a16="http://schemas.microsoft.com/office/drawing/2014/main" id="{514B98A6-E928-44F6-A536-7E7A41129E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5943600"/>
            <a:ext cx="1237409" cy="340423"/>
          </a:xfrm>
          <a:prstGeom prst="rect">
            <a:avLst/>
          </a:prstGeom>
        </p:spPr>
      </p:pic>
      <p:sp>
        <p:nvSpPr>
          <p:cNvPr id="7" name="Slide Number Placeholder 3">
            <a:extLst>
              <a:ext uri="{FF2B5EF4-FFF2-40B4-BE49-F238E27FC236}">
                <a16:creationId xmlns:a16="http://schemas.microsoft.com/office/drawing/2014/main" id="{B065ECB1-A3D8-43A0-8E67-2342256CC969}"/>
              </a:ext>
            </a:extLst>
          </p:cNvPr>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5721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normAutofit/>
          </a:bodyPr>
          <a:lstStyle/>
          <a:p>
            <a:pPr algn="ctr" eaLnBrk="1" hangingPunct="1">
              <a:defRPr/>
            </a:pPr>
            <a:r>
              <a:rPr lang="en-US" altLang="en-US" sz="3243" b="1" dirty="0"/>
              <a:t>Laws and Authorities 58.6</a:t>
            </a:r>
            <a:br>
              <a:rPr lang="en-US" altLang="en-US" sz="3243" b="1" dirty="0"/>
            </a:br>
            <a:r>
              <a:rPr lang="en-US" altLang="en-US" sz="3243" b="1" dirty="0"/>
              <a:t>Flood Insurance</a:t>
            </a:r>
          </a:p>
        </p:txBody>
      </p:sp>
      <p:sp>
        <p:nvSpPr>
          <p:cNvPr id="360459" name="Rectangle 11"/>
          <p:cNvSpPr>
            <a:spLocks noGrp="1" noChangeArrowheads="1"/>
          </p:cNvSpPr>
          <p:nvPr>
            <p:ph sz="half" idx="1"/>
          </p:nvPr>
        </p:nvSpPr>
        <p:spPr>
          <a:xfrm>
            <a:off x="290870" y="1900912"/>
            <a:ext cx="4720539" cy="2644102"/>
          </a:xfrm>
        </p:spPr>
        <p:txBody>
          <a:bodyPr>
            <a:normAutofit/>
          </a:bodyPr>
          <a:lstStyle/>
          <a:p>
            <a:pPr>
              <a:defRPr/>
            </a:pPr>
            <a:r>
              <a:rPr lang="en-US" b="1" dirty="0">
                <a:solidFill>
                  <a:schemeClr val="tx1"/>
                </a:solidFill>
              </a:rPr>
              <a:t>Flood Disaster Protection Act of 1973(as amended)- </a:t>
            </a:r>
            <a:r>
              <a:rPr lang="en-US" dirty="0">
                <a:solidFill>
                  <a:schemeClr val="tx1"/>
                </a:solidFill>
              </a:rPr>
              <a:t>requires property owners to purchase (</a:t>
            </a:r>
            <a:r>
              <a:rPr lang="en-US" b="1" dirty="0">
                <a:solidFill>
                  <a:schemeClr val="tx1"/>
                </a:solidFill>
              </a:rPr>
              <a:t>mandatory</a:t>
            </a:r>
            <a:r>
              <a:rPr lang="en-US" dirty="0">
                <a:solidFill>
                  <a:schemeClr val="tx1"/>
                </a:solidFill>
              </a:rPr>
              <a:t>) flood insurance for buildings located within Special Flood Hazard Areas (SFHA), 100-year flood plain when Federal financial assistance is used to acquire, repair, improve, or construct a building.</a:t>
            </a:r>
            <a:endParaRPr lang="en-US" altLang="en-US" dirty="0"/>
          </a:p>
        </p:txBody>
      </p:sp>
      <p:sp>
        <p:nvSpPr>
          <p:cNvPr id="8" name="Rectangle 42"/>
          <p:cNvSpPr>
            <a:spLocks noGrp="1" noChangeArrowheads="1"/>
          </p:cNvSpPr>
          <p:nvPr>
            <p:ph type="sldNum" sz="quarter" idx="12"/>
          </p:nvPr>
        </p:nvSpPr>
        <p:spPr/>
        <p:txBody>
          <a:bodyPr/>
          <a:lstStyle>
            <a:lvl1pPr eaLnBrk="0" hangingPunct="0">
              <a:defRPr>
                <a:solidFill>
                  <a:schemeClr val="tx1"/>
                </a:solidFill>
                <a:latin typeface="Verdana" panose="020B0604030504040204" pitchFamily="34" charset="0"/>
              </a:defRPr>
            </a:lvl1pPr>
            <a:lvl2pPr marL="669249" indent="-257404" eaLnBrk="0" hangingPunct="0">
              <a:defRPr>
                <a:solidFill>
                  <a:schemeClr val="tx1"/>
                </a:solidFill>
                <a:latin typeface="Verdana" panose="020B0604030504040204" pitchFamily="34" charset="0"/>
              </a:defRPr>
            </a:lvl2pPr>
            <a:lvl3pPr marL="1029614" indent="-205923" eaLnBrk="0" hangingPunct="0">
              <a:defRPr>
                <a:solidFill>
                  <a:schemeClr val="tx1"/>
                </a:solidFill>
                <a:latin typeface="Verdana" panose="020B0604030504040204" pitchFamily="34" charset="0"/>
              </a:defRPr>
            </a:lvl3pPr>
            <a:lvl4pPr marL="1441460" indent="-205923" eaLnBrk="0" hangingPunct="0">
              <a:defRPr>
                <a:solidFill>
                  <a:schemeClr val="tx1"/>
                </a:solidFill>
                <a:latin typeface="Verdana" panose="020B0604030504040204" pitchFamily="34" charset="0"/>
              </a:defRPr>
            </a:lvl4pPr>
            <a:lvl5pPr marL="1853306" indent="-205923" eaLnBrk="0" hangingPunct="0">
              <a:defRPr>
                <a:solidFill>
                  <a:schemeClr val="tx1"/>
                </a:solidFill>
                <a:latin typeface="Verdana" panose="020B0604030504040204" pitchFamily="34" charset="0"/>
              </a:defRPr>
            </a:lvl5pPr>
            <a:lvl6pPr marL="2265152" indent="-205923" eaLnBrk="0" fontAlgn="base" hangingPunct="0">
              <a:spcBef>
                <a:spcPct val="0"/>
              </a:spcBef>
              <a:spcAft>
                <a:spcPct val="0"/>
              </a:spcAft>
              <a:defRPr>
                <a:solidFill>
                  <a:schemeClr val="tx1"/>
                </a:solidFill>
                <a:latin typeface="Verdana" panose="020B0604030504040204" pitchFamily="34" charset="0"/>
              </a:defRPr>
            </a:lvl6pPr>
            <a:lvl7pPr marL="2676997" indent="-205923" eaLnBrk="0" fontAlgn="base" hangingPunct="0">
              <a:spcBef>
                <a:spcPct val="0"/>
              </a:spcBef>
              <a:spcAft>
                <a:spcPct val="0"/>
              </a:spcAft>
              <a:defRPr>
                <a:solidFill>
                  <a:schemeClr val="tx1"/>
                </a:solidFill>
                <a:latin typeface="Verdana" panose="020B0604030504040204" pitchFamily="34" charset="0"/>
              </a:defRPr>
            </a:lvl7pPr>
            <a:lvl8pPr marL="3088843" indent="-205923" eaLnBrk="0" fontAlgn="base" hangingPunct="0">
              <a:spcBef>
                <a:spcPct val="0"/>
              </a:spcBef>
              <a:spcAft>
                <a:spcPct val="0"/>
              </a:spcAft>
              <a:defRPr>
                <a:solidFill>
                  <a:schemeClr val="tx1"/>
                </a:solidFill>
                <a:latin typeface="Verdana" panose="020B0604030504040204" pitchFamily="34" charset="0"/>
              </a:defRPr>
            </a:lvl8pPr>
            <a:lvl9pPr marL="3500689" indent="-205923"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2F284C-1ACC-4DAD-A22F-58D43DC4AC01}" type="slidenum">
              <a:rPr kumimoji="0" lang="en-US" altLang="en-US" sz="900" b="0" i="0" u="none" strike="noStrike" kern="1200" cap="none" spc="0" normalizeH="0" baseline="0" noProof="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9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360452" name="Rectangle 4"/>
          <p:cNvSpPr>
            <a:spLocks noChangeArrowheads="1"/>
          </p:cNvSpPr>
          <p:nvPr/>
        </p:nvSpPr>
        <p:spPr bwMode="auto">
          <a:xfrm>
            <a:off x="4530528" y="6298477"/>
            <a:ext cx="4324594" cy="549155"/>
          </a:xfrm>
          <a:prstGeom prst="rect">
            <a:avLst/>
          </a:prstGeom>
          <a:noFill/>
          <a:ln w="9525">
            <a:noFill/>
            <a:miter lim="800000"/>
            <a:headEnd/>
            <a:tailEnd/>
          </a:ln>
          <a:effectLst/>
        </p:spPr>
        <p:txBody>
          <a:bodyPr lIns="91319" tIns="45659" rIns="91319" bIns="45659"/>
          <a:lstStyle/>
          <a:p>
            <a:pPr marL="341775" marR="0" lvl="0" indent="-341775" algn="l" defTabSz="913783" rtl="0" eaLnBrk="1" fontAlgn="auto" latinLnBrk="0" hangingPunct="1">
              <a:lnSpc>
                <a:spcPct val="100000"/>
              </a:lnSpc>
              <a:spcBef>
                <a:spcPct val="20000"/>
              </a:spcBef>
              <a:spcAft>
                <a:spcPts val="0"/>
              </a:spcAft>
              <a:buClr>
                <a:srgbClr val="0563C1"/>
              </a:buClr>
              <a:buSzPct val="60000"/>
              <a:buFontTx/>
              <a:buNone/>
              <a:tabLst/>
              <a:defRPr/>
            </a:pPr>
            <a:endParaRPr kumimoji="0" lang="en-US" sz="2792" b="0" i="0" u="none" strike="noStrike" kern="1200" cap="none" spc="0" normalizeH="0" baseline="0" noProof="0">
              <a:ln>
                <a:noFill/>
              </a:ln>
              <a:solidFill>
                <a:prstClr val="black"/>
              </a:solidFill>
              <a:effectLst>
                <a:outerShdw blurRad="38100" dist="38100" dir="2700000" algn="tl">
                  <a:srgbClr val="000000"/>
                </a:outerShdw>
              </a:effectLst>
              <a:uLnTx/>
              <a:uFillTx/>
              <a:latin typeface="Calibri" panose="020F0502020204030204"/>
              <a:ea typeface="+mn-ea"/>
              <a:cs typeface="+mn-cs"/>
            </a:endParaRPr>
          </a:p>
        </p:txBody>
      </p:sp>
      <p:pic>
        <p:nvPicPr>
          <p:cNvPr id="151557" name="Picture 5" descr="j02307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3867" y="2055398"/>
            <a:ext cx="3257747" cy="403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Text Box 8"/>
          <p:cNvSpPr txBox="1">
            <a:spLocks noChangeArrowheads="1"/>
          </p:cNvSpPr>
          <p:nvPr/>
        </p:nvSpPr>
        <p:spPr bwMode="ltGray">
          <a:xfrm>
            <a:off x="480511" y="1238816"/>
            <a:ext cx="4029996" cy="34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anose="05000000000000000000" pitchFamily="2" charset="2"/>
              <a:buChar char="n"/>
              <a:defRPr sz="3500">
                <a:solidFill>
                  <a:schemeClr val="tx1"/>
                </a:solidFill>
                <a:latin typeface="Verdana" panose="020B0604030504040204" pitchFamily="34" charset="0"/>
              </a:defRPr>
            </a:lvl1pPr>
            <a:lvl2pPr marL="742950" indent="-285750" eaLnBrk="0" hangingPunct="0">
              <a:spcBef>
                <a:spcPct val="20000"/>
              </a:spcBef>
              <a:buClr>
                <a:schemeClr val="tx1"/>
              </a:buClr>
              <a:buChar char="•"/>
              <a:defRPr sz="31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700">
                <a:solidFill>
                  <a:schemeClr val="tx1"/>
                </a:solidFill>
                <a:latin typeface="Verdana" panose="020B0604030504040204" pitchFamily="34" charset="0"/>
              </a:defRPr>
            </a:lvl3pPr>
            <a:lvl4pPr marL="1600200" indent="-228600" eaLnBrk="0" hangingPunct="0">
              <a:spcBef>
                <a:spcPct val="20000"/>
              </a:spcBef>
              <a:buClr>
                <a:schemeClr val="tx2"/>
              </a:buClr>
              <a:buChar char="•"/>
              <a:defRPr sz="22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200">
                <a:solidFill>
                  <a:schemeClr val="tx1"/>
                </a:solidFill>
                <a:latin typeface="Verdana" panose="020B0604030504040204" pitchFamily="34" charset="0"/>
              </a:defRPr>
            </a:lvl9pPr>
          </a:lstStyle>
          <a:p>
            <a:pPr marL="0" marR="0" lvl="0" indent="0" algn="r" defTabSz="914400" rtl="0" eaLnBrk="0" fontAlgn="auto" latinLnBrk="0" hangingPunct="0">
              <a:lnSpc>
                <a:spcPct val="100000"/>
              </a:lnSpc>
              <a:spcBef>
                <a:spcPct val="50000"/>
              </a:spcBef>
              <a:spcAft>
                <a:spcPts val="0"/>
              </a:spcAft>
              <a:buClrTx/>
              <a:buSzTx/>
              <a:buFontTx/>
              <a:buNone/>
              <a:tabLst/>
              <a:defRPr/>
            </a:pPr>
            <a:endParaRPr kumimoji="0" lang="en-US" altLang="en-US" sz="1621"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2D053C89-AC52-4AB0-A918-22DB9405EBFE}"/>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C388E41A-C475-4DCB-8F8E-84F322E122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11" name="Picture 10">
            <a:extLst>
              <a:ext uri="{FF2B5EF4-FFF2-40B4-BE49-F238E27FC236}">
                <a16:creationId xmlns:a16="http://schemas.microsoft.com/office/drawing/2014/main" id="{B8CA13AF-11A2-4ABA-93B4-1B4E82A90D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943600"/>
            <a:ext cx="1237409" cy="340423"/>
          </a:xfrm>
          <a:prstGeom prst="rect">
            <a:avLst/>
          </a:prstGeom>
        </p:spPr>
      </p:pic>
    </p:spTree>
    <p:extLst>
      <p:ext uri="{BB962C8B-B14F-4D97-AF65-F5344CB8AC3E}">
        <p14:creationId xmlns:p14="http://schemas.microsoft.com/office/powerpoint/2010/main" val="292850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rtlCol="0">
            <a:noAutofit/>
          </a:bodyPr>
          <a:lstStyle/>
          <a:p>
            <a:pPr eaLnBrk="1" fontAlgn="auto" hangingPunct="1">
              <a:spcAft>
                <a:spcPts val="0"/>
              </a:spcAft>
              <a:defRPr/>
            </a:pPr>
            <a:r>
              <a:rPr lang="en-US" sz="4000" dirty="0"/>
              <a:t>CEQ’s Regulations Require Federal Agencies to:</a:t>
            </a:r>
          </a:p>
        </p:txBody>
      </p:sp>
      <p:sp>
        <p:nvSpPr>
          <p:cNvPr id="3" name="Content Placeholder 2"/>
          <p:cNvSpPr>
            <a:spLocks noGrp="1"/>
          </p:cNvSpPr>
          <p:nvPr>
            <p:ph idx="1"/>
          </p:nvPr>
        </p:nvSpPr>
        <p:spPr>
          <a:xfrm>
            <a:off x="542085" y="2082604"/>
            <a:ext cx="8153400" cy="3124200"/>
          </a:xfrm>
        </p:spPr>
        <p:txBody>
          <a:bodyPr rtlCol="0">
            <a:normAutofit/>
          </a:bodyPr>
          <a:lstStyle/>
          <a:p>
            <a:pPr eaLnBrk="1" fontAlgn="auto" hangingPunct="1">
              <a:spcAft>
                <a:spcPts val="0"/>
              </a:spcAft>
              <a:defRPr/>
            </a:pPr>
            <a:r>
              <a:rPr lang="en-US" sz="3500" dirty="0"/>
              <a:t>Understand environmental consequences </a:t>
            </a:r>
            <a:r>
              <a:rPr lang="en-US" sz="3500" b="1" dirty="0"/>
              <a:t>BEFORE</a:t>
            </a:r>
            <a:r>
              <a:rPr lang="en-US" sz="3500" dirty="0"/>
              <a:t> commitments are made.</a:t>
            </a:r>
          </a:p>
          <a:p>
            <a:pPr eaLnBrk="1" fontAlgn="auto" hangingPunct="1">
              <a:spcAft>
                <a:spcPts val="0"/>
              </a:spcAft>
              <a:defRPr/>
            </a:pPr>
            <a:r>
              <a:rPr lang="en-US" sz="3500" dirty="0"/>
              <a:t>Ensure environmental information is made available to public officials and citizens </a:t>
            </a:r>
            <a:r>
              <a:rPr lang="en-US" sz="3500" b="1" dirty="0"/>
              <a:t>BEFORE </a:t>
            </a:r>
            <a:r>
              <a:rPr lang="en-US" sz="3500" dirty="0"/>
              <a:t>decisions are made and </a:t>
            </a:r>
            <a:r>
              <a:rPr lang="en-US" sz="3500" b="1" dirty="0"/>
              <a:t>BEFORE</a:t>
            </a:r>
            <a:r>
              <a:rPr lang="en-US" sz="3500" dirty="0"/>
              <a:t> actions are taken.</a:t>
            </a:r>
            <a:endParaRPr lang="en-US" sz="4400" dirty="0"/>
          </a:p>
        </p:txBody>
      </p:sp>
      <p:sp>
        <p:nvSpPr>
          <p:cNvPr id="4" name="TextBox 3">
            <a:extLst>
              <a:ext uri="{FF2B5EF4-FFF2-40B4-BE49-F238E27FC236}">
                <a16:creationId xmlns:a16="http://schemas.microsoft.com/office/drawing/2014/main" id="{F95DD665-648C-42A9-805F-852627539761}"/>
              </a:ext>
            </a:extLst>
          </p:cNvPr>
          <p:cNvSpPr txBox="1"/>
          <p:nvPr/>
        </p:nvSpPr>
        <p:spPr>
          <a:xfrm>
            <a:off x="0" y="-19050"/>
            <a:ext cx="9144000" cy="400110"/>
          </a:xfrm>
          <a:prstGeom prst="rect">
            <a:avLst/>
          </a:prstGeom>
          <a:solidFill>
            <a:schemeClr val="tx2"/>
          </a:solidFill>
        </p:spPr>
        <p:txBody>
          <a:bodyPr wrap="square" rtlCol="0">
            <a:spAutoFit/>
          </a:bodyPr>
          <a:lstStyle/>
          <a:p>
            <a:endParaRPr lang="en-US" sz="20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D7FCFDA-12C0-46AC-B39A-B785AFF89C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pic>
        <p:nvPicPr>
          <p:cNvPr id="6" name="Picture 5">
            <a:extLst>
              <a:ext uri="{FF2B5EF4-FFF2-40B4-BE49-F238E27FC236}">
                <a16:creationId xmlns:a16="http://schemas.microsoft.com/office/drawing/2014/main" id="{9CB56224-B147-4B1A-AF6F-0A2EB3B88E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1791" y="6136577"/>
            <a:ext cx="1237409" cy="340423"/>
          </a:xfrm>
          <a:prstGeom prst="rect">
            <a:avLst/>
          </a:prstGeom>
        </p:spPr>
      </p:pic>
      <p:sp>
        <p:nvSpPr>
          <p:cNvPr id="7" name="Slide Number Placeholder 1">
            <a:extLst>
              <a:ext uri="{FF2B5EF4-FFF2-40B4-BE49-F238E27FC236}">
                <a16:creationId xmlns:a16="http://schemas.microsoft.com/office/drawing/2014/main" id="{4EFA379F-6723-4495-B76F-B70B9A61E721}"/>
              </a:ext>
            </a:extLst>
          </p:cNvPr>
          <p:cNvSpPr txBox="1">
            <a:spLocks/>
          </p:cNvSpPr>
          <p:nvPr/>
        </p:nvSpPr>
        <p:spPr>
          <a:xfrm>
            <a:off x="6534991" y="6425944"/>
            <a:ext cx="2133600" cy="273844"/>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3F335402-A96B-43FB-BE82-10458D361873}" type="slidenum">
              <a:rPr lang="en-US" sz="800" smtClean="0"/>
              <a:pPr algn="r"/>
              <a:t>9</a:t>
            </a:fld>
            <a:endParaRPr lang="en-US" sz="800" dirty="0"/>
          </a:p>
        </p:txBody>
      </p:sp>
    </p:spTree>
  </p:cSld>
  <p:clrMapOvr>
    <a:masterClrMapping/>
  </p:clrMapOvr>
  <p:transition advClick="0"/>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40791" y="76200"/>
            <a:ext cx="7187184" cy="1676400"/>
          </a:xfrm>
        </p:spPr>
        <p:txBody>
          <a:bodyPr>
            <a:normAutofit/>
          </a:bodyPr>
          <a:lstStyle/>
          <a:p>
            <a:pPr algn="ctr"/>
            <a:r>
              <a:rPr lang="en-US" sz="3100" b="1" dirty="0"/>
              <a:t>Flood Insurance</a:t>
            </a:r>
            <a:br>
              <a:rPr lang="en-US" b="1" dirty="0"/>
            </a:br>
            <a:endParaRPr lang="en-US" sz="3600" dirty="0"/>
          </a:p>
        </p:txBody>
      </p:sp>
      <p:sp>
        <p:nvSpPr>
          <p:cNvPr id="3" name="Content Placeholder 2"/>
          <p:cNvSpPr>
            <a:spLocks noGrp="1"/>
          </p:cNvSpPr>
          <p:nvPr>
            <p:ph idx="1"/>
          </p:nvPr>
        </p:nvSpPr>
        <p:spPr>
          <a:xfrm>
            <a:off x="285751" y="1524060"/>
            <a:ext cx="8229599" cy="3048000"/>
          </a:xfrm>
        </p:spPr>
        <p:txBody>
          <a:bodyPr>
            <a:normAutofit fontScale="92500" lnSpcReduction="20000"/>
          </a:bodyPr>
          <a:lstStyle/>
          <a:p>
            <a:pPr lvl="1" algn="just"/>
            <a:r>
              <a:rPr lang="en-US" sz="2800" dirty="0">
                <a:solidFill>
                  <a:schemeClr val="tx1"/>
                </a:solidFill>
              </a:rPr>
              <a:t>DCEO CDBG grants are exempt from those Acts, because they are funded by a HUD formula grant made to a state.</a:t>
            </a:r>
          </a:p>
          <a:p>
            <a:pPr lvl="1" algn="just"/>
            <a:r>
              <a:rPr lang="en-US" sz="2800" dirty="0">
                <a:solidFill>
                  <a:schemeClr val="tx1"/>
                </a:solidFill>
              </a:rPr>
              <a:t>DCEO’s HUD ERR Formats are pre-marked “The project is exempt pursuant to Section 58.6(a)(3), because it is funded through a HUD formula grant made to a state.”</a:t>
            </a:r>
          </a:p>
          <a:p>
            <a:pPr lvl="1" algn="just"/>
            <a:r>
              <a:rPr lang="en-US" sz="2800" dirty="0">
                <a:solidFill>
                  <a:schemeClr val="tx1"/>
                </a:solidFill>
              </a:rPr>
              <a:t>Many grants funded through a CDBG-DR special appropriation have a similar, but not identical, exemption. Other CDBG-DR project sites may have to purchase flood insurance. </a:t>
            </a:r>
            <a:endParaRPr lang="en-US" sz="2800" b="1" dirty="0">
              <a:solidFill>
                <a:schemeClr val="tx1"/>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8FC7991-DF96-41D3-93AD-00F8871A3EBC}"/>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9EB3A9B-45B5-4EBF-B0C7-313B734322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943600"/>
            <a:ext cx="1237409" cy="340423"/>
          </a:xfrm>
          <a:prstGeom prst="rect">
            <a:avLst/>
          </a:prstGeom>
        </p:spPr>
      </p:pic>
    </p:spTree>
    <p:extLst>
      <p:ext uri="{BB962C8B-B14F-4D97-AF65-F5344CB8AC3E}">
        <p14:creationId xmlns:p14="http://schemas.microsoft.com/office/powerpoint/2010/main" val="32796304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1"/>
            <a:ext cx="9144000" cy="995516"/>
          </a:xfrm>
        </p:spPr>
        <p:txBody>
          <a:bodyPr/>
          <a:lstStyle/>
          <a:p>
            <a:r>
              <a:rPr lang="en-US" dirty="0"/>
              <a:t>Levels of Review that Require </a:t>
            </a:r>
            <a:r>
              <a:rPr lang="en-US" dirty="0">
                <a:latin typeface="Calibri" panose="020F0502020204030204" pitchFamily="34" charset="0"/>
                <a:cs typeface="Calibri" panose="020F0502020204030204" pitchFamily="34" charset="0"/>
              </a:rPr>
              <a:t>§58.5 Compliance</a:t>
            </a:r>
            <a:endParaRPr lang="en-US" dirty="0"/>
          </a:p>
        </p:txBody>
      </p:sp>
      <p:sp>
        <p:nvSpPr>
          <p:cNvPr id="3" name="Content Placeholder 2"/>
          <p:cNvSpPr>
            <a:spLocks noGrp="1"/>
          </p:cNvSpPr>
          <p:nvPr>
            <p:ph idx="1"/>
          </p:nvPr>
        </p:nvSpPr>
        <p:spPr>
          <a:xfrm>
            <a:off x="419669" y="2226469"/>
            <a:ext cx="8434316" cy="3308552"/>
          </a:xfrm>
        </p:spPr>
        <p:txBody>
          <a:bodyPr>
            <a:normAutofit/>
          </a:bodyPr>
          <a:lstStyle/>
          <a:p>
            <a:r>
              <a:rPr lang="en-US" sz="2400" dirty="0"/>
              <a:t>Projects that are </a:t>
            </a:r>
            <a:r>
              <a:rPr lang="en-US" sz="2400" b="1" dirty="0"/>
              <a:t>Categorically Excluded Subject to 58.5 (CEST)</a:t>
            </a:r>
          </a:p>
          <a:p>
            <a:pPr lvl="1"/>
            <a:r>
              <a:rPr lang="en-US" sz="2100" dirty="0"/>
              <a:t>24 C.F.R. 58.35(a)</a:t>
            </a:r>
          </a:p>
          <a:p>
            <a:r>
              <a:rPr lang="en-US" sz="2400" dirty="0"/>
              <a:t>Projects that require an </a:t>
            </a:r>
            <a:r>
              <a:rPr lang="en-US" sz="2400" b="1" dirty="0"/>
              <a:t>Environmental Assessment (EA)</a:t>
            </a:r>
          </a:p>
          <a:p>
            <a:pPr lvl="1"/>
            <a:r>
              <a:rPr lang="en-US" sz="2100" dirty="0"/>
              <a:t>24 C.F.R. 58.36</a:t>
            </a:r>
          </a:p>
          <a:p>
            <a:r>
              <a:rPr lang="en-US" sz="2400" dirty="0"/>
              <a:t>Projects that require an </a:t>
            </a:r>
            <a:r>
              <a:rPr lang="en-US" sz="2400" b="1" dirty="0"/>
              <a:t>Environmental Impact Statement (EIS)</a:t>
            </a:r>
          </a:p>
          <a:p>
            <a:pPr lvl="1"/>
            <a:r>
              <a:rPr lang="en-US" sz="2100" dirty="0"/>
              <a:t>24 C.F.R. 58.37</a:t>
            </a:r>
          </a:p>
        </p:txBody>
      </p:sp>
      <p:sp>
        <p:nvSpPr>
          <p:cNvPr id="4" name="TextBox 3">
            <a:extLst>
              <a:ext uri="{FF2B5EF4-FFF2-40B4-BE49-F238E27FC236}">
                <a16:creationId xmlns:a16="http://schemas.microsoft.com/office/drawing/2014/main" id="{519B230C-C180-428C-B33B-2441005805CD}"/>
              </a:ext>
            </a:extLst>
          </p:cNvPr>
          <p:cNvSpPr txBox="1"/>
          <p:nvPr/>
        </p:nvSpPr>
        <p:spPr>
          <a:xfrm>
            <a:off x="0" y="3831"/>
            <a:ext cx="9144000" cy="323165"/>
          </a:xfrm>
          <a:prstGeom prst="rect">
            <a:avLst/>
          </a:prstGeom>
          <a:solidFill>
            <a:schemeClr val="tx2"/>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846191B3-F407-4330-A594-1D62CCC4CF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3831"/>
            <a:ext cx="2591456" cy="303681"/>
          </a:xfrm>
          <a:prstGeom prst="rect">
            <a:avLst/>
          </a:prstGeom>
        </p:spPr>
      </p:pic>
      <p:pic>
        <p:nvPicPr>
          <p:cNvPr id="6" name="Picture 5">
            <a:extLst>
              <a:ext uri="{FF2B5EF4-FFF2-40B4-BE49-F238E27FC236}">
                <a16:creationId xmlns:a16="http://schemas.microsoft.com/office/drawing/2014/main" id="{C79FF425-30D6-48CF-A9F2-B185C04598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21128069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7250"/>
            <a:ext cx="9144000" cy="996554"/>
          </a:xfrm>
        </p:spPr>
        <p:txBody>
          <a:bodyPr/>
          <a:lstStyle/>
          <a:p>
            <a:pPr algn="ctr"/>
            <a:r>
              <a:rPr lang="en-US" dirty="0">
                <a:latin typeface="Calibri" panose="020F0502020204030204" pitchFamily="34" charset="0"/>
                <a:cs typeface="Calibri" panose="020F0502020204030204" pitchFamily="34" charset="0"/>
              </a:rPr>
              <a:t>§58.5 Laws &amp; Authorities</a:t>
            </a:r>
            <a:endParaRPr lang="en-US" dirty="0"/>
          </a:p>
        </p:txBody>
      </p:sp>
      <p:sp>
        <p:nvSpPr>
          <p:cNvPr id="4" name="Text Placeholder 3"/>
          <p:cNvSpPr>
            <a:spLocks noGrp="1"/>
          </p:cNvSpPr>
          <p:nvPr>
            <p:ph type="body" sz="half" idx="1"/>
          </p:nvPr>
        </p:nvSpPr>
        <p:spPr>
          <a:xfrm>
            <a:off x="88106" y="2114550"/>
            <a:ext cx="4444604" cy="3314700"/>
          </a:xfrm>
        </p:spPr>
        <p:txBody>
          <a:bodyPr>
            <a:normAutofit/>
          </a:bodyPr>
          <a:lstStyle/>
          <a:p>
            <a:r>
              <a:rPr lang="en-US" dirty="0"/>
              <a:t>Clean Air Act</a:t>
            </a:r>
          </a:p>
          <a:p>
            <a:r>
              <a:rPr lang="en-US" dirty="0"/>
              <a:t>Coastal Zone Management Act</a:t>
            </a:r>
          </a:p>
          <a:p>
            <a:r>
              <a:rPr lang="en-US" dirty="0"/>
              <a:t>Contamination and Toxic Substances (HUD </a:t>
            </a:r>
            <a:r>
              <a:rPr lang="en-US" dirty="0" err="1"/>
              <a:t>reg</a:t>
            </a:r>
            <a:r>
              <a:rPr lang="en-US" dirty="0"/>
              <a:t>)</a:t>
            </a:r>
          </a:p>
          <a:p>
            <a:r>
              <a:rPr lang="en-US" dirty="0"/>
              <a:t>Endangered Species Act</a:t>
            </a:r>
          </a:p>
          <a:p>
            <a:r>
              <a:rPr lang="en-US" dirty="0"/>
              <a:t>Explosive &amp; Flammable Hazards (HUD </a:t>
            </a:r>
            <a:r>
              <a:rPr lang="en-US" dirty="0" err="1"/>
              <a:t>reg</a:t>
            </a:r>
            <a:r>
              <a:rPr lang="en-US" dirty="0"/>
              <a:t>)</a:t>
            </a:r>
          </a:p>
          <a:p>
            <a:r>
              <a:rPr lang="en-US" dirty="0"/>
              <a:t>Farmlands Protection Policy Act</a:t>
            </a:r>
          </a:p>
          <a:p>
            <a:r>
              <a:rPr lang="en-US" dirty="0"/>
              <a:t>Floodplain Management (E.O. 11988)</a:t>
            </a:r>
          </a:p>
        </p:txBody>
      </p:sp>
      <p:sp>
        <p:nvSpPr>
          <p:cNvPr id="5" name="Content Placeholder 4"/>
          <p:cNvSpPr>
            <a:spLocks noGrp="1"/>
          </p:cNvSpPr>
          <p:nvPr>
            <p:ph sz="half" idx="2"/>
          </p:nvPr>
        </p:nvSpPr>
        <p:spPr>
          <a:xfrm>
            <a:off x="4629150" y="2114550"/>
            <a:ext cx="4396979" cy="3314700"/>
          </a:xfrm>
        </p:spPr>
        <p:txBody>
          <a:bodyPr>
            <a:normAutofit/>
          </a:bodyPr>
          <a:lstStyle/>
          <a:p>
            <a:r>
              <a:rPr lang="en-US" dirty="0"/>
              <a:t>National Historic Preservation Act</a:t>
            </a:r>
          </a:p>
          <a:p>
            <a:r>
              <a:rPr lang="en-US" dirty="0"/>
              <a:t>Noise Control Act</a:t>
            </a:r>
          </a:p>
          <a:p>
            <a:r>
              <a:rPr lang="en-US" dirty="0"/>
              <a:t>Safe Drinking Water Act (Sole Source Aquifers)</a:t>
            </a:r>
          </a:p>
          <a:p>
            <a:r>
              <a:rPr lang="en-US" dirty="0"/>
              <a:t>Wetlands Protection (E.O. 11990)</a:t>
            </a:r>
          </a:p>
          <a:p>
            <a:r>
              <a:rPr lang="en-US" dirty="0"/>
              <a:t>Wild &amp; Scenic Rivers Act</a:t>
            </a:r>
          </a:p>
          <a:p>
            <a:r>
              <a:rPr lang="en-US" dirty="0"/>
              <a:t>Environmental Justice (E.O. 12898)</a:t>
            </a:r>
          </a:p>
        </p:txBody>
      </p:sp>
      <p:sp>
        <p:nvSpPr>
          <p:cNvPr id="6" name="TextBox 5">
            <a:extLst>
              <a:ext uri="{FF2B5EF4-FFF2-40B4-BE49-F238E27FC236}">
                <a16:creationId xmlns:a16="http://schemas.microsoft.com/office/drawing/2014/main" id="{CCDA9606-766F-46D2-AD47-F6E998BED796}"/>
              </a:ext>
            </a:extLst>
          </p:cNvPr>
          <p:cNvSpPr txBox="1"/>
          <p:nvPr/>
        </p:nvSpPr>
        <p:spPr>
          <a:xfrm>
            <a:off x="0" y="15981"/>
            <a:ext cx="9144000" cy="323165"/>
          </a:xfrm>
          <a:prstGeom prst="rect">
            <a:avLst/>
          </a:prstGeom>
          <a:solidFill>
            <a:schemeClr val="tx2"/>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189981C-96E4-48B9-AAE1-1FBA23552D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6552544" y="47138"/>
            <a:ext cx="2591456" cy="303681"/>
          </a:xfrm>
          <a:prstGeom prst="rect">
            <a:avLst/>
          </a:prstGeom>
        </p:spPr>
      </p:pic>
      <p:pic>
        <p:nvPicPr>
          <p:cNvPr id="8" name="Picture 7">
            <a:extLst>
              <a:ext uri="{FF2B5EF4-FFF2-40B4-BE49-F238E27FC236}">
                <a16:creationId xmlns:a16="http://schemas.microsoft.com/office/drawing/2014/main" id="{F9676371-1933-4AA0-B636-CD7BEA5DA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272" y="5372314"/>
            <a:ext cx="928057" cy="255317"/>
          </a:xfrm>
          <a:prstGeom prst="rect">
            <a:avLst/>
          </a:prstGeom>
        </p:spPr>
      </p:pic>
    </p:spTree>
    <p:extLst>
      <p:ext uri="{BB962C8B-B14F-4D97-AF65-F5344CB8AC3E}">
        <p14:creationId xmlns:p14="http://schemas.microsoft.com/office/powerpoint/2010/main" val="530111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6" y="838200"/>
            <a:ext cx="3455275" cy="4049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592" y="5398410"/>
            <a:ext cx="1237409" cy="340423"/>
          </a:xfrm>
          <a:prstGeom prst="rect">
            <a:avLst/>
          </a:prstGeom>
        </p:spPr>
      </p:pic>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8214" y="2989422"/>
            <a:ext cx="1017786" cy="211597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E9FAC86D-AB9C-4AAF-B8E0-E79C3C975E18}"/>
              </a:ext>
            </a:extLst>
          </p:cNvPr>
          <p:cNvSpPr>
            <a:spLocks noGrp="1"/>
          </p:cNvSpPr>
          <p:nvPr>
            <p:ph type="title"/>
          </p:nvPr>
        </p:nvSpPr>
        <p:spPr>
          <a:xfrm>
            <a:off x="2316479" y="2266666"/>
            <a:ext cx="6208714" cy="2057400"/>
          </a:xfrm>
        </p:spPr>
        <p:txBody>
          <a:bodyPr>
            <a:normAutofit/>
          </a:bodyPr>
          <a:lstStyle/>
          <a:p>
            <a:pPr algn="ctr"/>
            <a:r>
              <a:rPr lang="en-US" dirty="0"/>
              <a:t>Clear act compliance</a:t>
            </a:r>
          </a:p>
        </p:txBody>
      </p:sp>
      <p:sp>
        <p:nvSpPr>
          <p:cNvPr id="11" name="Text Placeholder 10">
            <a:extLst>
              <a:ext uri="{FF2B5EF4-FFF2-40B4-BE49-F238E27FC236}">
                <a16:creationId xmlns:a16="http://schemas.microsoft.com/office/drawing/2014/main" id="{CBA0A294-F248-452D-B72F-4B80FBEC7606}"/>
              </a:ext>
            </a:extLst>
          </p:cNvPr>
          <p:cNvSpPr>
            <a:spLocks noGrp="1"/>
          </p:cNvSpPr>
          <p:nvPr>
            <p:ph type="body" idx="1"/>
          </p:nvPr>
        </p:nvSpPr>
        <p:spPr>
          <a:xfrm>
            <a:off x="2316479" y="3823751"/>
            <a:ext cx="6208713" cy="1125140"/>
          </a:xfrm>
        </p:spPr>
        <p:txBody>
          <a:bodyPr/>
          <a:lstStyle/>
          <a:p>
            <a:r>
              <a:rPr lang="en-US" dirty="0"/>
              <a:t>Kirk Kumerow</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335402-A96B-43FB-BE82-10458D361873}" type="slidenum">
              <a:rPr kumimoji="0" lang="en-US" sz="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descr="j0131765">
            <a:extLst>
              <a:ext uri="{FF2B5EF4-FFF2-40B4-BE49-F238E27FC236}">
                <a16:creationId xmlns:a16="http://schemas.microsoft.com/office/drawing/2014/main" id="{BEC4C9B6-326A-40EA-8BB0-025C3A21BB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102633"/>
            <a:ext cx="3048000" cy="246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206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National Ambient Air Quality </a:t>
            </a:r>
            <a:r>
              <a:rPr lang="en-US" dirty="0">
                <a:solidFill>
                  <a:schemeClr val="tx1"/>
                </a:solidFill>
              </a:rPr>
              <a:t>Standards (NAAQS) </a:t>
            </a:r>
            <a:r>
              <a:rPr lang="en-US" sz="3100" dirty="0">
                <a:solidFill>
                  <a:schemeClr val="tx1"/>
                </a:solidFill>
              </a:rPr>
              <a:t>Criteria Pollutants</a:t>
            </a:r>
            <a:endParaRPr lang="en-US" dirty="0">
              <a:solidFill>
                <a:schemeClr val="tx1"/>
              </a:solidFill>
            </a:endParaRPr>
          </a:p>
        </p:txBody>
      </p:sp>
      <p:sp>
        <p:nvSpPr>
          <p:cNvPr id="3" name="Content Placeholder 2"/>
          <p:cNvSpPr>
            <a:spLocks noGrp="1"/>
          </p:cNvSpPr>
          <p:nvPr>
            <p:ph idx="1"/>
          </p:nvPr>
        </p:nvSpPr>
        <p:spPr>
          <a:xfrm>
            <a:off x="152400" y="1447800"/>
            <a:ext cx="8991600" cy="5410200"/>
          </a:xfrm>
        </p:spPr>
        <p:txBody>
          <a:bodyPr>
            <a:noAutofit/>
          </a:bodyPr>
          <a:lstStyle/>
          <a:p>
            <a:r>
              <a:rPr lang="en-US" sz="2800" dirty="0">
                <a:solidFill>
                  <a:schemeClr val="tx1"/>
                </a:solidFill>
              </a:rPr>
              <a:t>EPA has set NAAQS for 6 criteria pollutants: </a:t>
            </a:r>
          </a:p>
          <a:p>
            <a:r>
              <a:rPr lang="en-US" sz="2800" dirty="0">
                <a:solidFill>
                  <a:schemeClr val="tx1"/>
                </a:solidFill>
              </a:rPr>
              <a:t>1) Sulfur Dioxide		</a:t>
            </a:r>
          </a:p>
          <a:p>
            <a:r>
              <a:rPr lang="en-US" sz="2800" dirty="0">
                <a:solidFill>
                  <a:schemeClr val="tx1"/>
                </a:solidFill>
              </a:rPr>
              <a:t>2) Nitrogen Dioxide</a:t>
            </a:r>
          </a:p>
          <a:p>
            <a:r>
              <a:rPr lang="en-US" sz="2800" dirty="0">
                <a:solidFill>
                  <a:schemeClr val="tx1"/>
                </a:solidFill>
              </a:rPr>
              <a:t>3) Carbon Monoxide- No color/odor, </a:t>
            </a:r>
          </a:p>
          <a:p>
            <a:r>
              <a:rPr lang="en-US" sz="2800" dirty="0">
                <a:solidFill>
                  <a:schemeClr val="tx1"/>
                </a:solidFill>
              </a:rPr>
              <a:t>poisonous gas</a:t>
            </a:r>
          </a:p>
          <a:p>
            <a:r>
              <a:rPr lang="en-US" sz="2800" dirty="0">
                <a:solidFill>
                  <a:schemeClr val="tx1"/>
                </a:solidFill>
              </a:rPr>
              <a:t>4) Lead</a:t>
            </a:r>
          </a:p>
          <a:p>
            <a:r>
              <a:rPr lang="en-US" sz="2800" dirty="0">
                <a:solidFill>
                  <a:schemeClr val="tx1"/>
                </a:solidFill>
              </a:rPr>
              <a:t>5) Particle Pollution (aka Particulate Matter)</a:t>
            </a:r>
          </a:p>
          <a:p>
            <a:r>
              <a:rPr lang="en-US" sz="2800" dirty="0">
                <a:solidFill>
                  <a:schemeClr val="tx1"/>
                </a:solidFill>
              </a:rPr>
              <a:t>PM2.5  &amp; PM10</a:t>
            </a:r>
          </a:p>
          <a:p>
            <a:r>
              <a:rPr lang="en-US" sz="2800" dirty="0">
                <a:solidFill>
                  <a:schemeClr val="tx1"/>
                </a:solidFill>
              </a:rPr>
              <a:t>6) Ozone </a:t>
            </a:r>
          </a:p>
          <a:p>
            <a:r>
              <a:rPr lang="en-US" sz="2000" i="1" dirty="0">
                <a:solidFill>
                  <a:schemeClr val="tx1"/>
                </a:solidFill>
              </a:rPr>
              <a:t>Parts per million (</a:t>
            </a:r>
            <a:r>
              <a:rPr lang="en-US" sz="2000" i="1" dirty="0" err="1">
                <a:solidFill>
                  <a:schemeClr val="tx1"/>
                </a:solidFill>
              </a:rPr>
              <a:t>ppm</a:t>
            </a:r>
            <a:r>
              <a:rPr lang="en-US" sz="2000" i="1" dirty="0">
                <a:solidFill>
                  <a:schemeClr val="tx1"/>
                </a:solidFill>
              </a:rPr>
              <a:t>) by volume, parts per billion (ppb) by volume, and micrograms per cubic meter of air (µg/m</a:t>
            </a:r>
            <a:r>
              <a:rPr lang="en-US" sz="2000" i="1" baseline="30000" dirty="0">
                <a:solidFill>
                  <a:schemeClr val="tx1"/>
                </a:solidFill>
              </a:rPr>
              <a:t>3</a:t>
            </a:r>
            <a:r>
              <a:rPr lang="en-US" sz="2000" i="1" dirty="0">
                <a:solidFill>
                  <a:schemeClr val="tx1"/>
                </a:solidFill>
              </a:rPr>
              <a:t>).</a:t>
            </a:r>
          </a:p>
          <a:p>
            <a:endParaRPr lang="en-US" sz="22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p:cNvSpPr txBox="1"/>
          <p:nvPr/>
        </p:nvSpPr>
        <p:spPr>
          <a:xfrm>
            <a:off x="6705600" y="1447800"/>
            <a:ext cx="2362200" cy="4093428"/>
          </a:xfrm>
          <a:prstGeom prst="rect">
            <a:avLst/>
          </a:prstGeom>
          <a:solidFill>
            <a:srgbClr val="FF0000"/>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Based on Averaged Concentrations Applied to the General Population within a Geographic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Major sources:  Industrial Plants and Automobile Traffic</a:t>
            </a:r>
          </a:p>
        </p:txBody>
      </p:sp>
      <p:sp>
        <p:nvSpPr>
          <p:cNvPr id="7" name="TextBox 6">
            <a:extLst>
              <a:ext uri="{FF2B5EF4-FFF2-40B4-BE49-F238E27FC236}">
                <a16:creationId xmlns:a16="http://schemas.microsoft.com/office/drawing/2014/main" id="{268FAA18-ABD3-43A5-9870-5BF4A1E35168}"/>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D7DFA78D-A6C9-49CD-8E10-910399FD8F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spTree>
    <p:extLst>
      <p:ext uri="{BB962C8B-B14F-4D97-AF65-F5344CB8AC3E}">
        <p14:creationId xmlns:p14="http://schemas.microsoft.com/office/powerpoint/2010/main" val="23163026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173879"/>
            <a:ext cx="8686799" cy="1260475"/>
          </a:xfrm>
        </p:spPr>
        <p:txBody>
          <a:bodyPr>
            <a:noAutofit/>
          </a:bodyPr>
          <a:lstStyle/>
          <a:p>
            <a:r>
              <a:rPr lang="en-US" sz="3200" dirty="0">
                <a:solidFill>
                  <a:schemeClr val="tx1"/>
                </a:solidFill>
              </a:rPr>
              <a:t>Pollutants, Implementation of NAAQS and State Implementation Plan  (SIP’s)!</a:t>
            </a:r>
          </a:p>
        </p:txBody>
      </p:sp>
      <p:sp>
        <p:nvSpPr>
          <p:cNvPr id="3" name="Content Placeholder 2"/>
          <p:cNvSpPr>
            <a:spLocks noGrp="1"/>
          </p:cNvSpPr>
          <p:nvPr>
            <p:ph idx="1"/>
          </p:nvPr>
        </p:nvSpPr>
        <p:spPr>
          <a:xfrm>
            <a:off x="10297" y="1828800"/>
            <a:ext cx="7010400" cy="5181600"/>
          </a:xfrm>
        </p:spPr>
        <p:txBody>
          <a:bodyPr>
            <a:normAutofit/>
          </a:bodyPr>
          <a:lstStyle/>
          <a:p>
            <a:pPr>
              <a:spcBef>
                <a:spcPts val="0"/>
              </a:spcBef>
              <a:defRPr/>
            </a:pPr>
            <a:r>
              <a:rPr lang="en-US" sz="2800" dirty="0">
                <a:solidFill>
                  <a:schemeClr val="tx1"/>
                </a:solidFill>
              </a:rPr>
              <a:t>Federal standards represent the minimum level of protection</a:t>
            </a:r>
          </a:p>
          <a:p>
            <a:pPr marL="914400" lvl="1" indent="-457200">
              <a:spcBef>
                <a:spcPts val="0"/>
              </a:spcBef>
              <a:defRPr/>
            </a:pPr>
            <a:r>
              <a:rPr lang="en-US" dirty="0">
                <a:solidFill>
                  <a:schemeClr val="tx1"/>
                </a:solidFill>
              </a:rPr>
              <a:t>Primary standards protect public health</a:t>
            </a:r>
          </a:p>
          <a:p>
            <a:pPr marL="914400" lvl="1" indent="-457200">
              <a:spcBef>
                <a:spcPts val="0"/>
              </a:spcBef>
              <a:defRPr/>
            </a:pPr>
            <a:r>
              <a:rPr lang="en-US" dirty="0">
                <a:solidFill>
                  <a:schemeClr val="tx1"/>
                </a:solidFill>
              </a:rPr>
              <a:t>Secondary standards protect </a:t>
            </a:r>
          </a:p>
          <a:p>
            <a:pPr marL="457200" lvl="1" indent="0">
              <a:spcBef>
                <a:spcPts val="0"/>
              </a:spcBef>
              <a:buNone/>
              <a:defRPr/>
            </a:pPr>
            <a:r>
              <a:rPr lang="en-US" dirty="0">
                <a:solidFill>
                  <a:schemeClr val="tx1"/>
                </a:solidFill>
              </a:rPr>
              <a:t>public health and the environment</a:t>
            </a:r>
          </a:p>
          <a:p>
            <a:pPr marL="457200" lvl="1" indent="0">
              <a:spcBef>
                <a:spcPts val="0"/>
              </a:spcBef>
              <a:buNone/>
              <a:defRPr/>
            </a:pPr>
            <a:endParaRPr lang="en-US" dirty="0">
              <a:solidFill>
                <a:schemeClr val="tx1"/>
              </a:solidFill>
            </a:endParaRPr>
          </a:p>
          <a:p>
            <a:pPr>
              <a:spcBef>
                <a:spcPts val="0"/>
              </a:spcBef>
              <a:defRPr/>
            </a:pPr>
            <a:r>
              <a:rPr lang="en-US" sz="2800" dirty="0">
                <a:solidFill>
                  <a:schemeClr val="tx1"/>
                </a:solidFill>
              </a:rPr>
              <a:t>States can adopt:</a:t>
            </a:r>
          </a:p>
          <a:p>
            <a:pPr lvl="1">
              <a:spcBef>
                <a:spcPts val="0"/>
              </a:spcBef>
              <a:defRPr/>
            </a:pPr>
            <a:r>
              <a:rPr lang="en-US" dirty="0">
                <a:solidFill>
                  <a:schemeClr val="tx1"/>
                </a:solidFill>
              </a:rPr>
              <a:t> More stringent standards </a:t>
            </a:r>
          </a:p>
          <a:p>
            <a:pPr marL="855663" lvl="1" indent="-398463">
              <a:spcBef>
                <a:spcPts val="0"/>
              </a:spcBef>
              <a:defRPr/>
            </a:pPr>
            <a:r>
              <a:rPr lang="en-US" dirty="0">
                <a:solidFill>
                  <a:schemeClr val="tx1"/>
                </a:solidFill>
              </a:rPr>
              <a:t>Cannot adopt standards  less</a:t>
            </a:r>
          </a:p>
          <a:p>
            <a:pPr marL="457200" lvl="1" indent="0">
              <a:spcBef>
                <a:spcPts val="0"/>
              </a:spcBef>
              <a:buNone/>
              <a:defRPr/>
            </a:pPr>
            <a:r>
              <a:rPr lang="en-US" dirty="0">
                <a:solidFill>
                  <a:schemeClr val="tx1"/>
                </a:solidFill>
              </a:rPr>
              <a:t> stringent than federal levels</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17" descr="e capdome-outside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828800"/>
            <a:ext cx="1828800" cy="1431925"/>
          </a:xfrm>
          <a:prstGeom prst="rect">
            <a:avLst/>
          </a:prstGeom>
          <a:noFill/>
          <a:ln>
            <a:noFill/>
          </a:ln>
          <a:effectLst>
            <a:outerShdw dist="107763" dir="2700000" algn="ctr" rotWithShape="0">
              <a:srgbClr val="FF99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6"/>
          <p:cNvSpPr>
            <a:spLocks noChangeShapeType="1"/>
          </p:cNvSpPr>
          <p:nvPr/>
        </p:nvSpPr>
        <p:spPr bwMode="auto">
          <a:xfrm>
            <a:off x="8153400" y="2971800"/>
            <a:ext cx="0" cy="1143000"/>
          </a:xfrm>
          <a:prstGeom prst="line">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18" descr="utah state capit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558927"/>
            <a:ext cx="1828800" cy="1600200"/>
          </a:xfrm>
          <a:prstGeom prst="rect">
            <a:avLst/>
          </a:prstGeom>
          <a:noFill/>
          <a:ln>
            <a:noFill/>
          </a:ln>
          <a:effectLst>
            <a:outerShdw dist="107763" dir="2700000" algn="ctr" rotWithShape="0">
              <a:srgbClr val="FF99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469DB86-1242-4146-A76E-73CCF214D46D}"/>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4F02BDF1-7C5C-4402-A582-FE6B2365BA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spTree>
    <p:extLst>
      <p:ext uri="{BB962C8B-B14F-4D97-AF65-F5344CB8AC3E}">
        <p14:creationId xmlns:p14="http://schemas.microsoft.com/office/powerpoint/2010/main" val="40159854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tx1"/>
                </a:solidFill>
              </a:rPr>
              <a:t>What is a SIP?</a:t>
            </a:r>
          </a:p>
        </p:txBody>
      </p:sp>
      <p:sp>
        <p:nvSpPr>
          <p:cNvPr id="3" name="Content Placeholder 2"/>
          <p:cNvSpPr>
            <a:spLocks noGrp="1"/>
          </p:cNvSpPr>
          <p:nvPr>
            <p:ph idx="1"/>
          </p:nvPr>
        </p:nvSpPr>
        <p:spPr>
          <a:xfrm>
            <a:off x="457200" y="1524000"/>
            <a:ext cx="8229599" cy="4648200"/>
          </a:xfrm>
        </p:spPr>
        <p:txBody>
          <a:bodyPr>
            <a:noAutofit/>
          </a:bodyPr>
          <a:lstStyle/>
          <a:p>
            <a:r>
              <a:rPr lang="en-US" sz="2800" dirty="0">
                <a:solidFill>
                  <a:schemeClr val="tx1"/>
                </a:solidFill>
              </a:rPr>
              <a:t>State Implementation Plans (SIP) include information to understand and track air quality:</a:t>
            </a:r>
          </a:p>
          <a:p>
            <a:pPr>
              <a:buFont typeface="Arial" panose="020B0604020202020204" pitchFamily="34" charset="0"/>
              <a:buChar char="•"/>
            </a:pPr>
            <a:r>
              <a:rPr lang="en-US" sz="2800" dirty="0">
                <a:solidFill>
                  <a:schemeClr val="tx1"/>
                </a:solidFill>
              </a:rPr>
              <a:t>Emissions inventories (what area sources/emissions).</a:t>
            </a:r>
          </a:p>
          <a:p>
            <a:pPr>
              <a:buFont typeface="Arial" panose="020B0604020202020204" pitchFamily="34" charset="0"/>
              <a:buChar char="•"/>
            </a:pPr>
            <a:r>
              <a:rPr lang="en-US" sz="2800" dirty="0">
                <a:solidFill>
                  <a:schemeClr val="tx1"/>
                </a:solidFill>
              </a:rPr>
              <a:t>Air quality monitoring.</a:t>
            </a:r>
          </a:p>
          <a:p>
            <a:pPr>
              <a:buFont typeface="Arial" panose="020B0604020202020204" pitchFamily="34" charset="0"/>
              <a:buChar char="•"/>
            </a:pPr>
            <a:r>
              <a:rPr lang="en-US" sz="2800" dirty="0">
                <a:solidFill>
                  <a:schemeClr val="tx1"/>
                </a:solidFill>
              </a:rPr>
              <a:t>Modeling to show how the plan will achieve or maintain good air quality.</a:t>
            </a:r>
          </a:p>
          <a:p>
            <a:pPr>
              <a:buFont typeface="Arial" panose="020B0604020202020204" pitchFamily="34" charset="0"/>
              <a:buChar char="•"/>
            </a:pPr>
            <a:r>
              <a:rPr lang="en-US" sz="2800" dirty="0">
                <a:solidFill>
                  <a:schemeClr val="tx1"/>
                </a:solidFill>
              </a:rPr>
              <a:t>SIP’s include control strategies for all the sources of pollution in an area, which can include.</a:t>
            </a:r>
          </a:p>
          <a:p>
            <a:pPr>
              <a:buFont typeface="Arial" panose="020B0604020202020204" pitchFamily="34" charset="0"/>
              <a:buChar char="•"/>
            </a:pPr>
            <a:r>
              <a:rPr lang="en-US" sz="2800" dirty="0">
                <a:solidFill>
                  <a:schemeClr val="tx1"/>
                </a:solidFill>
              </a:rPr>
              <a:t>IEPA implements Illinois’ SIP.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ED782-343E-4A4C-A2C5-7ABC204DFD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6B6F4E2A-A7A2-4F34-9B6B-E8DA5BE3CF8C}"/>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4A8B7ED7-B958-4AA9-94BB-BAEFC34B93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spTree>
    <p:extLst>
      <p:ext uri="{BB962C8B-B14F-4D97-AF65-F5344CB8AC3E}">
        <p14:creationId xmlns:p14="http://schemas.microsoft.com/office/powerpoint/2010/main" val="4023978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 name="Rectangle 42"/>
          <p:cNvSpPr>
            <a:spLocks noGrp="1" noChangeArrowheads="1"/>
          </p:cNvSpPr>
          <p:nvPr>
            <p:ph type="sldNum" sz="quarter" idx="12"/>
          </p:nvPr>
        </p:nvSpPr>
        <p:spPr/>
        <p:txBody>
          <a:bodyPr/>
          <a:lstStyle>
            <a:lvl1pPr eaLnBrk="0" hangingPunct="0">
              <a:defRPr>
                <a:solidFill>
                  <a:schemeClr val="tx1"/>
                </a:solidFill>
                <a:latin typeface="Verdana" panose="020B0604030504040204" pitchFamily="34" charset="0"/>
              </a:defRPr>
            </a:lvl1pPr>
            <a:lvl2pPr marL="669249" indent="-257404" eaLnBrk="0" hangingPunct="0">
              <a:defRPr>
                <a:solidFill>
                  <a:schemeClr val="tx1"/>
                </a:solidFill>
                <a:latin typeface="Verdana" panose="020B0604030504040204" pitchFamily="34" charset="0"/>
              </a:defRPr>
            </a:lvl2pPr>
            <a:lvl3pPr marL="1029614" indent="-205923" eaLnBrk="0" hangingPunct="0">
              <a:defRPr>
                <a:solidFill>
                  <a:schemeClr val="tx1"/>
                </a:solidFill>
                <a:latin typeface="Verdana" panose="020B0604030504040204" pitchFamily="34" charset="0"/>
              </a:defRPr>
            </a:lvl3pPr>
            <a:lvl4pPr marL="1441460" indent="-205923" eaLnBrk="0" hangingPunct="0">
              <a:defRPr>
                <a:solidFill>
                  <a:schemeClr val="tx1"/>
                </a:solidFill>
                <a:latin typeface="Verdana" panose="020B0604030504040204" pitchFamily="34" charset="0"/>
              </a:defRPr>
            </a:lvl4pPr>
            <a:lvl5pPr marL="1853306" indent="-205923" eaLnBrk="0" hangingPunct="0">
              <a:defRPr>
                <a:solidFill>
                  <a:schemeClr val="tx1"/>
                </a:solidFill>
                <a:latin typeface="Verdana" panose="020B0604030504040204" pitchFamily="34" charset="0"/>
              </a:defRPr>
            </a:lvl5pPr>
            <a:lvl6pPr marL="2265152" indent="-205923" eaLnBrk="0" fontAlgn="base" hangingPunct="0">
              <a:spcBef>
                <a:spcPct val="0"/>
              </a:spcBef>
              <a:spcAft>
                <a:spcPct val="0"/>
              </a:spcAft>
              <a:defRPr>
                <a:solidFill>
                  <a:schemeClr val="tx1"/>
                </a:solidFill>
                <a:latin typeface="Verdana" panose="020B0604030504040204" pitchFamily="34" charset="0"/>
              </a:defRPr>
            </a:lvl6pPr>
            <a:lvl7pPr marL="2676997" indent="-205923" eaLnBrk="0" fontAlgn="base" hangingPunct="0">
              <a:spcBef>
                <a:spcPct val="0"/>
              </a:spcBef>
              <a:spcAft>
                <a:spcPct val="0"/>
              </a:spcAft>
              <a:defRPr>
                <a:solidFill>
                  <a:schemeClr val="tx1"/>
                </a:solidFill>
                <a:latin typeface="Verdana" panose="020B0604030504040204" pitchFamily="34" charset="0"/>
              </a:defRPr>
            </a:lvl7pPr>
            <a:lvl8pPr marL="3088843" indent="-205923" eaLnBrk="0" fontAlgn="base" hangingPunct="0">
              <a:spcBef>
                <a:spcPct val="0"/>
              </a:spcBef>
              <a:spcAft>
                <a:spcPct val="0"/>
              </a:spcAft>
              <a:defRPr>
                <a:solidFill>
                  <a:schemeClr val="tx1"/>
                </a:solidFill>
                <a:latin typeface="Verdana" panose="020B0604030504040204" pitchFamily="34" charset="0"/>
              </a:defRPr>
            </a:lvl8pPr>
            <a:lvl9pPr marL="3500689" indent="-205923"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28E7AD4-EAA4-47F9-A1DB-72029303C26D}" type="slidenum">
              <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502786" name="Rectangle 2"/>
          <p:cNvSpPr>
            <a:spLocks noGrp="1" noChangeArrowheads="1"/>
          </p:cNvSpPr>
          <p:nvPr>
            <p:ph type="title"/>
          </p:nvPr>
        </p:nvSpPr>
        <p:spPr>
          <a:xfrm>
            <a:off x="838201" y="1348553"/>
            <a:ext cx="6912892" cy="1199057"/>
          </a:xfrm>
          <a:effectLst>
            <a:outerShdw dist="13470" dir="2700000" algn="ctr" rotWithShape="0">
              <a:schemeClr val="bg2"/>
            </a:outerShdw>
          </a:effectLst>
        </p:spPr>
        <p:txBody>
          <a:bodyPr vert="horz" lIns="91953" tIns="45977" rIns="91953" bIns="45977" rtlCol="0" anchor="ctr" anchorCtr="0">
            <a:noAutofit/>
          </a:bodyPr>
          <a:lstStyle/>
          <a:p>
            <a:br>
              <a:rPr lang="en-US" sz="2000" dirty="0">
                <a:solidFill>
                  <a:schemeClr val="tx1"/>
                </a:solidFill>
              </a:rPr>
            </a:br>
            <a:endParaRPr lang="en-US" sz="2000" b="1" dirty="0">
              <a:solidFill>
                <a:schemeClr val="tx1"/>
              </a:solidFill>
            </a:endParaRPr>
          </a:p>
        </p:txBody>
      </p:sp>
      <p:sp>
        <p:nvSpPr>
          <p:cNvPr id="502787" name="Rectangle 3"/>
          <p:cNvSpPr>
            <a:spLocks noGrp="1" noChangeArrowheads="1"/>
          </p:cNvSpPr>
          <p:nvPr>
            <p:ph type="body" idx="1"/>
          </p:nvPr>
        </p:nvSpPr>
        <p:spPr>
          <a:xfrm>
            <a:off x="152400" y="1510687"/>
            <a:ext cx="8686800" cy="4966313"/>
          </a:xfrm>
        </p:spPr>
        <p:txBody>
          <a:bodyPr vert="horz" lIns="91953" tIns="45977" rIns="91953" bIns="45977" rtlCol="0">
            <a:normAutofit fontScale="77500" lnSpcReduction="20000"/>
          </a:bodyPr>
          <a:lstStyle/>
          <a:p>
            <a:pPr>
              <a:defRPr/>
            </a:pPr>
            <a:r>
              <a:rPr lang="en-US" sz="3600" dirty="0">
                <a:solidFill>
                  <a:schemeClr val="tx1"/>
                </a:solidFill>
              </a:rPr>
              <a:t>176 (c): Prohibits federal assistance  which does not conform with a State Implementation Plan   </a:t>
            </a:r>
          </a:p>
          <a:p>
            <a:pPr>
              <a:defRPr/>
            </a:pPr>
            <a:r>
              <a:rPr lang="en-US" sz="3600" dirty="0">
                <a:solidFill>
                  <a:schemeClr val="tx1"/>
                </a:solidFill>
              </a:rPr>
              <a:t>176 (d): Mandates each Federal Agency and its program implementers :</a:t>
            </a:r>
          </a:p>
          <a:p>
            <a:pPr lvl="1">
              <a:defRPr/>
            </a:pPr>
            <a:r>
              <a:rPr lang="en-US" sz="3600" dirty="0">
                <a:solidFill>
                  <a:schemeClr val="tx1"/>
                </a:solidFill>
              </a:rPr>
              <a:t> To give priority to air quality transportation consequences </a:t>
            </a:r>
          </a:p>
          <a:p>
            <a:pPr lvl="1">
              <a:defRPr/>
            </a:pPr>
            <a:r>
              <a:rPr lang="en-US" sz="3600" dirty="0">
                <a:solidFill>
                  <a:schemeClr val="tx1"/>
                </a:solidFill>
              </a:rPr>
              <a:t>Ensure  consistency with Plan implementation that achieves and maintains National Ambient Air Quality Standards.</a:t>
            </a:r>
          </a:p>
          <a:p>
            <a:pPr lvl="1">
              <a:defRPr/>
            </a:pPr>
            <a:r>
              <a:rPr lang="en-US" sz="3600" dirty="0">
                <a:solidFill>
                  <a:schemeClr val="tx1"/>
                </a:solidFill>
              </a:rPr>
              <a:t>Extends this to the Housing and Urban Development  Act. [42 U.S.C. 7506]</a:t>
            </a:r>
          </a:p>
          <a:p>
            <a:pPr>
              <a:defRPr/>
            </a:pPr>
            <a:endParaRPr lang="en-US" sz="2800" b="1" dirty="0">
              <a:solidFill>
                <a:schemeClr val="tx1"/>
              </a:solidFill>
            </a:endParaRPr>
          </a:p>
          <a:p>
            <a:pPr>
              <a:defRPr/>
            </a:pPr>
            <a:r>
              <a:rPr lang="en-US" sz="2800" b="1" dirty="0">
                <a:solidFill>
                  <a:schemeClr val="tx1"/>
                </a:solidFill>
              </a:rPr>
              <a:t>Demolition, New Construction and Rehabilitations</a:t>
            </a:r>
          </a:p>
          <a:p>
            <a:pPr marL="457200" lvl="1" indent="0">
              <a:buNone/>
              <a:defRPr/>
            </a:pPr>
            <a:endParaRPr lang="en-US" sz="3600" dirty="0">
              <a:solidFill>
                <a:schemeClr val="tx1"/>
              </a:solidFill>
            </a:endParaRPr>
          </a:p>
          <a:p>
            <a:pPr eaLnBrk="1" hangingPunct="1">
              <a:defRPr/>
            </a:pPr>
            <a:endParaRPr lang="en-US" sz="2200" b="1" dirty="0">
              <a:solidFill>
                <a:schemeClr val="tx1"/>
              </a:solidFill>
            </a:endParaRPr>
          </a:p>
          <a:p>
            <a:pPr>
              <a:defRPr/>
            </a:pPr>
            <a:endParaRPr lang="en-US" sz="2800" b="1" dirty="0">
              <a:solidFill>
                <a:schemeClr val="tx1"/>
              </a:solidFill>
            </a:endParaRPr>
          </a:p>
          <a:p>
            <a:pPr marL="457200" lvl="1" indent="0" eaLnBrk="1" hangingPunct="1">
              <a:buNone/>
              <a:defRPr/>
            </a:pPr>
            <a:endParaRPr lang="en-US" sz="2200" b="1" dirty="0">
              <a:solidFill>
                <a:schemeClr val="tx1"/>
              </a:solidFill>
            </a:endParaRPr>
          </a:p>
        </p:txBody>
      </p:sp>
      <p:sp>
        <p:nvSpPr>
          <p:cNvPr id="502788" name="Rectangle 4"/>
          <p:cNvSpPr>
            <a:spLocks noChangeArrowheads="1"/>
          </p:cNvSpPr>
          <p:nvPr/>
        </p:nvSpPr>
        <p:spPr bwMode="auto">
          <a:xfrm>
            <a:off x="4241649" y="523771"/>
            <a:ext cx="185767" cy="467122"/>
          </a:xfrm>
          <a:prstGeom prst="rect">
            <a:avLst/>
          </a:prstGeom>
          <a:noFill/>
          <a:ln w="9525">
            <a:noFill/>
            <a:miter lim="800000"/>
            <a:headEnd/>
            <a:tailEnd/>
          </a:ln>
          <a:effectLst/>
        </p:spPr>
        <p:txBody>
          <a:bodyPr wrap="none" lIns="91953" tIns="45977" rIns="91953" bIns="45977">
            <a:spAutoFit/>
          </a:bodyPr>
          <a:lstStyle/>
          <a:p>
            <a:pPr marL="0" marR="0" lvl="0" indent="0" algn="l" defTabSz="913783" rtl="0" eaLnBrk="0" fontAlgn="auto" latinLnBrk="0" hangingPunct="0">
              <a:lnSpc>
                <a:spcPct val="100000"/>
              </a:lnSpc>
              <a:spcBef>
                <a:spcPts val="0"/>
              </a:spcBef>
              <a:spcAft>
                <a:spcPts val="0"/>
              </a:spcAft>
              <a:buClrTx/>
              <a:buSzTx/>
              <a:buFontTx/>
              <a:buNone/>
              <a:tabLst/>
              <a:defRPr/>
            </a:pPr>
            <a:endParaRPr kumimoji="0" lang="en-US" sz="2432" b="0" i="0" u="none" strike="noStrike" kern="1200" cap="none" spc="0" normalizeH="0" baseline="0" noProof="0">
              <a:ln>
                <a:noFill/>
              </a:ln>
              <a:solidFill>
                <a:prstClr val="black"/>
              </a:solidFill>
              <a:effectLst>
                <a:outerShdw blurRad="38100" dist="38100" dir="2700000" algn="tl">
                  <a:srgbClr val="000000"/>
                </a:outerShdw>
              </a:effectLst>
              <a:uLnTx/>
              <a:uFillTx/>
              <a:latin typeface="Arial" pitchFamily="34" charset="0"/>
              <a:ea typeface="+mn-ea"/>
              <a:cs typeface="+mn-cs"/>
            </a:endParaRPr>
          </a:p>
        </p:txBody>
      </p:sp>
      <p:sp>
        <p:nvSpPr>
          <p:cNvPr id="502789" name="Rectangle 5"/>
          <p:cNvSpPr>
            <a:spLocks noChangeArrowheads="1"/>
          </p:cNvSpPr>
          <p:nvPr/>
        </p:nvSpPr>
        <p:spPr bwMode="auto">
          <a:xfrm>
            <a:off x="0" y="224628"/>
            <a:ext cx="9144000" cy="1128723"/>
          </a:xfrm>
          <a:prstGeom prst="rect">
            <a:avLst/>
          </a:prstGeom>
          <a:noFill/>
          <a:ln w="9525">
            <a:noFill/>
            <a:miter lim="800000"/>
            <a:headEnd/>
            <a:tailEnd/>
          </a:ln>
          <a:effectLst>
            <a:outerShdw dist="13470" dir="2700000" algn="ctr" rotWithShape="0">
              <a:schemeClr val="bg2"/>
            </a:outerShdw>
          </a:effectLst>
        </p:spPr>
        <p:txBody>
          <a:bodyPr lIns="91953" tIns="45977" rIns="91953" bIns="45977" anchor="ctr"/>
          <a:lstStyle/>
          <a:p>
            <a:pPr marL="0" marR="0" lvl="0" indent="0" algn="ctr" defTabSz="913783"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Section 176—Limitations on Federal Assistance</a:t>
            </a:r>
            <a:endParaRPr kumimoji="0" lang="en-US" sz="36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6FBDF6CB-511F-46BA-863C-A1706CE6F25E}"/>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00D647CD-7891-4926-9AA9-5296764DB7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spTree>
    <p:extLst>
      <p:ext uri="{BB962C8B-B14F-4D97-AF65-F5344CB8AC3E}">
        <p14:creationId xmlns:p14="http://schemas.microsoft.com/office/powerpoint/2010/main" val="30013221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 name="Rectangle 42"/>
          <p:cNvSpPr>
            <a:spLocks noGrp="1" noChangeArrowheads="1"/>
          </p:cNvSpPr>
          <p:nvPr>
            <p:ph type="sldNum" sz="quarter" idx="12"/>
          </p:nvPr>
        </p:nvSpPr>
        <p:spPr/>
        <p:txBody>
          <a:bodyPr/>
          <a:lstStyle>
            <a:lvl1pPr eaLnBrk="0" hangingPunct="0">
              <a:defRPr>
                <a:solidFill>
                  <a:schemeClr val="tx1"/>
                </a:solidFill>
                <a:latin typeface="Verdana" panose="020B0604030504040204" pitchFamily="34" charset="0"/>
              </a:defRPr>
            </a:lvl1pPr>
            <a:lvl2pPr marL="669249" indent="-257404" eaLnBrk="0" hangingPunct="0">
              <a:defRPr>
                <a:solidFill>
                  <a:schemeClr val="tx1"/>
                </a:solidFill>
                <a:latin typeface="Verdana" panose="020B0604030504040204" pitchFamily="34" charset="0"/>
              </a:defRPr>
            </a:lvl2pPr>
            <a:lvl3pPr marL="1029614" indent="-205923" eaLnBrk="0" hangingPunct="0">
              <a:defRPr>
                <a:solidFill>
                  <a:schemeClr val="tx1"/>
                </a:solidFill>
                <a:latin typeface="Verdana" panose="020B0604030504040204" pitchFamily="34" charset="0"/>
              </a:defRPr>
            </a:lvl3pPr>
            <a:lvl4pPr marL="1441460" indent="-205923" eaLnBrk="0" hangingPunct="0">
              <a:defRPr>
                <a:solidFill>
                  <a:schemeClr val="tx1"/>
                </a:solidFill>
                <a:latin typeface="Verdana" panose="020B0604030504040204" pitchFamily="34" charset="0"/>
              </a:defRPr>
            </a:lvl4pPr>
            <a:lvl5pPr marL="1853306" indent="-205923" eaLnBrk="0" hangingPunct="0">
              <a:defRPr>
                <a:solidFill>
                  <a:schemeClr val="tx1"/>
                </a:solidFill>
                <a:latin typeface="Verdana" panose="020B0604030504040204" pitchFamily="34" charset="0"/>
              </a:defRPr>
            </a:lvl5pPr>
            <a:lvl6pPr marL="2265152" indent="-205923" eaLnBrk="0" fontAlgn="base" hangingPunct="0">
              <a:spcBef>
                <a:spcPct val="0"/>
              </a:spcBef>
              <a:spcAft>
                <a:spcPct val="0"/>
              </a:spcAft>
              <a:defRPr>
                <a:solidFill>
                  <a:schemeClr val="tx1"/>
                </a:solidFill>
                <a:latin typeface="Verdana" panose="020B0604030504040204" pitchFamily="34" charset="0"/>
              </a:defRPr>
            </a:lvl6pPr>
            <a:lvl7pPr marL="2676997" indent="-205923" eaLnBrk="0" fontAlgn="base" hangingPunct="0">
              <a:spcBef>
                <a:spcPct val="0"/>
              </a:spcBef>
              <a:spcAft>
                <a:spcPct val="0"/>
              </a:spcAft>
              <a:defRPr>
                <a:solidFill>
                  <a:schemeClr val="tx1"/>
                </a:solidFill>
                <a:latin typeface="Verdana" panose="020B0604030504040204" pitchFamily="34" charset="0"/>
              </a:defRPr>
            </a:lvl7pPr>
            <a:lvl8pPr marL="3088843" indent="-205923" eaLnBrk="0" fontAlgn="base" hangingPunct="0">
              <a:spcBef>
                <a:spcPct val="0"/>
              </a:spcBef>
              <a:spcAft>
                <a:spcPct val="0"/>
              </a:spcAft>
              <a:defRPr>
                <a:solidFill>
                  <a:schemeClr val="tx1"/>
                </a:solidFill>
                <a:latin typeface="Verdana" panose="020B0604030504040204" pitchFamily="34" charset="0"/>
              </a:defRPr>
            </a:lvl8pPr>
            <a:lvl9pPr marL="3500689" indent="-205923"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00AA583-3A28-4587-BADD-C65E69D6A7F5}" type="slidenum">
              <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500738" name="Rectangle 2"/>
          <p:cNvSpPr>
            <a:spLocks noGrp="1" noChangeArrowheads="1"/>
          </p:cNvSpPr>
          <p:nvPr>
            <p:ph type="title"/>
          </p:nvPr>
        </p:nvSpPr>
        <p:spPr>
          <a:xfrm>
            <a:off x="975322" y="1499093"/>
            <a:ext cx="6047854" cy="1139782"/>
          </a:xfrm>
          <a:effectLst>
            <a:outerShdw dist="13470" dir="2700000" algn="ctr" rotWithShape="0">
              <a:schemeClr val="bg2"/>
            </a:outerShdw>
          </a:effectLst>
        </p:spPr>
        <p:txBody>
          <a:bodyPr vert="horz" lIns="91953" tIns="45977" rIns="91953" bIns="45977" rtlCol="0" anchor="ctr" anchorCtr="0">
            <a:normAutofit/>
          </a:bodyPr>
          <a:lstStyle/>
          <a:p>
            <a:pPr algn="l" eaLnBrk="1" hangingPunct="1">
              <a:defRPr/>
            </a:pPr>
            <a:r>
              <a:rPr lang="en-US" sz="3243" b="1" dirty="0">
                <a:solidFill>
                  <a:schemeClr val="tx1"/>
                </a:solidFill>
              </a:rPr>
              <a:t>Exceptions:</a:t>
            </a:r>
          </a:p>
        </p:txBody>
      </p:sp>
      <p:sp>
        <p:nvSpPr>
          <p:cNvPr id="500739" name="Rectangle 3"/>
          <p:cNvSpPr>
            <a:spLocks noGrp="1" noChangeArrowheads="1"/>
          </p:cNvSpPr>
          <p:nvPr>
            <p:ph type="body" idx="1"/>
          </p:nvPr>
        </p:nvSpPr>
        <p:spPr>
          <a:xfrm>
            <a:off x="1392909" y="2537339"/>
            <a:ext cx="6901618" cy="3937039"/>
          </a:xfrm>
        </p:spPr>
        <p:txBody>
          <a:bodyPr vert="horz" lIns="91953" tIns="45977" rIns="91953" bIns="45977" rtlCol="0">
            <a:normAutofit fontScale="92500"/>
          </a:bodyPr>
          <a:lstStyle/>
          <a:p>
            <a:pPr eaLnBrk="1" hangingPunct="1">
              <a:defRPr/>
            </a:pPr>
            <a:r>
              <a:rPr lang="en-US" b="1" dirty="0"/>
              <a:t>  </a:t>
            </a:r>
            <a:r>
              <a:rPr lang="en-US" sz="3200" b="1" dirty="0">
                <a:solidFill>
                  <a:schemeClr val="tx1"/>
                </a:solidFill>
              </a:rPr>
              <a:t>Actions outside non-attainment areas </a:t>
            </a:r>
          </a:p>
          <a:p>
            <a:pPr eaLnBrk="1" hangingPunct="1">
              <a:defRPr/>
            </a:pPr>
            <a:r>
              <a:rPr lang="en-US" sz="3200" b="1" dirty="0">
                <a:solidFill>
                  <a:schemeClr val="tx1"/>
                </a:solidFill>
              </a:rPr>
              <a:t>  Emission levels below  </a:t>
            </a:r>
            <a:r>
              <a:rPr lang="en-US" sz="3200" b="1" i="1" dirty="0">
                <a:solidFill>
                  <a:schemeClr val="tx1"/>
                </a:solidFill>
              </a:rPr>
              <a:t>de </a:t>
            </a:r>
            <a:r>
              <a:rPr lang="en-US" sz="3200" b="1" i="1" dirty="0" err="1">
                <a:solidFill>
                  <a:schemeClr val="tx1"/>
                </a:solidFill>
              </a:rPr>
              <a:t>minimus</a:t>
            </a:r>
            <a:r>
              <a:rPr lang="en-US" sz="3200" b="1" dirty="0">
                <a:solidFill>
                  <a:schemeClr val="tx1"/>
                </a:solidFill>
              </a:rPr>
              <a:t> level</a:t>
            </a:r>
          </a:p>
          <a:p>
            <a:pPr eaLnBrk="1" hangingPunct="1">
              <a:defRPr/>
            </a:pPr>
            <a:r>
              <a:rPr lang="en-US" sz="3200" b="1" dirty="0">
                <a:solidFill>
                  <a:schemeClr val="tx1"/>
                </a:solidFill>
              </a:rPr>
              <a:t>  Rehabilitation activities (incl. CDBG HR)</a:t>
            </a:r>
          </a:p>
          <a:p>
            <a:pPr eaLnBrk="1" hangingPunct="1">
              <a:defRPr/>
            </a:pPr>
            <a:r>
              <a:rPr lang="en-US" sz="3200" b="1" dirty="0">
                <a:solidFill>
                  <a:schemeClr val="tx1"/>
                </a:solidFill>
              </a:rPr>
              <a:t> Acquisition for continued use</a:t>
            </a:r>
          </a:p>
          <a:p>
            <a:pPr eaLnBrk="1" hangingPunct="1">
              <a:defRPr/>
            </a:pPr>
            <a:r>
              <a:rPr lang="en-US" sz="3200" b="1" dirty="0">
                <a:solidFill>
                  <a:schemeClr val="tx1"/>
                </a:solidFill>
              </a:rPr>
              <a:t> Land banking (required when site is developed)</a:t>
            </a:r>
          </a:p>
        </p:txBody>
      </p:sp>
      <p:sp>
        <p:nvSpPr>
          <p:cNvPr id="500740" name="Rectangle 4"/>
          <p:cNvSpPr>
            <a:spLocks noChangeArrowheads="1"/>
          </p:cNvSpPr>
          <p:nvPr/>
        </p:nvSpPr>
        <p:spPr bwMode="auto">
          <a:xfrm>
            <a:off x="4241649" y="523771"/>
            <a:ext cx="185767" cy="467122"/>
          </a:xfrm>
          <a:prstGeom prst="rect">
            <a:avLst/>
          </a:prstGeom>
          <a:noFill/>
          <a:ln w="9525">
            <a:noFill/>
            <a:miter lim="800000"/>
            <a:headEnd/>
            <a:tailEnd/>
          </a:ln>
          <a:effectLst/>
        </p:spPr>
        <p:txBody>
          <a:bodyPr wrap="none" lIns="91953" tIns="45977" rIns="91953" bIns="45977">
            <a:spAutoFit/>
          </a:bodyPr>
          <a:lstStyle/>
          <a:p>
            <a:pPr marL="0" marR="0" lvl="0" indent="0" algn="l" defTabSz="913783" rtl="0" eaLnBrk="0" fontAlgn="auto" latinLnBrk="0" hangingPunct="0">
              <a:lnSpc>
                <a:spcPct val="100000"/>
              </a:lnSpc>
              <a:spcBef>
                <a:spcPts val="0"/>
              </a:spcBef>
              <a:spcAft>
                <a:spcPts val="0"/>
              </a:spcAft>
              <a:buClrTx/>
              <a:buSzTx/>
              <a:buFontTx/>
              <a:buNone/>
              <a:tabLst/>
              <a:defRPr/>
            </a:pPr>
            <a:endParaRPr kumimoji="0" lang="en-US" sz="2432" b="0" i="0" u="none" strike="noStrike" kern="1200" cap="none" spc="0" normalizeH="0" baseline="0" noProof="0">
              <a:ln>
                <a:noFill/>
              </a:ln>
              <a:solidFill>
                <a:prstClr val="black"/>
              </a:solidFill>
              <a:effectLst>
                <a:outerShdw blurRad="38100" dist="38100" dir="2700000" algn="tl">
                  <a:srgbClr val="000000"/>
                </a:outerShdw>
              </a:effectLst>
              <a:uLnTx/>
              <a:uFillTx/>
              <a:latin typeface="Arial" pitchFamily="34" charset="0"/>
              <a:ea typeface="+mn-ea"/>
              <a:cs typeface="+mn-cs"/>
            </a:endParaRPr>
          </a:p>
        </p:txBody>
      </p:sp>
      <p:sp>
        <p:nvSpPr>
          <p:cNvPr id="500741" name="Rectangle 5"/>
          <p:cNvSpPr>
            <a:spLocks noChangeArrowheads="1"/>
          </p:cNvSpPr>
          <p:nvPr/>
        </p:nvSpPr>
        <p:spPr bwMode="auto">
          <a:xfrm>
            <a:off x="0" y="381060"/>
            <a:ext cx="9144000" cy="990599"/>
          </a:xfrm>
          <a:prstGeom prst="rect">
            <a:avLst/>
          </a:prstGeom>
          <a:noFill/>
          <a:ln w="9525">
            <a:noFill/>
            <a:miter lim="800000"/>
            <a:headEnd/>
            <a:tailEnd/>
          </a:ln>
          <a:effectLst>
            <a:outerShdw dist="13470" dir="2700000" algn="ctr" rotWithShape="0">
              <a:schemeClr val="bg2"/>
            </a:outerShdw>
          </a:effectLst>
        </p:spPr>
        <p:txBody>
          <a:bodyPr lIns="91953" tIns="45977" rIns="91953" bIns="45977" anchor="ctr"/>
          <a:lstStyle/>
          <a:p>
            <a:pPr marL="0" marR="0" lvl="0" indent="0" algn="ctr" defTabSz="913783" rtl="0" eaLnBrk="0" fontAlgn="auto" latinLnBrk="0" hangingPunct="0">
              <a:lnSpc>
                <a:spcPct val="100000"/>
              </a:lnSpc>
              <a:spcBef>
                <a:spcPts val="0"/>
              </a:spcBef>
              <a:spcAft>
                <a:spcPts val="0"/>
              </a:spcAft>
              <a:buClrTx/>
              <a:buSzTx/>
              <a:buFontTx/>
              <a:buNone/>
              <a:tabLst/>
              <a:defRPr/>
            </a:pPr>
            <a:r>
              <a:rPr kumimoji="0" lang="en-US" sz="3243" b="1" i="0" u="none" strike="noStrike" kern="1200" cap="none" spc="0" normalizeH="0" baseline="0" noProof="0" dirty="0">
                <a:ln>
                  <a:noFill/>
                </a:ln>
                <a:solidFill>
                  <a:prstClr val="black"/>
                </a:solidFill>
                <a:effectLst/>
                <a:uLnTx/>
                <a:uFillTx/>
                <a:latin typeface="Arial" pitchFamily="34" charset="0"/>
                <a:ea typeface="+mn-ea"/>
                <a:cs typeface="+mn-cs"/>
              </a:rPr>
              <a:t>Air Quality  </a:t>
            </a:r>
            <a:br>
              <a:rPr kumimoji="0" lang="en-US" sz="3243" b="1" i="0" u="none" strike="noStrike" kern="1200" cap="none" spc="0" normalizeH="0" baseline="0" noProof="0" dirty="0">
                <a:ln>
                  <a:noFill/>
                </a:ln>
                <a:solidFill>
                  <a:prstClr val="black"/>
                </a:solidFill>
                <a:effectLst/>
                <a:uLnTx/>
                <a:uFillTx/>
                <a:latin typeface="Arial" pitchFamily="34" charset="0"/>
                <a:ea typeface="+mn-ea"/>
                <a:cs typeface="+mn-cs"/>
              </a:rPr>
            </a:br>
            <a:r>
              <a:rPr kumimoji="0" lang="en-US" sz="3243" b="1" i="0" u="none" strike="noStrike" kern="1200" cap="none" spc="0" normalizeH="0" baseline="0" noProof="0" dirty="0">
                <a:ln>
                  <a:noFill/>
                </a:ln>
                <a:solidFill>
                  <a:prstClr val="black"/>
                </a:solidFill>
                <a:effectLst/>
                <a:uLnTx/>
                <a:uFillTx/>
                <a:latin typeface="Arial" pitchFamily="34" charset="0"/>
                <a:ea typeface="+mn-ea"/>
                <a:cs typeface="+mn-cs"/>
              </a:rPr>
              <a:t>24 CFR Part 58.5(g)</a:t>
            </a:r>
            <a:endParaRPr kumimoji="0" lang="en-US" sz="3243"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4730D8C3-B0EF-4065-A058-02CE49D358A3}"/>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240176A4-EDBA-4440-A9D3-E4E17E5A83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spTree>
    <p:extLst>
      <p:ext uri="{BB962C8B-B14F-4D97-AF65-F5344CB8AC3E}">
        <p14:creationId xmlns:p14="http://schemas.microsoft.com/office/powerpoint/2010/main" val="37849342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pPr algn="ctr" eaLnBrk="1" hangingPunct="1"/>
            <a:r>
              <a:rPr lang="en-US" sz="3200" dirty="0"/>
              <a:t>Example Projects that Could Contribute to </a:t>
            </a:r>
            <a:r>
              <a:rPr lang="en-US" sz="3200" dirty="0">
                <a:solidFill>
                  <a:schemeClr val="tx1"/>
                </a:solidFill>
              </a:rPr>
              <a:t>NAAQPS Non-Attainment </a:t>
            </a:r>
          </a:p>
        </p:txBody>
      </p:sp>
      <p:sp>
        <p:nvSpPr>
          <p:cNvPr id="3" name="Content Placeholder 2"/>
          <p:cNvSpPr>
            <a:spLocks noGrp="1"/>
          </p:cNvSpPr>
          <p:nvPr>
            <p:ph idx="1"/>
          </p:nvPr>
        </p:nvSpPr>
        <p:spPr>
          <a:xfrm>
            <a:off x="304801" y="1804988"/>
            <a:ext cx="6705600" cy="4916487"/>
          </a:xfrm>
        </p:spPr>
        <p:txBody>
          <a:bodyPr>
            <a:normAutofit fontScale="85000" lnSpcReduction="20000"/>
          </a:bodyPr>
          <a:lstStyle/>
          <a:p>
            <a:pPr marL="571500" indent="-571500" eaLnBrk="1" hangingPunct="1">
              <a:buFont typeface="Arial" panose="020B0604020202020204" pitchFamily="34" charset="0"/>
              <a:buChar char="•"/>
              <a:defRPr/>
            </a:pPr>
            <a:r>
              <a:rPr lang="en-US" sz="3600" dirty="0">
                <a:solidFill>
                  <a:schemeClr val="tx1"/>
                </a:solidFill>
              </a:rPr>
              <a:t>Industrial and Commercial activities with airborne emissions – manufacturing, dry cleaning, painting operations</a:t>
            </a:r>
          </a:p>
          <a:p>
            <a:pPr marL="571500" indent="-571500" eaLnBrk="1" hangingPunct="1">
              <a:buFont typeface="Arial" panose="020B0604020202020204" pitchFamily="34" charset="0"/>
              <a:buChar char="•"/>
              <a:defRPr/>
            </a:pPr>
            <a:r>
              <a:rPr lang="en-US" sz="3600" dirty="0">
                <a:solidFill>
                  <a:schemeClr val="tx1"/>
                </a:solidFill>
              </a:rPr>
              <a:t>Agricultural facilities – concentrated animal feeding operations</a:t>
            </a:r>
          </a:p>
          <a:p>
            <a:pPr marL="571500" indent="-571500" eaLnBrk="1" hangingPunct="1">
              <a:buFont typeface="Arial" panose="020B0604020202020204" pitchFamily="34" charset="0"/>
              <a:buChar char="•"/>
              <a:defRPr/>
            </a:pPr>
            <a:r>
              <a:rPr lang="en-US" sz="3600" dirty="0">
                <a:solidFill>
                  <a:schemeClr val="tx1"/>
                </a:solidFill>
              </a:rPr>
              <a:t>Large traffic-generating projects</a:t>
            </a:r>
          </a:p>
          <a:p>
            <a:pPr marL="571500" indent="-571500" eaLnBrk="1" hangingPunct="1">
              <a:buFont typeface="Arial" panose="020B0604020202020204" pitchFamily="34" charset="0"/>
              <a:buChar char="•"/>
              <a:defRPr/>
            </a:pPr>
            <a:r>
              <a:rPr lang="en-US" sz="3600" dirty="0">
                <a:solidFill>
                  <a:schemeClr val="tx1"/>
                </a:solidFill>
              </a:rPr>
              <a:t>Projects with wood-burning and coal-burning components</a:t>
            </a:r>
          </a:p>
          <a:p>
            <a:pPr marL="571500" indent="-571500" eaLnBrk="1" hangingPunct="1">
              <a:buFont typeface="Arial" panose="020B0604020202020204" pitchFamily="34" charset="0"/>
              <a:buChar char="•"/>
              <a:defRPr/>
            </a:pPr>
            <a:r>
              <a:rPr lang="en-US" sz="3600" dirty="0">
                <a:solidFill>
                  <a:schemeClr val="tx1"/>
                </a:solidFill>
              </a:rPr>
              <a:t>Ethanol, biodiesel and fuel mixing plants</a:t>
            </a:r>
          </a:p>
          <a:p>
            <a:pPr eaLnBrk="1" hangingPunct="1">
              <a:defRPr/>
            </a:pPr>
            <a:endParaRPr lang="en-US" dirty="0"/>
          </a:p>
        </p:txBody>
      </p:sp>
      <p:sp>
        <p:nvSpPr>
          <p:cNvPr id="18436"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267677-788A-4FE7-9201-E7194CB3F50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6" descr="j0285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162800" y="4114800"/>
            <a:ext cx="1731839" cy="213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8B465CA-FC64-42E5-969A-ACFF24F49734}"/>
              </a:ext>
            </a:extLst>
          </p:cNvPr>
          <p:cNvSpPr txBox="1"/>
          <p:nvPr/>
        </p:nvSpPr>
        <p:spPr>
          <a:xfrm>
            <a:off x="0" y="-19050"/>
            <a:ext cx="9144000"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7900A414-C7E5-4C99-8DF1-D6457A7C55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5688725" y="-19050"/>
            <a:ext cx="3455275" cy="404908"/>
          </a:xfrm>
          <a:prstGeom prst="rect">
            <a:avLst/>
          </a:prstGeom>
        </p:spPr>
      </p:pic>
    </p:spTree>
    <p:extLst>
      <p:ext uri="{BB962C8B-B14F-4D97-AF65-F5344CB8AC3E}">
        <p14:creationId xmlns:p14="http://schemas.microsoft.com/office/powerpoint/2010/main" val="1849308285"/>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DBG Environment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61025A17-4EC9-4DB4-80EC-F96E83DF4930}" vid="{2B3017C5-3687-4530-9540-1F750A880400}"/>
    </a:ext>
  </a:extLst>
</a:theme>
</file>

<file path=ppt/theme/theme3.xml><?xml version="1.0" encoding="utf-8"?>
<a:theme xmlns:a="http://schemas.openxmlformats.org/drawingml/2006/main" name="1_CDBG Environment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61025A17-4EC9-4DB4-80EC-F96E83DF4930}" vid="{2B3017C5-3687-4530-9540-1F750A880400}"/>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DBG Environment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61025A17-4EC9-4DB4-80EC-F96E83DF4930}" vid="{2B3017C5-3687-4530-9540-1F750A880400}"/>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DBG Environment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61025A17-4EC9-4DB4-80EC-F96E83DF4930}" vid="{2B3017C5-3687-4530-9540-1F750A880400}"/>
    </a:ext>
  </a:extLst>
</a:theme>
</file>

<file path=ppt/theme/theme8.xml><?xml version="1.0" encoding="utf-8"?>
<a:theme xmlns:a="http://schemas.openxmlformats.org/drawingml/2006/main" name="4_CDBG Environment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61025A17-4EC9-4DB4-80EC-F96E83DF4930}" vid="{2B3017C5-3687-4530-9540-1F750A880400}"/>
    </a:ext>
  </a:extLst>
</a:theme>
</file>

<file path=ppt/theme/theme9.xml><?xml version="1.0" encoding="utf-8"?>
<a:theme xmlns:a="http://schemas.openxmlformats.org/drawingml/2006/main" name="6_CDBG Environment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61025A17-4EC9-4DB4-80EC-F96E83DF4930}" vid="{2B3017C5-3687-4530-9540-1F750A88040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7C6E459E533C4F8B5063CC92382811" ma:contentTypeVersion="3" ma:contentTypeDescription="Create a new document." ma:contentTypeScope="" ma:versionID="9370805bcc5864b3c5d38434de52440f">
  <xsd:schema xmlns:xsd="http://www.w3.org/2001/XMLSchema" xmlns:xs="http://www.w3.org/2001/XMLSchema" xmlns:p="http://schemas.microsoft.com/office/2006/metadata/properties" xmlns:ns1="http://schemas.microsoft.com/sharepoint/v3" targetNamespace="http://schemas.microsoft.com/office/2006/metadata/properties" ma:root="true" ma:fieldsID="d35f45726f6eff039056ebf072177a0d"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internalName="PublishingStartDate">
      <xsd:simpleType>
        <xsd:restriction base="dms:Unknown"/>
      </xsd:simpleType>
    </xsd:element>
    <xsd:element name="PublishingExpirationDate" ma:index="5"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aa75fa10-8b18-46b5-a160-4b69b7927e37">HUDCPD-634-1284</_dlc_DocId>
    <_dlc_DocIdUrl xmlns="aa75fa10-8b18-46b5-a160-4b69b7927e37">
      <Url>http://hudsharepoint.hud.gov/sites/cpd/DASO/FM/R3/environment/_layouts/DocIdRedir.aspx?ID=HUDCPD-634-1284</Url>
      <Description>HUDCPD-634-1284</Description>
    </_dlc_DocIdUrl>
  </documentManagement>
</p:properties>
</file>

<file path=customXml/itemProps1.xml><?xml version="1.0" encoding="utf-8"?>
<ds:datastoreItem xmlns:ds="http://schemas.openxmlformats.org/officeDocument/2006/customXml" ds:itemID="{E53CC6E6-F210-42DF-A321-9EF02FDB6B40}"/>
</file>

<file path=customXml/itemProps2.xml><?xml version="1.0" encoding="utf-8"?>
<ds:datastoreItem xmlns:ds="http://schemas.openxmlformats.org/officeDocument/2006/customXml" ds:itemID="{F9BFCAA1-4C4F-4392-A343-CA9B1C967BCF}"/>
</file>

<file path=customXml/itemProps3.xml><?xml version="1.0" encoding="utf-8"?>
<ds:datastoreItem xmlns:ds="http://schemas.openxmlformats.org/officeDocument/2006/customXml" ds:itemID="{0E96C7DB-E9AB-4C9B-BC1E-1A589EE26C4F}"/>
</file>

<file path=customXml/itemProps4.xml><?xml version="1.0" encoding="utf-8"?>
<ds:datastoreItem xmlns:ds="http://schemas.openxmlformats.org/officeDocument/2006/customXml" ds:itemID="{F9BFCAA1-4C4F-4392-A343-CA9B1C967BCF}">
  <ds:schemaRefs>
    <ds:schemaRef ds:uri="http://purl.org/dc/elements/1.1/"/>
    <ds:schemaRef ds:uri="http://schemas.microsoft.com/office/2006/documentManagement/types"/>
    <ds:schemaRef ds:uri="aa75fa10-8b18-46b5-a160-4b69b7927e37"/>
    <ds:schemaRef ds:uri="http://purl.org/dc/terms/"/>
    <ds:schemaRef ds:uri="http://purl.org/dc/dcmitype/"/>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CPD Template</Template>
  <TotalTime>4450</TotalTime>
  <Words>16656</Words>
  <Application>Microsoft Office PowerPoint</Application>
  <PresentationFormat>On-screen Show (4:3)</PresentationFormat>
  <Paragraphs>1888</Paragraphs>
  <Slides>282</Slides>
  <Notes>106</Notes>
  <HiddenSlides>0</HiddenSlides>
  <MMClips>0</MMClips>
  <ScaleCrop>false</ScaleCrop>
  <HeadingPairs>
    <vt:vector size="8" baseType="variant">
      <vt:variant>
        <vt:lpstr>Fonts Used</vt:lpstr>
      </vt:variant>
      <vt:variant>
        <vt:i4>11</vt:i4>
      </vt:variant>
      <vt:variant>
        <vt:lpstr>Theme</vt:lpstr>
      </vt:variant>
      <vt:variant>
        <vt:i4>12</vt:i4>
      </vt:variant>
      <vt:variant>
        <vt:lpstr>Embedded OLE Servers</vt:lpstr>
      </vt:variant>
      <vt:variant>
        <vt:i4>4</vt:i4>
      </vt:variant>
      <vt:variant>
        <vt:lpstr>Slide Titles</vt:lpstr>
      </vt:variant>
      <vt:variant>
        <vt:i4>282</vt:i4>
      </vt:variant>
    </vt:vector>
  </HeadingPairs>
  <TitlesOfParts>
    <vt:vector size="309" baseType="lpstr">
      <vt:lpstr>MS PGothic</vt:lpstr>
      <vt:lpstr>MS PGothic</vt:lpstr>
      <vt:lpstr>Arial</vt:lpstr>
      <vt:lpstr>Brush Script MT</vt:lpstr>
      <vt:lpstr>Calibri</vt:lpstr>
      <vt:lpstr>Calibri Light</vt:lpstr>
      <vt:lpstr>Courier New</vt:lpstr>
      <vt:lpstr>Franklin Gothic Medium</vt:lpstr>
      <vt:lpstr>Times New Roman</vt:lpstr>
      <vt:lpstr>Verdana</vt:lpstr>
      <vt:lpstr>Wingdings</vt:lpstr>
      <vt:lpstr>1_Custom Design</vt:lpstr>
      <vt:lpstr>CDBG Environmental</vt:lpstr>
      <vt:lpstr>1_CDBG Environmental</vt:lpstr>
      <vt:lpstr>2_Custom Design</vt:lpstr>
      <vt:lpstr>2_CDBG Environmental</vt:lpstr>
      <vt:lpstr>3_Custom Design</vt:lpstr>
      <vt:lpstr>3_CDBG Environmental</vt:lpstr>
      <vt:lpstr>4_CDBG Environmental</vt:lpstr>
      <vt:lpstr>6_CDBG Environmental</vt:lpstr>
      <vt:lpstr>Office Theme</vt:lpstr>
      <vt:lpstr>1_Office Theme</vt:lpstr>
      <vt:lpstr>4_Custom Design</vt:lpstr>
      <vt:lpstr>Bitmap Image</vt:lpstr>
      <vt:lpstr>Acrobat Document</vt:lpstr>
      <vt:lpstr>Photo Editor Photo</vt:lpstr>
      <vt:lpstr>Document</vt:lpstr>
      <vt:lpstr>PowerPoint Presentation</vt:lpstr>
      <vt:lpstr>General requirements National environmental policy act of 1969</vt:lpstr>
      <vt:lpstr>General Requirements  Session Outline</vt:lpstr>
      <vt:lpstr>National Environmental Policy Act of (NEPA)1969</vt:lpstr>
      <vt:lpstr>PowerPoint Presentation</vt:lpstr>
      <vt:lpstr>PowerPoint Presentation</vt:lpstr>
      <vt:lpstr>NEPA &amp; Part 1500 of the Code of Federal Regulations</vt:lpstr>
      <vt:lpstr>CEQ’s Regulations Require Federal Agencies to:</vt:lpstr>
      <vt:lpstr>CEQ’s Regulations Require Federal Agencies to:</vt:lpstr>
      <vt:lpstr>Housing and Community Development Act of 1974</vt:lpstr>
      <vt:lpstr>HUD’s Environmental Regulations</vt:lpstr>
      <vt:lpstr>HUD Environmental Review Procedures - Part 58</vt:lpstr>
      <vt:lpstr>Types of Environmental Impacts [Section 1508.8]</vt:lpstr>
      <vt:lpstr>Responsible Entities (RE) 58.4</vt:lpstr>
      <vt:lpstr>Limitations on Actions During NEPA Process [40 CFR 1506.1] &amp; §58.22</vt:lpstr>
      <vt:lpstr>Value of  Environmental Review</vt:lpstr>
      <vt:lpstr>24 C.F.R. Part 58 entities assuming hud’s environmental review responsibilities</vt:lpstr>
      <vt:lpstr>DCEO’s ERR Mission</vt:lpstr>
      <vt:lpstr>NEPA Implementation Allows HUD to Achieve its Mission</vt:lpstr>
      <vt:lpstr>NEPA Assumption Authority under Part 58 [§58.4]</vt:lpstr>
      <vt:lpstr>Who can be an RE for State CDBG?</vt:lpstr>
      <vt:lpstr>Certifying Officer</vt:lpstr>
      <vt:lpstr>States and Tribes Can Administer Programs on   HUD’s Behalf [ §58.18]</vt:lpstr>
      <vt:lpstr>§58.22: Limitation of Action</vt:lpstr>
      <vt:lpstr>§58.22 – Limitation on Action</vt:lpstr>
      <vt:lpstr>Consequences of Violating §58.22</vt:lpstr>
      <vt:lpstr>Environmental Review Record [§58.38]</vt:lpstr>
      <vt:lpstr>Overview of environmental review process</vt:lpstr>
      <vt:lpstr>The Environmental Review Process</vt:lpstr>
      <vt:lpstr>Step 1: Develop a Meaningful Project Description</vt:lpstr>
      <vt:lpstr>Why is the project description important?</vt:lpstr>
      <vt:lpstr>Poor project descriptions can result in…</vt:lpstr>
      <vt:lpstr>Defining the Project – The Narrative</vt:lpstr>
      <vt:lpstr>Meaningful Project Descriptions Include:</vt:lpstr>
      <vt:lpstr>Step 2: Determine the Level of Environmental Review</vt:lpstr>
      <vt:lpstr>Levels of Review</vt:lpstr>
      <vt:lpstr>Typical Timelines for Review</vt:lpstr>
      <vt:lpstr>PowerPoint Presentation</vt:lpstr>
      <vt:lpstr>Exempt Activities [§58.34]</vt:lpstr>
      <vt:lpstr>Emergency Exemption [§58.34(a)(10)]</vt:lpstr>
      <vt:lpstr>Documenting an Exempt Activity</vt:lpstr>
      <vt:lpstr>Categorical Exclusions – two types</vt:lpstr>
      <vt:lpstr>Cat Ex NOT Subject to §58.5</vt:lpstr>
      <vt:lpstr>*Maintenance vs. Repair</vt:lpstr>
      <vt:lpstr>Documenting a CENST Activity</vt:lpstr>
      <vt:lpstr>Cat Ex SUBJECT to 58.5 [§58.35(a)]</vt:lpstr>
      <vt:lpstr>Cat Ex SUBJECT to 58.5 [§58.35(a)]</vt:lpstr>
      <vt:lpstr>Cat Ex SUBJECT to 58.5 [§58.35(a)]</vt:lpstr>
      <vt:lpstr>Documenting a CEST Activity</vt:lpstr>
      <vt:lpstr>Two CEST Potential Outcomes</vt:lpstr>
      <vt:lpstr>PowerPoint Presentation</vt:lpstr>
      <vt:lpstr>PowerPoint Presentation</vt:lpstr>
      <vt:lpstr>Sample CDBG CEST Conversions to Exempt</vt:lpstr>
      <vt:lpstr>Environmental Assessment [§58.36]</vt:lpstr>
      <vt:lpstr>Documenting an Environmental Assessment</vt:lpstr>
      <vt:lpstr>PowerPoint Presentation</vt:lpstr>
      <vt:lpstr>PowerPoint Presentation</vt:lpstr>
      <vt:lpstr>PowerPoint Presentation</vt:lpstr>
      <vt:lpstr>EA Determination</vt:lpstr>
      <vt:lpstr>Environmental Impact Statement [§58.37]</vt:lpstr>
      <vt:lpstr>The HUD Exchange Website</vt:lpstr>
      <vt:lpstr>Step 3: conduct the environmental review</vt:lpstr>
      <vt:lpstr>An Early Start is Important!</vt:lpstr>
      <vt:lpstr>RE’s Capacity [§58.12]</vt:lpstr>
      <vt:lpstr>Costs of Performing the Review [§58.23]</vt:lpstr>
      <vt:lpstr>Use of Contractors</vt:lpstr>
      <vt:lpstr>Source Documentation [§58.38]</vt:lpstr>
      <vt:lpstr>Source Documentation</vt:lpstr>
      <vt:lpstr>Compliance Documentation</vt:lpstr>
      <vt:lpstr>Use of Other / Prior EA</vt:lpstr>
      <vt:lpstr>Adding funds? Updating the ERR [§58.47]</vt:lpstr>
      <vt:lpstr>Tiered Review [§58.15] CDBG HR</vt:lpstr>
      <vt:lpstr>Tiered Review – CDBG HR</vt:lpstr>
      <vt:lpstr>Tiered Review – CDBG HR</vt:lpstr>
      <vt:lpstr>HR Tiered Review: Do I Submit a RROF?</vt:lpstr>
      <vt:lpstr>HR Tiered Review: When Do I Draw Funds?</vt:lpstr>
      <vt:lpstr>Implementing Actions [§58.77c]</vt:lpstr>
      <vt:lpstr>Laws and authorities 24 Cfr 58.6</vt:lpstr>
      <vt:lpstr>PowerPoint Presentation</vt:lpstr>
      <vt:lpstr>Laws and Authorities 58.6 Runway Clear Zones</vt:lpstr>
      <vt:lpstr>Runway Clear Zones </vt:lpstr>
      <vt:lpstr>Runway Clear Zone Policy </vt:lpstr>
      <vt:lpstr>Examples</vt:lpstr>
      <vt:lpstr>Clear Zones Notification</vt:lpstr>
      <vt:lpstr>Notice to Prospective Buyers of Properties Located in Runway Clear Zones and Clear Zones</vt:lpstr>
      <vt:lpstr>PowerPoint Presentation</vt:lpstr>
      <vt:lpstr>COASTAL BARRIERS Laws and Authorities 58.6 Coastal Barrier Resources Act (CBRA, Public Law 97-348)</vt:lpstr>
      <vt:lpstr>COASTAL BARRIERS </vt:lpstr>
      <vt:lpstr>Laws and Authorities 58.6 Flood Insurance</vt:lpstr>
      <vt:lpstr>Flood Insurance </vt:lpstr>
      <vt:lpstr>Levels of Review that Require §58.5 Compliance</vt:lpstr>
      <vt:lpstr>§58.5 Laws &amp; Authorities</vt:lpstr>
      <vt:lpstr>Clear act compliance</vt:lpstr>
      <vt:lpstr>National Ambient Air Quality Standards (NAAQS) Criteria Pollutants</vt:lpstr>
      <vt:lpstr>Pollutants, Implementation of NAAQS and State Implementation Plan  (SIP’s)!</vt:lpstr>
      <vt:lpstr>What is a SIP?</vt:lpstr>
      <vt:lpstr> </vt:lpstr>
      <vt:lpstr>Exceptions:</vt:lpstr>
      <vt:lpstr>Example Projects that Could Contribute to NAAQPS Non-Attainment </vt:lpstr>
      <vt:lpstr>HUD Compliance with Ambient Air Standards</vt:lpstr>
      <vt:lpstr>Attainment vs Non-Attainment</vt:lpstr>
      <vt:lpstr>CDBG Air Quality Compliance</vt:lpstr>
      <vt:lpstr>CDBG Air Quality Compliance</vt:lpstr>
      <vt:lpstr>Coastal zone management act</vt:lpstr>
      <vt:lpstr>Purpose of CZMA</vt:lpstr>
      <vt:lpstr>Coastal Zone Management Act</vt:lpstr>
      <vt:lpstr>Source Documentation</vt:lpstr>
      <vt:lpstr>Illinois Coastal Zone Boundaries Map</vt:lpstr>
      <vt:lpstr>SITE CONTAMINATION 58.5(i)(2) Kirk Kumerow</vt:lpstr>
      <vt:lpstr>SITE CONTAMINATION</vt:lpstr>
      <vt:lpstr>Why Care about Site Contamination? </vt:lpstr>
      <vt:lpstr>When Site Contamination must be Evaluated</vt:lpstr>
      <vt:lpstr>IL CDBG Acceptable Documentation</vt:lpstr>
      <vt:lpstr>IL CDBG Acceptable Documentation</vt:lpstr>
      <vt:lpstr>IL CDBG Acceptable Documentation</vt:lpstr>
      <vt:lpstr>IL CDBG Acceptable Documentation</vt:lpstr>
      <vt:lpstr>NEPA ASSIST SCREENING TOOL</vt:lpstr>
      <vt:lpstr>Phase I Environmental Site Assessment ASTM Standard E 1527-13</vt:lpstr>
      <vt:lpstr>ASTM Phase I ESA</vt:lpstr>
      <vt:lpstr> ASTM Phase I Shelf-life</vt:lpstr>
      <vt:lpstr>Endangered species 24 CFR part 58.5 (e)</vt:lpstr>
      <vt:lpstr>IL CDBG Acceptable Documentation</vt:lpstr>
      <vt:lpstr>PowerPoint Presentation</vt:lpstr>
      <vt:lpstr>PowerPoint Presentation</vt:lpstr>
      <vt:lpstr>PowerPoint Presentation</vt:lpstr>
      <vt:lpstr>ESA Section 7 Consultation Protocol</vt:lpstr>
      <vt:lpstr>Step 1: Determine whether project is the type could affect listed species or critical habitat, if present </vt:lpstr>
      <vt:lpstr>PowerPoint Presentation</vt:lpstr>
      <vt:lpstr>Is this the type of project or action that could realistically have an impact on T&amp;E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Explosive and flammable hazards</vt:lpstr>
      <vt:lpstr>IL CDBG Acceptable Documentation</vt:lpstr>
      <vt:lpstr>IL CDBG Acceptable Documentation</vt:lpstr>
      <vt:lpstr>Acceptable Separation Distance  (ASD) 24 CFR Part 51 Subpart C</vt:lpstr>
      <vt:lpstr>Farmland protection</vt:lpstr>
      <vt:lpstr>Farmland Protection Policy Act</vt:lpstr>
      <vt:lpstr>Purpose of FPPA</vt:lpstr>
      <vt:lpstr>FPPA Exemptions</vt:lpstr>
      <vt:lpstr>Committed to Urban Development</vt:lpstr>
      <vt:lpstr>IL CDBG Acceptable Documentation</vt:lpstr>
      <vt:lpstr>IL CDBG Acceptable Documentation</vt:lpstr>
      <vt:lpstr>USDA Form AD-1006</vt:lpstr>
      <vt:lpstr>?’s for IDOA Review of DCEO CDBG </vt:lpstr>
      <vt:lpstr>Once developed-it is gone forever</vt:lpstr>
      <vt:lpstr>Floodplain management</vt:lpstr>
      <vt:lpstr>Executive Order 11988 of 1977</vt:lpstr>
      <vt:lpstr>Executive Order 11988 of 1977</vt:lpstr>
      <vt:lpstr>24 CFR Part 55 “Floodplain and Wetland Protection</vt:lpstr>
      <vt:lpstr>100-Year FLOODPLAIN</vt:lpstr>
      <vt:lpstr>500-Year FLOODPLAIN</vt:lpstr>
      <vt:lpstr>FLOODWAY</vt:lpstr>
      <vt:lpstr>FLOODWAY</vt:lpstr>
      <vt:lpstr>COASTAL HIGH HAZARD AREA</vt:lpstr>
      <vt:lpstr>PowerPoint Presentation</vt:lpstr>
      <vt:lpstr>PowerPoint Presentation</vt:lpstr>
      <vt:lpstr>CRITICAL ACTIONS</vt:lpstr>
      <vt:lpstr>FEMA FIRMette FEMA FLOOD INSURANCE RATE MAP</vt:lpstr>
      <vt:lpstr>Locate Your Project on the FIRM</vt:lpstr>
      <vt:lpstr>Locate Your Project on the FIRM</vt:lpstr>
      <vt:lpstr>Locate Your Project on the FIRM</vt:lpstr>
      <vt:lpstr>8-Step Process Overview</vt:lpstr>
      <vt:lpstr>8-Step Process Overview</vt:lpstr>
      <vt:lpstr>ERR Documentation</vt:lpstr>
      <vt:lpstr>Historic preservation section 106 of the national historic preservation act of 1966</vt:lpstr>
      <vt:lpstr>Historic Preservation – An Overview</vt:lpstr>
      <vt:lpstr>What is Section 106 and Its Purpose?</vt:lpstr>
      <vt:lpstr>Mission of Advisory Council on Historic Preservation</vt:lpstr>
      <vt:lpstr>Section 106 Participants</vt:lpstr>
      <vt:lpstr>Section 106 Consulting Parties</vt:lpstr>
      <vt:lpstr>IDNR – Historic Preservation (HP)</vt:lpstr>
      <vt:lpstr>IDNR – Historic Preservation (HP)</vt:lpstr>
      <vt:lpstr>Section 106 Consulting Parties</vt:lpstr>
      <vt:lpstr>Section 106 Compliance for DCEO CDBG</vt:lpstr>
      <vt:lpstr>Section 106 Consulting Parties</vt:lpstr>
      <vt:lpstr>Section 106 Tribal Consultation</vt:lpstr>
      <vt:lpstr>Section 106 Tribal Consultation Checklist</vt:lpstr>
      <vt:lpstr>Section 106 Tribal Consultation Checklist</vt:lpstr>
      <vt:lpstr>Section 106 Tribal Consultation Checklist</vt:lpstr>
      <vt:lpstr>Tribal Consultation Highlights</vt:lpstr>
      <vt:lpstr>Tribal Consultation Letters</vt:lpstr>
      <vt:lpstr>Tribal Consultation Letters</vt:lpstr>
      <vt:lpstr>Tribal Consultation Letters</vt:lpstr>
      <vt:lpstr>Tribal Consultation Letters</vt:lpstr>
      <vt:lpstr>Tribal Consultation Letters</vt:lpstr>
      <vt:lpstr>Tribal Consultation Document Summary</vt:lpstr>
      <vt:lpstr>Tribal Consultation Document Summary</vt:lpstr>
      <vt:lpstr>Noise abatement hud noise standards 24 cfr part 51, subpart b 24 cfr part 58.5 (i)(1) </vt:lpstr>
      <vt:lpstr>PowerPoint Presentation</vt:lpstr>
      <vt:lpstr>Noise Assessment Goals</vt:lpstr>
      <vt:lpstr>Noise Standards</vt:lpstr>
      <vt:lpstr>Common Audible Sounds</vt:lpstr>
      <vt:lpstr>HUD Noise Worksheet</vt:lpstr>
      <vt:lpstr>HUD Noise Worksheet</vt:lpstr>
      <vt:lpstr>HUD Noise Worksheet</vt:lpstr>
      <vt:lpstr>HUD Noise Worksheet</vt:lpstr>
      <vt:lpstr>HUD Noise Worksheet</vt:lpstr>
      <vt:lpstr>HUD DNL Calculator</vt:lpstr>
      <vt:lpstr>HUD Noise Worksheet</vt:lpstr>
      <vt:lpstr>Sole source aquifers 24 CFR Part §58.5(d)</vt:lpstr>
      <vt:lpstr>Safe Drinking Water Act (1974); SSA Under Sect 1424</vt:lpstr>
      <vt:lpstr>Safe Drinking Water Act (1974); SSA Under Sect 1424</vt:lpstr>
      <vt:lpstr>Sole Source Aquifers of Region 5</vt:lpstr>
      <vt:lpstr>Mahomet Sole Source Aquifer</vt:lpstr>
      <vt:lpstr>Documentation for the ERR</vt:lpstr>
      <vt:lpstr>Documentation for the ERR</vt:lpstr>
      <vt:lpstr>Documentation for the ERR</vt:lpstr>
      <vt:lpstr>US EPA Review Requirements</vt:lpstr>
      <vt:lpstr>Region 3 EPA Review Guidelines “The Barbara Smith Letter (1996)”</vt:lpstr>
      <vt:lpstr>Region 3 EPA Review Guidelines “The Barbara Smith Letter (1996)”</vt:lpstr>
      <vt:lpstr>Wetland protection 24 CFR Part 58.5(b)(2)</vt:lpstr>
      <vt:lpstr>  What are wetlands?</vt:lpstr>
      <vt:lpstr>PowerPoint Presentation</vt:lpstr>
      <vt:lpstr> Wetlands System </vt:lpstr>
      <vt:lpstr>  Wetland Processes</vt:lpstr>
      <vt:lpstr>Wetland Regulations Executive Order 11990 requires:</vt:lpstr>
      <vt:lpstr>24 CFR Part 55</vt:lpstr>
      <vt:lpstr>24 CFR Part 55</vt:lpstr>
      <vt:lpstr>Wetlands Determination</vt:lpstr>
      <vt:lpstr>Wetlands Determination</vt:lpstr>
      <vt:lpstr>Wetlands Determination</vt:lpstr>
      <vt:lpstr>  </vt:lpstr>
      <vt:lpstr> WETLANDS: COMPLIANCE STEPS REQUIRED &amp; Applicability (§55.11) </vt:lpstr>
      <vt:lpstr>Inapplicability (§55.12)</vt:lpstr>
      <vt:lpstr>Inapplicability (§55.12)</vt:lpstr>
      <vt:lpstr>Inapplicability (§55.12)</vt:lpstr>
      <vt:lpstr>Inapplicability (§55.12)</vt:lpstr>
      <vt:lpstr>Individual Permits under Section 404 of Clean Water Act (§55.28)</vt:lpstr>
      <vt:lpstr>New Construction in Wetlands</vt:lpstr>
      <vt:lpstr>Compensatory Mitigation</vt:lpstr>
      <vt:lpstr>Compensatory Mitigation</vt:lpstr>
      <vt:lpstr>Sources for Wetlands Identification</vt:lpstr>
      <vt:lpstr>PowerPoint Presentation</vt:lpstr>
      <vt:lpstr>PowerPoint Presentation</vt:lpstr>
      <vt:lpstr>PowerPoint Presentation</vt:lpstr>
      <vt:lpstr>Wild &amp; scenic rivers act</vt:lpstr>
      <vt:lpstr>Wild &amp; Scenic Rivers Act</vt:lpstr>
      <vt:lpstr>IL Wild &amp; Scenic River</vt:lpstr>
      <vt:lpstr>IL Wild &amp; Scenic River</vt:lpstr>
      <vt:lpstr>Protection from Federal Activities</vt:lpstr>
      <vt:lpstr>Protection from Federal Activities</vt:lpstr>
      <vt:lpstr>Protection from Federal Activities</vt:lpstr>
      <vt:lpstr>Environmental justice executive order 12898 why, what, how</vt:lpstr>
      <vt:lpstr>1994- Executive Order 12898</vt:lpstr>
      <vt:lpstr>Environmental Justice 58.5 (j)</vt:lpstr>
      <vt:lpstr>EJ’s Importance</vt:lpstr>
      <vt:lpstr>EJ-Agency Roles</vt:lpstr>
      <vt:lpstr>Terminology</vt:lpstr>
      <vt:lpstr>What you need to consider</vt:lpstr>
      <vt:lpstr>EJ: Key Considerations</vt:lpstr>
      <vt:lpstr>How to address EJ?</vt:lpstr>
      <vt:lpstr>EJ Compliance: What’s necessary?</vt:lpstr>
      <vt:lpstr>EPA NEPAssist:</vt:lpstr>
      <vt:lpstr>Ensure public participation in the nepa decision making process After completion of a CEST or EA level review </vt:lpstr>
      <vt:lpstr>Reasons for Public Participation</vt:lpstr>
      <vt:lpstr>Types of Public Notices under Part 58</vt:lpstr>
      <vt:lpstr>Public Notifications: Comment Periods</vt:lpstr>
      <vt:lpstr>Public Notifications: Comment Periods</vt:lpstr>
      <vt:lpstr>Who Are Interested Parties?</vt:lpstr>
      <vt:lpstr>Timing and Counting Days</vt:lpstr>
      <vt:lpstr>Example: 15-day Comment Period</vt:lpstr>
      <vt:lpstr>Obtain environmental clearance</vt:lpstr>
      <vt:lpstr>Environmental Clearance Process</vt:lpstr>
      <vt:lpstr>HUD Form 7015.15 (RROF)</vt:lpstr>
      <vt:lpstr>Submitting the ERR to DCEO CDBG ERO</vt:lpstr>
      <vt:lpstr>Submitting the ERR to DCEO CDBG ERO</vt:lpstr>
      <vt:lpstr>DCEO Objection Period</vt:lpstr>
      <vt:lpstr>Post err actions</vt:lpstr>
      <vt:lpstr>Continuing Obligations</vt:lpstr>
      <vt:lpstr>In Conclusion….</vt:lpstr>
      <vt:lpstr>In Conclusion….</vt:lpstr>
      <vt:lpstr>PowerPoint Presentation</vt:lpstr>
    </vt:vector>
  </TitlesOfParts>
  <Company>Housing and Urban Development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Foundations in Environmental Review:  National Environmental Policy Act and   24 C.F.R. Part 58</dc:title>
  <dc:creator>H47547</dc:creator>
  <cp:lastModifiedBy>Bell, Wendy</cp:lastModifiedBy>
  <cp:revision>375</cp:revision>
  <cp:lastPrinted>2018-07-16T16:35:15Z</cp:lastPrinted>
  <dcterms:created xsi:type="dcterms:W3CDTF">2012-05-22T23:15:18Z</dcterms:created>
  <dcterms:modified xsi:type="dcterms:W3CDTF">2018-07-16T19:29:39Z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0x010100777C6E459E533C4F8B5063CC92382811</vt:lpwstr>
  </property>
  <property fmtid="{D5CDD505-2E9C-101B-9397-08002B2CF9AE}" pid="3" name="_dlc_DocIdItemGuid">
    <vt:lpwstr>c5bec202-2a19-4bcd-b9f7-54229d610f97</vt:lpwstr>
  </property>
  <property fmtid="{D5CDD505-2E9C-101B-9397-08002B2CF9AE}" pid="4" name="Order">
    <vt:r8>4700</vt:r8>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TemplateUrl">
    <vt:lpwstr/>
  </property>
</Properties>
</file>