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3.jpg" ContentType="image/jpeg"/>
  <Override PartName="/ppt/media/image12.jpg" ContentType="image/jpeg"/>
  <Override PartName="/ppt/media/image11.jpg" ContentType="image/jpeg"/>
  <Override PartName="/ppt/media/image8.jpg" ContentType="image/jpeg"/>
  <Override PartName="/ppt/media/image7.jpg" ContentType="image/jpeg"/>
  <Override PartName="/ppt/media/image10.jpg" ContentType="image/jpeg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649" autoAdjust="0"/>
  </p:normalViewPr>
  <p:slideViewPr>
    <p:cSldViewPr snapToGrid="0" showGuides="1">
      <p:cViewPr varScale="1">
        <p:scale>
          <a:sx n="61" d="100"/>
          <a:sy n="61" d="100"/>
        </p:scale>
        <p:origin x="16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1361F-DDF3-4E5D-9F4C-834EE6F48E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627619-5603-459A-B233-CBACCD06FB5C}">
      <dgm:prSet/>
      <dgm:spPr/>
      <dgm:t>
        <a:bodyPr/>
        <a:lstStyle/>
        <a:p>
          <a:r>
            <a:rPr lang="en-US"/>
            <a:t>Develop a meaningful project description</a:t>
          </a:r>
        </a:p>
      </dgm:t>
    </dgm:pt>
    <dgm:pt modelId="{A9C7823A-7A63-4953-99D9-37C9F373319B}" type="parTrans" cxnId="{8D4EFBA6-5DC2-46F4-8E75-E1D99E31F9FD}">
      <dgm:prSet/>
      <dgm:spPr/>
      <dgm:t>
        <a:bodyPr/>
        <a:lstStyle/>
        <a:p>
          <a:endParaRPr lang="en-US"/>
        </a:p>
      </dgm:t>
    </dgm:pt>
    <dgm:pt modelId="{38A93670-C3AF-4AA2-BCB8-6FD018A80B65}" type="sibTrans" cxnId="{8D4EFBA6-5DC2-46F4-8E75-E1D99E31F9FD}">
      <dgm:prSet/>
      <dgm:spPr/>
      <dgm:t>
        <a:bodyPr/>
        <a:lstStyle/>
        <a:p>
          <a:endParaRPr lang="en-US"/>
        </a:p>
      </dgm:t>
    </dgm:pt>
    <dgm:pt modelId="{7809053E-757B-48D3-91DE-97A2B3CB5ACA}">
      <dgm:prSet/>
      <dgm:spPr/>
      <dgm:t>
        <a:bodyPr/>
        <a:lstStyle/>
        <a:p>
          <a:r>
            <a:rPr lang="en-US"/>
            <a:t>Complete the Statutory Checklist (§58.5) and other requirements (§58.6)</a:t>
          </a:r>
        </a:p>
      </dgm:t>
    </dgm:pt>
    <dgm:pt modelId="{2851E74D-769D-46F6-8CBC-33794188FF23}" type="parTrans" cxnId="{822B886A-470B-4D96-9376-1F66324E82F3}">
      <dgm:prSet/>
      <dgm:spPr/>
      <dgm:t>
        <a:bodyPr/>
        <a:lstStyle/>
        <a:p>
          <a:endParaRPr lang="en-US"/>
        </a:p>
      </dgm:t>
    </dgm:pt>
    <dgm:pt modelId="{1DBD2AFB-2A7C-4DCC-97BD-95EEB9EFFC44}" type="sibTrans" cxnId="{822B886A-470B-4D96-9376-1F66324E82F3}">
      <dgm:prSet/>
      <dgm:spPr/>
      <dgm:t>
        <a:bodyPr/>
        <a:lstStyle/>
        <a:p>
          <a:endParaRPr lang="en-US"/>
        </a:p>
      </dgm:t>
    </dgm:pt>
    <dgm:pt modelId="{3F816F6D-D0D3-4431-BED4-7F0A069F525F}">
      <dgm:prSet/>
      <dgm:spPr/>
      <dgm:t>
        <a:bodyPr/>
        <a:lstStyle/>
        <a:p>
          <a:r>
            <a:rPr lang="en-US"/>
            <a:t>Complete the EA Checklist</a:t>
          </a:r>
        </a:p>
      </dgm:t>
    </dgm:pt>
    <dgm:pt modelId="{71C848D6-2347-4F7A-B4E8-09081531481B}" type="parTrans" cxnId="{DAE98D0A-FA9A-4509-8954-CD9FE504ADE8}">
      <dgm:prSet/>
      <dgm:spPr/>
      <dgm:t>
        <a:bodyPr/>
        <a:lstStyle/>
        <a:p>
          <a:endParaRPr lang="en-US"/>
        </a:p>
      </dgm:t>
    </dgm:pt>
    <dgm:pt modelId="{17839174-FD81-431D-AF94-1831DD7A106B}" type="sibTrans" cxnId="{DAE98D0A-FA9A-4509-8954-CD9FE504ADE8}">
      <dgm:prSet/>
      <dgm:spPr/>
      <dgm:t>
        <a:bodyPr/>
        <a:lstStyle/>
        <a:p>
          <a:endParaRPr lang="en-US"/>
        </a:p>
      </dgm:t>
    </dgm:pt>
    <dgm:pt modelId="{9BFE0521-5C91-4290-BF97-5C960F1B49CF}">
      <dgm:prSet/>
      <dgm:spPr/>
      <dgm:t>
        <a:bodyPr/>
        <a:lstStyle/>
        <a:p>
          <a:r>
            <a:rPr lang="en-US"/>
            <a:t>Identify any mitigating measures</a:t>
          </a:r>
        </a:p>
      </dgm:t>
    </dgm:pt>
    <dgm:pt modelId="{374BBE14-9CEB-40EF-ACDF-31386D44F956}" type="parTrans" cxnId="{271B526A-43A3-41F9-A84A-01D6115CC0D5}">
      <dgm:prSet/>
      <dgm:spPr/>
      <dgm:t>
        <a:bodyPr/>
        <a:lstStyle/>
        <a:p>
          <a:endParaRPr lang="en-US"/>
        </a:p>
      </dgm:t>
    </dgm:pt>
    <dgm:pt modelId="{88008E73-871C-40A2-8A63-31C1F072141E}" type="sibTrans" cxnId="{271B526A-43A3-41F9-A84A-01D6115CC0D5}">
      <dgm:prSet/>
      <dgm:spPr/>
      <dgm:t>
        <a:bodyPr/>
        <a:lstStyle/>
        <a:p>
          <a:endParaRPr lang="en-US"/>
        </a:p>
      </dgm:t>
    </dgm:pt>
    <dgm:pt modelId="{073BCE44-547A-4C5B-9DDB-EDBC4EDE014C}">
      <dgm:prSet/>
      <dgm:spPr/>
      <dgm:t>
        <a:bodyPr/>
        <a:lstStyle/>
        <a:p>
          <a:r>
            <a:rPr lang="en-US"/>
            <a:t>Make and document a FONSI or FOSI determination</a:t>
          </a:r>
        </a:p>
      </dgm:t>
    </dgm:pt>
    <dgm:pt modelId="{0CFD4905-08E0-4E17-AE42-EFAB8D8C7949}" type="parTrans" cxnId="{3C0944D0-16E0-4912-ADBA-43990CC16129}">
      <dgm:prSet/>
      <dgm:spPr/>
      <dgm:t>
        <a:bodyPr/>
        <a:lstStyle/>
        <a:p>
          <a:endParaRPr lang="en-US"/>
        </a:p>
      </dgm:t>
    </dgm:pt>
    <dgm:pt modelId="{1530E2ED-0E85-407C-9336-6A68CCBC05F0}" type="sibTrans" cxnId="{3C0944D0-16E0-4912-ADBA-43990CC16129}">
      <dgm:prSet/>
      <dgm:spPr/>
      <dgm:t>
        <a:bodyPr/>
        <a:lstStyle/>
        <a:p>
          <a:endParaRPr lang="en-US"/>
        </a:p>
      </dgm:t>
    </dgm:pt>
    <dgm:pt modelId="{67019CCC-ADDB-415C-AA11-B0492B11FD24}">
      <dgm:prSet/>
      <dgm:spPr/>
      <dgm:t>
        <a:bodyPr/>
        <a:lstStyle/>
        <a:p>
          <a:r>
            <a:rPr lang="en-US" dirty="0"/>
            <a:t>Complete the EA - including public notice, RROF, AUGF – and put in your ERR</a:t>
          </a:r>
        </a:p>
      </dgm:t>
    </dgm:pt>
    <dgm:pt modelId="{64F117DB-626D-4B6D-AD9A-20D2EEB8B967}" type="parTrans" cxnId="{4FAB495C-B1F6-4D87-80A3-F498F6367FBA}">
      <dgm:prSet/>
      <dgm:spPr/>
      <dgm:t>
        <a:bodyPr/>
        <a:lstStyle/>
        <a:p>
          <a:endParaRPr lang="en-US"/>
        </a:p>
      </dgm:t>
    </dgm:pt>
    <dgm:pt modelId="{C9704C11-AFEE-4A55-9B59-3C2AFEA99010}" type="sibTrans" cxnId="{4FAB495C-B1F6-4D87-80A3-F498F6367FBA}">
      <dgm:prSet/>
      <dgm:spPr/>
      <dgm:t>
        <a:bodyPr/>
        <a:lstStyle/>
        <a:p>
          <a:endParaRPr lang="en-US"/>
        </a:p>
      </dgm:t>
    </dgm:pt>
    <dgm:pt modelId="{E24A8D95-2D6B-4A7F-B02B-90DB2F97FB1E}" type="pres">
      <dgm:prSet presAssocID="{72D1361F-DDF3-4E5D-9F4C-834EE6F48E00}" presName="CompostProcess" presStyleCnt="0">
        <dgm:presLayoutVars>
          <dgm:dir/>
          <dgm:resizeHandles val="exact"/>
        </dgm:presLayoutVars>
      </dgm:prSet>
      <dgm:spPr/>
    </dgm:pt>
    <dgm:pt modelId="{06CECCF8-E045-41D1-BC41-02712D9B33EA}" type="pres">
      <dgm:prSet presAssocID="{72D1361F-DDF3-4E5D-9F4C-834EE6F48E00}" presName="arrow" presStyleLbl="bgShp" presStyleIdx="0" presStyleCnt="1"/>
      <dgm:spPr/>
    </dgm:pt>
    <dgm:pt modelId="{4E7AEDD2-DEF7-4BCE-9617-E23A5CC5C0B0}" type="pres">
      <dgm:prSet presAssocID="{72D1361F-DDF3-4E5D-9F4C-834EE6F48E00}" presName="linearProcess" presStyleCnt="0"/>
      <dgm:spPr/>
    </dgm:pt>
    <dgm:pt modelId="{185B2013-DA34-4963-A7F2-1EBC2410E6DC}" type="pres">
      <dgm:prSet presAssocID="{34627619-5603-459A-B233-CBACCD06FB5C}" presName="textNode" presStyleLbl="node1" presStyleIdx="0" presStyleCnt="6">
        <dgm:presLayoutVars>
          <dgm:bulletEnabled val="1"/>
        </dgm:presLayoutVars>
      </dgm:prSet>
      <dgm:spPr/>
    </dgm:pt>
    <dgm:pt modelId="{934AF8E9-25BF-4336-B06E-B294187B67E2}" type="pres">
      <dgm:prSet presAssocID="{38A93670-C3AF-4AA2-BCB8-6FD018A80B65}" presName="sibTrans" presStyleCnt="0"/>
      <dgm:spPr/>
    </dgm:pt>
    <dgm:pt modelId="{1143048E-E0B0-4855-887D-A1F32B75A0A4}" type="pres">
      <dgm:prSet presAssocID="{7809053E-757B-48D3-91DE-97A2B3CB5ACA}" presName="textNode" presStyleLbl="node1" presStyleIdx="1" presStyleCnt="6">
        <dgm:presLayoutVars>
          <dgm:bulletEnabled val="1"/>
        </dgm:presLayoutVars>
      </dgm:prSet>
      <dgm:spPr/>
    </dgm:pt>
    <dgm:pt modelId="{FB27D179-773F-4B1E-B0D4-A89D4647E0EA}" type="pres">
      <dgm:prSet presAssocID="{1DBD2AFB-2A7C-4DCC-97BD-95EEB9EFFC44}" presName="sibTrans" presStyleCnt="0"/>
      <dgm:spPr/>
    </dgm:pt>
    <dgm:pt modelId="{C708E9BE-15E3-4D76-908F-18999B80DF86}" type="pres">
      <dgm:prSet presAssocID="{3F816F6D-D0D3-4431-BED4-7F0A069F525F}" presName="textNode" presStyleLbl="node1" presStyleIdx="2" presStyleCnt="6">
        <dgm:presLayoutVars>
          <dgm:bulletEnabled val="1"/>
        </dgm:presLayoutVars>
      </dgm:prSet>
      <dgm:spPr/>
    </dgm:pt>
    <dgm:pt modelId="{76DE2F38-B7B5-476F-B400-E780129060F5}" type="pres">
      <dgm:prSet presAssocID="{17839174-FD81-431D-AF94-1831DD7A106B}" presName="sibTrans" presStyleCnt="0"/>
      <dgm:spPr/>
    </dgm:pt>
    <dgm:pt modelId="{653DF92E-4D55-49B1-A63E-6F92F024D3E1}" type="pres">
      <dgm:prSet presAssocID="{9BFE0521-5C91-4290-BF97-5C960F1B49CF}" presName="textNode" presStyleLbl="node1" presStyleIdx="3" presStyleCnt="6">
        <dgm:presLayoutVars>
          <dgm:bulletEnabled val="1"/>
        </dgm:presLayoutVars>
      </dgm:prSet>
      <dgm:spPr/>
    </dgm:pt>
    <dgm:pt modelId="{3E07FE14-BE53-4E11-989B-474BFCA0DED2}" type="pres">
      <dgm:prSet presAssocID="{88008E73-871C-40A2-8A63-31C1F072141E}" presName="sibTrans" presStyleCnt="0"/>
      <dgm:spPr/>
    </dgm:pt>
    <dgm:pt modelId="{D93F4C6F-C7E9-452A-B3BD-A8D1EED2A106}" type="pres">
      <dgm:prSet presAssocID="{073BCE44-547A-4C5B-9DDB-EDBC4EDE014C}" presName="textNode" presStyleLbl="node1" presStyleIdx="4" presStyleCnt="6">
        <dgm:presLayoutVars>
          <dgm:bulletEnabled val="1"/>
        </dgm:presLayoutVars>
      </dgm:prSet>
      <dgm:spPr/>
    </dgm:pt>
    <dgm:pt modelId="{34AB2ED7-5D85-479E-91D6-C72EB37F59EF}" type="pres">
      <dgm:prSet presAssocID="{1530E2ED-0E85-407C-9336-6A68CCBC05F0}" presName="sibTrans" presStyleCnt="0"/>
      <dgm:spPr/>
    </dgm:pt>
    <dgm:pt modelId="{64CAE699-A7EE-4FB6-8B5C-CA958848D0FD}" type="pres">
      <dgm:prSet presAssocID="{67019CCC-ADDB-415C-AA11-B0492B11FD24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60825405-5F23-41AA-B711-CD0ED26FA640}" type="presOf" srcId="{073BCE44-547A-4C5B-9DDB-EDBC4EDE014C}" destId="{D93F4C6F-C7E9-452A-B3BD-A8D1EED2A106}" srcOrd="0" destOrd="0" presId="urn:microsoft.com/office/officeart/2005/8/layout/hProcess9"/>
    <dgm:cxn modelId="{DAE98D0A-FA9A-4509-8954-CD9FE504ADE8}" srcId="{72D1361F-DDF3-4E5D-9F4C-834EE6F48E00}" destId="{3F816F6D-D0D3-4431-BED4-7F0A069F525F}" srcOrd="2" destOrd="0" parTransId="{71C848D6-2347-4F7A-B4E8-09081531481B}" sibTransId="{17839174-FD81-431D-AF94-1831DD7A106B}"/>
    <dgm:cxn modelId="{42A93B30-1031-46A5-8675-27AEEC31E6DD}" type="presOf" srcId="{3F816F6D-D0D3-4431-BED4-7F0A069F525F}" destId="{C708E9BE-15E3-4D76-908F-18999B80DF86}" srcOrd="0" destOrd="0" presId="urn:microsoft.com/office/officeart/2005/8/layout/hProcess9"/>
    <dgm:cxn modelId="{4FAB495C-B1F6-4D87-80A3-F498F6367FBA}" srcId="{72D1361F-DDF3-4E5D-9F4C-834EE6F48E00}" destId="{67019CCC-ADDB-415C-AA11-B0492B11FD24}" srcOrd="5" destOrd="0" parTransId="{64F117DB-626D-4B6D-AD9A-20D2EEB8B967}" sibTransId="{C9704C11-AFEE-4A55-9B59-3C2AFEA99010}"/>
    <dgm:cxn modelId="{0B506B6A-CC12-47F8-BD29-35FE369F2C63}" type="presOf" srcId="{72D1361F-DDF3-4E5D-9F4C-834EE6F48E00}" destId="{E24A8D95-2D6B-4A7F-B02B-90DB2F97FB1E}" srcOrd="0" destOrd="0" presId="urn:microsoft.com/office/officeart/2005/8/layout/hProcess9"/>
    <dgm:cxn modelId="{271B526A-43A3-41F9-A84A-01D6115CC0D5}" srcId="{72D1361F-DDF3-4E5D-9F4C-834EE6F48E00}" destId="{9BFE0521-5C91-4290-BF97-5C960F1B49CF}" srcOrd="3" destOrd="0" parTransId="{374BBE14-9CEB-40EF-ACDF-31386D44F956}" sibTransId="{88008E73-871C-40A2-8A63-31C1F072141E}"/>
    <dgm:cxn modelId="{822B886A-470B-4D96-9376-1F66324E82F3}" srcId="{72D1361F-DDF3-4E5D-9F4C-834EE6F48E00}" destId="{7809053E-757B-48D3-91DE-97A2B3CB5ACA}" srcOrd="1" destOrd="0" parTransId="{2851E74D-769D-46F6-8CBC-33794188FF23}" sibTransId="{1DBD2AFB-2A7C-4DCC-97BD-95EEB9EFFC44}"/>
    <dgm:cxn modelId="{7C12E64F-2D29-41C6-A203-2B3D58775295}" type="presOf" srcId="{7809053E-757B-48D3-91DE-97A2B3CB5ACA}" destId="{1143048E-E0B0-4855-887D-A1F32B75A0A4}" srcOrd="0" destOrd="0" presId="urn:microsoft.com/office/officeart/2005/8/layout/hProcess9"/>
    <dgm:cxn modelId="{C2321E85-FB37-4B96-93AC-A53B81DD1C13}" type="presOf" srcId="{9BFE0521-5C91-4290-BF97-5C960F1B49CF}" destId="{653DF92E-4D55-49B1-A63E-6F92F024D3E1}" srcOrd="0" destOrd="0" presId="urn:microsoft.com/office/officeart/2005/8/layout/hProcess9"/>
    <dgm:cxn modelId="{8D4EFBA6-5DC2-46F4-8E75-E1D99E31F9FD}" srcId="{72D1361F-DDF3-4E5D-9F4C-834EE6F48E00}" destId="{34627619-5603-459A-B233-CBACCD06FB5C}" srcOrd="0" destOrd="0" parTransId="{A9C7823A-7A63-4953-99D9-37C9F373319B}" sibTransId="{38A93670-C3AF-4AA2-BCB8-6FD018A80B65}"/>
    <dgm:cxn modelId="{F2A344C7-5E44-46CA-8155-AA8190E42620}" type="presOf" srcId="{67019CCC-ADDB-415C-AA11-B0492B11FD24}" destId="{64CAE699-A7EE-4FB6-8B5C-CA958848D0FD}" srcOrd="0" destOrd="0" presId="urn:microsoft.com/office/officeart/2005/8/layout/hProcess9"/>
    <dgm:cxn modelId="{3C0944D0-16E0-4912-ADBA-43990CC16129}" srcId="{72D1361F-DDF3-4E5D-9F4C-834EE6F48E00}" destId="{073BCE44-547A-4C5B-9DDB-EDBC4EDE014C}" srcOrd="4" destOrd="0" parTransId="{0CFD4905-08E0-4E17-AE42-EFAB8D8C7949}" sibTransId="{1530E2ED-0E85-407C-9336-6A68CCBC05F0}"/>
    <dgm:cxn modelId="{809C04D2-A052-425E-AEAE-9CCE475D8E71}" type="presOf" srcId="{34627619-5603-459A-B233-CBACCD06FB5C}" destId="{185B2013-DA34-4963-A7F2-1EBC2410E6DC}" srcOrd="0" destOrd="0" presId="urn:microsoft.com/office/officeart/2005/8/layout/hProcess9"/>
    <dgm:cxn modelId="{1AA08C02-4684-4169-B7C1-727E1A94ABCB}" type="presParOf" srcId="{E24A8D95-2D6B-4A7F-B02B-90DB2F97FB1E}" destId="{06CECCF8-E045-41D1-BC41-02712D9B33EA}" srcOrd="0" destOrd="0" presId="urn:microsoft.com/office/officeart/2005/8/layout/hProcess9"/>
    <dgm:cxn modelId="{F6EBF46D-09F1-4D6C-BDA6-A2399C0DF14D}" type="presParOf" srcId="{E24A8D95-2D6B-4A7F-B02B-90DB2F97FB1E}" destId="{4E7AEDD2-DEF7-4BCE-9617-E23A5CC5C0B0}" srcOrd="1" destOrd="0" presId="urn:microsoft.com/office/officeart/2005/8/layout/hProcess9"/>
    <dgm:cxn modelId="{58E0AA2E-844A-4C41-8F08-F29FF72469D5}" type="presParOf" srcId="{4E7AEDD2-DEF7-4BCE-9617-E23A5CC5C0B0}" destId="{185B2013-DA34-4963-A7F2-1EBC2410E6DC}" srcOrd="0" destOrd="0" presId="urn:microsoft.com/office/officeart/2005/8/layout/hProcess9"/>
    <dgm:cxn modelId="{6DAD55BA-2EE5-4723-9D83-302468D78E42}" type="presParOf" srcId="{4E7AEDD2-DEF7-4BCE-9617-E23A5CC5C0B0}" destId="{934AF8E9-25BF-4336-B06E-B294187B67E2}" srcOrd="1" destOrd="0" presId="urn:microsoft.com/office/officeart/2005/8/layout/hProcess9"/>
    <dgm:cxn modelId="{A320C278-FB9D-4AAB-8287-942F2CF85B85}" type="presParOf" srcId="{4E7AEDD2-DEF7-4BCE-9617-E23A5CC5C0B0}" destId="{1143048E-E0B0-4855-887D-A1F32B75A0A4}" srcOrd="2" destOrd="0" presId="urn:microsoft.com/office/officeart/2005/8/layout/hProcess9"/>
    <dgm:cxn modelId="{D3F50738-6DAF-480B-9629-B6ACAA3FF6FD}" type="presParOf" srcId="{4E7AEDD2-DEF7-4BCE-9617-E23A5CC5C0B0}" destId="{FB27D179-773F-4B1E-B0D4-A89D4647E0EA}" srcOrd="3" destOrd="0" presId="urn:microsoft.com/office/officeart/2005/8/layout/hProcess9"/>
    <dgm:cxn modelId="{939A1848-8795-4BF2-AFCA-24D9845EEEBA}" type="presParOf" srcId="{4E7AEDD2-DEF7-4BCE-9617-E23A5CC5C0B0}" destId="{C708E9BE-15E3-4D76-908F-18999B80DF86}" srcOrd="4" destOrd="0" presId="urn:microsoft.com/office/officeart/2005/8/layout/hProcess9"/>
    <dgm:cxn modelId="{69C3EB30-0A35-4494-A9A6-92A9CC5F065B}" type="presParOf" srcId="{4E7AEDD2-DEF7-4BCE-9617-E23A5CC5C0B0}" destId="{76DE2F38-B7B5-476F-B400-E780129060F5}" srcOrd="5" destOrd="0" presId="urn:microsoft.com/office/officeart/2005/8/layout/hProcess9"/>
    <dgm:cxn modelId="{6084AF59-A383-453C-8DA8-E32052571DEB}" type="presParOf" srcId="{4E7AEDD2-DEF7-4BCE-9617-E23A5CC5C0B0}" destId="{653DF92E-4D55-49B1-A63E-6F92F024D3E1}" srcOrd="6" destOrd="0" presId="urn:microsoft.com/office/officeart/2005/8/layout/hProcess9"/>
    <dgm:cxn modelId="{A23677CC-C2FC-4A86-81E8-0D2BE91CA9FB}" type="presParOf" srcId="{4E7AEDD2-DEF7-4BCE-9617-E23A5CC5C0B0}" destId="{3E07FE14-BE53-4E11-989B-474BFCA0DED2}" srcOrd="7" destOrd="0" presId="urn:microsoft.com/office/officeart/2005/8/layout/hProcess9"/>
    <dgm:cxn modelId="{4589BA77-EDAF-42C7-B216-E606A9EB24A4}" type="presParOf" srcId="{4E7AEDD2-DEF7-4BCE-9617-E23A5CC5C0B0}" destId="{D93F4C6F-C7E9-452A-B3BD-A8D1EED2A106}" srcOrd="8" destOrd="0" presId="urn:microsoft.com/office/officeart/2005/8/layout/hProcess9"/>
    <dgm:cxn modelId="{5294163A-65F8-4710-8605-5BB8A5EF7CB6}" type="presParOf" srcId="{4E7AEDD2-DEF7-4BCE-9617-E23A5CC5C0B0}" destId="{34AB2ED7-5D85-479E-91D6-C72EB37F59EF}" srcOrd="9" destOrd="0" presId="urn:microsoft.com/office/officeart/2005/8/layout/hProcess9"/>
    <dgm:cxn modelId="{9F8813AE-6C85-475D-8C38-3AFFA56B4FE0}" type="presParOf" srcId="{4E7AEDD2-DEF7-4BCE-9617-E23A5CC5C0B0}" destId="{64CAE699-A7EE-4FB6-8B5C-CA958848D0F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ECCF8-E045-41D1-BC41-02712D9B33EA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B2013-DA34-4963-A7F2-1EBC2410E6DC}">
      <dsp:nvSpPr>
        <dsp:cNvPr id="0" name=""/>
        <dsp:cNvSpPr/>
      </dsp:nvSpPr>
      <dsp:spPr>
        <a:xfrm>
          <a:off x="3013" y="1357788"/>
          <a:ext cx="1754683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Develop a meaningful project description</a:t>
          </a:r>
        </a:p>
      </dsp:txBody>
      <dsp:txXfrm>
        <a:off x="88670" y="1443445"/>
        <a:ext cx="1583369" cy="1639071"/>
      </dsp:txXfrm>
    </dsp:sp>
    <dsp:sp modelId="{1143048E-E0B0-4855-887D-A1F32B75A0A4}">
      <dsp:nvSpPr>
        <dsp:cNvPr id="0" name=""/>
        <dsp:cNvSpPr/>
      </dsp:nvSpPr>
      <dsp:spPr>
        <a:xfrm>
          <a:off x="1845431" y="1357788"/>
          <a:ext cx="1754683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Complete the Statutory Checklist (§58.5) and other requirements (§58.6)</a:t>
          </a:r>
        </a:p>
      </dsp:txBody>
      <dsp:txXfrm>
        <a:off x="1931088" y="1443445"/>
        <a:ext cx="1583369" cy="1639071"/>
      </dsp:txXfrm>
    </dsp:sp>
    <dsp:sp modelId="{C708E9BE-15E3-4D76-908F-18999B80DF86}">
      <dsp:nvSpPr>
        <dsp:cNvPr id="0" name=""/>
        <dsp:cNvSpPr/>
      </dsp:nvSpPr>
      <dsp:spPr>
        <a:xfrm>
          <a:off x="3687849" y="1357788"/>
          <a:ext cx="1754683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Complete the EA Checklist</a:t>
          </a:r>
        </a:p>
      </dsp:txBody>
      <dsp:txXfrm>
        <a:off x="3773506" y="1443445"/>
        <a:ext cx="1583369" cy="1639071"/>
      </dsp:txXfrm>
    </dsp:sp>
    <dsp:sp modelId="{653DF92E-4D55-49B1-A63E-6F92F024D3E1}">
      <dsp:nvSpPr>
        <dsp:cNvPr id="0" name=""/>
        <dsp:cNvSpPr/>
      </dsp:nvSpPr>
      <dsp:spPr>
        <a:xfrm>
          <a:off x="5530267" y="1357788"/>
          <a:ext cx="1754683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 any mitigating measures</a:t>
          </a:r>
        </a:p>
      </dsp:txBody>
      <dsp:txXfrm>
        <a:off x="5615924" y="1443445"/>
        <a:ext cx="1583369" cy="1639071"/>
      </dsp:txXfrm>
    </dsp:sp>
    <dsp:sp modelId="{D93F4C6F-C7E9-452A-B3BD-A8D1EED2A106}">
      <dsp:nvSpPr>
        <dsp:cNvPr id="0" name=""/>
        <dsp:cNvSpPr/>
      </dsp:nvSpPr>
      <dsp:spPr>
        <a:xfrm>
          <a:off x="7372684" y="1357788"/>
          <a:ext cx="1754683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 and document a FONSI or FOSI determination</a:t>
          </a:r>
        </a:p>
      </dsp:txBody>
      <dsp:txXfrm>
        <a:off x="7458341" y="1443445"/>
        <a:ext cx="1583369" cy="1639071"/>
      </dsp:txXfrm>
    </dsp:sp>
    <dsp:sp modelId="{64CAE699-A7EE-4FB6-8B5C-CA958848D0FD}">
      <dsp:nvSpPr>
        <dsp:cNvPr id="0" name=""/>
        <dsp:cNvSpPr/>
      </dsp:nvSpPr>
      <dsp:spPr>
        <a:xfrm>
          <a:off x="9215102" y="1357788"/>
          <a:ext cx="1754683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Complete the EA - including public notice, RROF, AUGF – and put in your ERR</a:t>
          </a:r>
        </a:p>
      </dsp:txBody>
      <dsp:txXfrm>
        <a:off x="9300759" y="1443445"/>
        <a:ext cx="1583369" cy="1639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0BB33-C15F-487C-8694-6D16570F6A7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223F7-A58A-4476-97AF-DFDA9D6B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3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0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5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0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23F7-A58A-4476-97AF-DFDA9D6B39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3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337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609600"/>
            <a:ext cx="8331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46400" y="1676400"/>
            <a:ext cx="8331200" cy="4419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F97809A-C166-48BD-B7AD-B976BF0E7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566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6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05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609600"/>
            <a:ext cx="8331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46400" y="1676400"/>
            <a:ext cx="4064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676400"/>
            <a:ext cx="4064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52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609600"/>
            <a:ext cx="83312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46400" y="1676400"/>
            <a:ext cx="8331200" cy="4419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8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0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5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609600"/>
            <a:ext cx="8331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46400" y="1676400"/>
            <a:ext cx="40640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676400"/>
            <a:ext cx="40640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66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609600"/>
            <a:ext cx="8331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46400" y="1676400"/>
            <a:ext cx="8331200" cy="4419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089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562DA1F-7AFA-47FE-9C7A-A5F972A87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6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5304169-7B80-4588-B599-74D702802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9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7AEA01-17AC-47A8-8411-CDC9BC7C3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4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609600"/>
            <a:ext cx="8331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46400" y="1676400"/>
            <a:ext cx="4064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676400"/>
            <a:ext cx="4064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55A941B-AEEE-489C-A636-FE17EADE4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0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ver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9267" y="612776"/>
            <a:ext cx="1555751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B837-C2E7-4EF5-A7B2-B676C526370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46D7-F131-49A7-9EAB-0E41EC56412B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6" descr="cover-botto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699000"/>
            <a:ext cx="12192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198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lide-top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slide-botto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59276"/>
            <a:ext cx="12192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4917" y="63071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54B046D7-F131-49A7-9EAB-0E41EC56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1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B837-C2E7-4EF5-A7B2-B676C526370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46D7-F131-49A7-9EAB-0E41EC56412B}" type="slidenum">
              <a:rPr lang="en-US" smtClean="0"/>
              <a:t>‹#›</a:t>
            </a:fld>
            <a:endParaRPr lang="en-US"/>
          </a:p>
        </p:txBody>
      </p:sp>
      <p:pic>
        <p:nvPicPr>
          <p:cNvPr id="4103" name="Picture 6" descr="spacer-backgroun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4624917" y="6307139"/>
            <a:ext cx="2844800" cy="365125"/>
          </a:xfrm>
          <a:prstGeom prst="rect">
            <a:avLst/>
          </a:prstGeom>
        </p:spPr>
        <p:txBody>
          <a:bodyPr anchor="ctr"/>
          <a:lstStyle>
            <a:lvl1pPr algn="ctr" eaLnBrk="0" hangingPunct="0">
              <a:defRPr sz="11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100" dirty="0">
                <a:solidFill>
                  <a:schemeClr val="bg1"/>
                </a:solidFill>
              </a:rPr>
              <a:t>Slide </a:t>
            </a:r>
            <a:fld id="{ABB70EAC-F537-44B8-98D6-DD0283152607}" type="slidenum">
              <a:rPr lang="en-US" sz="11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3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environmental-review/environmental-assessments" TargetMode="External"/><Relationship Id="rId2" Type="http://schemas.openxmlformats.org/officeDocument/2006/relationships/hyperlink" Target="https://www.hudexchange.info/environmental-review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pa.gov/nepa/nepassis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 3: Conduct the Environmental Review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28800" y="3264408"/>
            <a:ext cx="8534400" cy="1752600"/>
          </a:xfrm>
        </p:spPr>
        <p:txBody>
          <a:bodyPr/>
          <a:lstStyle/>
          <a:p>
            <a:r>
              <a:rPr lang="en-US" dirty="0"/>
              <a:t>Environmental Assessments</a:t>
            </a:r>
          </a:p>
        </p:txBody>
      </p:sp>
    </p:spTree>
    <p:extLst>
      <p:ext uri="{BB962C8B-B14F-4D97-AF65-F5344CB8AC3E}">
        <p14:creationId xmlns:p14="http://schemas.microsoft.com/office/powerpoint/2010/main" val="261547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7187"/>
          </a:xfrm>
        </p:spPr>
        <p:txBody>
          <a:bodyPr/>
          <a:lstStyle/>
          <a:p>
            <a:r>
              <a:rPr lang="en-US" dirty="0"/>
              <a:t>Land Development -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Local and regional planning agency</a:t>
            </a:r>
          </a:p>
          <a:p>
            <a:r>
              <a:rPr lang="en-US" dirty="0"/>
              <a:t>Zoning administrator</a:t>
            </a:r>
          </a:p>
          <a:p>
            <a:r>
              <a:rPr lang="en-US" dirty="0"/>
              <a:t>Planning commission</a:t>
            </a:r>
          </a:p>
          <a:p>
            <a:r>
              <a:rPr lang="en-US" dirty="0"/>
              <a:t>City/county architect/engineer/planner</a:t>
            </a:r>
          </a:p>
          <a:p>
            <a:r>
              <a:rPr lang="en-US" dirty="0"/>
              <a:t>State planning office</a:t>
            </a:r>
          </a:p>
          <a:p>
            <a:r>
              <a:rPr lang="en-US" dirty="0"/>
              <a:t>USDA soil survey</a:t>
            </a:r>
          </a:p>
          <a:p>
            <a:r>
              <a:rPr lang="en-US" dirty="0"/>
              <a:t>Landscape architect</a:t>
            </a:r>
          </a:p>
          <a:p>
            <a:r>
              <a:rPr lang="en-US" dirty="0"/>
              <a:t>Civil engineer</a:t>
            </a:r>
          </a:p>
          <a:p>
            <a:r>
              <a:rPr lang="en-US" dirty="0"/>
              <a:t>Geologist-soils specialist</a:t>
            </a:r>
          </a:p>
        </p:txBody>
      </p:sp>
    </p:spTree>
    <p:extLst>
      <p:ext uri="{BB962C8B-B14F-4D97-AF65-F5344CB8AC3E}">
        <p14:creationId xmlns:p14="http://schemas.microsoft.com/office/powerpoint/2010/main" val="428302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47019"/>
          </a:xfrm>
        </p:spPr>
        <p:txBody>
          <a:bodyPr/>
          <a:lstStyle/>
          <a:p>
            <a:r>
              <a:rPr lang="en-US" dirty="0"/>
              <a:t>EA Factor - Socioeconomic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Employment and income patterns</a:t>
            </a:r>
          </a:p>
          <a:p>
            <a:pPr lvl="1"/>
            <a:r>
              <a:rPr lang="en-US" dirty="0"/>
              <a:t>Temporary jobs</a:t>
            </a:r>
          </a:p>
          <a:p>
            <a:pPr lvl="1"/>
            <a:r>
              <a:rPr lang="en-US" dirty="0"/>
              <a:t>Permanent jobs</a:t>
            </a:r>
          </a:p>
          <a:p>
            <a:pPr lvl="1"/>
            <a:r>
              <a:rPr lang="en-US" dirty="0"/>
              <a:t>Job requirements</a:t>
            </a:r>
          </a:p>
          <a:p>
            <a:r>
              <a:rPr lang="en-US" dirty="0"/>
              <a:t>Demographic character changes</a:t>
            </a:r>
          </a:p>
          <a:p>
            <a:pPr lvl="1"/>
            <a:r>
              <a:rPr lang="en-US" dirty="0"/>
              <a:t>Community characteristics</a:t>
            </a:r>
          </a:p>
          <a:p>
            <a:pPr lvl="1"/>
            <a:r>
              <a:rPr lang="en-US" dirty="0"/>
              <a:t>Physical, social, psychological dimensions</a:t>
            </a:r>
          </a:p>
          <a:p>
            <a:r>
              <a:rPr lang="en-US" dirty="0"/>
              <a:t>Displacement</a:t>
            </a:r>
          </a:p>
          <a:p>
            <a:pPr lvl="1"/>
            <a:r>
              <a:rPr lang="en-US" dirty="0"/>
              <a:t>Direct</a:t>
            </a:r>
          </a:p>
          <a:p>
            <a:pPr lvl="1"/>
            <a:r>
              <a:rPr lang="en-US" dirty="0"/>
              <a:t>Indirect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Assess degree of conflict or consistency with the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14" y="1600201"/>
            <a:ext cx="4925163" cy="36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7523"/>
          </a:xfrm>
        </p:spPr>
        <p:txBody>
          <a:bodyPr/>
          <a:lstStyle/>
          <a:p>
            <a:r>
              <a:rPr lang="en-US" dirty="0"/>
              <a:t>Socioeconomic Factors -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Local economic development authority</a:t>
            </a:r>
          </a:p>
          <a:p>
            <a:r>
              <a:rPr lang="en-US" dirty="0"/>
              <a:t>Local planning department</a:t>
            </a:r>
          </a:p>
          <a:p>
            <a:r>
              <a:rPr lang="en-US" dirty="0"/>
              <a:t>Local employment agency</a:t>
            </a:r>
          </a:p>
          <a:p>
            <a:r>
              <a:rPr lang="en-US" dirty="0"/>
              <a:t>Economist at State Employment service</a:t>
            </a:r>
          </a:p>
          <a:p>
            <a:r>
              <a:rPr lang="en-US" dirty="0"/>
              <a:t>Chamber of Commerce</a:t>
            </a:r>
          </a:p>
          <a:p>
            <a:r>
              <a:rPr lang="en-US" dirty="0"/>
              <a:t>U.S. Census</a:t>
            </a:r>
          </a:p>
          <a:p>
            <a:r>
              <a:rPr lang="en-US" dirty="0"/>
              <a:t>Local neighborhood organizations or advocacy groups</a:t>
            </a:r>
          </a:p>
          <a:p>
            <a:r>
              <a:rPr lang="en-US" dirty="0"/>
              <a:t>Local health or building department – housing code compliance officer</a:t>
            </a:r>
          </a:p>
          <a:p>
            <a:r>
              <a:rPr lang="en-US" dirty="0"/>
              <a:t>Local community action agencies</a:t>
            </a:r>
          </a:p>
          <a:p>
            <a:r>
              <a:rPr lang="en-US" dirty="0"/>
              <a:t>Local advocacy groups</a:t>
            </a:r>
          </a:p>
        </p:txBody>
      </p:sp>
    </p:spTree>
    <p:extLst>
      <p:ext uri="{BB962C8B-B14F-4D97-AF65-F5344CB8AC3E}">
        <p14:creationId xmlns:p14="http://schemas.microsoft.com/office/powerpoint/2010/main" val="226221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7355"/>
          </a:xfrm>
        </p:spPr>
        <p:txBody>
          <a:bodyPr/>
          <a:lstStyle/>
          <a:p>
            <a:r>
              <a:rPr lang="en-US" dirty="0"/>
              <a:t>EA Factor - Community Facilities and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Considerations:</a:t>
            </a:r>
          </a:p>
          <a:p>
            <a:r>
              <a:rPr lang="en-US" dirty="0"/>
              <a:t>Adequate capacity</a:t>
            </a:r>
          </a:p>
          <a:p>
            <a:r>
              <a:rPr lang="en-US" dirty="0"/>
              <a:t>Impact and potential effect</a:t>
            </a:r>
          </a:p>
          <a:p>
            <a:r>
              <a:rPr lang="en-US" dirty="0"/>
              <a:t>Availability</a:t>
            </a:r>
          </a:p>
          <a:p>
            <a:r>
              <a:rPr lang="en-US" dirty="0"/>
              <a:t>Accessibility</a:t>
            </a:r>
          </a:p>
          <a:p>
            <a:r>
              <a:rPr lang="en-US" dirty="0"/>
              <a:t>Suitability</a:t>
            </a:r>
          </a:p>
          <a:p>
            <a:r>
              <a:rPr lang="en-US" dirty="0"/>
              <a:t>Quality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76" y="1788580"/>
            <a:ext cx="3874422" cy="41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7187"/>
          </a:xfrm>
        </p:spPr>
        <p:txBody>
          <a:bodyPr/>
          <a:lstStyle/>
          <a:p>
            <a:r>
              <a:rPr lang="en-US" dirty="0"/>
              <a:t>Community Facilities and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14709" y="1676400"/>
            <a:ext cx="5873135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Functional aspects residents and users need to succeed:</a:t>
            </a:r>
          </a:p>
          <a:p>
            <a:r>
              <a:rPr lang="en-US" dirty="0"/>
              <a:t>Educational and cultural facilities</a:t>
            </a:r>
          </a:p>
          <a:p>
            <a:r>
              <a:rPr lang="en-US" dirty="0"/>
              <a:t>Commercial facilities</a:t>
            </a:r>
          </a:p>
          <a:p>
            <a:r>
              <a:rPr lang="en-US" dirty="0"/>
              <a:t>Health care and social services</a:t>
            </a:r>
          </a:p>
          <a:p>
            <a:r>
              <a:rPr lang="en-US" dirty="0"/>
              <a:t>Public safety – police, fire, EMS</a:t>
            </a:r>
          </a:p>
          <a:p>
            <a:r>
              <a:rPr lang="en-US" dirty="0"/>
              <a:t>Parks, open space, recreation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3987" y="1676400"/>
            <a:ext cx="5830529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Infrastructure capacity to support investments:</a:t>
            </a:r>
          </a:p>
          <a:p>
            <a:r>
              <a:rPr lang="en-US" dirty="0"/>
              <a:t>Solid waste disposal / recycling</a:t>
            </a:r>
          </a:p>
          <a:p>
            <a:r>
              <a:rPr lang="en-US" dirty="0"/>
              <a:t>Waste water / sanitary sewers</a:t>
            </a:r>
          </a:p>
          <a:p>
            <a:r>
              <a:rPr lang="en-US" dirty="0"/>
              <a:t>Water supply</a:t>
            </a:r>
          </a:p>
          <a:p>
            <a:r>
              <a:rPr lang="en-US" dirty="0"/>
              <a:t>Transportation and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470060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7858"/>
          </a:xfrm>
        </p:spPr>
        <p:txBody>
          <a:bodyPr/>
          <a:lstStyle/>
          <a:p>
            <a:r>
              <a:rPr lang="en-US" dirty="0"/>
              <a:t>Community Facilities and Services -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34375" y="1681316"/>
            <a:ext cx="5863302" cy="4419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School board or superintendent</a:t>
            </a:r>
          </a:p>
          <a:p>
            <a:r>
              <a:rPr lang="en-US" dirty="0"/>
              <a:t>Commercial realtor, developer or project sponsor</a:t>
            </a:r>
          </a:p>
          <a:p>
            <a:r>
              <a:rPr lang="en-US" dirty="0"/>
              <a:t>Local Chamber of Commerce</a:t>
            </a:r>
          </a:p>
          <a:p>
            <a:r>
              <a:rPr lang="en-US" dirty="0"/>
              <a:t>Commercial development specialist</a:t>
            </a:r>
          </a:p>
          <a:p>
            <a:r>
              <a:rPr lang="en-US" dirty="0"/>
              <a:t>Local planning department</a:t>
            </a:r>
          </a:p>
          <a:p>
            <a:r>
              <a:rPr lang="en-US" dirty="0"/>
              <a:t>Local public health department</a:t>
            </a:r>
          </a:p>
          <a:p>
            <a:r>
              <a:rPr lang="en-US" dirty="0"/>
              <a:t>Area agency on aging</a:t>
            </a:r>
          </a:p>
          <a:p>
            <a:r>
              <a:rPr lang="en-US" dirty="0"/>
              <a:t>Local Red Cross</a:t>
            </a:r>
          </a:p>
          <a:p>
            <a:r>
              <a:rPr lang="en-US" dirty="0"/>
              <a:t>Local social services department</a:t>
            </a:r>
          </a:p>
          <a:p>
            <a:r>
              <a:rPr lang="en-US" dirty="0"/>
              <a:t>Local human services department</a:t>
            </a:r>
          </a:p>
          <a:p>
            <a:r>
              <a:rPr lang="en-US" dirty="0"/>
              <a:t>Local fire department</a:t>
            </a:r>
          </a:p>
          <a:p>
            <a:r>
              <a:rPr lang="en-US" dirty="0"/>
              <a:t>Local police department</a:t>
            </a:r>
          </a:p>
          <a:p>
            <a:r>
              <a:rPr lang="en-US" dirty="0"/>
              <a:t>Local parks and recreation department</a:t>
            </a:r>
          </a:p>
          <a:p>
            <a:r>
              <a:rPr lang="en-US" dirty="0"/>
              <a:t>Local cultural commission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4155" y="1681316"/>
            <a:ext cx="5840361" cy="4419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Local solid waste disposal agency</a:t>
            </a:r>
          </a:p>
          <a:p>
            <a:r>
              <a:rPr lang="en-US" dirty="0"/>
              <a:t>Local engineer, planner, environmental specialist</a:t>
            </a:r>
          </a:p>
          <a:p>
            <a:r>
              <a:rPr lang="en-US" dirty="0"/>
              <a:t>Local sanitary district/agency</a:t>
            </a:r>
          </a:p>
          <a:p>
            <a:r>
              <a:rPr lang="en-US" dirty="0"/>
              <a:t>Local planning department</a:t>
            </a:r>
          </a:p>
          <a:p>
            <a:r>
              <a:rPr lang="en-US" dirty="0"/>
              <a:t>Soils scientist</a:t>
            </a:r>
          </a:p>
          <a:p>
            <a:r>
              <a:rPr lang="en-US" dirty="0"/>
              <a:t>Local municipal water authority</a:t>
            </a:r>
          </a:p>
          <a:p>
            <a:r>
              <a:rPr lang="en-US" dirty="0"/>
              <a:t>Local transportation department</a:t>
            </a:r>
          </a:p>
          <a:p>
            <a:r>
              <a:rPr lang="en-US" dirty="0"/>
              <a:t>Regional transportation authority</a:t>
            </a:r>
          </a:p>
          <a:p>
            <a:r>
              <a:rPr lang="en-US" dirty="0"/>
              <a:t>State highway department</a:t>
            </a:r>
          </a:p>
          <a:p>
            <a:r>
              <a:rPr lang="en-US" dirty="0"/>
              <a:t>Metropolis planning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59300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7523"/>
          </a:xfrm>
        </p:spPr>
        <p:txBody>
          <a:bodyPr/>
          <a:lstStyle/>
          <a:p>
            <a:r>
              <a:rPr lang="en-US" dirty="0"/>
              <a:t>Natural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190699" cy="4525963"/>
          </a:xfrm>
        </p:spPr>
        <p:txBody>
          <a:bodyPr>
            <a:normAutofit/>
          </a:bodyPr>
          <a:lstStyle/>
          <a:p>
            <a:r>
              <a:rPr lang="en-US" dirty="0"/>
              <a:t>Unique Natural Features and Water Resources</a:t>
            </a:r>
          </a:p>
          <a:p>
            <a:r>
              <a:rPr lang="en-US" dirty="0"/>
              <a:t>Vegetation and Wildlife</a:t>
            </a:r>
          </a:p>
          <a:p>
            <a:r>
              <a:rPr lang="en-US" dirty="0"/>
              <a:t>Other Factors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Assess the impact of your proposed project on the natural 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46" y="1600201"/>
            <a:ext cx="5389728" cy="40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7355"/>
          </a:xfrm>
        </p:spPr>
        <p:txBody>
          <a:bodyPr/>
          <a:lstStyle/>
          <a:p>
            <a:r>
              <a:rPr lang="en-US" dirty="0"/>
              <a:t>Natural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1696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Unique Natural Features</a:t>
            </a:r>
          </a:p>
          <a:p>
            <a:pPr marL="0" indent="0">
              <a:buNone/>
            </a:pPr>
            <a:r>
              <a:rPr lang="en-US" i="1" dirty="0"/>
              <a:t>Key Criteria:</a:t>
            </a:r>
          </a:p>
          <a:p>
            <a:pPr marL="0" indent="0">
              <a:buNone/>
            </a:pPr>
            <a:r>
              <a:rPr lang="en-US" dirty="0"/>
              <a:t>Rareness of the feature, information content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Examples: </a:t>
            </a:r>
            <a:r>
              <a:rPr lang="en-US" dirty="0"/>
              <a:t>sand dunes, waterfalls, unique rock formations, caves, canyons, petrified forests, unique stands of trees, unique colonies of animals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45" y="1600201"/>
            <a:ext cx="2356160" cy="41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0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7355"/>
          </a:xfrm>
        </p:spPr>
        <p:txBody>
          <a:bodyPr/>
          <a:lstStyle/>
          <a:p>
            <a:r>
              <a:rPr lang="en-US" dirty="0"/>
              <a:t>Natural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Water Resources</a:t>
            </a:r>
            <a:endParaRPr lang="en-US" i="1" dirty="0"/>
          </a:p>
          <a:p>
            <a:r>
              <a:rPr lang="en-US" dirty="0"/>
              <a:t>Groundwater</a:t>
            </a:r>
          </a:p>
          <a:p>
            <a:r>
              <a:rPr lang="en-US" dirty="0"/>
              <a:t>Surface water</a:t>
            </a:r>
          </a:p>
          <a:p>
            <a:pPr marL="0" indent="0">
              <a:buNone/>
            </a:pPr>
            <a:r>
              <a:rPr lang="en-US" b="1" dirty="0"/>
              <a:t>Vegetation and Wildlife</a:t>
            </a:r>
          </a:p>
          <a:p>
            <a:pPr marL="0" indent="0">
              <a:buNone/>
            </a:pPr>
            <a:r>
              <a:rPr lang="en-US" i="1" dirty="0"/>
              <a:t>Types of damage</a:t>
            </a:r>
          </a:p>
          <a:p>
            <a:r>
              <a:rPr lang="en-US" dirty="0"/>
              <a:t>On Vegetation:</a:t>
            </a:r>
          </a:p>
          <a:p>
            <a:pPr lvl="1"/>
            <a:r>
              <a:rPr lang="en-US" dirty="0"/>
              <a:t>Disruption</a:t>
            </a:r>
          </a:p>
          <a:p>
            <a:pPr lvl="1"/>
            <a:r>
              <a:rPr lang="en-US" dirty="0"/>
              <a:t>Alteration of habitat</a:t>
            </a:r>
          </a:p>
          <a:p>
            <a:r>
              <a:rPr lang="en-US" dirty="0"/>
              <a:t>On Wildlife:</a:t>
            </a:r>
          </a:p>
          <a:p>
            <a:pPr lvl="1"/>
            <a:r>
              <a:rPr lang="en-US" dirty="0"/>
              <a:t>Disruption</a:t>
            </a:r>
          </a:p>
          <a:p>
            <a:pPr lvl="1"/>
            <a:r>
              <a:rPr lang="en-US" dirty="0"/>
              <a:t>Habitat alteration or removal</a:t>
            </a:r>
          </a:p>
          <a:p>
            <a:pPr lvl="1"/>
            <a:r>
              <a:rPr lang="en-US" dirty="0"/>
              <a:t>Rare / pest / game species</a:t>
            </a:r>
          </a:p>
        </p:txBody>
      </p:sp>
      <p:pic>
        <p:nvPicPr>
          <p:cNvPr id="5" name="Picture 4" descr="Indiana Bat ---Danielle von Wal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73" y="1600201"/>
            <a:ext cx="2612513" cy="1872424"/>
          </a:xfrm>
          <a:prstGeom prst="rect">
            <a:avLst/>
          </a:prstGeom>
        </p:spPr>
      </p:pic>
      <p:pic>
        <p:nvPicPr>
          <p:cNvPr id="6" name="Picture 5" descr="File:The Wensum under trees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18" y="2640520"/>
            <a:ext cx="4513833" cy="33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39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7355"/>
          </a:xfrm>
        </p:spPr>
        <p:txBody>
          <a:bodyPr/>
          <a:lstStyle/>
          <a:p>
            <a:r>
              <a:rPr lang="en-US" dirty="0"/>
              <a:t>Natural Features -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State and Federal Park Service (Naturalists/Geologists)</a:t>
            </a:r>
          </a:p>
          <a:p>
            <a:r>
              <a:rPr lang="en-US" dirty="0"/>
              <a:t>State natural heritage programs</a:t>
            </a:r>
          </a:p>
          <a:p>
            <a:r>
              <a:rPr lang="en-US" dirty="0"/>
              <a:t>State wildlife resource management agencies</a:t>
            </a:r>
          </a:p>
          <a:p>
            <a:r>
              <a:rPr lang="en-US" dirty="0"/>
              <a:t>Natural resource conservation service</a:t>
            </a:r>
          </a:p>
          <a:p>
            <a:r>
              <a:rPr lang="en-US" dirty="0"/>
              <a:t>Local planning department</a:t>
            </a:r>
          </a:p>
          <a:p>
            <a:r>
              <a:rPr lang="en-US" dirty="0"/>
              <a:t>Local public works department (engineer)</a:t>
            </a:r>
          </a:p>
          <a:p>
            <a:r>
              <a:rPr lang="en-US" dirty="0"/>
              <a:t>US Soil Conservation Service (soil scientist)</a:t>
            </a:r>
          </a:p>
          <a:p>
            <a:r>
              <a:rPr lang="en-US" dirty="0"/>
              <a:t>US Geological Survey (hydrologist)</a:t>
            </a:r>
          </a:p>
          <a:p>
            <a:r>
              <a:rPr lang="en-US" dirty="0"/>
              <a:t>Local biologist or ecologist</a:t>
            </a:r>
          </a:p>
          <a:p>
            <a:r>
              <a:rPr lang="en-US" dirty="0"/>
              <a:t>Department of Interior Fish and Wildlife Service</a:t>
            </a:r>
          </a:p>
        </p:txBody>
      </p:sp>
    </p:spTree>
    <p:extLst>
      <p:ext uri="{BB962C8B-B14F-4D97-AF65-F5344CB8AC3E}">
        <p14:creationId xmlns:p14="http://schemas.microsoft.com/office/powerpoint/2010/main" val="97859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5024"/>
          </a:xfrm>
        </p:spPr>
        <p:txBody>
          <a:bodyPr/>
          <a:lstStyle/>
          <a:p>
            <a:r>
              <a:rPr lang="en-US" dirty="0"/>
              <a:t>Environmental Assessment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HUD Exchange Environmental Review Guidance: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https://www.hudexchange.info/environmental-review/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HUD Exchange Environmental Assessment Guidance: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https://www.hudexchange.info/environmental-review/environmental-assessments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EPA NEPAssist: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https://www.epa.gov/nepa/nepassist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114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17523"/>
          </a:xfrm>
        </p:spPr>
        <p:txBody>
          <a:bodyPr/>
          <a:lstStyle/>
          <a:p>
            <a:r>
              <a:rPr lang="en-US" dirty="0"/>
              <a:t>Purpose of the Environmental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enhance the quality of the human environment</a:t>
            </a:r>
          </a:p>
          <a:p>
            <a:r>
              <a:rPr lang="en-US" dirty="0"/>
              <a:t>To evaluate and document each Environmental Assessment (EA) factor:</a:t>
            </a:r>
          </a:p>
          <a:p>
            <a:pPr lvl="1"/>
            <a:r>
              <a:rPr lang="en-US" dirty="0"/>
              <a:t>Land development</a:t>
            </a:r>
          </a:p>
          <a:p>
            <a:pPr lvl="1"/>
            <a:r>
              <a:rPr lang="en-US" dirty="0"/>
              <a:t>Socioeconomic</a:t>
            </a:r>
          </a:p>
          <a:p>
            <a:pPr lvl="1"/>
            <a:r>
              <a:rPr lang="en-US" dirty="0"/>
              <a:t>Community facilities and services</a:t>
            </a:r>
          </a:p>
          <a:p>
            <a:pPr lvl="1"/>
            <a:r>
              <a:rPr lang="en-US" dirty="0"/>
              <a:t>Natural Features</a:t>
            </a:r>
          </a:p>
          <a:p>
            <a:r>
              <a:rPr lang="en-US" dirty="0"/>
              <a:t>To make a determination of anticipated impact</a:t>
            </a:r>
          </a:p>
        </p:txBody>
      </p:sp>
    </p:spTree>
    <p:extLst>
      <p:ext uri="{BB962C8B-B14F-4D97-AF65-F5344CB8AC3E}">
        <p14:creationId xmlns:p14="http://schemas.microsoft.com/office/powerpoint/2010/main" val="303682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7523"/>
          </a:xfrm>
        </p:spPr>
        <p:txBody>
          <a:bodyPr/>
          <a:lstStyle/>
          <a:p>
            <a:r>
              <a:rPr lang="en-US" dirty="0"/>
              <a:t>4 Stages of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1: Early planning / assessment procedures</a:t>
            </a:r>
          </a:p>
          <a:p>
            <a:r>
              <a:rPr lang="en-US" dirty="0"/>
              <a:t>Stage 2: Beginning the EA</a:t>
            </a:r>
          </a:p>
          <a:p>
            <a:r>
              <a:rPr lang="en-US" dirty="0"/>
              <a:t>Stage 3: Completing the EA and reporting the findings</a:t>
            </a:r>
          </a:p>
          <a:p>
            <a:r>
              <a:rPr lang="en-US" dirty="0"/>
              <a:t>Stage 4 (if necessary): Preparing the Environmental Impact Statement (EIS)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5" y="4115757"/>
            <a:ext cx="2956873" cy="22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7858"/>
          </a:xfrm>
        </p:spPr>
        <p:txBody>
          <a:bodyPr/>
          <a:lstStyle/>
          <a:p>
            <a:r>
              <a:rPr lang="en-US" dirty="0"/>
              <a:t>The EA: 6 steps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202885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717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7187"/>
          </a:xfrm>
        </p:spPr>
        <p:txBody>
          <a:bodyPr/>
          <a:lstStyle/>
          <a:p>
            <a:r>
              <a:rPr lang="en-US" dirty="0"/>
              <a:t>Determination of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Determination of impact for each EA factor:</a:t>
            </a:r>
          </a:p>
          <a:p>
            <a:r>
              <a:rPr lang="en-US" b="1" dirty="0"/>
              <a:t>Minor beneficial impact</a:t>
            </a:r>
          </a:p>
          <a:p>
            <a:pPr lvl="1"/>
            <a:r>
              <a:rPr lang="en-US" dirty="0"/>
              <a:t>Document beneficial impacts. No additional analysis needed.</a:t>
            </a:r>
          </a:p>
          <a:p>
            <a:r>
              <a:rPr lang="en-US" b="1" dirty="0"/>
              <a:t>No impact anticipated</a:t>
            </a:r>
          </a:p>
          <a:p>
            <a:pPr lvl="1"/>
            <a:r>
              <a:rPr lang="en-US" dirty="0"/>
              <a:t>Clearly document why no more analysis is needed</a:t>
            </a:r>
          </a:p>
          <a:p>
            <a:r>
              <a:rPr lang="en-US" b="1" dirty="0"/>
              <a:t>Minor adverse impact </a:t>
            </a:r>
          </a:p>
          <a:p>
            <a:pPr lvl="1"/>
            <a:r>
              <a:rPr lang="en-US" dirty="0"/>
              <a:t>Document the adverse condition, and specify if more studies, mitigation measures and/or project modifications are required</a:t>
            </a:r>
          </a:p>
          <a:p>
            <a:r>
              <a:rPr lang="en-US" b="1" dirty="0"/>
              <a:t>Significant or potentially significant impact</a:t>
            </a:r>
          </a:p>
          <a:p>
            <a:pPr lvl="1"/>
            <a:r>
              <a:rPr lang="en-US" dirty="0"/>
              <a:t>Requiring avoidance or modification which may require EIS</a:t>
            </a:r>
          </a:p>
        </p:txBody>
      </p:sp>
    </p:spTree>
    <p:extLst>
      <p:ext uri="{BB962C8B-B14F-4D97-AF65-F5344CB8AC3E}">
        <p14:creationId xmlns:p14="http://schemas.microsoft.com/office/powerpoint/2010/main" val="150570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7187"/>
          </a:xfrm>
        </p:spPr>
        <p:txBody>
          <a:bodyPr/>
          <a:lstStyle/>
          <a:p>
            <a:r>
              <a:rPr lang="en-US" dirty="0"/>
              <a:t>EA Factor - Land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Conformance with comprehensive plans</a:t>
            </a:r>
          </a:p>
          <a:p>
            <a:r>
              <a:rPr lang="en-US" sz="4800" dirty="0"/>
              <a:t>Compatible land use</a:t>
            </a:r>
          </a:p>
          <a:p>
            <a:r>
              <a:rPr lang="en-US" sz="4800" dirty="0"/>
              <a:t>Conformance with zoning</a:t>
            </a:r>
          </a:p>
          <a:p>
            <a:r>
              <a:rPr lang="en-US" sz="4800" dirty="0"/>
              <a:t>Scale and urban design</a:t>
            </a:r>
          </a:p>
        </p:txBody>
      </p:sp>
    </p:spTree>
    <p:extLst>
      <p:ext uri="{BB962C8B-B14F-4D97-AF65-F5344CB8AC3E}">
        <p14:creationId xmlns:p14="http://schemas.microsoft.com/office/powerpoint/2010/main" val="418303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7354"/>
          </a:xfrm>
        </p:spPr>
        <p:txBody>
          <a:bodyPr/>
          <a:lstStyle/>
          <a:p>
            <a:r>
              <a:rPr lang="en-US" dirty="0"/>
              <a:t>Land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83535" y="1681316"/>
            <a:ext cx="5804310" cy="4419600"/>
          </a:xfrm>
        </p:spPr>
        <p:txBody>
          <a:bodyPr/>
          <a:lstStyle/>
          <a:p>
            <a:r>
              <a:rPr lang="en-US" dirty="0"/>
              <a:t>Soil suitability</a:t>
            </a:r>
          </a:p>
          <a:p>
            <a:r>
              <a:rPr lang="en-US" dirty="0"/>
              <a:t>Slope</a:t>
            </a:r>
          </a:p>
          <a:p>
            <a:r>
              <a:rPr lang="en-US" dirty="0"/>
              <a:t>Erosion</a:t>
            </a:r>
          </a:p>
          <a:p>
            <a:r>
              <a:rPr lang="en-US" dirty="0"/>
              <a:t>Drainage</a:t>
            </a:r>
          </a:p>
          <a:p>
            <a:r>
              <a:rPr lang="en-US" dirty="0"/>
              <a:t>Storm water runoff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652" y="1681316"/>
            <a:ext cx="5771535" cy="4419600"/>
          </a:xfrm>
        </p:spPr>
        <p:txBody>
          <a:bodyPr/>
          <a:lstStyle/>
          <a:p>
            <a:r>
              <a:rPr lang="en-US" dirty="0"/>
              <a:t>Hazards and nuisances, including site safety and noise</a:t>
            </a:r>
          </a:p>
          <a:p>
            <a:r>
              <a:rPr lang="en-US" dirty="0"/>
              <a:t>Energy consumption</a:t>
            </a:r>
          </a:p>
          <a:p>
            <a:r>
              <a:rPr lang="en-US" dirty="0"/>
              <a:t>Energy efficiency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13" y="4006755"/>
            <a:ext cx="3497202" cy="23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7187"/>
          </a:xfrm>
        </p:spPr>
        <p:txBody>
          <a:bodyPr/>
          <a:lstStyle/>
          <a:p>
            <a:r>
              <a:rPr lang="en-US" dirty="0"/>
              <a:t>Land Development – Careful Site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negative environmental impacts?</a:t>
            </a:r>
          </a:p>
          <a:p>
            <a:pPr lvl="1"/>
            <a:r>
              <a:rPr lang="en-US" dirty="0"/>
              <a:t>Eliminate</a:t>
            </a:r>
          </a:p>
          <a:p>
            <a:pPr lvl="1"/>
            <a:r>
              <a:rPr lang="en-US" dirty="0"/>
              <a:t>Minimize</a:t>
            </a:r>
          </a:p>
          <a:p>
            <a:pPr lvl="1"/>
            <a:r>
              <a:rPr lang="en-US" dirty="0"/>
              <a:t>Mitigate</a:t>
            </a:r>
          </a:p>
          <a:p>
            <a:r>
              <a:rPr lang="en-US" dirty="0"/>
              <a:t>Consider constraints such as</a:t>
            </a:r>
          </a:p>
          <a:p>
            <a:pPr lvl="1"/>
            <a:r>
              <a:rPr lang="en-US" dirty="0"/>
              <a:t>Opportunities for site amenities</a:t>
            </a:r>
          </a:p>
          <a:p>
            <a:pPr lvl="1"/>
            <a:r>
              <a:rPr lang="en-US" dirty="0"/>
              <a:t>Design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0" y="2180242"/>
            <a:ext cx="4487839" cy="33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08270"/>
      </p:ext>
    </p:extLst>
  </p:cSld>
  <p:clrMapOvr>
    <a:masterClrMapping/>
  </p:clrMapOvr>
</p:sld>
</file>

<file path=ppt/theme/theme1.xml><?xml version="1.0" encoding="utf-8"?>
<a:theme xmlns:a="http://schemas.openxmlformats.org/drawingml/2006/main" name="CP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D" id="{1CB7747F-2737-4A93-8203-1C68CE11E18B}" vid="{1AB959A0-CC09-4DDE-9DE6-8C35D512B4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C6E459E533C4F8B5063CC92382811" ma:contentTypeVersion="3" ma:contentTypeDescription="Create a new document." ma:contentTypeScope="" ma:versionID="9370805bcc5864b3c5d38434de5244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35f45726f6eff039056ebf072177a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internalName="PublishingStartDate">
      <xsd:simpleType>
        <xsd:restriction base="dms:Unknown"/>
      </xsd:simpleType>
    </xsd:element>
    <xsd:element name="PublishingExpirationDate" ma:index="5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2F0011-70E9-4610-8D68-EF94EB8EF536}"/>
</file>

<file path=customXml/itemProps2.xml><?xml version="1.0" encoding="utf-8"?>
<ds:datastoreItem xmlns:ds="http://schemas.openxmlformats.org/officeDocument/2006/customXml" ds:itemID="{9A9A03D7-86B0-4F2A-BF1C-F4EFF00997BA}"/>
</file>

<file path=customXml/itemProps3.xml><?xml version="1.0" encoding="utf-8"?>
<ds:datastoreItem xmlns:ds="http://schemas.openxmlformats.org/officeDocument/2006/customXml" ds:itemID="{4B816D57-5E2F-4965-AB6F-B3EFE97CB1F0}"/>
</file>

<file path=docProps/app.xml><?xml version="1.0" encoding="utf-8"?>
<Properties xmlns="http://schemas.openxmlformats.org/officeDocument/2006/extended-properties" xmlns:vt="http://schemas.openxmlformats.org/officeDocument/2006/docPropsVTypes">
  <Template>CPD</Template>
  <TotalTime>230</TotalTime>
  <Words>806</Words>
  <Application>Microsoft Office PowerPoint</Application>
  <PresentationFormat>Widescreen</PresentationFormat>
  <Paragraphs>190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CPD</vt:lpstr>
      <vt:lpstr>Office Theme</vt:lpstr>
      <vt:lpstr>2_Office Theme</vt:lpstr>
      <vt:lpstr>Step 3: Conduct the Environmental Review</vt:lpstr>
      <vt:lpstr>Environmental Assessment Factors</vt:lpstr>
      <vt:lpstr>Purpose of the Environmental Assessment</vt:lpstr>
      <vt:lpstr>4 Stages of Review</vt:lpstr>
      <vt:lpstr>The EA: 6 steps</vt:lpstr>
      <vt:lpstr>Determination of Significance</vt:lpstr>
      <vt:lpstr>EA Factor - Land Development</vt:lpstr>
      <vt:lpstr>Land Development</vt:lpstr>
      <vt:lpstr>Land Development – Careful Site Planning</vt:lpstr>
      <vt:lpstr>Land Development - Resources</vt:lpstr>
      <vt:lpstr>EA Factor - Socioeconomic </vt:lpstr>
      <vt:lpstr>Socioeconomic Factors - Resources</vt:lpstr>
      <vt:lpstr>EA Factor - Community Facilities and Services</vt:lpstr>
      <vt:lpstr>Community Facilities and Services</vt:lpstr>
      <vt:lpstr>Community Facilities and Services - Resources</vt:lpstr>
      <vt:lpstr>Natural Features</vt:lpstr>
      <vt:lpstr>Natural Features</vt:lpstr>
      <vt:lpstr>Natural Features</vt:lpstr>
      <vt:lpstr>Natural Features -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3: Conduct the Environmental Review</dc:title>
  <dc:creator>Castillo, Melanie H</dc:creator>
  <cp:lastModifiedBy>Kumerow, Kirk</cp:lastModifiedBy>
  <cp:revision>22</cp:revision>
  <dcterms:created xsi:type="dcterms:W3CDTF">2016-06-02T14:04:36Z</dcterms:created>
  <dcterms:modified xsi:type="dcterms:W3CDTF">2018-07-10T17:56:48Z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0x010100777C6E459E533C4F8B5063CC92382811</vt:lpwstr>
  </property>
  <property fmtid="{D5CDD505-2E9C-101B-9397-08002B2CF9AE}" pid="3" name="Order">
    <vt:r8>4800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