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handoutMasterIdLst>
    <p:handoutMasterId r:id="rId18"/>
  </p:handoutMasterIdLst>
  <p:sldIdLst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709" autoAdjust="0"/>
  </p:normalViewPr>
  <p:slideViewPr>
    <p:cSldViewPr>
      <p:cViewPr varScale="1">
        <p:scale>
          <a:sx n="55" d="100"/>
          <a:sy n="55" d="100"/>
        </p:scale>
        <p:origin x="56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8F44721-BE01-4036-A1D9-C1B0DDF4504B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FB5E23-8D01-47B7-8792-D38D01853B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68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D1C6EA8-25B9-4B0F-9803-B14DF8BA9C24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B35BE43-21C4-4AA5-AD84-5071358600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3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B197D-3A4F-4BFB-9026-93B55E10EA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7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B197D-3A4F-4BFB-9026-93B55E10EA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2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000" dirty="0"/>
              <a:t>Chicago Green Alley and a Portland, OR swale.</a:t>
            </a:r>
          </a:p>
        </p:txBody>
      </p:sp>
    </p:spTree>
    <p:extLst>
      <p:ext uri="{BB962C8B-B14F-4D97-AF65-F5344CB8AC3E}">
        <p14:creationId xmlns:p14="http://schemas.microsoft.com/office/powerpoint/2010/main" val="365153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NBFV: Natural and beneficial</a:t>
            </a:r>
            <a:r>
              <a:rPr lang="en-US" baseline="0" dirty="0"/>
              <a:t> functions &amp;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B197D-3A4F-4BFB-9026-93B55E10EA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1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B792E2-ABC5-46C8-84F9-427084D468E3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B8819B-B9A6-4623-A81D-846FEF1F8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CB1AD-687C-427B-925A-34F2DD1B470C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B8819B-B9A6-4623-A81D-846FEF1F8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0C0DB6-21E8-466A-B736-797C46F32A98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B8819B-B9A6-4623-A81D-846FEF1F8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025" y="3455988"/>
            <a:ext cx="6976872" cy="42976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628" y="2252282"/>
            <a:ext cx="6976872" cy="1133856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6478-6665-46E0-A931-77C2A58D4AF4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CE53-EDDC-42C6-8584-62302CB0679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 descr="cover-botto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900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over-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4450" y="612775"/>
            <a:ext cx="116681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C00D-6EED-4367-866E-128F4BCABF7C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CE53-EDDC-42C6-8584-62302CB06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CC1-4384-4986-9C97-D872C67C39DD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CE53-EDDC-42C6-8584-62302CB06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3EB-4C92-435F-B62A-09A6D4C7E9C3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CE53-EDDC-42C6-8584-62302CB06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D47D-3CDF-40BE-B671-F612735FCFB4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CE53-EDDC-42C6-8584-62302CB06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F87F-24F2-4639-83D4-340244FBFC9B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CE53-EDDC-42C6-8584-62302CB06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8CB5-7CEB-4ED7-85CF-6A9F9F2429AA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CE53-EDDC-42C6-8584-62302CB06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43E6-389B-4F72-B462-EBD11E20D787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CE53-EDDC-42C6-8584-62302CB06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B6A2B-F19A-4F6A-A617-CD579CD6C75A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B8819B-B9A6-4623-A81D-846FEF1F8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3C6E-B0C8-47FC-A79F-CE41E7AE08B6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CE53-EDDC-42C6-8584-62302CB06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942-95CF-4AEA-8341-221C7FECD9AA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CE53-EDDC-42C6-8584-62302CB06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CE-E456-4855-8E30-9C9F4149AC44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CE53-EDDC-42C6-8584-62302CB06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22B-76ED-45DF-9ED8-24AAE97B2AFB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D782-343E-4A4C-A2C5-7ABC204DFD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BD24-6D07-4292-941E-1BF0962DAEF0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D782-343E-4A4C-A2C5-7ABC204DFD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F397-D004-4F1D-B2DF-42DECCD0A095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D782-343E-4A4C-A2C5-7ABC204DFD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9FB3-5861-4293-BFF3-FAB8A19676CF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D782-343E-4A4C-A2C5-7ABC204DFD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804C-87BC-4F31-A59D-A199D1CD54BC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D782-343E-4A4C-A2C5-7ABC204DFD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D37D-7722-4B4D-B784-8CD17C4B2284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D782-343E-4A4C-A2C5-7ABC204DFD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B04C-F892-46C2-BDD3-3BD319D4375F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D782-343E-4A4C-A2C5-7ABC204DFD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356F2B-8647-465A-B9BB-F4D92820E133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B8819B-B9A6-4623-A81D-846FEF1F8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63CD-EDFC-4A11-9605-7D479C35BAA4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D782-343E-4A4C-A2C5-7ABC204DFD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224E-468F-4938-8036-2F32BEB973F3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D782-343E-4A4C-A2C5-7ABC204DFD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7E26-1CA4-4064-A3FD-395F09A3F146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D782-343E-4A4C-A2C5-7ABC204DFD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567A-1D73-4D62-AAD2-7A3DDAAD4870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D782-343E-4A4C-A2C5-7ABC204DFD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939DE-189C-4EDC-9A15-906BD40A366D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B8819B-B9A6-4623-A81D-846FEF1F8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DE3C0F-65BB-4EC9-BD03-2FB4CE579DF0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B8819B-B9A6-4623-A81D-846FEF1F8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602B1F-27EF-4073-8B80-388033F733B5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B8819B-B9A6-4623-A81D-846FEF1F8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CF5BDD-3B49-47E4-AE7D-3CEB782D88A2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B8819B-B9A6-4623-A81D-846FEF1F8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F4BC23-FB48-41B6-B949-A6AA81C2A785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B8819B-B9A6-4623-A81D-846FEF1F8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8CE57-D955-4B28-8876-265166901921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B8819B-B9A6-4623-A81D-846FEF1F8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pacer-background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628" y="2252282"/>
            <a:ext cx="6976872" cy="1133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AF24-FF51-4187-9C63-5DC77924FA6B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CE53-EDDC-42C6-8584-62302CB06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lide-top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0791" y="629539"/>
            <a:ext cx="7187184" cy="6309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0395-6D57-467F-AEB9-1003E533B4ED}" type="datetime1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D782-343E-4A4C-A2C5-7ABC204DFD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Slide bottom bldg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346575"/>
            <a:ext cx="9144000" cy="2511425"/>
          </a:xfrm>
          <a:prstGeom prst="rect">
            <a:avLst/>
          </a:prstGeom>
          <a:noFill/>
        </p:spPr>
      </p:pic>
      <p:grpSp>
        <p:nvGrpSpPr>
          <p:cNvPr id="12" name="Group 13"/>
          <p:cNvGrpSpPr>
            <a:grpSpLocks/>
          </p:cNvGrpSpPr>
          <p:nvPr userDrawn="1"/>
        </p:nvGrpSpPr>
        <p:grpSpPr bwMode="auto">
          <a:xfrm>
            <a:off x="7305675" y="5915025"/>
            <a:ext cx="776288" cy="776288"/>
            <a:chOff x="4626" y="3741"/>
            <a:chExt cx="489" cy="489"/>
          </a:xfrm>
        </p:grpSpPr>
        <p:sp>
          <p:nvSpPr>
            <p:cNvPr id="13" name="Oval 10"/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4" name="Picture 12" descr="HHS logo for PPT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</p:spPr>
        </p:pic>
      </p:grpSp>
      <p:grpSp>
        <p:nvGrpSpPr>
          <p:cNvPr id="15" name="Group 18"/>
          <p:cNvGrpSpPr>
            <a:grpSpLocks/>
          </p:cNvGrpSpPr>
          <p:nvPr userDrawn="1"/>
        </p:nvGrpSpPr>
        <p:grpSpPr bwMode="auto">
          <a:xfrm>
            <a:off x="8205788" y="5915025"/>
            <a:ext cx="639762" cy="746125"/>
            <a:chOff x="5169" y="3726"/>
            <a:chExt cx="403" cy="470"/>
          </a:xfrm>
        </p:grpSpPr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pic>
          <p:nvPicPr>
            <p:cNvPr id="17" name="Picture 15" descr="NSP logo for PPT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91" y="1804988"/>
            <a:ext cx="7187184" cy="3224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791" y="0"/>
            <a:ext cx="7187184" cy="1260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E.O. 11990 Wetlands</a:t>
            </a:r>
            <a:br>
              <a:rPr lang="en-US" b="1" dirty="0"/>
            </a:br>
            <a:r>
              <a:rPr lang="en-US" b="1" dirty="0"/>
              <a:t> 8 Step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D782-343E-4A4C-A2C5-7ABC204DFD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8" descr="0054_wetlan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311" y="1948212"/>
            <a:ext cx="4064689" cy="38299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 descr="jamaicab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8212"/>
            <a:ext cx="4038600" cy="382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077200" cy="480060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3300" dirty="0">
                <a:solidFill>
                  <a:schemeClr val="tx1"/>
                </a:solidFill>
              </a:rPr>
              <a:t>Practicable compensatory mitigation is recommended for unavoidable adverse impacts to more than 1 acre of wetland. Compensatory mitigation includes: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permitee</a:t>
            </a:r>
            <a:r>
              <a:rPr lang="en-US" sz="3300" dirty="0">
                <a:solidFill>
                  <a:schemeClr val="tx1"/>
                </a:solidFill>
              </a:rPr>
              <a:t>-responsible mitigation,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mitigation banking,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in-lieu fee mitigation,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preservation easements/protective covenants, and any form of mitigation promoted by state or Federal agencies.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**The use of compensatory mitigation may not substitute for the requirement to avoid and minimize impacts to the maximum extent practicable.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FD7-F5DA-4EE2-A308-03E52B0606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Compensatory Mitigation</a:t>
            </a:r>
          </a:p>
        </p:txBody>
      </p:sp>
    </p:spTree>
    <p:extLst>
      <p:ext uri="{BB962C8B-B14F-4D97-AF65-F5344CB8AC3E}">
        <p14:creationId xmlns:p14="http://schemas.microsoft.com/office/powerpoint/2010/main" val="132682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28600" y="1719070"/>
            <a:ext cx="8763000" cy="4910329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3400" dirty="0">
                <a:solidFill>
                  <a:schemeClr val="tx1"/>
                </a:solidFill>
                <a:cs typeface="Calibri" pitchFamily="34" charset="0"/>
              </a:rPr>
              <a:t>Is project still practicable, in light of </a:t>
            </a:r>
          </a:p>
          <a:p>
            <a:pPr marL="365760" lvl="1" indent="0">
              <a:buNone/>
            </a:pPr>
            <a:r>
              <a:rPr lang="en-US" sz="2600" dirty="0">
                <a:solidFill>
                  <a:schemeClr val="tx1"/>
                </a:solidFill>
                <a:cs typeface="Calibri" pitchFamily="34" charset="0"/>
              </a:rPr>
              <a:t>	</a:t>
            </a:r>
            <a:r>
              <a:rPr lang="en-US" sz="2900" dirty="0">
                <a:solidFill>
                  <a:schemeClr val="tx1"/>
                </a:solidFill>
                <a:cs typeface="Calibri" pitchFamily="34" charset="0"/>
              </a:rPr>
              <a:t>1) possible adverse impact to the on-site wetland; or</a:t>
            </a:r>
          </a:p>
          <a:p>
            <a:pPr marL="365760" lvl="1" indent="0">
              <a:buNone/>
            </a:pPr>
            <a:r>
              <a:rPr lang="en-US" sz="2900" dirty="0">
                <a:solidFill>
                  <a:schemeClr val="tx1"/>
                </a:solidFill>
                <a:cs typeface="Calibri" pitchFamily="34" charset="0"/>
              </a:rPr>
              <a:t>	2) whether other neighboring wetlands will be impacted; and </a:t>
            </a:r>
          </a:p>
          <a:p>
            <a:pPr marL="365760" lvl="1" indent="0">
              <a:buNone/>
            </a:pPr>
            <a:r>
              <a:rPr lang="en-US" sz="2900" dirty="0">
                <a:solidFill>
                  <a:schemeClr val="tx1"/>
                </a:solidFill>
                <a:cs typeface="Calibri" pitchFamily="34" charset="0"/>
              </a:rPr>
              <a:t>	3) potential to disrupt the natural and beneficial values of 		wetlands.</a:t>
            </a:r>
          </a:p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3400" dirty="0">
                <a:solidFill>
                  <a:schemeClr val="tx1"/>
                </a:solidFill>
                <a:cs typeface="Calibri" pitchFamily="34" charset="0"/>
              </a:rPr>
              <a:t>Whether alternatives preliminarily rejected in Step 3 remain practicable in light of information gained in Steps 4 and 5.</a:t>
            </a:r>
          </a:p>
          <a:p>
            <a:pPr>
              <a:buFont typeface="Franklin Gothic Medium" panose="020B0603020102020204" pitchFamily="34" charset="0"/>
              <a:buChar char="■"/>
            </a:pPr>
            <a:r>
              <a:rPr lang="en-US" sz="3400" dirty="0">
                <a:solidFill>
                  <a:schemeClr val="tx1"/>
                </a:solidFill>
                <a:cs typeface="Calibri" pitchFamily="34" charset="0"/>
              </a:rPr>
              <a:t>Reevaluation shall include impacts avoided or caused in and out of the floodplain or wetland and are: </a:t>
            </a:r>
          </a:p>
          <a:p>
            <a:pPr lvl="1">
              <a:buFont typeface="Franklin Gothic Medium" panose="020B0603020102020204" pitchFamily="34" charset="0"/>
              <a:buChar char="■"/>
            </a:pPr>
            <a:r>
              <a:rPr lang="en-US" sz="2900" dirty="0">
                <a:solidFill>
                  <a:schemeClr val="tx1"/>
                </a:solidFill>
                <a:cs typeface="Calibri" pitchFamily="34" charset="0"/>
              </a:rPr>
              <a:t>protection of human life, real property</a:t>
            </a:r>
          </a:p>
          <a:p>
            <a:pPr lvl="1">
              <a:buFont typeface="Franklin Gothic Medium" panose="020B0603020102020204" pitchFamily="34" charset="0"/>
              <a:buChar char="■"/>
            </a:pPr>
            <a:r>
              <a:rPr lang="en-US" sz="2900" dirty="0">
                <a:solidFill>
                  <a:schemeClr val="tx1"/>
                </a:solidFill>
                <a:cs typeface="Calibri" pitchFamily="34" charset="0"/>
              </a:rPr>
              <a:t>NBFV served by the floodplain or wetland.</a:t>
            </a:r>
          </a:p>
          <a:p>
            <a:pPr lvl="1">
              <a:buFont typeface="Franklin Gothic Medium" panose="020B0603020102020204" pitchFamily="34" charset="0"/>
              <a:buChar char="■"/>
            </a:pPr>
            <a:r>
              <a:rPr lang="en-US" sz="2900" dirty="0">
                <a:solidFill>
                  <a:schemeClr val="tx1"/>
                </a:solidFill>
                <a:cs typeface="Calibri" pitchFamily="34" charset="0"/>
              </a:rPr>
              <a:t>economic costs (savings or costs of flood insurance; flood proofing; lost services or functions of critical actions; elevation to the BFE; cost of filling the wetland and mitigation.</a:t>
            </a:r>
          </a:p>
          <a:p>
            <a:pPr marL="45720" indent="0" eaLnBrk="1" hangingPunct="1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eaLnBrk="1" hangingPunct="1">
              <a:buFont typeface="Franklin Gothic Medium" panose="020B0603020102020204" pitchFamily="34" charset="0"/>
              <a:buChar char="■"/>
            </a:pPr>
            <a:endParaRPr lang="en-US" sz="2800" dirty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04B76-E41E-4C72-B99E-C923212A93F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10953"/>
          </a:xfrm>
        </p:spPr>
        <p:txBody>
          <a:bodyPr anchor="ctr"/>
          <a:lstStyle/>
          <a:p>
            <a:pPr algn="ctr" eaLnBrk="1" hangingPunct="1"/>
            <a:r>
              <a:rPr lang="en-US" sz="4000" b="1" dirty="0"/>
              <a:t>Step 6: Revaluate</a:t>
            </a:r>
          </a:p>
        </p:txBody>
      </p:sp>
    </p:spTree>
    <p:extLst>
      <p:ext uri="{BB962C8B-B14F-4D97-AF65-F5344CB8AC3E}">
        <p14:creationId xmlns:p14="http://schemas.microsoft.com/office/powerpoint/2010/main" val="255337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599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Franklin Gothic Medium" panose="020B0603020102020204" pitchFamily="34" charset="0"/>
              <a:buChar char="■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 If reevaluation results in a finding of no  practicable alternative, publish the final notice for 7 calendar days according to Step 2.</a:t>
            </a:r>
          </a:p>
          <a:p>
            <a:pPr eaLnBrk="1" hangingPunct="1">
              <a:lnSpc>
                <a:spcPct val="90000"/>
              </a:lnSpc>
              <a:buFont typeface="Franklin Gothic Medium" panose="020B0603020102020204" pitchFamily="34" charset="0"/>
              <a:buChar char="■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 Final notice content also includes: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 (i) reasons why the construction must be located in the wetland;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 (ii) list of alternatives considered under Step 3;  and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 (iii) cite all mitigation measures to be taken to minimize adverse impact and to restore and preserve the natural and beneficial functions and values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04B76-E41E-4C72-B99E-C923212A93F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939553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n-US" sz="4000" b="1" dirty="0"/>
              <a:t>Step 7: No Practicable Alternative Finding </a:t>
            </a:r>
          </a:p>
        </p:txBody>
      </p:sp>
    </p:spTree>
    <p:extLst>
      <p:ext uri="{BB962C8B-B14F-4D97-AF65-F5344CB8AC3E}">
        <p14:creationId xmlns:p14="http://schemas.microsoft.com/office/powerpoint/2010/main" val="3311352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636492" cy="4678679"/>
          </a:xfrm>
        </p:spPr>
        <p:txBody>
          <a:bodyPr>
            <a:normAutofit/>
          </a:bodyPr>
          <a:lstStyle/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cs typeface="Calibri" pitchFamily="34" charset="0"/>
              </a:rPr>
              <a:t>Complete the decision making process for protection of wetlands and environmental review compliance.</a:t>
            </a:r>
          </a:p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3600" dirty="0">
                <a:solidFill>
                  <a:schemeClr val="tx1"/>
                </a:solidFill>
                <a:cs typeface="Calibri" pitchFamily="34" charset="0"/>
              </a:rPr>
              <a:t> Continuing responsibility exists on part of HUD or RE/sub-grantees to ensure that the mitigation measures identified in Step 7 are implemented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04B76-E41E-4C72-B99E-C923212A93F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 anchor="ctr"/>
          <a:lstStyle/>
          <a:p>
            <a:pPr algn="ctr" eaLnBrk="1" hangingPunct="1"/>
            <a:r>
              <a:rPr lang="en-US" sz="4000" b="1" dirty="0"/>
              <a:t>Step 8: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1163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719070"/>
            <a:ext cx="8763000" cy="4681729"/>
          </a:xfrm>
        </p:spPr>
        <p:txBody>
          <a:bodyPr>
            <a:normAutofit/>
          </a:bodyPr>
          <a:lstStyle/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National Wetlands Inventory as primary and can use NRCS, State, and Local Wetlands Data</a:t>
            </a:r>
          </a:p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Contact FWS or a wetlands professional if the presence is not shown on maps but is suspected or known.</a:t>
            </a:r>
          </a:p>
          <a:p>
            <a:pPr>
              <a:buFont typeface="Franklin Gothic Medium" panose="020B0603020102020204" pitchFamily="34" charset="0"/>
              <a:buChar char="■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Contact your local HUD FEO or REO if you have a project that already has a 404 Individual Permit.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*A site visit or delineation by a wetland professional may also be used to confirm the map’s accuracy, but it is not required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04B76-E41E-4C72-B99E-C923212A93F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 anchor="ctr"/>
          <a:lstStyle/>
          <a:p>
            <a:pPr algn="ctr" eaLnBrk="1" hangingPunct="1"/>
            <a:r>
              <a:rPr lang="en-US" sz="4000" b="1" dirty="0">
                <a:cs typeface="Calibri" pitchFamily="34" charset="0"/>
              </a:rPr>
              <a:t>Step 1: Designated Wetlands</a:t>
            </a:r>
          </a:p>
        </p:txBody>
      </p:sp>
    </p:spTree>
    <p:extLst>
      <p:ext uri="{BB962C8B-B14F-4D97-AF65-F5344CB8AC3E}">
        <p14:creationId xmlns:p14="http://schemas.microsoft.com/office/powerpoint/2010/main" val="175404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72231"/>
            <a:ext cx="8400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National Wetlands Inventory Map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933701"/>
            <a:ext cx="8381260" cy="990599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FD7-F5DA-4EE2-A308-03E52B06062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73515"/>
            <a:ext cx="8763000" cy="45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126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4681729"/>
          </a:xfr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Involve public in decision making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15 calendar day minimum comment period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Notice content: project description, location, </a:t>
            </a: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wetland acreage,</a:t>
            </a: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 contact, office address/hours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May combine wetland notice with floodplain notice or Draft EIS-if wetland notice is identified in title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Published in local printed newspaper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Mailed to federal, state, and local public agencies, organizations, and individuals known to be interested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04B76-E41E-4C72-B99E-C923212A93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863353"/>
          </a:xfrm>
        </p:spPr>
        <p:txBody>
          <a:bodyPr anchor="ctr"/>
          <a:lstStyle/>
          <a:p>
            <a:pPr algn="ctr" eaLnBrk="1" hangingPunct="1"/>
            <a:r>
              <a:rPr lang="en-US" sz="4000" b="1" dirty="0"/>
              <a:t>Step 2: Public Notice</a:t>
            </a:r>
          </a:p>
        </p:txBody>
      </p:sp>
    </p:spTree>
    <p:extLst>
      <p:ext uri="{BB962C8B-B14F-4D97-AF65-F5344CB8AC3E}">
        <p14:creationId xmlns:p14="http://schemas.microsoft.com/office/powerpoint/2010/main" val="338271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52401" y="1719071"/>
            <a:ext cx="8636492" cy="440740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  <a:cs typeface="Calibri" pitchFamily="34" charset="0"/>
              </a:rPr>
              <a:t>Identify and evaluate alternatives to construction in wetlands:</a:t>
            </a:r>
          </a:p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Construction locations outside the wetlands</a:t>
            </a:r>
          </a:p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Alternative methods to serve the identical project objective</a:t>
            </a:r>
          </a:p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Alternative not to approve any construction proposing to occupy or modify a wetland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04B76-E41E-4C72-B99E-C923212A93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534400" cy="863353"/>
          </a:xfrm>
        </p:spPr>
        <p:txBody>
          <a:bodyPr anchor="ctr"/>
          <a:lstStyle/>
          <a:p>
            <a:pPr algn="ctr" eaLnBrk="1" hangingPunct="1"/>
            <a:r>
              <a:rPr lang="en-US" sz="4000" b="1" dirty="0"/>
              <a:t>Step 3: Practicable Alternatives</a:t>
            </a:r>
          </a:p>
        </p:txBody>
      </p:sp>
    </p:spTree>
    <p:extLst>
      <p:ext uri="{BB962C8B-B14F-4D97-AF65-F5344CB8AC3E}">
        <p14:creationId xmlns:p14="http://schemas.microsoft.com/office/powerpoint/2010/main" val="103876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52399" y="1295400"/>
            <a:ext cx="8915401" cy="54102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  <a:cs typeface="Calibri" pitchFamily="34" charset="0"/>
              </a:rPr>
              <a:t>Identify and evaluate potential direct and indirect impacts of the proposed construction on the wetland.</a:t>
            </a:r>
          </a:p>
          <a:p>
            <a:pPr>
              <a:buFont typeface="Franklin Gothic Medium" panose="020B0603020102020204" pitchFamily="34" charset="0"/>
              <a:buChar char="■"/>
            </a:pPr>
            <a:r>
              <a:rPr lang="en-US" sz="3200" dirty="0">
                <a:solidFill>
                  <a:schemeClr val="tx1"/>
                </a:solidFill>
                <a:cs typeface="Calibri" pitchFamily="34" charset="0"/>
              </a:rPr>
              <a:t>Sec.5 (EO 11990) consider factors relevant to a proposal's effect on the survival and quality of the wetland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cs typeface="Calibri" pitchFamily="34" charset="0"/>
              </a:rPr>
              <a:t>Public health, safety, and welfare (incl. Water supply, quality, recharge and discharge; pollution, flood and storm hazards;  sediment and erosion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cs typeface="Calibri" pitchFamily="34" charset="0"/>
              </a:rPr>
              <a:t>Maintenance of natural systems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cs typeface="Calibri" pitchFamily="34" charset="0"/>
              </a:rPr>
              <a:t>Other uses of wetlands in the public interest (recreation, scientific, cultural uses)</a:t>
            </a:r>
          </a:p>
          <a:p>
            <a:pPr marL="365760" lvl="1" indent="0">
              <a:buNone/>
            </a:pPr>
            <a:endParaRPr lang="en-US" sz="2600" dirty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>
              <a:buFont typeface="Franklin Gothic Medium" panose="020B0603020102020204" pitchFamily="34" charset="0"/>
              <a:buChar char="■"/>
            </a:pPr>
            <a:endParaRPr lang="en-US" sz="2800" dirty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 marL="365760" lvl="1" indent="0"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  <a:p>
            <a:pPr>
              <a:buFont typeface="Franklin Gothic Medium" panose="020B0603020102020204" pitchFamily="34" charset="0"/>
              <a:buChar char="■"/>
            </a:pPr>
            <a:endParaRPr lang="en-US" dirty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04B76-E41E-4C72-B99E-C923212A93F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28600" y="355847"/>
            <a:ext cx="8610600" cy="939553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sz="4000" b="1" dirty="0"/>
              <a:t>Step 4: Evaluate Impacts to wetlands</a:t>
            </a:r>
          </a:p>
        </p:txBody>
      </p:sp>
    </p:spTree>
    <p:extLst>
      <p:ext uri="{BB962C8B-B14F-4D97-AF65-F5344CB8AC3E}">
        <p14:creationId xmlns:p14="http://schemas.microsoft.com/office/powerpoint/2010/main" val="312479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19070"/>
            <a:ext cx="8686799" cy="460552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Sec.2(a)(EO 11990) agency (decision-maker) may take into account economic, environmental, and other pertinent factors in making a finding such as:</a:t>
            </a:r>
          </a:p>
          <a:p>
            <a:pPr marL="365760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	(i) cost increases attributed directly to 	wetland-required construction and mitigation 	measures to minimize harm to the wetland;</a:t>
            </a:r>
          </a:p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  	(ii) increased costs to affordability of 	housing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Step 4: Evaluation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DFD7-F5DA-4EE2-A308-03E52B0606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407893" cy="5486399"/>
          </a:xfrm>
        </p:spPr>
        <p:txBody>
          <a:bodyPr>
            <a:normAutofit/>
          </a:bodyPr>
          <a:lstStyle/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Design or modify the proposed construction to minimize the potential adverse impacts to wetlands; and</a:t>
            </a:r>
          </a:p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Restore and preserve its natural and beneficial functions and values.</a:t>
            </a:r>
          </a:p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Reject the proposal if minimization is financially or physically unworkable.</a:t>
            </a:r>
          </a:p>
          <a:p>
            <a:pPr marL="45720" indent="0" algn="ctr" eaLnBrk="1" hangingPunct="1">
              <a:buNone/>
            </a:pPr>
            <a:endParaRPr lang="en-US" sz="3200" dirty="0">
              <a:solidFill>
                <a:schemeClr val="accent2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04B76-E41E-4C72-B99E-C923212A93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863353"/>
          </a:xfrm>
        </p:spPr>
        <p:txBody>
          <a:bodyPr anchor="ctr"/>
          <a:lstStyle/>
          <a:p>
            <a:pPr algn="ctr" eaLnBrk="1" hangingPunct="1"/>
            <a:r>
              <a:rPr lang="en-US" sz="4000" b="1" dirty="0"/>
              <a:t>Step 5: Minimization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550339"/>
            <a:ext cx="446990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38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76201" y="1623695"/>
            <a:ext cx="5715000" cy="4502784"/>
          </a:xfrm>
        </p:spPr>
        <p:txBody>
          <a:bodyPr/>
          <a:lstStyle/>
          <a:p>
            <a:pPr eaLnBrk="1" hangingPunct="1">
              <a:buFont typeface="Franklin Gothic Medium" panose="020B0603020102020204" pitchFamily="34" charset="0"/>
              <a:buChar char="■"/>
            </a:pPr>
            <a:r>
              <a:rPr lang="en-US" sz="3200" dirty="0">
                <a:solidFill>
                  <a:schemeClr val="tx1"/>
                </a:solidFill>
                <a:cs typeface="Calibri" pitchFamily="34" charset="0"/>
              </a:rPr>
              <a:t>Minimization techniques can be manmade swales, permeable surfaces (e.g. green alleys), green roofs, site planning around sensitive areas, </a:t>
            </a:r>
            <a:r>
              <a:rPr lang="en-US" sz="3200" dirty="0" err="1">
                <a:solidFill>
                  <a:schemeClr val="tx1"/>
                </a:solidFill>
                <a:cs typeface="Calibri" pitchFamily="34" charset="0"/>
              </a:rPr>
              <a:t>stormwater</a:t>
            </a:r>
            <a:r>
              <a:rPr lang="en-US" sz="3200" dirty="0">
                <a:solidFill>
                  <a:schemeClr val="tx1"/>
                </a:solidFill>
                <a:cs typeface="Calibri" pitchFamily="34" charset="0"/>
              </a:rPr>
              <a:t> capture, and </a:t>
            </a:r>
          </a:p>
          <a:p>
            <a:pPr marL="45720" indent="0" eaLnBrk="1" hangingPunct="1">
              <a:buNone/>
            </a:pPr>
            <a:r>
              <a:rPr lang="en-US" sz="3200" dirty="0">
                <a:solidFill>
                  <a:schemeClr val="tx1"/>
                </a:solidFill>
                <a:cs typeface="Calibri" pitchFamily="34" charset="0"/>
              </a:rPr>
              <a:t>  compensatory </a:t>
            </a:r>
          </a:p>
          <a:p>
            <a:pPr marL="45720" indent="0" eaLnBrk="1" hangingPunct="1">
              <a:buNone/>
            </a:pPr>
            <a:r>
              <a:rPr lang="en-US" sz="3200" dirty="0">
                <a:solidFill>
                  <a:schemeClr val="tx1"/>
                </a:solidFill>
                <a:cs typeface="Calibri" pitchFamily="34" charset="0"/>
              </a:rPr>
              <a:t>  mitigation</a:t>
            </a:r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04B76-E41E-4C72-B99E-C923212A93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8381260" cy="1066800"/>
          </a:xfrm>
        </p:spPr>
        <p:txBody>
          <a:bodyPr anchor="ctr"/>
          <a:lstStyle/>
          <a:p>
            <a:pPr algn="ctr" eaLnBrk="1" hangingPunct="1"/>
            <a:r>
              <a:rPr lang="en-US" sz="4000" b="1" dirty="0"/>
              <a:t>Step 5: Minimization (cont’d)</a:t>
            </a:r>
          </a:p>
        </p:txBody>
      </p:sp>
      <p:pic>
        <p:nvPicPr>
          <p:cNvPr id="38916" name="Picture 4" descr="chicagoalley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813" y="1737360"/>
            <a:ext cx="2874925" cy="214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91351"/>
            <a:ext cx="3733799" cy="222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174" y="6350340"/>
            <a:ext cx="2971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Chicago Green Alley and a Portland, OR swale.</a:t>
            </a:r>
          </a:p>
        </p:txBody>
      </p:sp>
    </p:spTree>
    <p:extLst>
      <p:ext uri="{BB962C8B-B14F-4D97-AF65-F5344CB8AC3E}">
        <p14:creationId xmlns:p14="http://schemas.microsoft.com/office/powerpoint/2010/main" val="19936302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C6E459E533C4F8B5063CC92382811" ma:contentTypeVersion="3" ma:contentTypeDescription="Create a new document." ma:contentTypeScope="" ma:versionID="9370805bcc5864b3c5d38434de52440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35f45726f6eff039056ebf072177a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internalName="PublishingStartDate">
      <xsd:simpleType>
        <xsd:restriction base="dms:Unknown"/>
      </xsd:simpleType>
    </xsd:element>
    <xsd:element name="PublishingExpirationDate" ma:index="5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89D00F-A53B-428C-A816-4626F6FA9C29}"/>
</file>

<file path=customXml/itemProps2.xml><?xml version="1.0" encoding="utf-8"?>
<ds:datastoreItem xmlns:ds="http://schemas.openxmlformats.org/officeDocument/2006/customXml" ds:itemID="{32621D00-89EA-4371-937D-33F3B0125349}"/>
</file>

<file path=customXml/itemProps3.xml><?xml version="1.0" encoding="utf-8"?>
<ds:datastoreItem xmlns:ds="http://schemas.openxmlformats.org/officeDocument/2006/customXml" ds:itemID="{4FD3BE01-113A-461E-9DE3-39C6882B191F}"/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683</Words>
  <Application>Microsoft Office PowerPoint</Application>
  <PresentationFormat>On-screen Show (4:3)</PresentationFormat>
  <Paragraphs>85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Medium</vt:lpstr>
      <vt:lpstr>Wingdings</vt:lpstr>
      <vt:lpstr>Custom Design</vt:lpstr>
      <vt:lpstr>1_Custom Design</vt:lpstr>
      <vt:lpstr>2_Custom Design</vt:lpstr>
      <vt:lpstr>E.O. 11990 Wetlands  8 Step process</vt:lpstr>
      <vt:lpstr>Step 1: Designated Wetlands</vt:lpstr>
      <vt:lpstr>  </vt:lpstr>
      <vt:lpstr>Step 2: Public Notice</vt:lpstr>
      <vt:lpstr>Step 3: Practicable Alternatives</vt:lpstr>
      <vt:lpstr>Step 4: Evaluate Impacts to wetlands</vt:lpstr>
      <vt:lpstr>Step 4: Evaluation Cont’d</vt:lpstr>
      <vt:lpstr>Step 5: Minimization</vt:lpstr>
      <vt:lpstr>Step 5: Minimization (cont’d)</vt:lpstr>
      <vt:lpstr>Compensatory Mitigation</vt:lpstr>
      <vt:lpstr>Step 6: Revaluate</vt:lpstr>
      <vt:lpstr>Step 7: No Practicable Alternative Finding </vt:lpstr>
      <vt:lpstr>Step 8: Implementation</vt:lpstr>
    </vt:vector>
  </TitlesOfParts>
  <Company>Housing and Urban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 Herbstman</dc:creator>
  <cp:lastModifiedBy>Reveron, Carmen E</cp:lastModifiedBy>
  <cp:revision>275</cp:revision>
  <cp:lastPrinted>2016-06-16T11:47:25Z</cp:lastPrinted>
  <dcterms:created xsi:type="dcterms:W3CDTF">2010-12-20T22:02:39Z</dcterms:created>
  <dcterms:modified xsi:type="dcterms:W3CDTF">2017-02-20T18:14:02Z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4" name="ContentTypeId">
    <vt:lpwstr>0x010100777C6E459E533C4F8B5063CC92382811</vt:lpwstr>
  </property>
  <property fmtid="{D5CDD505-2E9C-101B-9397-08002B2CF9AE}" pid="5" name="Order">
    <vt:r8>5100</vt:r8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