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f0d57977f3b8289/Documents/Professional/Grant%20Projects/CEJA%20Economic%20Impact%20Analysis/Electricity%20Forecasts/REEDS%20Model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f0d57977f3b8289/Documents/Professional/Grant%20Projects/CEJA%20Economic%20Impact%20Analysis/Electricity%20Forecasts/REEDS%20Model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Mid-Case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9-4E07-858B-AADB7DAFF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'[REEDS Model Results.xlsx]Mid-Case'!$F$4:$F$11</c:f>
              <c:numCache>
                <c:formatCode>General</c:formatCode>
                <c:ptCount val="8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'[REEDS Model Results.xlsx]Mid-Case'!$DO$4:$DO$11</c:f>
              <c:numCache>
                <c:formatCode>General</c:formatCode>
                <c:ptCount val="8"/>
                <c:pt idx="0">
                  <c:v>23791.8</c:v>
                </c:pt>
                <c:pt idx="1">
                  <c:v>24499.8</c:v>
                </c:pt>
                <c:pt idx="2">
                  <c:v>25207.199999999997</c:v>
                </c:pt>
                <c:pt idx="3">
                  <c:v>33643.9</c:v>
                </c:pt>
                <c:pt idx="4">
                  <c:v>40399</c:v>
                </c:pt>
                <c:pt idx="5">
                  <c:v>51013.4</c:v>
                </c:pt>
                <c:pt idx="6">
                  <c:v>42902.3</c:v>
                </c:pt>
                <c:pt idx="7">
                  <c:v>51018.5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9-4E07-858B-AADB7DAFF8CB}"/>
            </c:ext>
          </c:extLst>
        </c:ser>
        <c:ser>
          <c:idx val="1"/>
          <c:order val="1"/>
          <c:tx>
            <c:v>High Electrification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0.10990098872813928"/>
                  <c:y val="-9.09836116466028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9-4E07-858B-AADB7DAFF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'[REEDS Model Results.xlsx]Mid-Case'!$F$4:$F$11</c:f>
              <c:numCache>
                <c:formatCode>General</c:formatCode>
                <c:ptCount val="8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'[REEDS Model Results.xlsx]High Electrification'!$DO$4:$DO$11</c:f>
              <c:numCache>
                <c:formatCode>General</c:formatCode>
                <c:ptCount val="8"/>
                <c:pt idx="0">
                  <c:v>23791.8</c:v>
                </c:pt>
                <c:pt idx="1">
                  <c:v>24562.399999999998</c:v>
                </c:pt>
                <c:pt idx="2">
                  <c:v>27374.399999999998</c:v>
                </c:pt>
                <c:pt idx="3">
                  <c:v>34974.100000000006</c:v>
                </c:pt>
                <c:pt idx="4">
                  <c:v>41326.800000000003</c:v>
                </c:pt>
                <c:pt idx="5">
                  <c:v>48400</c:v>
                </c:pt>
                <c:pt idx="6">
                  <c:v>48876.800000000003</c:v>
                </c:pt>
                <c:pt idx="7">
                  <c:v>49551.3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79-4E07-858B-AADB7DAFF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1041056"/>
        <c:axId val="1471040096"/>
      </c:lineChart>
      <c:catAx>
        <c:axId val="147104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040096"/>
        <c:crosses val="autoZero"/>
        <c:auto val="1"/>
        <c:lblAlgn val="ctr"/>
        <c:lblOffset val="100"/>
        <c:noMultiLvlLbl val="0"/>
      </c:catAx>
      <c:valAx>
        <c:axId val="14710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Capacity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04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Rooftop PV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AA-4040-9E63-366832390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'[REEDS Model Results.xlsx]High Electrification'!$F$4:$F$11</c:f>
              <c:numCache>
                <c:formatCode>General</c:formatCode>
                <c:ptCount val="8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'[REEDS Model Results.xlsx]High Electrification'!$DB$4:$DB$11</c:f>
              <c:numCache>
                <c:formatCode>General</c:formatCode>
                <c:ptCount val="8"/>
                <c:pt idx="0">
                  <c:v>365</c:v>
                </c:pt>
                <c:pt idx="1">
                  <c:v>787.4</c:v>
                </c:pt>
                <c:pt idx="2">
                  <c:v>1356.3</c:v>
                </c:pt>
                <c:pt idx="3">
                  <c:v>2072.6999999999998</c:v>
                </c:pt>
                <c:pt idx="4">
                  <c:v>2427</c:v>
                </c:pt>
                <c:pt idx="5">
                  <c:v>2465.8000000000002</c:v>
                </c:pt>
                <c:pt idx="6">
                  <c:v>2527</c:v>
                </c:pt>
                <c:pt idx="7">
                  <c:v>2634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AA-4040-9E63-36683239014D}"/>
            </c:ext>
          </c:extLst>
        </c:ser>
        <c:ser>
          <c:idx val="1"/>
          <c:order val="1"/>
          <c:tx>
            <c:v>Utility PV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AA-4040-9E63-366832390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'[REEDS Model Results.xlsx]High Electrification'!$F$4:$F$11</c:f>
              <c:numCache>
                <c:formatCode>General</c:formatCode>
                <c:ptCount val="8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'[REEDS Model Results.xlsx]High Electrification'!$DL$4:$DL$11</c:f>
              <c:numCache>
                <c:formatCode>General</c:formatCode>
                <c:ptCount val="8"/>
                <c:pt idx="0">
                  <c:v>241.1</c:v>
                </c:pt>
                <c:pt idx="1">
                  <c:v>241.1</c:v>
                </c:pt>
                <c:pt idx="2">
                  <c:v>241.1</c:v>
                </c:pt>
                <c:pt idx="3">
                  <c:v>3550.8</c:v>
                </c:pt>
                <c:pt idx="4">
                  <c:v>7221.5</c:v>
                </c:pt>
                <c:pt idx="5">
                  <c:v>11148.3</c:v>
                </c:pt>
                <c:pt idx="6">
                  <c:v>17067.900000000001</c:v>
                </c:pt>
                <c:pt idx="7">
                  <c:v>17128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AA-4040-9E63-36683239014D}"/>
            </c:ext>
          </c:extLst>
        </c:ser>
        <c:ser>
          <c:idx val="2"/>
          <c:order val="2"/>
          <c:tx>
            <c:v>Wind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AA-4040-9E63-366832390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'[REEDS Model Results.xlsx]High Electrification'!$F$4:$F$11</c:f>
              <c:numCache>
                <c:formatCode>General</c:formatCode>
                <c:ptCount val="8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'[REEDS Model Results.xlsx]High Electrification'!$DN$4:$DN$11</c:f>
              <c:numCache>
                <c:formatCode>General</c:formatCode>
                <c:ptCount val="8"/>
                <c:pt idx="0">
                  <c:v>1973.2</c:v>
                </c:pt>
                <c:pt idx="1">
                  <c:v>1973.2</c:v>
                </c:pt>
                <c:pt idx="2">
                  <c:v>1973.2</c:v>
                </c:pt>
                <c:pt idx="3">
                  <c:v>3891.8</c:v>
                </c:pt>
                <c:pt idx="4">
                  <c:v>6228.7</c:v>
                </c:pt>
                <c:pt idx="5">
                  <c:v>8938.7000000000007</c:v>
                </c:pt>
                <c:pt idx="6">
                  <c:v>12556.3</c:v>
                </c:pt>
                <c:pt idx="7">
                  <c:v>13856.7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AA-4040-9E63-36683239014D}"/>
            </c:ext>
          </c:extLst>
        </c:ser>
        <c:ser>
          <c:idx val="3"/>
          <c:order val="3"/>
          <c:tx>
            <c:v>Battery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AA-4040-9E63-366832390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'[REEDS Model Results.xlsx]High Electrification'!$CV$4:$CV$11</c:f>
              <c:numCache>
                <c:formatCode>General</c:formatCode>
                <c:ptCount val="8"/>
                <c:pt idx="0">
                  <c:v>132.4</c:v>
                </c:pt>
                <c:pt idx="1">
                  <c:v>480.6</c:v>
                </c:pt>
                <c:pt idx="2">
                  <c:v>2723.7</c:v>
                </c:pt>
                <c:pt idx="3">
                  <c:v>4731.5</c:v>
                </c:pt>
                <c:pt idx="4">
                  <c:v>4940.6000000000004</c:v>
                </c:pt>
                <c:pt idx="5">
                  <c:v>5338.2</c:v>
                </c:pt>
                <c:pt idx="6">
                  <c:v>7912.7</c:v>
                </c:pt>
                <c:pt idx="7">
                  <c:v>8021.7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6AA-4040-9E63-366832390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747376"/>
        <c:axId val="827746416"/>
      </c:lineChart>
      <c:catAx>
        <c:axId val="8277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46416"/>
        <c:crosses val="autoZero"/>
        <c:auto val="1"/>
        <c:lblAlgn val="ctr"/>
        <c:lblOffset val="100"/>
        <c:noMultiLvlLbl val="0"/>
      </c:catAx>
      <c:valAx>
        <c:axId val="82774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Capacity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4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4419602"/>
            <a:ext cx="12264825" cy="2438399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944" y="4648201"/>
            <a:ext cx="10363200" cy="1207669"/>
          </a:xfrm>
        </p:spPr>
        <p:txBody>
          <a:bodyPr/>
          <a:lstStyle>
            <a:lvl1pPr algn="r">
              <a:defRPr sz="40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8075" y="5947944"/>
            <a:ext cx="7518400" cy="365125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+mj-lt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6777894430_d25baa65b2_b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53" b="29172"/>
          <a:stretch/>
        </p:blipFill>
        <p:spPr>
          <a:xfrm>
            <a:off x="0" y="0"/>
            <a:ext cx="12264827" cy="44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10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2209800"/>
            <a:ext cx="10363200" cy="3810000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3366"/>
              </a:buClr>
              <a:defRPr/>
            </a:lvl2pPr>
            <a:lvl3pPr>
              <a:buClr>
                <a:srgbClr val="003366"/>
              </a:buClr>
              <a:defRPr/>
            </a:lvl3pPr>
            <a:lvl4pPr>
              <a:buClr>
                <a:srgbClr val="003366"/>
              </a:buClr>
              <a:defRPr/>
            </a:lvl4pPr>
            <a:lvl5pPr>
              <a:buClr>
                <a:srgbClr val="003366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D58D-BD55-4C04-8842-0252871067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9766" y="67590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499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2209800"/>
            <a:ext cx="4775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22098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D58D-BD55-4C04-8842-02528710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2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2103438"/>
            <a:ext cx="4777317" cy="639762"/>
          </a:xfrm>
        </p:spPr>
        <p:txBody>
          <a:bodyPr anchor="ctr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19200" y="2743201"/>
            <a:ext cx="4777317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2103438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743201"/>
            <a:ext cx="5389033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D58D-BD55-4C04-8842-02528710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4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4458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6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1" y="1295400"/>
            <a:ext cx="3401484" cy="480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1308100"/>
            <a:ext cx="3401483" cy="7493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95401"/>
            <a:ext cx="6815667" cy="4800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1" y="2044700"/>
            <a:ext cx="3401484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D58D-BD55-4C04-8842-02528710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5105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6176"/>
            <a:ext cx="73152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672138"/>
            <a:ext cx="73152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171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14625"/>
            <a:ext cx="121920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090988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715207"/>
            <a:ext cx="10363200" cy="137578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latin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1393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-8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066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2209800"/>
            <a:ext cx="1036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D58D-BD55-4C04-8842-02528710677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WM_formal_whi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659" y="75478"/>
            <a:ext cx="2541741" cy="8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rgbClr val="002B52"/>
          </a:solidFill>
          <a:latin typeface="+mn-lt"/>
          <a:ea typeface="ＭＳ Ｐゴシック" pitchFamily="-8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4" charset="0"/>
          <a:ea typeface="ＭＳ Ｐゴシック" pitchFamily="-84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4" charset="0"/>
          <a:ea typeface="ＭＳ Ｐゴシック" pitchFamily="-84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4" charset="0"/>
          <a:ea typeface="ＭＳ Ｐゴシック" pitchFamily="-84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4" charset="0"/>
          <a:ea typeface="ＭＳ Ｐゴシック" pitchFamily="-8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4" charset="0"/>
          <a:ea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4" charset="0"/>
          <a:ea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4" charset="0"/>
          <a:ea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A3E6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CE783A"/>
        </a:buClr>
        <a:buFont typeface="Arial" charset="0"/>
        <a:buChar char="–"/>
        <a:defRPr sz="2800" kern="1200">
          <a:solidFill>
            <a:schemeClr val="tx1"/>
          </a:solidFill>
          <a:latin typeface="+mj-lt"/>
          <a:ea typeface="ＭＳ Ｐゴシック" pitchFamily="-8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1D5A6"/>
        </a:buClr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pitchFamily="-8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pitchFamily="-8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64D-5F9B-59C8-29DA-ABFD04369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II Presentation to ETWC – First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68683-2777-D83A-AEED-D501FA770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Kenneth A. Kriz</a:t>
            </a:r>
          </a:p>
          <a:p>
            <a:r>
              <a:rPr lang="en-US" dirty="0"/>
              <a:t>June 7, 2023</a:t>
            </a:r>
          </a:p>
        </p:txBody>
      </p:sp>
    </p:spTree>
    <p:extLst>
      <p:ext uri="{BB962C8B-B14F-4D97-AF65-F5344CB8AC3E}">
        <p14:creationId xmlns:p14="http://schemas.microsoft.com/office/powerpoint/2010/main" val="170178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AF07-FF3B-69A6-ECB4-C6ED9EF0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Results – Total Capacity - “Mid-Case” and “High Electrification Case” – Balancing Area p80 (Chicagoland &amp; Northern Illinois)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4963FF-2933-7945-1A05-5DAE78CBF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111705"/>
              </p:ext>
            </p:extLst>
          </p:nvPr>
        </p:nvGraphicFramePr>
        <p:xfrm>
          <a:off x="4056184" y="1243166"/>
          <a:ext cx="7188199" cy="493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42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955-7D89-11F0-72C1-58945D06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Results – Renewables Capacity – High Electrification Case – Balancing Area p80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EF5954-CA28-3D44-F403-2FCC987B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39450"/>
              </p:ext>
            </p:extLst>
          </p:nvPr>
        </p:nvGraphicFramePr>
        <p:xfrm>
          <a:off x="4038600" y="1269543"/>
          <a:ext cx="7188199" cy="493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3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9849-EE8F-8E48-E680-F5B562B3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1308100"/>
            <a:ext cx="3401483" cy="7493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Coal Ash Impoundment 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899BE-333D-5A86-D6DF-FD7B536F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56" y="867562"/>
            <a:ext cx="3621422" cy="5841004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58DA9C-338F-F959-25BD-A0662C7C2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1" y="2044700"/>
            <a:ext cx="3401484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BCDD4-4FF7-9B5A-7C4C-981A62801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energy demand model – this presentation</a:t>
            </a:r>
          </a:p>
          <a:p>
            <a:r>
              <a:rPr lang="en-US" dirty="0"/>
              <a:t>Improved economic/labor force model – next presentation</a:t>
            </a:r>
          </a:p>
          <a:p>
            <a:r>
              <a:rPr lang="en-US" dirty="0"/>
              <a:t>Improved environmental metrics – final presentation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29A46-55E9-A6F9-4F16-830C7666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Study</a:t>
            </a:r>
          </a:p>
        </p:txBody>
      </p:sp>
    </p:spTree>
    <p:extLst>
      <p:ext uri="{BB962C8B-B14F-4D97-AF65-F5344CB8AC3E}">
        <p14:creationId xmlns:p14="http://schemas.microsoft.com/office/powerpoint/2010/main" val="147336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585073-8943-4BCF-3147-479BA0DE5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997408"/>
            <a:ext cx="7188199" cy="4859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A894F-0D54-951C-0DA3-0242A83E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Energy Demand Model</a:t>
            </a:r>
          </a:p>
        </p:txBody>
      </p:sp>
    </p:spTree>
    <p:extLst>
      <p:ext uri="{BB962C8B-B14F-4D97-AF65-F5344CB8AC3E}">
        <p14:creationId xmlns:p14="http://schemas.microsoft.com/office/powerpoint/2010/main" val="324838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3FB03-B19F-4961-AF88-D5B5CA805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Regional Energy Deployment System (</a:t>
            </a:r>
            <a:r>
              <a:rPr lang="en-US" dirty="0" err="1"/>
              <a:t>ReEDS</a:t>
            </a:r>
            <a:r>
              <a:rPr lang="en-US" dirty="0"/>
              <a:t>) is NREL's flagship capacity planning model for the power sector</a:t>
            </a:r>
          </a:p>
          <a:p>
            <a:r>
              <a:rPr lang="en-US" dirty="0"/>
              <a:t>The model simulates the evolution of the bulk power system—generation and transmission—from present day through 2050 or later</a:t>
            </a:r>
          </a:p>
          <a:p>
            <a:r>
              <a:rPr lang="en-US" dirty="0"/>
              <a:t>It is a “mathematical programming model” of the electric power sector</a:t>
            </a:r>
          </a:p>
          <a:p>
            <a:r>
              <a:rPr lang="en-US" dirty="0"/>
              <a:t>Modules</a:t>
            </a:r>
          </a:p>
          <a:p>
            <a:pPr lvl="1"/>
            <a:r>
              <a:rPr lang="en-US" dirty="0"/>
              <a:t>Supply module</a:t>
            </a:r>
          </a:p>
          <a:p>
            <a:pPr lvl="1"/>
            <a:r>
              <a:rPr lang="en-US" dirty="0"/>
              <a:t>Demand module</a:t>
            </a:r>
          </a:p>
          <a:p>
            <a:pPr lvl="1"/>
            <a:r>
              <a:rPr lang="en-US" dirty="0"/>
              <a:t>Variable renewable energy and storage module (VRE)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DB4AA-0F6B-85E5-4437-AE4E94AE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5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9CE644-E735-E4BB-7D89-A352196B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94" y="2209800"/>
            <a:ext cx="4425212" cy="3810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107771-BD6B-966C-3AC3-7956E1C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66800"/>
            <a:ext cx="103632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How ReEDS Works</a:t>
            </a:r>
          </a:p>
        </p:txBody>
      </p:sp>
    </p:spTree>
    <p:extLst>
      <p:ext uri="{BB962C8B-B14F-4D97-AF65-F5344CB8AC3E}">
        <p14:creationId xmlns:p14="http://schemas.microsoft.com/office/powerpoint/2010/main" val="37134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DCDB-EB76-2FCB-006B-8CF4A1A7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ReEDS</a:t>
            </a:r>
            <a:r>
              <a:rPr lang="en-US" dirty="0"/>
              <a:t> Regional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44B33-ED1A-D4CD-EFB4-D44DD562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29" y="1993635"/>
            <a:ext cx="7684654" cy="48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6E3C-67CF-7896-D4BB-2750C343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ReEDS Time Slices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A2773-C01D-9285-9FD6-BDD7CD96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298" y="1266612"/>
            <a:ext cx="664611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5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E7913A-5C74-87E9-1E40-E00598E7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665" y="2209800"/>
            <a:ext cx="3820269" cy="3810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A68EE3-A387-4737-2613-3F702CC8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66800"/>
            <a:ext cx="10363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Technology Definitions – Wind Resource Classes</a:t>
            </a:r>
          </a:p>
        </p:txBody>
      </p:sp>
    </p:spTree>
    <p:extLst>
      <p:ext uri="{BB962C8B-B14F-4D97-AF65-F5344CB8AC3E}">
        <p14:creationId xmlns:p14="http://schemas.microsoft.com/office/powerpoint/2010/main" val="418048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692241-C246-17CC-C6E5-6C894858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341" y="2209800"/>
            <a:ext cx="4380917" cy="3810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7D01B-CA86-5E19-9622-2C0641D4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66800"/>
            <a:ext cx="10363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Technology Definitions – UPV Resource Classes</a:t>
            </a:r>
          </a:p>
        </p:txBody>
      </p:sp>
    </p:spTree>
    <p:extLst>
      <p:ext uri="{BB962C8B-B14F-4D97-AF65-F5344CB8AC3E}">
        <p14:creationId xmlns:p14="http://schemas.microsoft.com/office/powerpoint/2010/main" val="188945243"/>
      </p:ext>
    </p:extLst>
  </p:cSld>
  <p:clrMapOvr>
    <a:masterClrMapping/>
  </p:clrMapOvr>
</p:sld>
</file>

<file path=ppt/theme/theme1.xml><?xml version="1.0" encoding="utf-8"?>
<a:theme xmlns:a="http://schemas.openxmlformats.org/drawingml/2006/main" name="UIS PowerPoint Them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IS PowerPoint Theme 4" id="{59464A03-AB2F-4442-8DF0-25268A62CC91}" vid="{F2407F67-6C60-43D4-93EE-2AC4EF5400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7A73D27D6D84D8219EA763D0EF8A8" ma:contentTypeVersion="15" ma:contentTypeDescription="Create a new document." ma:contentTypeScope="" ma:versionID="e0b9ec947e20a5553bfb0c3384064355">
  <xsd:schema xmlns:xsd="http://www.w3.org/2001/XMLSchema" xmlns:xs="http://www.w3.org/2001/XMLSchema" xmlns:p="http://schemas.microsoft.com/office/2006/metadata/properties" xmlns:ns3="73bc3738-ce93-40e7-870c-6e92e124cb67" xmlns:ns4="7392b23d-6e4e-45d0-8053-cc671190c54c" targetNamespace="http://schemas.microsoft.com/office/2006/metadata/properties" ma:root="true" ma:fieldsID="2919cc4902a30c9eaaa42e816b52baeb" ns3:_="" ns4:_="">
    <xsd:import namespace="73bc3738-ce93-40e7-870c-6e92e124cb67"/>
    <xsd:import namespace="7392b23d-6e4e-45d0-8053-cc671190c5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c3738-ce93-40e7-870c-6e92e124cb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2b23d-6e4e-45d0-8053-cc671190c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bc3738-ce93-40e7-870c-6e92e124cb67" xsi:nil="true"/>
  </documentManagement>
</p:properties>
</file>

<file path=customXml/itemProps1.xml><?xml version="1.0" encoding="utf-8"?>
<ds:datastoreItem xmlns:ds="http://schemas.openxmlformats.org/officeDocument/2006/customXml" ds:itemID="{3AFB9DCD-368F-4FD5-8D7C-D2B5E6CB64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c3738-ce93-40e7-870c-6e92e124cb67"/>
    <ds:schemaRef ds:uri="7392b23d-6e4e-45d0-8053-cc671190c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405B2A-DB21-4D3B-BDEE-84F9E78B8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719DF-E309-41C2-B9EF-92B944EBA2F2}">
  <ds:schemaRefs>
    <ds:schemaRef ds:uri="http://purl.org/dc/terms/"/>
    <ds:schemaRef ds:uri="http://purl.org/dc/dcmitype/"/>
    <ds:schemaRef ds:uri="73bc3738-ce93-40e7-870c-6e92e124cb6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392b23d-6e4e-45d0-8053-cc671190c54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UIS PowerPoint Theme 4</Template>
  <TotalTime>245</TotalTime>
  <Words>187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UIS PowerPoint Theme 4</vt:lpstr>
      <vt:lpstr>Phase II Presentation to ETWC – First Steps</vt:lpstr>
      <vt:lpstr>Phase II Study</vt:lpstr>
      <vt:lpstr>Energy Demand Model</vt:lpstr>
      <vt:lpstr>ReEDS</vt:lpstr>
      <vt:lpstr>How ReEDS Works</vt:lpstr>
      <vt:lpstr>ReEDS Regional Structure</vt:lpstr>
      <vt:lpstr>ReEDS Time Slices</vt:lpstr>
      <vt:lpstr>Technology Definitions – Wind Resource Classes</vt:lpstr>
      <vt:lpstr>Technology Definitions – UPV Resource Classes</vt:lpstr>
      <vt:lpstr>Results – Total Capacity - “Mid-Case” and “High Electrification Case” – Balancing Area p80 (Chicagoland &amp; Northern Illinois)</vt:lpstr>
      <vt:lpstr>Results – Renewables Capacity – High Electrification Case – Balancing Area p80</vt:lpstr>
      <vt:lpstr>Coal Ash Impoundment Sites</vt:lpstr>
    </vt:vector>
  </TitlesOfParts>
  <Company>University Illinois Springfield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 Presentation to ETWC – First Steps</dc:title>
  <dc:creator>Kriz, Kenneth A</dc:creator>
  <cp:lastModifiedBy>Kriz, Kenneth A</cp:lastModifiedBy>
  <cp:revision>1</cp:revision>
  <dcterms:created xsi:type="dcterms:W3CDTF">2023-06-06T18:09:23Z</dcterms:created>
  <dcterms:modified xsi:type="dcterms:W3CDTF">2023-06-06T22:15:01Z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0x0101001FD7A73D27D6D84D8219EA763D0EF8A8</vt:lpwstr>
  </property>
</Properties>
</file>