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1" r:id="rId3"/>
    <p:sldId id="282" r:id="rId4"/>
    <p:sldId id="257" r:id="rId5"/>
    <p:sldId id="267" r:id="rId6"/>
    <p:sldId id="268" r:id="rId7"/>
    <p:sldId id="269" r:id="rId8"/>
    <p:sldId id="270" r:id="rId9"/>
    <p:sldId id="264" r:id="rId10"/>
    <p:sldId id="274" r:id="rId11"/>
    <p:sldId id="275" r:id="rId12"/>
    <p:sldId id="276" r:id="rId13"/>
    <p:sldId id="272" r:id="rId14"/>
    <p:sldId id="277" r:id="rId15"/>
    <p:sldId id="278" r:id="rId16"/>
    <p:sldId id="271" r:id="rId17"/>
    <p:sldId id="279" r:id="rId18"/>
    <p:sldId id="280"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ton, Emily" initials="BE" lastIdx="3" clrIdx="0">
    <p:extLst>
      <p:ext uri="{19B8F6BF-5375-455C-9EA6-DF929625EA0E}">
        <p15:presenceInfo xmlns:p15="http://schemas.microsoft.com/office/powerpoint/2012/main" userId="S::Emily.Bolton@Illinois.gov::630bf3b0-6256-416a-9efe-669e906a2d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A4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94660"/>
  </p:normalViewPr>
  <p:slideViewPr>
    <p:cSldViewPr snapToGrid="0">
      <p:cViewPr varScale="1">
        <p:scale>
          <a:sx n="86" d="100"/>
          <a:sy n="86" d="100"/>
        </p:scale>
        <p:origin x="33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chart&#10;&#10;Description automatically generated">
            <a:extLst>
              <a:ext uri="{FF2B5EF4-FFF2-40B4-BE49-F238E27FC236}">
                <a16:creationId xmlns:a16="http://schemas.microsoft.com/office/drawing/2014/main" id="{F4F5D4DD-5E7E-464E-A804-FD43589E37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B52A4BC8-D21C-44C8-AAC7-44DE8B593788}"/>
              </a:ext>
            </a:extLst>
          </p:cNvPr>
          <p:cNvSpPr>
            <a:spLocks noGrp="1"/>
          </p:cNvSpPr>
          <p:nvPr>
            <p:ph type="ctrTitle" hasCustomPrompt="1"/>
          </p:nvPr>
        </p:nvSpPr>
        <p:spPr>
          <a:xfrm>
            <a:off x="1457325" y="522288"/>
            <a:ext cx="9144000" cy="1655762"/>
          </a:xfrm>
        </p:spPr>
        <p:txBody>
          <a:bodyPr anchor="b">
            <a:noAutofit/>
          </a:bodyPr>
          <a:lstStyle>
            <a:lvl1pPr algn="ctr">
              <a:defRPr sz="4000">
                <a:latin typeface="Franklin Gothic Medium" panose="020B0603020102020204" pitchFamily="34" charset="0"/>
              </a:defRPr>
            </a:lvl1pPr>
          </a:lstStyle>
          <a:p>
            <a:r>
              <a:rPr lang="en-US" sz="4000" dirty="0"/>
              <a:t>Sample Title-Franklin Gothic Medium - 40 </a:t>
            </a:r>
            <a:r>
              <a:rPr lang="en-US" sz="4000" dirty="0" err="1"/>
              <a:t>pt</a:t>
            </a:r>
            <a:endParaRPr lang="en-US" dirty="0"/>
          </a:p>
        </p:txBody>
      </p:sp>
      <p:sp>
        <p:nvSpPr>
          <p:cNvPr id="4" name="Date Placeholder 3">
            <a:extLst>
              <a:ext uri="{FF2B5EF4-FFF2-40B4-BE49-F238E27FC236}">
                <a16:creationId xmlns:a16="http://schemas.microsoft.com/office/drawing/2014/main" id="{24408B91-998E-470A-84CE-64D0832D4165}"/>
              </a:ext>
            </a:extLst>
          </p:cNvPr>
          <p:cNvSpPr>
            <a:spLocks noGrp="1"/>
          </p:cNvSpPr>
          <p:nvPr>
            <p:ph type="dt" sz="half" idx="10"/>
          </p:nvPr>
        </p:nvSpPr>
        <p:spPr/>
        <p:txBody>
          <a:bodyPr/>
          <a:lstStyle/>
          <a:p>
            <a:fld id="{EC2168AF-37D9-4373-B5D1-9045F49DAA2D}" type="datetimeFigureOut">
              <a:rPr lang="en-US" smtClean="0"/>
              <a:t>1/14/2026</a:t>
            </a:fld>
            <a:endParaRPr lang="en-US"/>
          </a:p>
        </p:txBody>
      </p:sp>
      <p:sp>
        <p:nvSpPr>
          <p:cNvPr id="5" name="Footer Placeholder 4">
            <a:extLst>
              <a:ext uri="{FF2B5EF4-FFF2-40B4-BE49-F238E27FC236}">
                <a16:creationId xmlns:a16="http://schemas.microsoft.com/office/drawing/2014/main" id="{884B6217-51D0-4D5F-BC42-4D4B7CA3EF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C7B052-79E7-4512-A6FA-4B4F7867520F}"/>
              </a:ext>
            </a:extLst>
          </p:cNvPr>
          <p:cNvSpPr>
            <a:spLocks noGrp="1"/>
          </p:cNvSpPr>
          <p:nvPr>
            <p:ph type="sldNum" sz="quarter" idx="12"/>
          </p:nvPr>
        </p:nvSpPr>
        <p:spPr/>
        <p:txBody>
          <a:bodyPr/>
          <a:lstStyle/>
          <a:p>
            <a:fld id="{BBCA8C40-DF7B-4DA2-82C7-8C06D3EA14F1}" type="slidenum">
              <a:rPr lang="en-US" smtClean="0"/>
              <a:t>‹#›</a:t>
            </a:fld>
            <a:endParaRPr lang="en-US"/>
          </a:p>
        </p:txBody>
      </p:sp>
    </p:spTree>
    <p:extLst>
      <p:ext uri="{BB962C8B-B14F-4D97-AF65-F5344CB8AC3E}">
        <p14:creationId xmlns:p14="http://schemas.microsoft.com/office/powerpoint/2010/main" val="3836770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ED7D0D0-465A-4EBE-961D-011E3673A8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2" name="Title 1">
            <a:extLst>
              <a:ext uri="{FF2B5EF4-FFF2-40B4-BE49-F238E27FC236}">
                <a16:creationId xmlns:a16="http://schemas.microsoft.com/office/drawing/2014/main" id="{6DF0F6D7-4388-40B1-BDA9-67833B21AA92}"/>
              </a:ext>
            </a:extLst>
          </p:cNvPr>
          <p:cNvSpPr>
            <a:spLocks noGrp="1"/>
          </p:cNvSpPr>
          <p:nvPr>
            <p:ph type="title" hasCustomPrompt="1"/>
          </p:nvPr>
        </p:nvSpPr>
        <p:spPr/>
        <p:txBody>
          <a:bodyPr>
            <a:normAutofit/>
          </a:bodyPr>
          <a:lstStyle>
            <a:lvl1pPr>
              <a:defRPr sz="4000"/>
            </a:lvl1pPr>
          </a:lstStyle>
          <a:p>
            <a:r>
              <a:rPr lang="en-US" sz="4000" dirty="0"/>
              <a:t>Sample Title-Franklin Gothic Medium - 40 </a:t>
            </a:r>
            <a:r>
              <a:rPr lang="en-US" sz="4000" dirty="0" err="1"/>
              <a:t>pt</a:t>
            </a:r>
            <a:endParaRPr lang="en-US" dirty="0"/>
          </a:p>
        </p:txBody>
      </p:sp>
      <p:sp>
        <p:nvSpPr>
          <p:cNvPr id="3" name="Content Placeholder 2">
            <a:extLst>
              <a:ext uri="{FF2B5EF4-FFF2-40B4-BE49-F238E27FC236}">
                <a16:creationId xmlns:a16="http://schemas.microsoft.com/office/drawing/2014/main" id="{47C59E37-1F4B-4F87-AFA9-122478F13FC4}"/>
              </a:ext>
            </a:extLst>
          </p:cNvPr>
          <p:cNvSpPr>
            <a:spLocks noGrp="1"/>
          </p:cNvSpPr>
          <p:nvPr>
            <p:ph idx="1" hasCustomPrompt="1"/>
          </p:nvPr>
        </p:nvSpPr>
        <p:spPr/>
        <p:txBody>
          <a:bodyPr/>
          <a:lstStyle>
            <a:lvl1pPr>
              <a:defRPr>
                <a:solidFill>
                  <a:schemeClr val="tx1"/>
                </a:solidFill>
                <a:latin typeface="+mn-lt"/>
              </a:defRPr>
            </a:lvl1pPr>
            <a:lvl2pPr>
              <a:defRPr>
                <a:solidFill>
                  <a:schemeClr val="tx1"/>
                </a:solidFill>
                <a:latin typeface="+mn-lt"/>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z="2800" dirty="0">
                <a:solidFill>
                  <a:srgbClr val="0A4B6F"/>
                </a:solidFill>
                <a:latin typeface="Franklin Gothic Book" panose="020B0503020102020204" pitchFamily="34" charset="0"/>
              </a:rPr>
              <a:t>Sample Text-Franklin Gothic Medium – 28 </a:t>
            </a:r>
            <a:r>
              <a:rPr lang="en-US" sz="2800" dirty="0" err="1">
                <a:solidFill>
                  <a:srgbClr val="0A4B6F"/>
                </a:solidFill>
                <a:latin typeface="Franklin Gothic Book" panose="020B0503020102020204" pitchFamily="34" charset="0"/>
              </a:rPr>
              <a:t>pt</a:t>
            </a:r>
            <a:endParaRPr lang="en-US" dirty="0"/>
          </a:p>
          <a:p>
            <a:pPr lvl="1"/>
            <a:r>
              <a:rPr lang="en-US" sz="2400" dirty="0">
                <a:solidFill>
                  <a:srgbClr val="0A4B6F"/>
                </a:solidFill>
                <a:latin typeface="Franklin Gothic Book" panose="020B0503020102020204" pitchFamily="34" charset="0"/>
              </a:rPr>
              <a:t>Second level</a:t>
            </a:r>
            <a:endParaRPr lang="en-US" dirty="0"/>
          </a:p>
          <a:p>
            <a:pPr lvl="2"/>
            <a:r>
              <a:rPr lang="en-US" sz="2000" dirty="0">
                <a:solidFill>
                  <a:srgbClr val="0A4B6F"/>
                </a:solidFill>
                <a:latin typeface="Franklin Gothic Book" panose="020B0503020102020204" pitchFamily="34" charset="0"/>
              </a:rPr>
              <a:t>Third level</a:t>
            </a:r>
            <a:endParaRPr lang="en-US" dirty="0"/>
          </a:p>
          <a:p>
            <a:pPr lvl="3"/>
            <a:r>
              <a:rPr lang="en-US" sz="1800" dirty="0">
                <a:solidFill>
                  <a:srgbClr val="0A4B6F"/>
                </a:solidFill>
                <a:latin typeface="Franklin Gothic Book" panose="020B0503020102020204" pitchFamily="34" charset="0"/>
              </a:rPr>
              <a:t>Fourth level</a:t>
            </a:r>
            <a:endParaRPr lang="en-US" dirty="0"/>
          </a:p>
          <a:p>
            <a:pPr lvl="4"/>
            <a:r>
              <a:rPr lang="en-US" sz="1800" dirty="0">
                <a:solidFill>
                  <a:srgbClr val="0A4B6F"/>
                </a:solidFill>
                <a:latin typeface="Franklin Gothic Book" panose="020B0503020102020204" pitchFamily="34" charset="0"/>
              </a:rPr>
              <a:t>Fifth level</a:t>
            </a:r>
            <a:endParaRPr lang="en-US" dirty="0"/>
          </a:p>
        </p:txBody>
      </p:sp>
      <p:sp>
        <p:nvSpPr>
          <p:cNvPr id="4" name="Date Placeholder 3">
            <a:extLst>
              <a:ext uri="{FF2B5EF4-FFF2-40B4-BE49-F238E27FC236}">
                <a16:creationId xmlns:a16="http://schemas.microsoft.com/office/drawing/2014/main" id="{D51273CD-F1B2-4CD9-A06A-DF7F382CBA38}"/>
              </a:ext>
            </a:extLst>
          </p:cNvPr>
          <p:cNvSpPr>
            <a:spLocks noGrp="1"/>
          </p:cNvSpPr>
          <p:nvPr>
            <p:ph type="dt" sz="half" idx="10"/>
          </p:nvPr>
        </p:nvSpPr>
        <p:spPr/>
        <p:txBody>
          <a:bodyPr/>
          <a:lstStyle/>
          <a:p>
            <a:fld id="{EC2168AF-37D9-4373-B5D1-9045F49DAA2D}" type="datetimeFigureOut">
              <a:rPr lang="en-US" smtClean="0"/>
              <a:t>1/14/2026</a:t>
            </a:fld>
            <a:endParaRPr lang="en-US"/>
          </a:p>
        </p:txBody>
      </p:sp>
      <p:sp>
        <p:nvSpPr>
          <p:cNvPr id="5" name="Footer Placeholder 4">
            <a:extLst>
              <a:ext uri="{FF2B5EF4-FFF2-40B4-BE49-F238E27FC236}">
                <a16:creationId xmlns:a16="http://schemas.microsoft.com/office/drawing/2014/main" id="{8077D1BE-8E26-4665-AE04-3396074CF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FF8A7E-E8C2-4749-9E5B-91F68D15F281}"/>
              </a:ext>
            </a:extLst>
          </p:cNvPr>
          <p:cNvSpPr>
            <a:spLocks noGrp="1"/>
          </p:cNvSpPr>
          <p:nvPr>
            <p:ph type="sldNum" sz="quarter" idx="12"/>
          </p:nvPr>
        </p:nvSpPr>
        <p:spPr/>
        <p:txBody>
          <a:bodyPr/>
          <a:lstStyle/>
          <a:p>
            <a:fld id="{BBCA8C40-DF7B-4DA2-82C7-8C06D3EA14F1}" type="slidenum">
              <a:rPr lang="en-US" smtClean="0"/>
              <a:t>‹#›</a:t>
            </a:fld>
            <a:endParaRPr lang="en-US"/>
          </a:p>
        </p:txBody>
      </p:sp>
    </p:spTree>
    <p:extLst>
      <p:ext uri="{BB962C8B-B14F-4D97-AF65-F5344CB8AC3E}">
        <p14:creationId xmlns:p14="http://schemas.microsoft.com/office/powerpoint/2010/main" val="750267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CBE291-48B2-4A92-86EF-2EA3040D05A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2" name="Title 1">
            <a:extLst>
              <a:ext uri="{FF2B5EF4-FFF2-40B4-BE49-F238E27FC236}">
                <a16:creationId xmlns:a16="http://schemas.microsoft.com/office/drawing/2014/main" id="{BFCAE665-CC8A-44DD-BBF1-9B91DF9C3CDE}"/>
              </a:ext>
            </a:extLst>
          </p:cNvPr>
          <p:cNvSpPr>
            <a:spLocks noGrp="1"/>
          </p:cNvSpPr>
          <p:nvPr>
            <p:ph type="title" hasCustomPrompt="1"/>
          </p:nvPr>
        </p:nvSpPr>
        <p:spPr>
          <a:xfrm>
            <a:off x="698500" y="290514"/>
            <a:ext cx="9750425" cy="842961"/>
          </a:xfrm>
        </p:spPr>
        <p:txBody>
          <a:bodyPr anchor="b">
            <a:noAutofit/>
          </a:bodyPr>
          <a:lstStyle>
            <a:lvl1pPr>
              <a:defRPr sz="4000">
                <a:latin typeface="Franklin Gothic Medium" panose="020B0603020102020204" pitchFamily="34" charset="0"/>
              </a:defRPr>
            </a:lvl1pPr>
          </a:lstStyle>
          <a:p>
            <a:r>
              <a:rPr lang="en-US" sz="4000" dirty="0"/>
              <a:t>Sample Title-Franklin Gothic Medium - 40 </a:t>
            </a:r>
            <a:r>
              <a:rPr lang="en-US" sz="4000" dirty="0" err="1"/>
              <a:t>pt</a:t>
            </a:r>
            <a:endParaRPr lang="en-US" dirty="0"/>
          </a:p>
        </p:txBody>
      </p:sp>
      <p:sp>
        <p:nvSpPr>
          <p:cNvPr id="4" name="Date Placeholder 3">
            <a:extLst>
              <a:ext uri="{FF2B5EF4-FFF2-40B4-BE49-F238E27FC236}">
                <a16:creationId xmlns:a16="http://schemas.microsoft.com/office/drawing/2014/main" id="{D69D6257-B0D3-4FEE-9904-252C68C6744B}"/>
              </a:ext>
            </a:extLst>
          </p:cNvPr>
          <p:cNvSpPr>
            <a:spLocks noGrp="1"/>
          </p:cNvSpPr>
          <p:nvPr>
            <p:ph type="dt" sz="half" idx="10"/>
          </p:nvPr>
        </p:nvSpPr>
        <p:spPr/>
        <p:txBody>
          <a:bodyPr/>
          <a:lstStyle/>
          <a:p>
            <a:fld id="{EC2168AF-37D9-4373-B5D1-9045F49DAA2D}" type="datetimeFigureOut">
              <a:rPr lang="en-US" smtClean="0"/>
              <a:t>1/14/2026</a:t>
            </a:fld>
            <a:endParaRPr lang="en-US"/>
          </a:p>
        </p:txBody>
      </p:sp>
      <p:sp>
        <p:nvSpPr>
          <p:cNvPr id="5" name="Footer Placeholder 4">
            <a:extLst>
              <a:ext uri="{FF2B5EF4-FFF2-40B4-BE49-F238E27FC236}">
                <a16:creationId xmlns:a16="http://schemas.microsoft.com/office/drawing/2014/main" id="{3505A29D-4CE9-441B-BDB8-1FA3E8C86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FA27C3-1943-4F3E-92B8-B68E550E1D11}"/>
              </a:ext>
            </a:extLst>
          </p:cNvPr>
          <p:cNvSpPr>
            <a:spLocks noGrp="1"/>
          </p:cNvSpPr>
          <p:nvPr>
            <p:ph type="sldNum" sz="quarter" idx="12"/>
          </p:nvPr>
        </p:nvSpPr>
        <p:spPr/>
        <p:txBody>
          <a:bodyPr/>
          <a:lstStyle/>
          <a:p>
            <a:fld id="{BBCA8C40-DF7B-4DA2-82C7-8C06D3EA14F1}" type="slidenum">
              <a:rPr lang="en-US" smtClean="0"/>
              <a:t>‹#›</a:t>
            </a:fld>
            <a:endParaRPr lang="en-US"/>
          </a:p>
        </p:txBody>
      </p:sp>
    </p:spTree>
    <p:extLst>
      <p:ext uri="{BB962C8B-B14F-4D97-AF65-F5344CB8AC3E}">
        <p14:creationId xmlns:p14="http://schemas.microsoft.com/office/powerpoint/2010/main" val="1654395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C444C89-52CD-44F6-B4C0-D190BBE7BD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2" name="Title 1">
            <a:extLst>
              <a:ext uri="{FF2B5EF4-FFF2-40B4-BE49-F238E27FC236}">
                <a16:creationId xmlns:a16="http://schemas.microsoft.com/office/drawing/2014/main" id="{6E446679-D356-4177-B392-A68B0E1CB384}"/>
              </a:ext>
            </a:extLst>
          </p:cNvPr>
          <p:cNvSpPr>
            <a:spLocks noGrp="1"/>
          </p:cNvSpPr>
          <p:nvPr>
            <p:ph type="title" hasCustomPrompt="1"/>
          </p:nvPr>
        </p:nvSpPr>
        <p:spPr>
          <a:xfrm>
            <a:off x="839788" y="365125"/>
            <a:ext cx="10515600" cy="1325563"/>
          </a:xfrm>
        </p:spPr>
        <p:txBody>
          <a:bodyPr>
            <a:normAutofit/>
          </a:bodyPr>
          <a:lstStyle>
            <a:lvl1pPr>
              <a:defRPr sz="4000"/>
            </a:lvl1pPr>
          </a:lstStyle>
          <a:p>
            <a:r>
              <a:rPr lang="en-US" dirty="0"/>
              <a:t>Sample Title-Franklin Gothic Medium - 40 </a:t>
            </a:r>
            <a:r>
              <a:rPr lang="en-US" dirty="0" err="1"/>
              <a:t>pt</a:t>
            </a:r>
            <a:endParaRPr lang="en-US" dirty="0"/>
          </a:p>
        </p:txBody>
      </p:sp>
      <p:sp>
        <p:nvSpPr>
          <p:cNvPr id="3" name="Text Placeholder 2">
            <a:extLst>
              <a:ext uri="{FF2B5EF4-FFF2-40B4-BE49-F238E27FC236}">
                <a16:creationId xmlns:a16="http://schemas.microsoft.com/office/drawing/2014/main" id="{AFDE78AC-BDBC-49A0-886B-C5F5AAF627E2}"/>
              </a:ext>
            </a:extLst>
          </p:cNvPr>
          <p:cNvSpPr>
            <a:spLocks noGrp="1"/>
          </p:cNvSpPr>
          <p:nvPr>
            <p:ph type="body" idx="1" hasCustomPrompt="1"/>
          </p:nvPr>
        </p:nvSpPr>
        <p:spPr>
          <a:xfrm>
            <a:off x="839788" y="1681163"/>
            <a:ext cx="5157787"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z="2400" dirty="0">
                <a:solidFill>
                  <a:srgbClr val="0A4B6F"/>
                </a:solidFill>
                <a:latin typeface="Franklin Gothic Book" panose="020B0503020102020204" pitchFamily="34" charset="0"/>
              </a:rPr>
              <a:t>Sample Title-Franklin Gothic Book </a:t>
            </a:r>
            <a:endParaRPr lang="en-US" dirty="0"/>
          </a:p>
        </p:txBody>
      </p:sp>
      <p:sp>
        <p:nvSpPr>
          <p:cNvPr id="4" name="Content Placeholder 3">
            <a:extLst>
              <a:ext uri="{FF2B5EF4-FFF2-40B4-BE49-F238E27FC236}">
                <a16:creationId xmlns:a16="http://schemas.microsoft.com/office/drawing/2014/main" id="{DE8F90D8-5703-472C-A2D9-6CCE28CE14D4}"/>
              </a:ext>
            </a:extLst>
          </p:cNvPr>
          <p:cNvSpPr>
            <a:spLocks noGrp="1"/>
          </p:cNvSpPr>
          <p:nvPr>
            <p:ph sz="half" idx="2" hasCustomPrompt="1"/>
          </p:nvPr>
        </p:nvSpPr>
        <p:spPr>
          <a:xfrm>
            <a:off x="839788" y="2505075"/>
            <a:ext cx="5157787" cy="3684588"/>
          </a:xfrm>
        </p:spPr>
        <p:txBody>
          <a:bodyPr/>
          <a:lstStyle>
            <a:lvl1pPr>
              <a:defRPr>
                <a:solidFill>
                  <a:schemeClr val="tx1"/>
                </a:solidFill>
                <a:latin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z="2800" dirty="0">
                <a:solidFill>
                  <a:srgbClr val="0A4B6F"/>
                </a:solidFill>
                <a:latin typeface="Franklin Gothic Book" panose="020B0503020102020204" pitchFamily="34" charset="0"/>
              </a:rPr>
              <a:t>Sample Title-Franklin Gothic Book</a:t>
            </a:r>
            <a:endParaRPr lang="en-US" dirty="0"/>
          </a:p>
          <a:p>
            <a:pPr lvl="1"/>
            <a:r>
              <a:rPr lang="en-US" sz="2400" dirty="0">
                <a:solidFill>
                  <a:srgbClr val="0A4B6F"/>
                </a:solidFill>
                <a:latin typeface="Franklin Gothic Book" panose="020B0503020102020204" pitchFamily="34" charset="0"/>
              </a:rPr>
              <a:t>Second level</a:t>
            </a:r>
            <a:endParaRPr lang="en-US" dirty="0"/>
          </a:p>
          <a:p>
            <a:pPr lvl="2"/>
            <a:r>
              <a:rPr lang="en-US" sz="2000" dirty="0">
                <a:solidFill>
                  <a:srgbClr val="0A4B6F"/>
                </a:solidFill>
                <a:latin typeface="Franklin Gothic Book" panose="020B0503020102020204" pitchFamily="34" charset="0"/>
              </a:rPr>
              <a:t>Third level</a:t>
            </a:r>
            <a:endParaRPr lang="en-US" dirty="0"/>
          </a:p>
          <a:p>
            <a:pPr lvl="3"/>
            <a:r>
              <a:rPr lang="en-US" sz="1800" dirty="0">
                <a:solidFill>
                  <a:srgbClr val="0A4B6F"/>
                </a:solidFill>
                <a:latin typeface="Franklin Gothic Book" panose="020B0503020102020204" pitchFamily="34" charset="0"/>
              </a:rPr>
              <a:t>Fourth level</a:t>
            </a:r>
            <a:endParaRPr lang="en-US" dirty="0"/>
          </a:p>
          <a:p>
            <a:pPr lvl="4"/>
            <a:r>
              <a:rPr lang="en-US" sz="1800" dirty="0">
                <a:solidFill>
                  <a:srgbClr val="0A4B6F"/>
                </a:solidFill>
                <a:latin typeface="Franklin Gothic Book" panose="020B0503020102020204" pitchFamily="34" charset="0"/>
              </a:rPr>
              <a:t>Fifth level</a:t>
            </a:r>
            <a:endParaRPr lang="en-US" dirty="0"/>
          </a:p>
        </p:txBody>
      </p:sp>
      <p:sp>
        <p:nvSpPr>
          <p:cNvPr id="5" name="Text Placeholder 4">
            <a:extLst>
              <a:ext uri="{FF2B5EF4-FFF2-40B4-BE49-F238E27FC236}">
                <a16:creationId xmlns:a16="http://schemas.microsoft.com/office/drawing/2014/main" id="{D477A7D4-F9B5-4C89-B8B6-2C7561EFF894}"/>
              </a:ext>
            </a:extLst>
          </p:cNvPr>
          <p:cNvSpPr>
            <a:spLocks noGrp="1"/>
          </p:cNvSpPr>
          <p:nvPr>
            <p:ph type="body" sz="quarter" idx="3" hasCustomPrompt="1"/>
          </p:nvPr>
        </p:nvSpPr>
        <p:spPr>
          <a:xfrm>
            <a:off x="6172200" y="1681163"/>
            <a:ext cx="5183188" cy="823912"/>
          </a:xfrm>
        </p:spPr>
        <p:txBody>
          <a:bodyPr anchor="b"/>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z="2400" dirty="0">
                <a:solidFill>
                  <a:srgbClr val="0A4B6F"/>
                </a:solidFill>
                <a:latin typeface="Franklin Gothic Book" panose="020B0503020102020204" pitchFamily="34" charset="0"/>
              </a:rPr>
              <a:t>Sample Title-Franklin Gothic Book </a:t>
            </a:r>
            <a:endParaRPr lang="en-US" dirty="0"/>
          </a:p>
        </p:txBody>
      </p:sp>
      <p:sp>
        <p:nvSpPr>
          <p:cNvPr id="6" name="Content Placeholder 5">
            <a:extLst>
              <a:ext uri="{FF2B5EF4-FFF2-40B4-BE49-F238E27FC236}">
                <a16:creationId xmlns:a16="http://schemas.microsoft.com/office/drawing/2014/main" id="{E6B94295-3D71-46C0-95A8-327D045573D8}"/>
              </a:ext>
            </a:extLst>
          </p:cNvPr>
          <p:cNvSpPr>
            <a:spLocks noGrp="1"/>
          </p:cNvSpPr>
          <p:nvPr>
            <p:ph sz="quarter" idx="4" hasCustomPrompt="1"/>
          </p:nvPr>
        </p:nvSpPr>
        <p:spPr>
          <a:xfrm>
            <a:off x="6172200" y="2505075"/>
            <a:ext cx="5183188" cy="3684588"/>
          </a:xfrm>
        </p:spPr>
        <p:txBody>
          <a:bodyPr/>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en-US" sz="2800" dirty="0">
                <a:solidFill>
                  <a:srgbClr val="0A4B6F"/>
                </a:solidFill>
                <a:latin typeface="Franklin Gothic Book" panose="020B0503020102020204" pitchFamily="34" charset="0"/>
              </a:rPr>
              <a:t>Sample Title-Franklin Gothic Book</a:t>
            </a:r>
            <a:endParaRPr lang="en-US" dirty="0"/>
          </a:p>
          <a:p>
            <a:pPr lvl="1"/>
            <a:r>
              <a:rPr lang="en-US" sz="2400" dirty="0">
                <a:solidFill>
                  <a:srgbClr val="0A4B6F"/>
                </a:solidFill>
                <a:latin typeface="Franklin Gothic Book" panose="020B0503020102020204" pitchFamily="34" charset="0"/>
              </a:rPr>
              <a:t>Second level</a:t>
            </a:r>
            <a:endParaRPr lang="en-US" dirty="0"/>
          </a:p>
          <a:p>
            <a:pPr lvl="2"/>
            <a:r>
              <a:rPr lang="en-US" sz="2000" dirty="0">
                <a:solidFill>
                  <a:srgbClr val="0A4B6F"/>
                </a:solidFill>
                <a:latin typeface="Franklin Gothic Book" panose="020B0503020102020204" pitchFamily="34" charset="0"/>
              </a:rPr>
              <a:t>Third level</a:t>
            </a:r>
            <a:endParaRPr lang="en-US" dirty="0"/>
          </a:p>
          <a:p>
            <a:pPr lvl="3"/>
            <a:r>
              <a:rPr lang="en-US" sz="1800" dirty="0">
                <a:solidFill>
                  <a:srgbClr val="0A4B6F"/>
                </a:solidFill>
                <a:latin typeface="Franklin Gothic Book" panose="020B0503020102020204" pitchFamily="34" charset="0"/>
              </a:rPr>
              <a:t>Fourth level</a:t>
            </a:r>
            <a:endParaRPr lang="en-US" dirty="0"/>
          </a:p>
          <a:p>
            <a:pPr lvl="4"/>
            <a:r>
              <a:rPr lang="en-US" sz="1800" dirty="0">
                <a:solidFill>
                  <a:srgbClr val="0A4B6F"/>
                </a:solidFill>
                <a:latin typeface="Franklin Gothic Book" panose="020B0503020102020204" pitchFamily="34" charset="0"/>
              </a:rPr>
              <a:t>Fifth level</a:t>
            </a:r>
            <a:endParaRPr lang="en-US" dirty="0"/>
          </a:p>
        </p:txBody>
      </p:sp>
      <p:sp>
        <p:nvSpPr>
          <p:cNvPr id="7" name="Date Placeholder 6">
            <a:extLst>
              <a:ext uri="{FF2B5EF4-FFF2-40B4-BE49-F238E27FC236}">
                <a16:creationId xmlns:a16="http://schemas.microsoft.com/office/drawing/2014/main" id="{8E75AF18-E7CC-4669-B07B-2D12A196E5D3}"/>
              </a:ext>
            </a:extLst>
          </p:cNvPr>
          <p:cNvSpPr>
            <a:spLocks noGrp="1"/>
          </p:cNvSpPr>
          <p:nvPr>
            <p:ph type="dt" sz="half" idx="10"/>
          </p:nvPr>
        </p:nvSpPr>
        <p:spPr/>
        <p:txBody>
          <a:bodyPr/>
          <a:lstStyle/>
          <a:p>
            <a:fld id="{EC2168AF-37D9-4373-B5D1-9045F49DAA2D}" type="datetimeFigureOut">
              <a:rPr lang="en-US" smtClean="0"/>
              <a:t>1/14/2026</a:t>
            </a:fld>
            <a:endParaRPr lang="en-US"/>
          </a:p>
        </p:txBody>
      </p:sp>
      <p:sp>
        <p:nvSpPr>
          <p:cNvPr id="8" name="Footer Placeholder 7">
            <a:extLst>
              <a:ext uri="{FF2B5EF4-FFF2-40B4-BE49-F238E27FC236}">
                <a16:creationId xmlns:a16="http://schemas.microsoft.com/office/drawing/2014/main" id="{6B250CF7-9ED8-4AF3-980C-DFDE15594C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68F586-6EA3-4EAE-8EF9-D8CBFA6CE96F}"/>
              </a:ext>
            </a:extLst>
          </p:cNvPr>
          <p:cNvSpPr>
            <a:spLocks noGrp="1"/>
          </p:cNvSpPr>
          <p:nvPr>
            <p:ph type="sldNum" sz="quarter" idx="12"/>
          </p:nvPr>
        </p:nvSpPr>
        <p:spPr/>
        <p:txBody>
          <a:bodyPr/>
          <a:lstStyle/>
          <a:p>
            <a:fld id="{BBCA8C40-DF7B-4DA2-82C7-8C06D3EA14F1}" type="slidenum">
              <a:rPr lang="en-US" smtClean="0"/>
              <a:t>‹#›</a:t>
            </a:fld>
            <a:endParaRPr lang="en-US"/>
          </a:p>
        </p:txBody>
      </p:sp>
    </p:spTree>
    <p:extLst>
      <p:ext uri="{BB962C8B-B14F-4D97-AF65-F5344CB8AC3E}">
        <p14:creationId xmlns:p14="http://schemas.microsoft.com/office/powerpoint/2010/main" val="1258930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5462F9-D8BF-4847-A3C5-9D96F5756C4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3" name="Date Placeholder 2">
            <a:extLst>
              <a:ext uri="{FF2B5EF4-FFF2-40B4-BE49-F238E27FC236}">
                <a16:creationId xmlns:a16="http://schemas.microsoft.com/office/drawing/2014/main" id="{CA62C862-94C2-4E02-8157-47658F1BDC0E}"/>
              </a:ext>
            </a:extLst>
          </p:cNvPr>
          <p:cNvSpPr>
            <a:spLocks noGrp="1"/>
          </p:cNvSpPr>
          <p:nvPr>
            <p:ph type="dt" sz="half" idx="10"/>
          </p:nvPr>
        </p:nvSpPr>
        <p:spPr/>
        <p:txBody>
          <a:bodyPr/>
          <a:lstStyle/>
          <a:p>
            <a:fld id="{EC2168AF-37D9-4373-B5D1-9045F49DAA2D}" type="datetimeFigureOut">
              <a:rPr lang="en-US" smtClean="0"/>
              <a:t>1/14/2026</a:t>
            </a:fld>
            <a:endParaRPr lang="en-US"/>
          </a:p>
        </p:txBody>
      </p:sp>
      <p:sp>
        <p:nvSpPr>
          <p:cNvPr id="4" name="Footer Placeholder 3">
            <a:extLst>
              <a:ext uri="{FF2B5EF4-FFF2-40B4-BE49-F238E27FC236}">
                <a16:creationId xmlns:a16="http://schemas.microsoft.com/office/drawing/2014/main" id="{76743F3A-342D-4C07-8531-71B9708DEF3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FDCCC2-F806-4DE6-910B-926DA72821E7}"/>
              </a:ext>
            </a:extLst>
          </p:cNvPr>
          <p:cNvSpPr>
            <a:spLocks noGrp="1"/>
          </p:cNvSpPr>
          <p:nvPr>
            <p:ph type="sldNum" sz="quarter" idx="12"/>
          </p:nvPr>
        </p:nvSpPr>
        <p:spPr/>
        <p:txBody>
          <a:bodyPr/>
          <a:lstStyle/>
          <a:p>
            <a:fld id="{BBCA8C40-DF7B-4DA2-82C7-8C06D3EA14F1}" type="slidenum">
              <a:rPr lang="en-US" smtClean="0"/>
              <a:t>‹#›</a:t>
            </a:fld>
            <a:endParaRPr lang="en-US"/>
          </a:p>
        </p:txBody>
      </p:sp>
      <p:sp>
        <p:nvSpPr>
          <p:cNvPr id="7" name="Title 6">
            <a:extLst>
              <a:ext uri="{FF2B5EF4-FFF2-40B4-BE49-F238E27FC236}">
                <a16:creationId xmlns:a16="http://schemas.microsoft.com/office/drawing/2014/main" id="{07B1AE48-5E98-47CD-8981-FEC1B9B0ED9C}"/>
              </a:ext>
            </a:extLst>
          </p:cNvPr>
          <p:cNvSpPr>
            <a:spLocks noGrp="1"/>
          </p:cNvSpPr>
          <p:nvPr>
            <p:ph type="title" hasCustomPrompt="1"/>
          </p:nvPr>
        </p:nvSpPr>
        <p:spPr>
          <a:xfrm>
            <a:off x="838200" y="2212975"/>
            <a:ext cx="10515600" cy="1325563"/>
          </a:xfrm>
        </p:spPr>
        <p:txBody>
          <a:bodyPr>
            <a:normAutofit/>
          </a:bodyPr>
          <a:lstStyle>
            <a:lvl1pPr>
              <a:defRPr sz="4000"/>
            </a:lvl1pPr>
          </a:lstStyle>
          <a:p>
            <a:r>
              <a:rPr lang="en-US" dirty="0"/>
              <a:t>Sample Title-Franklin Gothic Medium - 40 </a:t>
            </a:r>
            <a:r>
              <a:rPr lang="en-US" dirty="0" err="1"/>
              <a:t>pt</a:t>
            </a:r>
            <a:endParaRPr lang="en-US" dirty="0"/>
          </a:p>
        </p:txBody>
      </p:sp>
    </p:spTree>
    <p:extLst>
      <p:ext uri="{BB962C8B-B14F-4D97-AF65-F5344CB8AC3E}">
        <p14:creationId xmlns:p14="http://schemas.microsoft.com/office/powerpoint/2010/main" val="4060311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C12FD5-7E2D-4F82-963D-FAD2F7552E7D}"/>
              </a:ext>
            </a:extLst>
          </p:cNvPr>
          <p:cNvSpPr>
            <a:spLocks noGrp="1"/>
          </p:cNvSpPr>
          <p:nvPr>
            <p:ph type="dt" sz="half" idx="10"/>
          </p:nvPr>
        </p:nvSpPr>
        <p:spPr/>
        <p:txBody>
          <a:bodyPr/>
          <a:lstStyle/>
          <a:p>
            <a:fld id="{EC2168AF-37D9-4373-B5D1-9045F49DAA2D}" type="datetimeFigureOut">
              <a:rPr lang="en-US" smtClean="0"/>
              <a:t>1/14/2026</a:t>
            </a:fld>
            <a:endParaRPr lang="en-US"/>
          </a:p>
        </p:txBody>
      </p:sp>
      <p:sp>
        <p:nvSpPr>
          <p:cNvPr id="3" name="Footer Placeholder 2">
            <a:extLst>
              <a:ext uri="{FF2B5EF4-FFF2-40B4-BE49-F238E27FC236}">
                <a16:creationId xmlns:a16="http://schemas.microsoft.com/office/drawing/2014/main" id="{0FC1F718-14E6-4C27-A2AC-A25DA5CC6F8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7B6E67-A82E-42CA-AB78-1F6FF390DF8F}"/>
              </a:ext>
            </a:extLst>
          </p:cNvPr>
          <p:cNvSpPr>
            <a:spLocks noGrp="1"/>
          </p:cNvSpPr>
          <p:nvPr>
            <p:ph type="sldNum" sz="quarter" idx="12"/>
          </p:nvPr>
        </p:nvSpPr>
        <p:spPr/>
        <p:txBody>
          <a:bodyPr/>
          <a:lstStyle/>
          <a:p>
            <a:fld id="{BBCA8C40-DF7B-4DA2-82C7-8C06D3EA14F1}" type="slidenum">
              <a:rPr lang="en-US" smtClean="0"/>
              <a:t>‹#›</a:t>
            </a:fld>
            <a:endParaRPr lang="en-US"/>
          </a:p>
        </p:txBody>
      </p:sp>
      <p:pic>
        <p:nvPicPr>
          <p:cNvPr id="5" name="Picture 4">
            <a:extLst>
              <a:ext uri="{FF2B5EF4-FFF2-40B4-BE49-F238E27FC236}">
                <a16:creationId xmlns:a16="http://schemas.microsoft.com/office/drawing/2014/main" id="{4E25F051-0B85-4A0F-B1FD-F20808F6BD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Tree>
    <p:extLst>
      <p:ext uri="{BB962C8B-B14F-4D97-AF65-F5344CB8AC3E}">
        <p14:creationId xmlns:p14="http://schemas.microsoft.com/office/powerpoint/2010/main" val="1946518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E82C4EB-05E1-42A0-A47B-10D37DB4ED6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2" name="Title 1">
            <a:extLst>
              <a:ext uri="{FF2B5EF4-FFF2-40B4-BE49-F238E27FC236}">
                <a16:creationId xmlns:a16="http://schemas.microsoft.com/office/drawing/2014/main" id="{203CA60E-3C97-44F3-B695-445A00C7A604}"/>
              </a:ext>
            </a:extLst>
          </p:cNvPr>
          <p:cNvSpPr>
            <a:spLocks noGrp="1"/>
          </p:cNvSpPr>
          <p:nvPr>
            <p:ph type="title" hasCustomPrompt="1"/>
          </p:nvPr>
        </p:nvSpPr>
        <p:spPr>
          <a:xfrm>
            <a:off x="839788" y="457200"/>
            <a:ext cx="10514012" cy="530225"/>
          </a:xfrm>
        </p:spPr>
        <p:txBody>
          <a:bodyPr anchor="b">
            <a:normAutofit/>
          </a:bodyPr>
          <a:lstStyle>
            <a:lvl1pPr>
              <a:defRPr sz="4000"/>
            </a:lvl1pPr>
          </a:lstStyle>
          <a:p>
            <a:r>
              <a:rPr lang="en-US" dirty="0"/>
              <a:t>Sample Title-Franklin Gothic Book</a:t>
            </a:r>
          </a:p>
        </p:txBody>
      </p:sp>
      <p:sp>
        <p:nvSpPr>
          <p:cNvPr id="3" name="Content Placeholder 2">
            <a:extLst>
              <a:ext uri="{FF2B5EF4-FFF2-40B4-BE49-F238E27FC236}">
                <a16:creationId xmlns:a16="http://schemas.microsoft.com/office/drawing/2014/main" id="{FD6D6B70-80B0-4C05-9ECC-0514B578CCF6}"/>
              </a:ext>
            </a:extLst>
          </p:cNvPr>
          <p:cNvSpPr>
            <a:spLocks noGrp="1"/>
          </p:cNvSpPr>
          <p:nvPr>
            <p:ph idx="1" hasCustomPrompt="1"/>
          </p:nvPr>
        </p:nvSpPr>
        <p:spPr>
          <a:xfrm>
            <a:off x="5183188" y="1573212"/>
            <a:ext cx="6172200" cy="4287838"/>
          </a:xfrm>
        </p:spPr>
        <p:txBody>
          <a:bodyPr/>
          <a:lstStyle>
            <a:lvl1pPr>
              <a:defRPr sz="28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sz="2800" dirty="0">
                <a:solidFill>
                  <a:srgbClr val="0A4B6F"/>
                </a:solidFill>
                <a:latin typeface="Franklin Gothic Book" panose="020B0503020102020204" pitchFamily="34" charset="0"/>
              </a:rPr>
              <a:t>Sample Text-Franklin Gothic Book</a:t>
            </a:r>
            <a:endParaRPr lang="en-US" dirty="0"/>
          </a:p>
          <a:p>
            <a:pPr lvl="1"/>
            <a:r>
              <a:rPr lang="en-US" sz="2400" dirty="0">
                <a:solidFill>
                  <a:srgbClr val="0A4B6F"/>
                </a:solidFill>
                <a:latin typeface="Franklin Gothic Book" panose="020B0503020102020204" pitchFamily="34" charset="0"/>
              </a:rPr>
              <a:t>Second level</a:t>
            </a:r>
            <a:endParaRPr lang="en-US" dirty="0"/>
          </a:p>
          <a:p>
            <a:pPr lvl="2"/>
            <a:r>
              <a:rPr lang="en-US" sz="2000" dirty="0">
                <a:solidFill>
                  <a:srgbClr val="0A4B6F"/>
                </a:solidFill>
                <a:latin typeface="Franklin Gothic Book" panose="020B0503020102020204" pitchFamily="34" charset="0"/>
              </a:rPr>
              <a:t>Third level</a:t>
            </a:r>
            <a:endParaRPr lang="en-US" dirty="0"/>
          </a:p>
          <a:p>
            <a:pPr lvl="3"/>
            <a:r>
              <a:rPr lang="en-US" sz="1800" dirty="0">
                <a:solidFill>
                  <a:srgbClr val="0A4B6F"/>
                </a:solidFill>
                <a:latin typeface="Franklin Gothic Book" panose="020B0503020102020204" pitchFamily="34" charset="0"/>
              </a:rPr>
              <a:t>Fourth level</a:t>
            </a:r>
            <a:endParaRPr lang="en-US" dirty="0"/>
          </a:p>
          <a:p>
            <a:pPr lvl="4"/>
            <a:r>
              <a:rPr lang="en-US" sz="1800" dirty="0">
                <a:solidFill>
                  <a:srgbClr val="0A4B6F"/>
                </a:solidFill>
                <a:latin typeface="Franklin Gothic Book" panose="020B0503020102020204" pitchFamily="34" charset="0"/>
              </a:rPr>
              <a:t>Fifth level</a:t>
            </a:r>
            <a:endParaRPr lang="en-US" dirty="0"/>
          </a:p>
        </p:txBody>
      </p:sp>
      <p:sp>
        <p:nvSpPr>
          <p:cNvPr id="4" name="Text Placeholder 3">
            <a:extLst>
              <a:ext uri="{FF2B5EF4-FFF2-40B4-BE49-F238E27FC236}">
                <a16:creationId xmlns:a16="http://schemas.microsoft.com/office/drawing/2014/main" id="{DE05876C-83BA-4E31-BB98-6E043851B5C8}"/>
              </a:ext>
            </a:extLst>
          </p:cNvPr>
          <p:cNvSpPr>
            <a:spLocks noGrp="1"/>
          </p:cNvSpPr>
          <p:nvPr>
            <p:ph type="body" sz="half" idx="2" hasCustomPrompt="1"/>
          </p:nvPr>
        </p:nvSpPr>
        <p:spPr>
          <a:xfrm>
            <a:off x="839788" y="1581150"/>
            <a:ext cx="3932237" cy="428783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Sample Text-Franklin Gothic Book</a:t>
            </a:r>
          </a:p>
        </p:txBody>
      </p:sp>
      <p:sp>
        <p:nvSpPr>
          <p:cNvPr id="5" name="Date Placeholder 4">
            <a:extLst>
              <a:ext uri="{FF2B5EF4-FFF2-40B4-BE49-F238E27FC236}">
                <a16:creationId xmlns:a16="http://schemas.microsoft.com/office/drawing/2014/main" id="{BE1565A5-32C2-48A1-AC9F-8B414CA84724}"/>
              </a:ext>
            </a:extLst>
          </p:cNvPr>
          <p:cNvSpPr>
            <a:spLocks noGrp="1"/>
          </p:cNvSpPr>
          <p:nvPr>
            <p:ph type="dt" sz="half" idx="10"/>
          </p:nvPr>
        </p:nvSpPr>
        <p:spPr/>
        <p:txBody>
          <a:bodyPr/>
          <a:lstStyle/>
          <a:p>
            <a:fld id="{EC2168AF-37D9-4373-B5D1-9045F49DAA2D}" type="datetimeFigureOut">
              <a:rPr lang="en-US" smtClean="0"/>
              <a:t>1/14/2026</a:t>
            </a:fld>
            <a:endParaRPr lang="en-US"/>
          </a:p>
        </p:txBody>
      </p:sp>
      <p:sp>
        <p:nvSpPr>
          <p:cNvPr id="6" name="Footer Placeholder 5">
            <a:extLst>
              <a:ext uri="{FF2B5EF4-FFF2-40B4-BE49-F238E27FC236}">
                <a16:creationId xmlns:a16="http://schemas.microsoft.com/office/drawing/2014/main" id="{E3111498-FD03-4222-8A4F-2B30B519D0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89DE73-7A3C-4F84-9C6C-D8BC7E7B60C1}"/>
              </a:ext>
            </a:extLst>
          </p:cNvPr>
          <p:cNvSpPr>
            <a:spLocks noGrp="1"/>
          </p:cNvSpPr>
          <p:nvPr>
            <p:ph type="sldNum" sz="quarter" idx="12"/>
          </p:nvPr>
        </p:nvSpPr>
        <p:spPr/>
        <p:txBody>
          <a:bodyPr/>
          <a:lstStyle/>
          <a:p>
            <a:fld id="{BBCA8C40-DF7B-4DA2-82C7-8C06D3EA14F1}" type="slidenum">
              <a:rPr lang="en-US" smtClean="0"/>
              <a:t>‹#›</a:t>
            </a:fld>
            <a:endParaRPr lang="en-US"/>
          </a:p>
        </p:txBody>
      </p:sp>
    </p:spTree>
    <p:extLst>
      <p:ext uri="{BB962C8B-B14F-4D97-AF65-F5344CB8AC3E}">
        <p14:creationId xmlns:p14="http://schemas.microsoft.com/office/powerpoint/2010/main" val="2488139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933249-C287-4896-9052-A1273F9425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2" name="Title 1">
            <a:extLst>
              <a:ext uri="{FF2B5EF4-FFF2-40B4-BE49-F238E27FC236}">
                <a16:creationId xmlns:a16="http://schemas.microsoft.com/office/drawing/2014/main" id="{32BDD955-3B09-4869-8E43-9E9839FDFBEC}"/>
              </a:ext>
            </a:extLst>
          </p:cNvPr>
          <p:cNvSpPr>
            <a:spLocks noGrp="1"/>
          </p:cNvSpPr>
          <p:nvPr>
            <p:ph type="title" hasCustomPrompt="1"/>
          </p:nvPr>
        </p:nvSpPr>
        <p:spPr>
          <a:xfrm>
            <a:off x="620713" y="504824"/>
            <a:ext cx="10950574" cy="490539"/>
          </a:xfrm>
        </p:spPr>
        <p:txBody>
          <a:bodyPr anchor="b">
            <a:noAutofit/>
          </a:bodyPr>
          <a:lstStyle>
            <a:lvl1pPr>
              <a:defRPr sz="4000">
                <a:solidFill>
                  <a:schemeClr val="tx1"/>
                </a:solidFill>
                <a:latin typeface="Franklin Gothic Medium" panose="020B06030201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t>Sample Title-Franklin Gothic Book</a:t>
            </a:r>
          </a:p>
        </p:txBody>
      </p:sp>
      <p:sp>
        <p:nvSpPr>
          <p:cNvPr id="3" name="Picture Placeholder 2">
            <a:extLst>
              <a:ext uri="{FF2B5EF4-FFF2-40B4-BE49-F238E27FC236}">
                <a16:creationId xmlns:a16="http://schemas.microsoft.com/office/drawing/2014/main" id="{8B43F9D3-8F85-4DC6-94A6-B43C9DED0136}"/>
              </a:ext>
            </a:extLst>
          </p:cNvPr>
          <p:cNvSpPr>
            <a:spLocks noGrp="1"/>
          </p:cNvSpPr>
          <p:nvPr>
            <p:ph type="pic" idx="1"/>
          </p:nvPr>
        </p:nvSpPr>
        <p:spPr>
          <a:xfrm>
            <a:off x="620713" y="1609725"/>
            <a:ext cx="5475287" cy="4252912"/>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AE579945-5A1C-495D-9F61-2161F13802E8}"/>
              </a:ext>
            </a:extLst>
          </p:cNvPr>
          <p:cNvSpPr>
            <a:spLocks noGrp="1"/>
          </p:cNvSpPr>
          <p:nvPr>
            <p:ph type="body" sz="half" idx="2" hasCustomPrompt="1"/>
          </p:nvPr>
        </p:nvSpPr>
        <p:spPr>
          <a:xfrm>
            <a:off x="7011988" y="1600200"/>
            <a:ext cx="3932237" cy="3811588"/>
          </a:xfrm>
        </p:spPr>
        <p:txBody>
          <a:bodyPr>
            <a:normAutofit/>
          </a:bodyPr>
          <a:lstStyle>
            <a:lvl1pPr marL="457200" indent="-457200">
              <a:buFont typeface="Arial" panose="020B0604020202020204" pitchFamily="34" charset="0"/>
              <a:buChar char="•"/>
              <a:defRPr sz="2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457200" marR="0" lvl="0" indent="-457200" algn="l" defTabSz="914400" rtl="0" eaLnBrk="1" fontAlgn="auto" latinLnBrk="0" hangingPunct="1">
              <a:lnSpc>
                <a:spcPct val="90000"/>
              </a:lnSpc>
              <a:spcBef>
                <a:spcPts val="1000"/>
              </a:spcBef>
              <a:spcAft>
                <a:spcPts val="0"/>
              </a:spcAft>
              <a:buClrTx/>
              <a:buSzTx/>
              <a:tabLst/>
              <a:defRPr/>
            </a:pPr>
            <a:r>
              <a:rPr lang="en-US" dirty="0"/>
              <a:t>Sample Text-Franklin Gothic Book</a:t>
            </a:r>
          </a:p>
          <a:p>
            <a:pPr lvl="0"/>
            <a:endParaRPr lang="en-US" dirty="0"/>
          </a:p>
        </p:txBody>
      </p:sp>
      <p:sp>
        <p:nvSpPr>
          <p:cNvPr id="5" name="Date Placeholder 4">
            <a:extLst>
              <a:ext uri="{FF2B5EF4-FFF2-40B4-BE49-F238E27FC236}">
                <a16:creationId xmlns:a16="http://schemas.microsoft.com/office/drawing/2014/main" id="{2D410BCE-40B7-4AB5-9468-05A82C1CBEE8}"/>
              </a:ext>
            </a:extLst>
          </p:cNvPr>
          <p:cNvSpPr>
            <a:spLocks noGrp="1"/>
          </p:cNvSpPr>
          <p:nvPr>
            <p:ph type="dt" sz="half" idx="10"/>
          </p:nvPr>
        </p:nvSpPr>
        <p:spPr/>
        <p:txBody>
          <a:bodyPr/>
          <a:lstStyle/>
          <a:p>
            <a:fld id="{EC2168AF-37D9-4373-B5D1-9045F49DAA2D}" type="datetimeFigureOut">
              <a:rPr lang="en-US" smtClean="0"/>
              <a:t>1/14/2026</a:t>
            </a:fld>
            <a:endParaRPr lang="en-US"/>
          </a:p>
        </p:txBody>
      </p:sp>
      <p:sp>
        <p:nvSpPr>
          <p:cNvPr id="6" name="Footer Placeholder 5">
            <a:extLst>
              <a:ext uri="{FF2B5EF4-FFF2-40B4-BE49-F238E27FC236}">
                <a16:creationId xmlns:a16="http://schemas.microsoft.com/office/drawing/2014/main" id="{322AA18B-A967-42F9-960F-C4055BF5B6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D96A7E-9406-4D35-8FB1-E2CE25591567}"/>
              </a:ext>
            </a:extLst>
          </p:cNvPr>
          <p:cNvSpPr>
            <a:spLocks noGrp="1"/>
          </p:cNvSpPr>
          <p:nvPr>
            <p:ph type="sldNum" sz="quarter" idx="12"/>
          </p:nvPr>
        </p:nvSpPr>
        <p:spPr/>
        <p:txBody>
          <a:bodyPr/>
          <a:lstStyle/>
          <a:p>
            <a:fld id="{BBCA8C40-DF7B-4DA2-82C7-8C06D3EA14F1}" type="slidenum">
              <a:rPr lang="en-US" smtClean="0"/>
              <a:t>‹#›</a:t>
            </a:fld>
            <a:endParaRPr lang="en-US"/>
          </a:p>
        </p:txBody>
      </p:sp>
    </p:spTree>
    <p:extLst>
      <p:ext uri="{BB962C8B-B14F-4D97-AF65-F5344CB8AC3E}">
        <p14:creationId xmlns:p14="http://schemas.microsoft.com/office/powerpoint/2010/main" val="2752027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C12FD5-7E2D-4F82-963D-FAD2F7552E7D}"/>
              </a:ext>
            </a:extLst>
          </p:cNvPr>
          <p:cNvSpPr>
            <a:spLocks noGrp="1"/>
          </p:cNvSpPr>
          <p:nvPr>
            <p:ph type="dt" sz="half" idx="10"/>
          </p:nvPr>
        </p:nvSpPr>
        <p:spPr/>
        <p:txBody>
          <a:bodyPr/>
          <a:lstStyle/>
          <a:p>
            <a:fld id="{EC2168AF-37D9-4373-B5D1-9045F49DAA2D}" type="datetimeFigureOut">
              <a:rPr lang="en-US" smtClean="0"/>
              <a:t>1/14/2026</a:t>
            </a:fld>
            <a:endParaRPr lang="en-US"/>
          </a:p>
        </p:txBody>
      </p:sp>
      <p:sp>
        <p:nvSpPr>
          <p:cNvPr id="3" name="Footer Placeholder 2">
            <a:extLst>
              <a:ext uri="{FF2B5EF4-FFF2-40B4-BE49-F238E27FC236}">
                <a16:creationId xmlns:a16="http://schemas.microsoft.com/office/drawing/2014/main" id="{0FC1F718-14E6-4C27-A2AC-A25DA5CC6F8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7B6E67-A82E-42CA-AB78-1F6FF390DF8F}"/>
              </a:ext>
            </a:extLst>
          </p:cNvPr>
          <p:cNvSpPr>
            <a:spLocks noGrp="1"/>
          </p:cNvSpPr>
          <p:nvPr>
            <p:ph type="sldNum" sz="quarter" idx="12"/>
          </p:nvPr>
        </p:nvSpPr>
        <p:spPr/>
        <p:txBody>
          <a:bodyPr/>
          <a:lstStyle/>
          <a:p>
            <a:fld id="{BBCA8C40-DF7B-4DA2-82C7-8C06D3EA14F1}" type="slidenum">
              <a:rPr lang="en-US" smtClean="0"/>
              <a:t>‹#›</a:t>
            </a:fld>
            <a:endParaRPr lang="en-US"/>
          </a:p>
        </p:txBody>
      </p:sp>
      <p:pic>
        <p:nvPicPr>
          <p:cNvPr id="7" name="Picture 6">
            <a:extLst>
              <a:ext uri="{FF2B5EF4-FFF2-40B4-BE49-F238E27FC236}">
                <a16:creationId xmlns:a16="http://schemas.microsoft.com/office/drawing/2014/main" id="{E99FAEC3-72F8-4909-AFBD-B034513455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8" name="Title 6">
            <a:extLst>
              <a:ext uri="{FF2B5EF4-FFF2-40B4-BE49-F238E27FC236}">
                <a16:creationId xmlns:a16="http://schemas.microsoft.com/office/drawing/2014/main" id="{94B1AA49-619D-4167-BC8E-90DB3BD19C48}"/>
              </a:ext>
            </a:extLst>
          </p:cNvPr>
          <p:cNvSpPr>
            <a:spLocks noGrp="1"/>
          </p:cNvSpPr>
          <p:nvPr>
            <p:ph type="title" hasCustomPrompt="1"/>
          </p:nvPr>
        </p:nvSpPr>
        <p:spPr>
          <a:xfrm>
            <a:off x="838200" y="1593850"/>
            <a:ext cx="10515600" cy="1325563"/>
          </a:xfrm>
        </p:spPr>
        <p:txBody>
          <a:bodyPr>
            <a:normAutofit/>
          </a:bodyPr>
          <a:lstStyle>
            <a:lvl1pPr>
              <a:defRPr sz="4000">
                <a:solidFill>
                  <a:srgbClr val="0A4B6F"/>
                </a:solidFill>
              </a:defRPr>
            </a:lvl1pPr>
          </a:lstStyle>
          <a:p>
            <a:r>
              <a:rPr lang="en-US" dirty="0"/>
              <a:t>Sample Title-Franklin Gothic Medium - 40 </a:t>
            </a:r>
            <a:r>
              <a:rPr lang="en-US" dirty="0" err="1"/>
              <a:t>pt</a:t>
            </a:r>
            <a:br>
              <a:rPr lang="en-US" dirty="0"/>
            </a:br>
            <a:r>
              <a:rPr lang="en-US" dirty="0"/>
              <a:t>(this style with smaller branding for use when representing extensive content only)</a:t>
            </a:r>
          </a:p>
        </p:txBody>
      </p:sp>
    </p:spTree>
    <p:extLst>
      <p:ext uri="{BB962C8B-B14F-4D97-AF65-F5344CB8AC3E}">
        <p14:creationId xmlns:p14="http://schemas.microsoft.com/office/powerpoint/2010/main" val="2424344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759BB7-A19E-4C46-9F94-2827A17842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DC02977-DA0F-4559-A7F3-18B65A931B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8FC8E95-B653-4510-AE29-8D200DF0C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2168AF-37D9-4373-B5D1-9045F49DAA2D}" type="datetimeFigureOut">
              <a:rPr lang="en-US" smtClean="0"/>
              <a:t>1/14/2026</a:t>
            </a:fld>
            <a:endParaRPr lang="en-US"/>
          </a:p>
        </p:txBody>
      </p:sp>
      <p:sp>
        <p:nvSpPr>
          <p:cNvPr id="5" name="Footer Placeholder 4">
            <a:extLst>
              <a:ext uri="{FF2B5EF4-FFF2-40B4-BE49-F238E27FC236}">
                <a16:creationId xmlns:a16="http://schemas.microsoft.com/office/drawing/2014/main" id="{4B293F35-0CE6-4D9A-9777-59A0343A4A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59A5803-2528-451B-A39A-BE5E4A82CF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CA8C40-DF7B-4DA2-82C7-8C06D3EA14F1}" type="slidenum">
              <a:rPr lang="en-US" smtClean="0"/>
              <a:t>‹#›</a:t>
            </a:fld>
            <a:endParaRPr lang="en-US"/>
          </a:p>
        </p:txBody>
      </p:sp>
    </p:spTree>
    <p:extLst>
      <p:ext uri="{BB962C8B-B14F-4D97-AF65-F5344CB8AC3E}">
        <p14:creationId xmlns:p14="http://schemas.microsoft.com/office/powerpoint/2010/main" val="988355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dceo.illinois.gov/content/dam/soi/en/web/dceo/expandrelocate/incentives/documents/2026-wolfe-hamilton-revised-ex-d.pdf"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hyperlink" Target="https://dceo.illinois.gov/content/dam/soi/en/web/dceo/expandrelocate/incentives/documents/2026-wolfe-hamilton-payroll.xls"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dceo.illinois.gov/content/dam/soi/en/web/dceo/expandrelocate/incentives/documents/edge-annual-reporting-requirements.pdf" TargetMode="External"/><Relationship Id="rId2" Type="http://schemas.openxmlformats.org/officeDocument/2006/relationships/hyperlink" Target="mailto:CEO.EDGE@Illinois.gov" TargetMode="External"/><Relationship Id="rId1" Type="http://schemas.openxmlformats.org/officeDocument/2006/relationships/slideLayout" Target="../slideLayouts/slideLayout2.xml"/><Relationship Id="rId5" Type="http://schemas.openxmlformats.org/officeDocument/2006/relationships/hyperlink" Target="https://dceo.illinois.gov/content/dam/soi/en/web/dceo/expandrelocate/incentives/documents/edge-tax-credit-certificate-faqs.pdf" TargetMode="External"/><Relationship Id="rId4" Type="http://schemas.openxmlformats.org/officeDocument/2006/relationships/hyperlink" Target="https://app.smartsheet.com/b/form/7f487e8602814bb9bf7ad1b83a4d558b"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dceo.illinois.gov/content/dam/soi/en/web/dceo/expandrelocate/incentives/documents/policy-clarification-employee-project-location-certification.pdf" TargetMode="External"/><Relationship Id="rId2" Type="http://schemas.openxmlformats.org/officeDocument/2006/relationships/hyperlink" Target="https://dceo.illinois.gov/content/dam/soi/en/web/dceo/expandrelocate/incentives/documents/employee-project-location-certification.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dceo.illinois.gov/content/dam/soi/en/web/dceo/expandrelocate/incentives/documents/edge-program-sexual-harassment-policy-report-form-fillable-.pdf" TargetMode="External"/><Relationship Id="rId3" Type="http://schemas.openxmlformats.org/officeDocument/2006/relationships/hyperlink" Target="https://dceo.illinois.gov/content/dam/soi/en/web/dceo/expandrelocate/incentives/documents/edge-exhibit-d-fillable.pdf" TargetMode="External"/><Relationship Id="rId7" Type="http://schemas.openxmlformats.org/officeDocument/2006/relationships/hyperlink" Target="https://dceo.illinois.gov/content/dam/soi/en/web/dceo/expandrelocate/incentives/documents/edge-program-vendor-diversity-and-sexual-harassment-policy-report-form.pdf" TargetMode="External"/><Relationship Id="rId2" Type="http://schemas.openxmlformats.org/officeDocument/2006/relationships/hyperlink" Target="https://dceo.illinois.gov/content/dam/soi/en/web/dceo/expandrelocate/incentives/documents/edge-annual-reporting-requirements.pdf" TargetMode="External"/><Relationship Id="rId1" Type="http://schemas.openxmlformats.org/officeDocument/2006/relationships/slideLayout" Target="../slideLayouts/slideLayout2.xml"/><Relationship Id="rId6" Type="http://schemas.openxmlformats.org/officeDocument/2006/relationships/hyperlink" Target="https://dceo.illinois.gov/content/dam/soi/en/web/dceo/expandrelocate/incentives/documents/edge-program-vendor-diversity-policy-report-form-fillable.pdf" TargetMode="External"/><Relationship Id="rId5" Type="http://schemas.openxmlformats.org/officeDocument/2006/relationships/hyperlink" Target="https://dceo.illinois.gov/content/dam/soi/en/web/dceo/expandrelocate/incentives/documents/employee-project-location-certification.pdf" TargetMode="External"/><Relationship Id="rId10" Type="http://schemas.openxmlformats.org/officeDocument/2006/relationships/hyperlink" Target="https://dceoapps.ildceo.net/ilcorpacct/corpacct/AboutUs.aspx" TargetMode="External"/><Relationship Id="rId4" Type="http://schemas.openxmlformats.org/officeDocument/2006/relationships/hyperlink" Target="https://dceo.illinois.gov/content/dam/soi/en/web/dceo/expandrelocate/incentives/documents/edge-exhibit-e-payroll-report.xls" TargetMode="External"/><Relationship Id="rId9" Type="http://schemas.openxmlformats.org/officeDocument/2006/relationships/hyperlink" Target="https://app.smartsheet.com/b/form/7f487e8602814bb9bf7ad1b83a4d558b"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dceo.illinois.gov/content/dam/soi/en/web/dceo/expandrelocate/incentives/documents/edge-program-sexual-harassment-policy-report-form-fillable-.pdf" TargetMode="External"/><Relationship Id="rId2" Type="http://schemas.openxmlformats.org/officeDocument/2006/relationships/hyperlink" Target="https://dceo.illinois.gov/content/dam/soi/en/web/dceo/expandrelocate/incentives/documents/edge-program-vendor-diversity-policy-report-form-fillable.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dceoapps.ildceo.net/ilcorpacct/corpacct/AboutUs.aspx"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app.smartsheet.com/b/form/7f487e8602814bb9bf7ad1b83a4d558b"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A72D9-9BDB-43DF-9181-30378BD4D869}"/>
              </a:ext>
            </a:extLst>
          </p:cNvPr>
          <p:cNvSpPr>
            <a:spLocks noGrp="1"/>
          </p:cNvSpPr>
          <p:nvPr>
            <p:ph type="ctrTitle"/>
          </p:nvPr>
        </p:nvSpPr>
        <p:spPr>
          <a:xfrm>
            <a:off x="2188028" y="1469203"/>
            <a:ext cx="9144000" cy="1049365"/>
          </a:xfrm>
        </p:spPr>
        <p:txBody>
          <a:bodyPr/>
          <a:lstStyle/>
          <a:p>
            <a:pPr algn="r"/>
            <a:r>
              <a:rPr lang="en-US" dirty="0">
                <a:solidFill>
                  <a:srgbClr val="0A4B6F"/>
                </a:solidFill>
                <a:latin typeface="Franklin Gothic Medium" panose="020B0603020102020204" pitchFamily="34" charset="0"/>
                <a:cs typeface="Aharoni" panose="020B0604020202020204" pitchFamily="2" charset="-79"/>
              </a:rPr>
              <a:t>EDGE Tax Credit Program</a:t>
            </a:r>
          </a:p>
        </p:txBody>
      </p:sp>
      <p:sp>
        <p:nvSpPr>
          <p:cNvPr id="3" name="Subtitle 2">
            <a:extLst>
              <a:ext uri="{FF2B5EF4-FFF2-40B4-BE49-F238E27FC236}">
                <a16:creationId xmlns:a16="http://schemas.microsoft.com/office/drawing/2014/main" id="{6BF102F3-7B60-46BE-8BEE-CD22FABDA334}"/>
              </a:ext>
            </a:extLst>
          </p:cNvPr>
          <p:cNvSpPr>
            <a:spLocks noGrp="1"/>
          </p:cNvSpPr>
          <p:nvPr>
            <p:ph type="subTitle" idx="4294967295"/>
          </p:nvPr>
        </p:nvSpPr>
        <p:spPr>
          <a:xfrm>
            <a:off x="2188028" y="2392363"/>
            <a:ext cx="9144000" cy="1655762"/>
          </a:xfrm>
        </p:spPr>
        <p:txBody>
          <a:bodyPr>
            <a:normAutofit/>
          </a:bodyPr>
          <a:lstStyle/>
          <a:p>
            <a:pPr marL="0" indent="0" algn="r">
              <a:buNone/>
            </a:pPr>
            <a:r>
              <a:rPr lang="en-US" sz="2800" dirty="0">
                <a:solidFill>
                  <a:srgbClr val="0A4B6F"/>
                </a:solidFill>
                <a:latin typeface="Franklin Gothic Book" panose="020B0503020102020204" pitchFamily="34" charset="0"/>
              </a:rPr>
              <a:t>Economic Development for a Growing Economy</a:t>
            </a:r>
          </a:p>
          <a:p>
            <a:pPr algn="r"/>
            <a:endParaRPr lang="en-US" sz="2800" dirty="0">
              <a:solidFill>
                <a:srgbClr val="0A4B6F"/>
              </a:solidFill>
              <a:latin typeface="Franklin Gothic Book" panose="020B0503020102020204" pitchFamily="34" charset="0"/>
            </a:endParaRPr>
          </a:p>
          <a:p>
            <a:pPr marL="0" indent="0" algn="r">
              <a:buNone/>
            </a:pPr>
            <a:r>
              <a:rPr lang="en-US" sz="2800" dirty="0">
                <a:solidFill>
                  <a:srgbClr val="0A4B6F"/>
                </a:solidFill>
                <a:latin typeface="Franklin Gothic Book" panose="020B0503020102020204" pitchFamily="34" charset="0"/>
              </a:rPr>
              <a:t>2026 Reporting Requirements &amp; FAQs</a:t>
            </a:r>
          </a:p>
        </p:txBody>
      </p:sp>
    </p:spTree>
    <p:extLst>
      <p:ext uri="{BB962C8B-B14F-4D97-AF65-F5344CB8AC3E}">
        <p14:creationId xmlns:p14="http://schemas.microsoft.com/office/powerpoint/2010/main" val="780519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E6C5-D627-4C66-8210-B9B37301B4F3}"/>
              </a:ext>
            </a:extLst>
          </p:cNvPr>
          <p:cNvSpPr>
            <a:spLocks noGrp="1"/>
          </p:cNvSpPr>
          <p:nvPr>
            <p:ph type="title"/>
          </p:nvPr>
        </p:nvSpPr>
        <p:spPr>
          <a:xfrm>
            <a:off x="838200" y="446921"/>
            <a:ext cx="10515600" cy="649515"/>
          </a:xfrm>
        </p:spPr>
        <p:txBody>
          <a:bodyPr>
            <a:noAutofit/>
          </a:bodyPr>
          <a:lstStyle/>
          <a:p>
            <a:br>
              <a:rPr lang="en-US" dirty="0">
                <a:solidFill>
                  <a:srgbClr val="0A4B6F"/>
                </a:solidFill>
                <a:latin typeface="Franklin Gothic Medium" panose="020B0603020102020204" pitchFamily="34" charset="0"/>
                <a:cs typeface="Aharoni" panose="020B0604020202020204" pitchFamily="2" charset="-79"/>
              </a:rPr>
            </a:br>
            <a:r>
              <a:rPr lang="en-US" dirty="0">
                <a:solidFill>
                  <a:srgbClr val="0A4B6F"/>
                </a:solidFill>
                <a:latin typeface="Franklin Gothic Medium" panose="020B0603020102020204" pitchFamily="34" charset="0"/>
                <a:cs typeface="Aharoni" panose="020B0604020202020204" pitchFamily="2" charset="-79"/>
              </a:rPr>
              <a:t>EDGE Tax Report FAQs – Exhibit D (Jobs Report)</a:t>
            </a:r>
            <a:br>
              <a:rPr lang="en-US" dirty="0">
                <a:solidFill>
                  <a:srgbClr val="0A4B6F"/>
                </a:solidFill>
                <a:latin typeface="Franklin Gothic Book" panose="020B0503020102020204" pitchFamily="34" charset="0"/>
              </a:rPr>
            </a:br>
            <a:endParaRPr lang="en-US" dirty="0"/>
          </a:p>
        </p:txBody>
      </p:sp>
      <p:sp>
        <p:nvSpPr>
          <p:cNvPr id="6" name="TextBox 5">
            <a:extLst>
              <a:ext uri="{FF2B5EF4-FFF2-40B4-BE49-F238E27FC236}">
                <a16:creationId xmlns:a16="http://schemas.microsoft.com/office/drawing/2014/main" id="{3CE96F30-8CC4-419D-8F6E-B1C5D7435D43}"/>
              </a:ext>
            </a:extLst>
          </p:cNvPr>
          <p:cNvSpPr txBox="1"/>
          <p:nvPr/>
        </p:nvSpPr>
        <p:spPr>
          <a:xfrm>
            <a:off x="570369" y="1208580"/>
            <a:ext cx="11051262" cy="4693593"/>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A4B6F"/>
                </a:solidFill>
                <a:latin typeface="Franklin Gothic Book" panose="020B0503020102020204" pitchFamily="34" charset="0"/>
              </a:rPr>
              <a:t>What is the difference between retained employees and baseline employees?</a:t>
            </a:r>
          </a:p>
          <a:p>
            <a:pPr marL="742950" lvl="1" indent="-285750">
              <a:buFont typeface="Arial" panose="020B0604020202020204" pitchFamily="34" charset="0"/>
              <a:buChar char="•"/>
            </a:pPr>
            <a:r>
              <a:rPr lang="en-US" dirty="0">
                <a:solidFill>
                  <a:srgbClr val="0A4B6F"/>
                </a:solidFill>
                <a:latin typeface="Franklin Gothic Book" panose="020B0503020102020204" pitchFamily="34" charset="0"/>
              </a:rPr>
              <a:t>Some EDGE recipients may receive credit for Retained Employees, while others are required to maintain a Project Baseline, Statewide Baseline, both a Project and Statewide Baseline, or all the above. EDGE agreements dated October 2017 or later will have a Baseline Employee requirement.</a:t>
            </a:r>
          </a:p>
          <a:p>
            <a:pPr lvl="1"/>
            <a:endParaRPr lang="en-US" sz="900" dirty="0">
              <a:solidFill>
                <a:srgbClr val="0A4B6F"/>
              </a:solidFill>
              <a:latin typeface="Franklin Gothic Book" panose="020B0503020102020204" pitchFamily="34" charset="0"/>
            </a:endParaRPr>
          </a:p>
          <a:p>
            <a:pPr marL="742950" lvl="1" indent="-285750">
              <a:buFont typeface="Arial" panose="020B0604020202020204" pitchFamily="34" charset="0"/>
              <a:buChar char="•"/>
            </a:pPr>
            <a:r>
              <a:rPr lang="en-US" dirty="0">
                <a:solidFill>
                  <a:srgbClr val="0A4B6F"/>
                </a:solidFill>
                <a:latin typeface="Franklin Gothic Book" panose="020B0503020102020204" pitchFamily="34" charset="0"/>
              </a:rPr>
              <a:t>If your EDGE agreement provides credit for Retained Employees, that can be found in your EDGE agreement, or possibly within subsequent amendment(s). This is typically addressed in Section 4 (or IV) Company’s Covenants. If your EDGE agreement requires Baseline Employees, that can also be found in your EDGE agreement, or possibly within subsequent amendment(s). This is typically addressed in Section 4 (or IV) Company’s Covenants, specifically under New Employees.</a:t>
            </a:r>
          </a:p>
          <a:p>
            <a:pPr lvl="1"/>
            <a:endParaRPr lang="en-US" sz="900" dirty="0">
              <a:solidFill>
                <a:srgbClr val="0A4B6F"/>
              </a:solidFill>
              <a:latin typeface="Franklin Gothic Book" panose="020B0503020102020204" pitchFamily="34" charset="0"/>
            </a:endParaRPr>
          </a:p>
          <a:p>
            <a:pPr marL="742950" lvl="1" indent="-285750">
              <a:buFont typeface="Arial" panose="020B0604020202020204" pitchFamily="34" charset="0"/>
              <a:buChar char="•"/>
            </a:pPr>
            <a:r>
              <a:rPr lang="en-US" dirty="0">
                <a:solidFill>
                  <a:srgbClr val="0A4B6F"/>
                </a:solidFill>
                <a:latin typeface="Franklin Gothic Book" panose="020B0503020102020204" pitchFamily="34" charset="0"/>
              </a:rPr>
              <a:t>When completing the Exhibit D, please pay close attention to your EDGE agreement and how it addresses Retained Employees or Baseline Employees. If your Retained Employee requirement is zero (0), you must put zero (0) where applicable. There is a section on the Exhibit D that specifically addresses Baseline Employees.</a:t>
            </a:r>
          </a:p>
        </p:txBody>
      </p:sp>
    </p:spTree>
    <p:extLst>
      <p:ext uri="{BB962C8B-B14F-4D97-AF65-F5344CB8AC3E}">
        <p14:creationId xmlns:p14="http://schemas.microsoft.com/office/powerpoint/2010/main" val="249463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E6C5-D627-4C66-8210-B9B37301B4F3}"/>
              </a:ext>
            </a:extLst>
          </p:cNvPr>
          <p:cNvSpPr>
            <a:spLocks noGrp="1"/>
          </p:cNvSpPr>
          <p:nvPr>
            <p:ph type="title"/>
          </p:nvPr>
        </p:nvSpPr>
        <p:spPr>
          <a:xfrm>
            <a:off x="838200" y="524560"/>
            <a:ext cx="10515600" cy="649515"/>
          </a:xfrm>
        </p:spPr>
        <p:txBody>
          <a:bodyPr>
            <a:noAutofit/>
          </a:bodyPr>
          <a:lstStyle/>
          <a:p>
            <a:br>
              <a:rPr lang="en-US" dirty="0">
                <a:solidFill>
                  <a:srgbClr val="0A4B6F"/>
                </a:solidFill>
                <a:latin typeface="Franklin Gothic Medium" panose="020B0603020102020204" pitchFamily="34" charset="0"/>
                <a:cs typeface="Aharoni" panose="020B0604020202020204" pitchFamily="2" charset="-79"/>
              </a:rPr>
            </a:br>
            <a:r>
              <a:rPr lang="en-US" dirty="0">
                <a:solidFill>
                  <a:srgbClr val="0A4B6F"/>
                </a:solidFill>
                <a:latin typeface="Franklin Gothic Medium" panose="020B0603020102020204" pitchFamily="34" charset="0"/>
                <a:cs typeface="Aharoni" panose="020B0604020202020204" pitchFamily="2" charset="-79"/>
              </a:rPr>
              <a:t>EDGE Tax Report FAQs – Exhibit D (Jobs Report)</a:t>
            </a:r>
            <a:br>
              <a:rPr lang="en-US" dirty="0">
                <a:solidFill>
                  <a:srgbClr val="0A4B6F"/>
                </a:solidFill>
                <a:latin typeface="Franklin Gothic Book" panose="020B0503020102020204" pitchFamily="34" charset="0"/>
              </a:rPr>
            </a:br>
            <a:endParaRPr lang="en-US" dirty="0"/>
          </a:p>
        </p:txBody>
      </p:sp>
      <p:sp>
        <p:nvSpPr>
          <p:cNvPr id="6" name="TextBox 5">
            <a:extLst>
              <a:ext uri="{FF2B5EF4-FFF2-40B4-BE49-F238E27FC236}">
                <a16:creationId xmlns:a16="http://schemas.microsoft.com/office/drawing/2014/main" id="{3CE96F30-8CC4-419D-8F6E-B1C5D7435D43}"/>
              </a:ext>
            </a:extLst>
          </p:cNvPr>
          <p:cNvSpPr txBox="1"/>
          <p:nvPr/>
        </p:nvSpPr>
        <p:spPr>
          <a:xfrm>
            <a:off x="570369" y="1335179"/>
            <a:ext cx="11051262" cy="4647426"/>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A4B6F"/>
                </a:solidFill>
                <a:latin typeface="Franklin Gothic Book" panose="020B0503020102020204" pitchFamily="34" charset="0"/>
              </a:rPr>
              <a:t>The 2026 EDGE FAQ document includes a line-by-line breakdown to help you complete your Exhibit D. Items addressed include:</a:t>
            </a:r>
          </a:p>
          <a:p>
            <a:endParaRPr lang="en-US" sz="400" dirty="0">
              <a:solidFill>
                <a:srgbClr val="0A4B6F"/>
              </a:solidFill>
              <a:latin typeface="Franklin Gothic Book" panose="020B0503020102020204" pitchFamily="34" charset="0"/>
            </a:endParaRPr>
          </a:p>
          <a:p>
            <a:pPr marL="1371600" lvl="2" indent="-457200">
              <a:buFont typeface="Arial" panose="020B0604020202020204" pitchFamily="34" charset="0"/>
              <a:buChar char="•"/>
            </a:pPr>
            <a:r>
              <a:rPr lang="en-US" sz="2800" dirty="0">
                <a:solidFill>
                  <a:srgbClr val="0A4B6F"/>
                </a:solidFill>
                <a:latin typeface="Franklin Gothic Book" panose="020B0503020102020204" pitchFamily="34" charset="0"/>
              </a:rPr>
              <a:t>Business Contact Information</a:t>
            </a:r>
          </a:p>
          <a:p>
            <a:pPr lvl="2"/>
            <a:endParaRPr lang="en-US" sz="800" dirty="0">
              <a:solidFill>
                <a:srgbClr val="0A4B6F"/>
              </a:solidFill>
              <a:latin typeface="Franklin Gothic Book" panose="020B0503020102020204" pitchFamily="34" charset="0"/>
            </a:endParaRPr>
          </a:p>
          <a:p>
            <a:pPr marL="1371600" lvl="2" indent="-457200">
              <a:buFont typeface="Arial" panose="020B0604020202020204" pitchFamily="34" charset="0"/>
              <a:buChar char="•"/>
            </a:pPr>
            <a:r>
              <a:rPr lang="en-US" sz="2800" dirty="0">
                <a:solidFill>
                  <a:srgbClr val="0A4B6F"/>
                </a:solidFill>
                <a:latin typeface="Franklin Gothic Book" panose="020B0503020102020204" pitchFamily="34" charset="0"/>
              </a:rPr>
              <a:t>Exhibit D Preparer Contact Information</a:t>
            </a:r>
          </a:p>
          <a:p>
            <a:pPr lvl="2"/>
            <a:endParaRPr lang="en-US" sz="800" dirty="0">
              <a:solidFill>
                <a:srgbClr val="0A4B6F"/>
              </a:solidFill>
              <a:latin typeface="Franklin Gothic Book" panose="020B0503020102020204" pitchFamily="34" charset="0"/>
            </a:endParaRPr>
          </a:p>
          <a:p>
            <a:pPr marL="1371600" lvl="2" indent="-457200">
              <a:buFont typeface="Arial" panose="020B0604020202020204" pitchFamily="34" charset="0"/>
              <a:buChar char="•"/>
            </a:pPr>
            <a:r>
              <a:rPr lang="en-US" sz="2800" dirty="0">
                <a:solidFill>
                  <a:srgbClr val="0A4B6F"/>
                </a:solidFill>
                <a:latin typeface="Franklin Gothic Book" panose="020B0503020102020204" pitchFamily="34" charset="0"/>
              </a:rPr>
              <a:t>Job-Creation/Retention</a:t>
            </a:r>
          </a:p>
          <a:p>
            <a:pPr lvl="2"/>
            <a:endParaRPr lang="en-US" sz="400" dirty="0">
              <a:solidFill>
                <a:srgbClr val="0A4B6F"/>
              </a:solidFill>
              <a:latin typeface="Franklin Gothic Book" panose="020B0503020102020204" pitchFamily="34" charset="0"/>
            </a:endParaRPr>
          </a:p>
          <a:p>
            <a:pPr marL="1828800" lvl="3" indent="-457200">
              <a:buFont typeface="Arial" panose="020B0604020202020204" pitchFamily="34" charset="0"/>
              <a:buChar char="•"/>
            </a:pPr>
            <a:r>
              <a:rPr lang="en-US" sz="2400" dirty="0">
                <a:solidFill>
                  <a:srgbClr val="0A4B6F"/>
                </a:solidFill>
                <a:latin typeface="Franklin Gothic Book" panose="020B0503020102020204" pitchFamily="34" charset="0"/>
              </a:rPr>
              <a:t>Includes 5 bullet point items</a:t>
            </a:r>
          </a:p>
          <a:p>
            <a:pPr lvl="3"/>
            <a:endParaRPr lang="en-US" sz="800" dirty="0">
              <a:solidFill>
                <a:srgbClr val="0A4B6F"/>
              </a:solidFill>
              <a:latin typeface="Franklin Gothic Book" panose="020B0503020102020204" pitchFamily="34" charset="0"/>
            </a:endParaRPr>
          </a:p>
          <a:p>
            <a:pPr marL="1371600" lvl="2" indent="-457200">
              <a:buFont typeface="Arial" panose="020B0604020202020204" pitchFamily="34" charset="0"/>
              <a:buChar char="•"/>
            </a:pPr>
            <a:r>
              <a:rPr lang="en-US" sz="2800" dirty="0">
                <a:solidFill>
                  <a:srgbClr val="0A4B6F"/>
                </a:solidFill>
                <a:latin typeface="Franklin Gothic Book" panose="020B0503020102020204" pitchFamily="34" charset="0"/>
              </a:rPr>
              <a:t>Project Baseline/Statewide Baseline</a:t>
            </a:r>
          </a:p>
          <a:p>
            <a:pPr lvl="2"/>
            <a:endParaRPr lang="en-US" sz="400" dirty="0">
              <a:solidFill>
                <a:srgbClr val="0A4B6F"/>
              </a:solidFill>
              <a:latin typeface="Franklin Gothic Book" panose="020B0503020102020204" pitchFamily="34" charset="0"/>
            </a:endParaRPr>
          </a:p>
          <a:p>
            <a:pPr marL="1828800" lvl="3" indent="-457200">
              <a:buFont typeface="Arial" panose="020B0604020202020204" pitchFamily="34" charset="0"/>
              <a:buChar char="•"/>
            </a:pPr>
            <a:r>
              <a:rPr lang="en-US" sz="2400" dirty="0">
                <a:solidFill>
                  <a:srgbClr val="0A4B6F"/>
                </a:solidFill>
                <a:latin typeface="Franklin Gothic Book" panose="020B0503020102020204" pitchFamily="34" charset="0"/>
              </a:rPr>
              <a:t>Includes 2 bullet point items</a:t>
            </a:r>
          </a:p>
          <a:p>
            <a:pPr lvl="3"/>
            <a:endParaRPr lang="en-US" sz="800" dirty="0">
              <a:solidFill>
                <a:srgbClr val="0A4B6F"/>
              </a:solidFill>
              <a:latin typeface="Franklin Gothic Book" panose="020B0503020102020204" pitchFamily="34" charset="0"/>
            </a:endParaRPr>
          </a:p>
          <a:p>
            <a:pPr marL="1371600" lvl="2" indent="-457200">
              <a:buFont typeface="Arial" panose="020B0604020202020204" pitchFamily="34" charset="0"/>
              <a:buChar char="•"/>
            </a:pPr>
            <a:r>
              <a:rPr lang="en-US" sz="2800" dirty="0">
                <a:solidFill>
                  <a:srgbClr val="0A4B6F"/>
                </a:solidFill>
                <a:latin typeface="Franklin Gothic Book" panose="020B0503020102020204" pitchFamily="34" charset="0"/>
              </a:rPr>
              <a:t>Signature</a:t>
            </a:r>
          </a:p>
        </p:txBody>
      </p:sp>
    </p:spTree>
    <p:extLst>
      <p:ext uri="{BB962C8B-B14F-4D97-AF65-F5344CB8AC3E}">
        <p14:creationId xmlns:p14="http://schemas.microsoft.com/office/powerpoint/2010/main" val="3014512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39E42-2F53-40F5-89AB-5670109B28B6}"/>
              </a:ext>
            </a:extLst>
          </p:cNvPr>
          <p:cNvSpPr>
            <a:spLocks noGrp="1"/>
          </p:cNvSpPr>
          <p:nvPr>
            <p:ph type="title"/>
          </p:nvPr>
        </p:nvSpPr>
        <p:spPr/>
        <p:txBody>
          <a:bodyPr/>
          <a:lstStyle/>
          <a:p>
            <a:r>
              <a:rPr lang="en-US" dirty="0">
                <a:solidFill>
                  <a:srgbClr val="0A4B6F"/>
                </a:solidFill>
                <a:latin typeface="Franklin Gothic Medium" panose="020B0603020102020204" pitchFamily="34" charset="0"/>
                <a:cs typeface="Aharoni" panose="020B0604020202020204" pitchFamily="2" charset="-79"/>
                <a:hlinkClick r:id="rId2">
                  <a:extLst>
                    <a:ext uri="{A12FA001-AC4F-418D-AE19-62706E023703}">
                      <ahyp:hlinkClr xmlns:ahyp="http://schemas.microsoft.com/office/drawing/2018/hyperlinkcolor" val="tx"/>
                    </a:ext>
                  </a:extLst>
                </a:hlinkClick>
              </a:rPr>
              <a:t>Sample Exhibit D (Jobs Report)</a:t>
            </a:r>
            <a:endParaRPr lang="en-US" dirty="0">
              <a:solidFill>
                <a:srgbClr val="0A4B6F"/>
              </a:solidFill>
            </a:endParaRPr>
          </a:p>
        </p:txBody>
      </p:sp>
    </p:spTree>
    <p:extLst>
      <p:ext uri="{BB962C8B-B14F-4D97-AF65-F5344CB8AC3E}">
        <p14:creationId xmlns:p14="http://schemas.microsoft.com/office/powerpoint/2010/main" val="2385289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53A4-2AA5-4D0E-8923-0B43FA73CF87}"/>
              </a:ext>
            </a:extLst>
          </p:cNvPr>
          <p:cNvSpPr>
            <a:spLocks noGrp="1"/>
          </p:cNvSpPr>
          <p:nvPr>
            <p:ph type="title"/>
          </p:nvPr>
        </p:nvSpPr>
        <p:spPr>
          <a:xfrm>
            <a:off x="574096" y="211764"/>
            <a:ext cx="11043807" cy="1325563"/>
          </a:xfrm>
        </p:spPr>
        <p:txBody>
          <a:bodyPr>
            <a:noAutofit/>
          </a:bodyPr>
          <a:lstStyle/>
          <a:p>
            <a:br>
              <a:rPr lang="en-US" dirty="0">
                <a:solidFill>
                  <a:srgbClr val="0A4B6F"/>
                </a:solidFill>
                <a:latin typeface="Franklin Gothic Medium" panose="020B0603020102020204" pitchFamily="34" charset="0"/>
                <a:cs typeface="Aharoni" panose="020B0604020202020204" pitchFamily="2" charset="-79"/>
              </a:rPr>
            </a:br>
            <a:r>
              <a:rPr lang="en-US" dirty="0">
                <a:solidFill>
                  <a:srgbClr val="0A4B6F"/>
                </a:solidFill>
                <a:latin typeface="Franklin Gothic Medium" panose="020B0603020102020204" pitchFamily="34" charset="0"/>
                <a:cs typeface="Aharoni" panose="020B0604020202020204" pitchFamily="2" charset="-79"/>
              </a:rPr>
              <a:t>EDGE Tax Report FAQs – Exhibit E (Payroll Report)</a:t>
            </a:r>
            <a:br>
              <a:rPr lang="en-US" dirty="0">
                <a:solidFill>
                  <a:srgbClr val="0A4B6F"/>
                </a:solidFill>
                <a:latin typeface="Franklin Gothic Book" panose="020B0503020102020204" pitchFamily="34" charset="0"/>
              </a:rPr>
            </a:br>
            <a:endParaRPr lang="en-US" dirty="0"/>
          </a:p>
        </p:txBody>
      </p:sp>
      <p:sp>
        <p:nvSpPr>
          <p:cNvPr id="3" name="Text Placeholder 2">
            <a:extLst>
              <a:ext uri="{FF2B5EF4-FFF2-40B4-BE49-F238E27FC236}">
                <a16:creationId xmlns:a16="http://schemas.microsoft.com/office/drawing/2014/main" id="{5E973770-E537-4268-B5CC-595219D6B503}"/>
              </a:ext>
            </a:extLst>
          </p:cNvPr>
          <p:cNvSpPr>
            <a:spLocks noGrp="1"/>
          </p:cNvSpPr>
          <p:nvPr>
            <p:ph type="body" idx="1"/>
          </p:nvPr>
        </p:nvSpPr>
        <p:spPr>
          <a:xfrm>
            <a:off x="839788" y="1542059"/>
            <a:ext cx="5157787" cy="823912"/>
          </a:xfrm>
        </p:spPr>
        <p:txBody>
          <a:bodyPr>
            <a:noAutofit/>
          </a:bodyPr>
          <a:lstStyle/>
          <a:p>
            <a:r>
              <a:rPr lang="en-US" sz="2800" b="0" dirty="0">
                <a:solidFill>
                  <a:srgbClr val="0A4B6F"/>
                </a:solidFill>
                <a:latin typeface="Franklin Gothic Book" panose="020B0503020102020204" pitchFamily="34" charset="0"/>
              </a:rPr>
              <a:t>What tab on the Payroll report am I supposed to use?</a:t>
            </a:r>
          </a:p>
        </p:txBody>
      </p:sp>
      <p:sp>
        <p:nvSpPr>
          <p:cNvPr id="4" name="Content Placeholder 3">
            <a:extLst>
              <a:ext uri="{FF2B5EF4-FFF2-40B4-BE49-F238E27FC236}">
                <a16:creationId xmlns:a16="http://schemas.microsoft.com/office/drawing/2014/main" id="{D1B6B85B-9C82-4498-985A-B67A5D2B28F8}"/>
              </a:ext>
            </a:extLst>
          </p:cNvPr>
          <p:cNvSpPr>
            <a:spLocks noGrp="1"/>
          </p:cNvSpPr>
          <p:nvPr>
            <p:ph sz="half" idx="2"/>
          </p:nvPr>
        </p:nvSpPr>
        <p:spPr>
          <a:xfrm>
            <a:off x="839789" y="2505075"/>
            <a:ext cx="4983042" cy="3067589"/>
          </a:xfrm>
        </p:spPr>
        <p:txBody>
          <a:bodyPr>
            <a:normAutofit/>
          </a:bodyPr>
          <a:lstStyle/>
          <a:p>
            <a:pPr marR="0">
              <a:lnSpc>
                <a:spcPct val="80000"/>
              </a:lnSpc>
              <a:spcAft>
                <a:spcPts val="0"/>
              </a:spcAft>
              <a:tabLst>
                <a:tab pos="546735" algn="l"/>
              </a:tabLst>
            </a:pPr>
            <a:r>
              <a:rPr lang="en-US" sz="1800" dirty="0">
                <a:solidFill>
                  <a:srgbClr val="0A4B6F"/>
                </a:solidFill>
                <a:latin typeface="Franklin Gothic Book" panose="020B0503020102020204" pitchFamily="34" charset="0"/>
              </a:rPr>
              <a:t>For any New Employees, please use the “Master Payroll New Employees” tab. For any Retained Employees, please use the “Master Payroll Retained </a:t>
            </a:r>
            <a:r>
              <a:rPr lang="en-US" sz="1800" dirty="0" err="1">
                <a:solidFill>
                  <a:srgbClr val="0A4B6F"/>
                </a:solidFill>
                <a:latin typeface="Franklin Gothic Book" panose="020B0503020102020204" pitchFamily="34" charset="0"/>
              </a:rPr>
              <a:t>Empl</a:t>
            </a:r>
            <a:r>
              <a:rPr lang="en-US" sz="1800" dirty="0">
                <a:solidFill>
                  <a:srgbClr val="0A4B6F"/>
                </a:solidFill>
                <a:latin typeface="Franklin Gothic Book" panose="020B0503020102020204" pitchFamily="34" charset="0"/>
              </a:rPr>
              <a:t>” tab. For any Baseline Employees, please use the “Master Payroll Baseline </a:t>
            </a:r>
            <a:r>
              <a:rPr lang="en-US" sz="1800" dirty="0" err="1">
                <a:solidFill>
                  <a:srgbClr val="0A4B6F"/>
                </a:solidFill>
                <a:latin typeface="Franklin Gothic Book" panose="020B0503020102020204" pitchFamily="34" charset="0"/>
              </a:rPr>
              <a:t>Empl</a:t>
            </a:r>
            <a:r>
              <a:rPr lang="en-US" sz="1800" dirty="0">
                <a:solidFill>
                  <a:srgbClr val="0A4B6F"/>
                </a:solidFill>
                <a:latin typeface="Franklin Gothic Book" panose="020B0503020102020204" pitchFamily="34" charset="0"/>
              </a:rPr>
              <a:t>” tab.</a:t>
            </a:r>
          </a:p>
          <a:p>
            <a:pPr marR="0">
              <a:lnSpc>
                <a:spcPct val="80000"/>
              </a:lnSpc>
              <a:spcAft>
                <a:spcPts val="0"/>
              </a:spcAft>
              <a:tabLst>
                <a:tab pos="546735" algn="l"/>
              </a:tabLst>
            </a:pPr>
            <a:r>
              <a:rPr lang="en-US" sz="1800" dirty="0">
                <a:solidFill>
                  <a:srgbClr val="0A4B6F"/>
                </a:solidFill>
                <a:latin typeface="Franklin Gothic Book" panose="020B0503020102020204" pitchFamily="34" charset="0"/>
              </a:rPr>
              <a:t>If your agreement has a requirement for both Project and Statewide Baseline employees, feel free to duplicate the “Master Payroll Baseline </a:t>
            </a:r>
            <a:r>
              <a:rPr lang="en-US" sz="1800" dirty="0" err="1">
                <a:solidFill>
                  <a:srgbClr val="0A4B6F"/>
                </a:solidFill>
                <a:latin typeface="Franklin Gothic Book" panose="020B0503020102020204" pitchFamily="34" charset="0"/>
              </a:rPr>
              <a:t>Empl</a:t>
            </a:r>
            <a:r>
              <a:rPr lang="en-US" sz="1800" dirty="0">
                <a:solidFill>
                  <a:srgbClr val="0A4B6F"/>
                </a:solidFill>
                <a:latin typeface="Franklin Gothic Book" panose="020B0503020102020204" pitchFamily="34" charset="0"/>
              </a:rPr>
              <a:t>”, and please note which employee report is which. </a:t>
            </a:r>
          </a:p>
          <a:p>
            <a:pPr marL="229235" marR="0" indent="0">
              <a:spcBef>
                <a:spcPts val="790"/>
              </a:spcBef>
              <a:spcAft>
                <a:spcPts val="0"/>
              </a:spcAft>
              <a:tabLst>
                <a:tab pos="546735" algn="l"/>
              </a:tabLst>
            </a:pPr>
            <a:endParaRPr lang="en-US" sz="1800" b="0" dirty="0">
              <a:effectLst/>
              <a:latin typeface="Calibri" panose="020F0502020204030204" pitchFamily="34" charset="0"/>
              <a:ea typeface="Calibri" panose="020F0502020204030204" pitchFamily="34" charset="0"/>
            </a:endParaRPr>
          </a:p>
        </p:txBody>
      </p:sp>
      <p:sp>
        <p:nvSpPr>
          <p:cNvPr id="5" name="Text Placeholder 4">
            <a:extLst>
              <a:ext uri="{FF2B5EF4-FFF2-40B4-BE49-F238E27FC236}">
                <a16:creationId xmlns:a16="http://schemas.microsoft.com/office/drawing/2014/main" id="{C91AB64E-55A4-4EA5-9965-F7C3D927E464}"/>
              </a:ext>
            </a:extLst>
          </p:cNvPr>
          <p:cNvSpPr>
            <a:spLocks noGrp="1"/>
          </p:cNvSpPr>
          <p:nvPr>
            <p:ph type="body" sz="quarter" idx="3"/>
          </p:nvPr>
        </p:nvSpPr>
        <p:spPr>
          <a:xfrm>
            <a:off x="6194427" y="1542059"/>
            <a:ext cx="5183188" cy="823912"/>
          </a:xfrm>
        </p:spPr>
        <p:txBody>
          <a:bodyPr>
            <a:noAutofit/>
          </a:bodyPr>
          <a:lstStyle/>
          <a:p>
            <a:r>
              <a:rPr lang="en-US" sz="2800" b="0" dirty="0">
                <a:solidFill>
                  <a:srgbClr val="0A4B6F"/>
                </a:solidFill>
                <a:latin typeface="Franklin Gothic Book" panose="020B0503020102020204" pitchFamily="34" charset="0"/>
              </a:rPr>
              <a:t>What information is required on the top of each payroll tab?</a:t>
            </a:r>
          </a:p>
        </p:txBody>
      </p:sp>
      <p:sp>
        <p:nvSpPr>
          <p:cNvPr id="6" name="Content Placeholder 5">
            <a:extLst>
              <a:ext uri="{FF2B5EF4-FFF2-40B4-BE49-F238E27FC236}">
                <a16:creationId xmlns:a16="http://schemas.microsoft.com/office/drawing/2014/main" id="{82BEA7C8-13CC-4D04-B241-E605701822AB}"/>
              </a:ext>
            </a:extLst>
          </p:cNvPr>
          <p:cNvSpPr>
            <a:spLocks noGrp="1"/>
          </p:cNvSpPr>
          <p:nvPr>
            <p:ph sz="quarter" idx="4"/>
          </p:nvPr>
        </p:nvSpPr>
        <p:spPr>
          <a:xfrm>
            <a:off x="6194427" y="2433157"/>
            <a:ext cx="5675520" cy="2847761"/>
          </a:xfrm>
        </p:spPr>
        <p:txBody>
          <a:bodyPr>
            <a:noAutofit/>
          </a:bodyPr>
          <a:lstStyle/>
          <a:p>
            <a:pPr>
              <a:lnSpc>
                <a:spcPct val="80000"/>
              </a:lnSpc>
            </a:pPr>
            <a:r>
              <a:rPr lang="en-US" sz="1800" dirty="0">
                <a:solidFill>
                  <a:srgbClr val="0A4B6F"/>
                </a:solidFill>
                <a:latin typeface="Franklin Gothic Book" panose="020B0503020102020204" pitchFamily="34" charset="0"/>
              </a:rPr>
              <a:t>The full Company Name, as listed in the EDGE agreement or any subsequent amendment(s). All Project Locations listed in the EDGE agreement or any subsequent amendment(s). The EDGE Agreement date. Company’s tax year-end date for the period you are seeking EDGE credit. Tax credit percentage per agreement for New Employees. If applicable, required Statewide Full-Time Employment Baseline and actual Statewide Full-Time Employment. If applicable, the actual Project Full-Time Employment Baseline and required Project Full-Time Employment Baseline.</a:t>
            </a:r>
          </a:p>
        </p:txBody>
      </p:sp>
    </p:spTree>
    <p:extLst>
      <p:ext uri="{BB962C8B-B14F-4D97-AF65-F5344CB8AC3E}">
        <p14:creationId xmlns:p14="http://schemas.microsoft.com/office/powerpoint/2010/main" val="3186253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53A4-2AA5-4D0E-8923-0B43FA73CF87}"/>
              </a:ext>
            </a:extLst>
          </p:cNvPr>
          <p:cNvSpPr>
            <a:spLocks noGrp="1"/>
          </p:cNvSpPr>
          <p:nvPr>
            <p:ph type="title"/>
          </p:nvPr>
        </p:nvSpPr>
        <p:spPr>
          <a:xfrm>
            <a:off x="475671" y="211764"/>
            <a:ext cx="11043807" cy="1325563"/>
          </a:xfrm>
        </p:spPr>
        <p:txBody>
          <a:bodyPr>
            <a:noAutofit/>
          </a:bodyPr>
          <a:lstStyle/>
          <a:p>
            <a:br>
              <a:rPr lang="en-US" dirty="0">
                <a:solidFill>
                  <a:srgbClr val="0A4B6F"/>
                </a:solidFill>
                <a:latin typeface="Franklin Gothic Medium" panose="020B0603020102020204" pitchFamily="34" charset="0"/>
                <a:cs typeface="Aharoni" panose="020B0604020202020204" pitchFamily="2" charset="-79"/>
              </a:rPr>
            </a:br>
            <a:r>
              <a:rPr lang="en-US" dirty="0">
                <a:solidFill>
                  <a:srgbClr val="0A4B6F"/>
                </a:solidFill>
                <a:latin typeface="Franklin Gothic Medium" panose="020B0603020102020204" pitchFamily="34" charset="0"/>
                <a:cs typeface="Aharoni" panose="020B0604020202020204" pitchFamily="2" charset="-79"/>
              </a:rPr>
              <a:t>EDGE Tax Report FAQs – Exhibit E (Payroll Report)</a:t>
            </a:r>
            <a:br>
              <a:rPr lang="en-US" dirty="0">
                <a:solidFill>
                  <a:srgbClr val="0A4B6F"/>
                </a:solidFill>
                <a:latin typeface="Franklin Gothic Book" panose="020B0503020102020204" pitchFamily="34" charset="0"/>
              </a:rPr>
            </a:br>
            <a:endParaRPr lang="en-US" dirty="0"/>
          </a:p>
        </p:txBody>
      </p:sp>
      <p:sp>
        <p:nvSpPr>
          <p:cNvPr id="3" name="Text Placeholder 2">
            <a:extLst>
              <a:ext uri="{FF2B5EF4-FFF2-40B4-BE49-F238E27FC236}">
                <a16:creationId xmlns:a16="http://schemas.microsoft.com/office/drawing/2014/main" id="{5E973770-E537-4268-B5CC-595219D6B503}"/>
              </a:ext>
            </a:extLst>
          </p:cNvPr>
          <p:cNvSpPr>
            <a:spLocks noGrp="1"/>
          </p:cNvSpPr>
          <p:nvPr>
            <p:ph type="body" idx="1"/>
          </p:nvPr>
        </p:nvSpPr>
        <p:spPr>
          <a:xfrm>
            <a:off x="908799" y="1685894"/>
            <a:ext cx="5521904" cy="823912"/>
          </a:xfrm>
        </p:spPr>
        <p:txBody>
          <a:bodyPr>
            <a:noAutofit/>
          </a:bodyPr>
          <a:lstStyle/>
          <a:p>
            <a:r>
              <a:rPr lang="en-US" sz="2800" b="0" dirty="0">
                <a:solidFill>
                  <a:srgbClr val="0A4B6F"/>
                </a:solidFill>
                <a:latin typeface="Franklin Gothic Book" panose="020B0503020102020204" pitchFamily="34" charset="0"/>
              </a:rPr>
              <a:t>What if I have employees who reside outside of the State of Illinois?</a:t>
            </a:r>
          </a:p>
        </p:txBody>
      </p:sp>
      <p:sp>
        <p:nvSpPr>
          <p:cNvPr id="4" name="Content Placeholder 3">
            <a:extLst>
              <a:ext uri="{FF2B5EF4-FFF2-40B4-BE49-F238E27FC236}">
                <a16:creationId xmlns:a16="http://schemas.microsoft.com/office/drawing/2014/main" id="{D1B6B85B-9C82-4498-985A-B67A5D2B28F8}"/>
              </a:ext>
            </a:extLst>
          </p:cNvPr>
          <p:cNvSpPr>
            <a:spLocks noGrp="1"/>
          </p:cNvSpPr>
          <p:nvPr>
            <p:ph sz="half" idx="2"/>
          </p:nvPr>
        </p:nvSpPr>
        <p:spPr>
          <a:xfrm>
            <a:off x="475672" y="2505074"/>
            <a:ext cx="5450675" cy="4141161"/>
          </a:xfrm>
        </p:spPr>
        <p:txBody>
          <a:bodyPr>
            <a:noAutofit/>
          </a:bodyPr>
          <a:lstStyle/>
          <a:p>
            <a:pPr marL="457200" indent="-457200">
              <a:buFont typeface="Arial" panose="020B0604020202020204" pitchFamily="34" charset="0"/>
              <a:buChar char="•"/>
            </a:pPr>
            <a:r>
              <a:rPr lang="en-US" sz="1800" dirty="0">
                <a:solidFill>
                  <a:srgbClr val="0A4B6F"/>
                </a:solidFill>
                <a:latin typeface="Franklin Gothic Book" panose="020B0503020102020204" pitchFamily="34" charset="0"/>
              </a:rPr>
              <a:t>Employees may reside outside the State of Illinois if they are actively working a minimum of 14 hours per week at the Project. If an employee resides beyond a reasonable daily commute to the facility, please attest in an additional column on the report that they are actively working a minimum of 14 hours per week at the Project in a hybrid capacity.</a:t>
            </a:r>
          </a:p>
          <a:p>
            <a:pPr marL="457200" indent="-457200">
              <a:buFont typeface="Arial" panose="020B0604020202020204" pitchFamily="34" charset="0"/>
              <a:buChar char="•"/>
            </a:pPr>
            <a:r>
              <a:rPr lang="en-US" sz="1800" dirty="0">
                <a:solidFill>
                  <a:srgbClr val="0A4B6F"/>
                </a:solidFill>
                <a:latin typeface="Franklin Gothic Book" panose="020B0503020102020204" pitchFamily="34" charset="0"/>
              </a:rPr>
              <a:t>If an employee who actively works at the Project but resides outside of the State of Illinois pays a nonreciprocal income tax, they may count towards your New, Retained, or Baseline requirements. You will not receive credit for this employee, but please include $0.00 in the “IL Withholding” column. </a:t>
            </a:r>
          </a:p>
        </p:txBody>
      </p:sp>
      <p:sp>
        <p:nvSpPr>
          <p:cNvPr id="5" name="Text Placeholder 4">
            <a:extLst>
              <a:ext uri="{FF2B5EF4-FFF2-40B4-BE49-F238E27FC236}">
                <a16:creationId xmlns:a16="http://schemas.microsoft.com/office/drawing/2014/main" id="{C91AB64E-55A4-4EA5-9965-F7C3D927E464}"/>
              </a:ext>
            </a:extLst>
          </p:cNvPr>
          <p:cNvSpPr>
            <a:spLocks noGrp="1"/>
          </p:cNvSpPr>
          <p:nvPr>
            <p:ph type="body" sz="quarter" idx="3"/>
          </p:nvPr>
        </p:nvSpPr>
        <p:spPr>
          <a:xfrm>
            <a:off x="6172200" y="1273938"/>
            <a:ext cx="5183188" cy="823912"/>
          </a:xfrm>
        </p:spPr>
        <p:txBody>
          <a:bodyPr>
            <a:noAutofit/>
          </a:bodyPr>
          <a:lstStyle/>
          <a:p>
            <a:r>
              <a:rPr lang="en-US" sz="2800" b="0" dirty="0">
                <a:solidFill>
                  <a:srgbClr val="0A4B6F"/>
                </a:solidFill>
                <a:latin typeface="Franklin Gothic Book" panose="020B0503020102020204" pitchFamily="34" charset="0"/>
              </a:rPr>
              <a:t>What is my project location?</a:t>
            </a:r>
          </a:p>
        </p:txBody>
      </p:sp>
      <p:sp>
        <p:nvSpPr>
          <p:cNvPr id="6" name="Content Placeholder 5">
            <a:extLst>
              <a:ext uri="{FF2B5EF4-FFF2-40B4-BE49-F238E27FC236}">
                <a16:creationId xmlns:a16="http://schemas.microsoft.com/office/drawing/2014/main" id="{82BEA7C8-13CC-4D04-B241-E605701822AB}"/>
              </a:ext>
            </a:extLst>
          </p:cNvPr>
          <p:cNvSpPr>
            <a:spLocks noGrp="1"/>
          </p:cNvSpPr>
          <p:nvPr>
            <p:ph sz="quarter" idx="4"/>
          </p:nvPr>
        </p:nvSpPr>
        <p:spPr>
          <a:xfrm>
            <a:off x="6172200" y="2505075"/>
            <a:ext cx="5544128" cy="2847761"/>
          </a:xfrm>
        </p:spPr>
        <p:txBody>
          <a:bodyPr>
            <a:normAutofit/>
          </a:bodyPr>
          <a:lstStyle/>
          <a:p>
            <a:r>
              <a:rPr lang="en-US" sz="2000" dirty="0">
                <a:solidFill>
                  <a:srgbClr val="0A4B6F"/>
                </a:solidFill>
                <a:latin typeface="Franklin Gothic Book" panose="020B0503020102020204" pitchFamily="34" charset="0"/>
              </a:rPr>
              <a:t>If your project only includes one address, you may put whatever project identifying information you wish. If your project includes multiple addresses, you must break down the project location for each individual employee, specific to the location they are assigned to. If your project includes an address that is no longer in use by the Company, you must inform us immediately.</a:t>
            </a:r>
          </a:p>
        </p:txBody>
      </p:sp>
    </p:spTree>
    <p:extLst>
      <p:ext uri="{BB962C8B-B14F-4D97-AF65-F5344CB8AC3E}">
        <p14:creationId xmlns:p14="http://schemas.microsoft.com/office/powerpoint/2010/main" val="4238229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53A4-2AA5-4D0E-8923-0B43FA73CF87}"/>
              </a:ext>
            </a:extLst>
          </p:cNvPr>
          <p:cNvSpPr>
            <a:spLocks noGrp="1"/>
          </p:cNvSpPr>
          <p:nvPr>
            <p:ph type="title"/>
          </p:nvPr>
        </p:nvSpPr>
        <p:spPr>
          <a:xfrm>
            <a:off x="490466" y="211764"/>
            <a:ext cx="11043807" cy="1325563"/>
          </a:xfrm>
        </p:spPr>
        <p:txBody>
          <a:bodyPr>
            <a:noAutofit/>
          </a:bodyPr>
          <a:lstStyle/>
          <a:p>
            <a:br>
              <a:rPr lang="en-US" dirty="0">
                <a:solidFill>
                  <a:srgbClr val="0A4B6F"/>
                </a:solidFill>
                <a:latin typeface="Franklin Gothic Medium" panose="020B0603020102020204" pitchFamily="34" charset="0"/>
                <a:cs typeface="Aharoni" panose="020B0604020202020204" pitchFamily="2" charset="-79"/>
              </a:rPr>
            </a:br>
            <a:r>
              <a:rPr lang="en-US" dirty="0">
                <a:solidFill>
                  <a:srgbClr val="0A4B6F"/>
                </a:solidFill>
                <a:latin typeface="Franklin Gothic Medium" panose="020B0603020102020204" pitchFamily="34" charset="0"/>
                <a:cs typeface="Aharoni" panose="020B0604020202020204" pitchFamily="2" charset="-79"/>
              </a:rPr>
              <a:t>EDGE Tax Report FAQs – Exhibit E (Payroll Report)</a:t>
            </a:r>
            <a:br>
              <a:rPr lang="en-US" dirty="0">
                <a:solidFill>
                  <a:srgbClr val="0A4B6F"/>
                </a:solidFill>
                <a:latin typeface="Franklin Gothic Book" panose="020B0503020102020204" pitchFamily="34" charset="0"/>
              </a:rPr>
            </a:br>
            <a:endParaRPr lang="en-US" dirty="0"/>
          </a:p>
        </p:txBody>
      </p:sp>
      <p:sp>
        <p:nvSpPr>
          <p:cNvPr id="3" name="Text Placeholder 2">
            <a:extLst>
              <a:ext uri="{FF2B5EF4-FFF2-40B4-BE49-F238E27FC236}">
                <a16:creationId xmlns:a16="http://schemas.microsoft.com/office/drawing/2014/main" id="{5E973770-E537-4268-B5CC-595219D6B503}"/>
              </a:ext>
            </a:extLst>
          </p:cNvPr>
          <p:cNvSpPr>
            <a:spLocks noGrp="1"/>
          </p:cNvSpPr>
          <p:nvPr>
            <p:ph type="body" idx="1"/>
          </p:nvPr>
        </p:nvSpPr>
        <p:spPr>
          <a:xfrm>
            <a:off x="6159739" y="1839293"/>
            <a:ext cx="5094048" cy="605486"/>
          </a:xfrm>
        </p:spPr>
        <p:txBody>
          <a:bodyPr>
            <a:noAutofit/>
          </a:bodyPr>
          <a:lstStyle/>
          <a:p>
            <a:r>
              <a:rPr lang="en-US" b="0" dirty="0">
                <a:solidFill>
                  <a:srgbClr val="0A4B6F"/>
                </a:solidFill>
                <a:latin typeface="Franklin Gothic Book" panose="020B0503020102020204" pitchFamily="34" charset="0"/>
              </a:rPr>
              <a:t>What W-2 wages do I include?</a:t>
            </a:r>
          </a:p>
        </p:txBody>
      </p:sp>
      <p:sp>
        <p:nvSpPr>
          <p:cNvPr id="4" name="Content Placeholder 3">
            <a:extLst>
              <a:ext uri="{FF2B5EF4-FFF2-40B4-BE49-F238E27FC236}">
                <a16:creationId xmlns:a16="http://schemas.microsoft.com/office/drawing/2014/main" id="{D1B6B85B-9C82-4498-985A-B67A5D2B28F8}"/>
              </a:ext>
            </a:extLst>
          </p:cNvPr>
          <p:cNvSpPr>
            <a:spLocks noGrp="1"/>
          </p:cNvSpPr>
          <p:nvPr>
            <p:ph sz="half" idx="2"/>
          </p:nvPr>
        </p:nvSpPr>
        <p:spPr>
          <a:xfrm>
            <a:off x="938214" y="2597099"/>
            <a:ext cx="4893244" cy="823912"/>
          </a:xfrm>
        </p:spPr>
        <p:txBody>
          <a:bodyPr>
            <a:normAutofit/>
          </a:bodyPr>
          <a:lstStyle/>
          <a:p>
            <a:r>
              <a:rPr lang="en-US" sz="2000" dirty="0">
                <a:solidFill>
                  <a:srgbClr val="0A4B6F"/>
                </a:solidFill>
                <a:latin typeface="Franklin Gothic Book" panose="020B0503020102020204" pitchFamily="34" charset="0"/>
              </a:rPr>
              <a:t>Please do not include employees who were terminated during the tax year.</a:t>
            </a:r>
          </a:p>
        </p:txBody>
      </p:sp>
      <p:sp>
        <p:nvSpPr>
          <p:cNvPr id="5" name="Text Placeholder 4">
            <a:extLst>
              <a:ext uri="{FF2B5EF4-FFF2-40B4-BE49-F238E27FC236}">
                <a16:creationId xmlns:a16="http://schemas.microsoft.com/office/drawing/2014/main" id="{C91AB64E-55A4-4EA5-9965-F7C3D927E464}"/>
              </a:ext>
            </a:extLst>
          </p:cNvPr>
          <p:cNvSpPr>
            <a:spLocks noGrp="1"/>
          </p:cNvSpPr>
          <p:nvPr>
            <p:ph type="body" sz="quarter" idx="3"/>
          </p:nvPr>
        </p:nvSpPr>
        <p:spPr>
          <a:xfrm>
            <a:off x="938213" y="3892053"/>
            <a:ext cx="5057145" cy="823912"/>
          </a:xfrm>
        </p:spPr>
        <p:txBody>
          <a:bodyPr>
            <a:noAutofit/>
          </a:bodyPr>
          <a:lstStyle/>
          <a:p>
            <a:endParaRPr lang="en-US" sz="2800" b="0" dirty="0">
              <a:solidFill>
                <a:srgbClr val="0A4B6F"/>
              </a:solidFill>
              <a:latin typeface="Franklin Gothic Book" panose="020B0503020102020204" pitchFamily="34" charset="0"/>
            </a:endParaRPr>
          </a:p>
          <a:p>
            <a:r>
              <a:rPr lang="en-US" b="0" dirty="0">
                <a:solidFill>
                  <a:srgbClr val="0A4B6F"/>
                </a:solidFill>
                <a:latin typeface="Franklin Gothic Book" panose="020B0503020102020204" pitchFamily="34" charset="0"/>
              </a:rPr>
              <a:t>Why is there a column to include termination date if I am not supposed to include these employees?</a:t>
            </a:r>
          </a:p>
        </p:txBody>
      </p:sp>
      <p:sp>
        <p:nvSpPr>
          <p:cNvPr id="6" name="Content Placeholder 5">
            <a:extLst>
              <a:ext uri="{FF2B5EF4-FFF2-40B4-BE49-F238E27FC236}">
                <a16:creationId xmlns:a16="http://schemas.microsoft.com/office/drawing/2014/main" id="{82BEA7C8-13CC-4D04-B241-E605701822AB}"/>
              </a:ext>
            </a:extLst>
          </p:cNvPr>
          <p:cNvSpPr>
            <a:spLocks noGrp="1"/>
          </p:cNvSpPr>
          <p:nvPr>
            <p:ph sz="quarter" idx="4"/>
          </p:nvPr>
        </p:nvSpPr>
        <p:spPr>
          <a:xfrm>
            <a:off x="938213" y="4774107"/>
            <a:ext cx="4505055" cy="1423881"/>
          </a:xfrm>
        </p:spPr>
        <p:txBody>
          <a:bodyPr>
            <a:normAutofit/>
          </a:bodyPr>
          <a:lstStyle/>
          <a:p>
            <a:r>
              <a:rPr lang="en-US" sz="2000" dirty="0">
                <a:solidFill>
                  <a:srgbClr val="0A4B6F"/>
                </a:solidFill>
                <a:latin typeface="Franklin Gothic Book" panose="020B0503020102020204" pitchFamily="34" charset="0"/>
              </a:rPr>
              <a:t>This is a safeguard to make sure that your Company is not seeking credit for an employee who was terminated during the tax year. </a:t>
            </a:r>
          </a:p>
        </p:txBody>
      </p:sp>
      <p:sp>
        <p:nvSpPr>
          <p:cNvPr id="7" name="Text Placeholder 2">
            <a:extLst>
              <a:ext uri="{FF2B5EF4-FFF2-40B4-BE49-F238E27FC236}">
                <a16:creationId xmlns:a16="http://schemas.microsoft.com/office/drawing/2014/main" id="{A0076BCB-B032-42F6-BD9C-86CA2FC4D13D}"/>
              </a:ext>
            </a:extLst>
          </p:cNvPr>
          <p:cNvSpPr txBox="1">
            <a:spLocks/>
          </p:cNvSpPr>
          <p:nvPr/>
        </p:nvSpPr>
        <p:spPr>
          <a:xfrm>
            <a:off x="938213" y="1730080"/>
            <a:ext cx="5157787" cy="823912"/>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b="0" dirty="0">
                <a:solidFill>
                  <a:srgbClr val="0A4B6F"/>
                </a:solidFill>
                <a:latin typeface="Franklin Gothic Book" panose="020B0503020102020204" pitchFamily="34" charset="0"/>
              </a:rPr>
              <a:t>What if I have Employees who were terminated during the tax year?</a:t>
            </a:r>
          </a:p>
        </p:txBody>
      </p:sp>
      <p:sp>
        <p:nvSpPr>
          <p:cNvPr id="9" name="Content Placeholder 5">
            <a:extLst>
              <a:ext uri="{FF2B5EF4-FFF2-40B4-BE49-F238E27FC236}">
                <a16:creationId xmlns:a16="http://schemas.microsoft.com/office/drawing/2014/main" id="{19020617-F736-47FE-BAB6-3414CF944096}"/>
              </a:ext>
            </a:extLst>
          </p:cNvPr>
          <p:cNvSpPr txBox="1">
            <a:spLocks/>
          </p:cNvSpPr>
          <p:nvPr/>
        </p:nvSpPr>
        <p:spPr>
          <a:xfrm>
            <a:off x="6185140" y="2597099"/>
            <a:ext cx="5094048" cy="11284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0A4B6F"/>
                </a:solidFill>
                <a:latin typeface="Franklin Gothic Book" panose="020B0503020102020204" pitchFamily="34" charset="0"/>
              </a:rPr>
              <a:t>Please include all W-2 wages earned during the taxable year, regardless of State residence or job position within the Company. </a:t>
            </a:r>
          </a:p>
        </p:txBody>
      </p:sp>
    </p:spTree>
    <p:extLst>
      <p:ext uri="{BB962C8B-B14F-4D97-AF65-F5344CB8AC3E}">
        <p14:creationId xmlns:p14="http://schemas.microsoft.com/office/powerpoint/2010/main" val="1145624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53A4-2AA5-4D0E-8923-0B43FA73CF87}"/>
              </a:ext>
            </a:extLst>
          </p:cNvPr>
          <p:cNvSpPr>
            <a:spLocks noGrp="1"/>
          </p:cNvSpPr>
          <p:nvPr>
            <p:ph type="title"/>
          </p:nvPr>
        </p:nvSpPr>
        <p:spPr>
          <a:xfrm>
            <a:off x="2184080" y="289403"/>
            <a:ext cx="7626990" cy="1151210"/>
          </a:xfrm>
        </p:spPr>
        <p:txBody>
          <a:bodyPr>
            <a:noAutofit/>
          </a:bodyPr>
          <a:lstStyle/>
          <a:p>
            <a:br>
              <a:rPr lang="en-US" dirty="0">
                <a:solidFill>
                  <a:srgbClr val="0A4B6F"/>
                </a:solidFill>
                <a:latin typeface="Franklin Gothic Medium" panose="020B0603020102020204" pitchFamily="34" charset="0"/>
                <a:cs typeface="Aharoni" panose="020B0604020202020204" pitchFamily="2" charset="-79"/>
              </a:rPr>
            </a:br>
            <a:r>
              <a:rPr lang="en-US" dirty="0">
                <a:solidFill>
                  <a:srgbClr val="0A4B6F"/>
                </a:solidFill>
                <a:latin typeface="Franklin Gothic Medium" panose="020B0603020102020204" pitchFamily="34" charset="0"/>
                <a:cs typeface="Aharoni" panose="020B0604020202020204" pitchFamily="2" charset="-79"/>
              </a:rPr>
              <a:t>EDGE Tax Report Common Pitfalls</a:t>
            </a:r>
            <a:br>
              <a:rPr lang="en-US" dirty="0">
                <a:solidFill>
                  <a:srgbClr val="0A4B6F"/>
                </a:solidFill>
                <a:latin typeface="Franklin Gothic Book" panose="020B0503020102020204" pitchFamily="34" charset="0"/>
              </a:rPr>
            </a:br>
            <a:endParaRPr lang="en-US" dirty="0"/>
          </a:p>
        </p:txBody>
      </p:sp>
      <p:sp>
        <p:nvSpPr>
          <p:cNvPr id="3" name="Text Placeholder 2">
            <a:extLst>
              <a:ext uri="{FF2B5EF4-FFF2-40B4-BE49-F238E27FC236}">
                <a16:creationId xmlns:a16="http://schemas.microsoft.com/office/drawing/2014/main" id="{5E973770-E537-4268-B5CC-595219D6B503}"/>
              </a:ext>
            </a:extLst>
          </p:cNvPr>
          <p:cNvSpPr>
            <a:spLocks noGrp="1"/>
          </p:cNvSpPr>
          <p:nvPr>
            <p:ph type="body" idx="1"/>
          </p:nvPr>
        </p:nvSpPr>
        <p:spPr>
          <a:xfrm>
            <a:off x="1104526" y="1609753"/>
            <a:ext cx="3887486" cy="823912"/>
          </a:xfrm>
        </p:spPr>
        <p:txBody>
          <a:bodyPr>
            <a:noAutofit/>
          </a:bodyPr>
          <a:lstStyle/>
          <a:p>
            <a:r>
              <a:rPr lang="en-US" sz="2800" b="0" dirty="0">
                <a:solidFill>
                  <a:srgbClr val="0A4B6F"/>
                </a:solidFill>
                <a:latin typeface="Franklin Gothic Book" panose="020B0503020102020204" pitchFamily="34" charset="0"/>
              </a:rPr>
              <a:t>Incomplete or Missing Information</a:t>
            </a:r>
          </a:p>
        </p:txBody>
      </p:sp>
      <p:sp>
        <p:nvSpPr>
          <p:cNvPr id="4" name="Content Placeholder 3">
            <a:extLst>
              <a:ext uri="{FF2B5EF4-FFF2-40B4-BE49-F238E27FC236}">
                <a16:creationId xmlns:a16="http://schemas.microsoft.com/office/drawing/2014/main" id="{D1B6B85B-9C82-4498-985A-B67A5D2B28F8}"/>
              </a:ext>
            </a:extLst>
          </p:cNvPr>
          <p:cNvSpPr>
            <a:spLocks noGrp="1"/>
          </p:cNvSpPr>
          <p:nvPr>
            <p:ph sz="half" idx="2"/>
          </p:nvPr>
        </p:nvSpPr>
        <p:spPr>
          <a:xfrm>
            <a:off x="1100797" y="2505075"/>
            <a:ext cx="4644395" cy="2498246"/>
          </a:xfrm>
        </p:spPr>
        <p:txBody>
          <a:bodyPr>
            <a:normAutofit lnSpcReduction="10000"/>
          </a:bodyPr>
          <a:lstStyle/>
          <a:p>
            <a:r>
              <a:rPr lang="en-US" sz="2000" dirty="0">
                <a:solidFill>
                  <a:srgbClr val="0A4B6F"/>
                </a:solidFill>
                <a:latin typeface="Franklin Gothic Book" panose="020B0503020102020204" pitchFamily="34" charset="0"/>
              </a:rPr>
              <a:t>When completing the Exhibit D and Exhibit E, please reference your EDGE agreement or any subsequent amendment(s) to verify that you are including accurate information. For example, please include the </a:t>
            </a:r>
            <a:r>
              <a:rPr lang="en-US" sz="2000" i="1" dirty="0">
                <a:solidFill>
                  <a:srgbClr val="0A4B6F"/>
                </a:solidFill>
                <a:latin typeface="Franklin Gothic Book" panose="020B0503020102020204" pitchFamily="34" charset="0"/>
              </a:rPr>
              <a:t>full</a:t>
            </a:r>
            <a:r>
              <a:rPr lang="en-US" sz="2000" dirty="0">
                <a:solidFill>
                  <a:srgbClr val="0A4B6F"/>
                </a:solidFill>
                <a:latin typeface="Franklin Gothic Book" panose="020B0503020102020204" pitchFamily="34" charset="0"/>
              </a:rPr>
              <a:t> Company name, </a:t>
            </a:r>
            <a:r>
              <a:rPr lang="en-US" sz="2000" i="1" dirty="0">
                <a:solidFill>
                  <a:srgbClr val="0A4B6F"/>
                </a:solidFill>
                <a:latin typeface="Franklin Gothic Book" panose="020B0503020102020204" pitchFamily="34" charset="0"/>
              </a:rPr>
              <a:t>all </a:t>
            </a:r>
            <a:r>
              <a:rPr lang="en-US" sz="2000" dirty="0">
                <a:solidFill>
                  <a:srgbClr val="0A4B6F"/>
                </a:solidFill>
                <a:latin typeface="Franklin Gothic Book" panose="020B0503020102020204" pitchFamily="34" charset="0"/>
              </a:rPr>
              <a:t>addresses listed, correct number of jobs to be created or retained.</a:t>
            </a:r>
          </a:p>
        </p:txBody>
      </p:sp>
      <p:sp>
        <p:nvSpPr>
          <p:cNvPr id="5" name="Text Placeholder 4">
            <a:extLst>
              <a:ext uri="{FF2B5EF4-FFF2-40B4-BE49-F238E27FC236}">
                <a16:creationId xmlns:a16="http://schemas.microsoft.com/office/drawing/2014/main" id="{C91AB64E-55A4-4EA5-9965-F7C3D927E464}"/>
              </a:ext>
            </a:extLst>
          </p:cNvPr>
          <p:cNvSpPr>
            <a:spLocks noGrp="1"/>
          </p:cNvSpPr>
          <p:nvPr>
            <p:ph type="body" sz="quarter" idx="3"/>
          </p:nvPr>
        </p:nvSpPr>
        <p:spPr>
          <a:xfrm>
            <a:off x="6172200" y="1560888"/>
            <a:ext cx="5183188" cy="823912"/>
          </a:xfrm>
        </p:spPr>
        <p:txBody>
          <a:bodyPr>
            <a:noAutofit/>
          </a:bodyPr>
          <a:lstStyle/>
          <a:p>
            <a:r>
              <a:rPr lang="en-US" sz="2800" b="0" dirty="0">
                <a:solidFill>
                  <a:srgbClr val="0A4B6F"/>
                </a:solidFill>
                <a:latin typeface="Franklin Gothic Book" panose="020B0503020102020204" pitchFamily="34" charset="0"/>
              </a:rPr>
              <a:t>Retained vs. Baseline Employees</a:t>
            </a:r>
          </a:p>
        </p:txBody>
      </p:sp>
      <p:sp>
        <p:nvSpPr>
          <p:cNvPr id="6" name="Content Placeholder 5">
            <a:extLst>
              <a:ext uri="{FF2B5EF4-FFF2-40B4-BE49-F238E27FC236}">
                <a16:creationId xmlns:a16="http://schemas.microsoft.com/office/drawing/2014/main" id="{82BEA7C8-13CC-4D04-B241-E605701822AB}"/>
              </a:ext>
            </a:extLst>
          </p:cNvPr>
          <p:cNvSpPr>
            <a:spLocks noGrp="1"/>
          </p:cNvSpPr>
          <p:nvPr>
            <p:ph sz="quarter" idx="4"/>
          </p:nvPr>
        </p:nvSpPr>
        <p:spPr>
          <a:xfrm>
            <a:off x="6172200" y="2505075"/>
            <a:ext cx="5183188" cy="2317091"/>
          </a:xfrm>
        </p:spPr>
        <p:txBody>
          <a:bodyPr>
            <a:normAutofit lnSpcReduction="10000"/>
          </a:bodyPr>
          <a:lstStyle/>
          <a:p>
            <a:r>
              <a:rPr lang="en-US" sz="2000" dirty="0">
                <a:solidFill>
                  <a:srgbClr val="0A4B6F"/>
                </a:solidFill>
                <a:latin typeface="Franklin Gothic Book" panose="020B0503020102020204" pitchFamily="34" charset="0"/>
              </a:rPr>
              <a:t>Some EDGE recipients may receive credit for Retained Employees, while others are required to maintain a Project Baseline, Statewide Baseline, both a Project and Statewide Baseline, or all the above. EDGE agreements dated October 2017 or later will have a Baseline Employee requirement.</a:t>
            </a:r>
          </a:p>
          <a:p>
            <a:pPr marL="0" indent="0">
              <a:buNone/>
            </a:pPr>
            <a:endParaRPr lang="en-US" sz="1800" dirty="0">
              <a:solidFill>
                <a:srgbClr val="0A4B6F"/>
              </a:solidFill>
              <a:latin typeface="Franklin Gothic Book" panose="020B0503020102020204" pitchFamily="34" charset="0"/>
            </a:endParaRPr>
          </a:p>
        </p:txBody>
      </p:sp>
    </p:spTree>
    <p:extLst>
      <p:ext uri="{BB962C8B-B14F-4D97-AF65-F5344CB8AC3E}">
        <p14:creationId xmlns:p14="http://schemas.microsoft.com/office/powerpoint/2010/main" val="3557120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53A4-2AA5-4D0E-8923-0B43FA73CF87}"/>
              </a:ext>
            </a:extLst>
          </p:cNvPr>
          <p:cNvSpPr>
            <a:spLocks noGrp="1"/>
          </p:cNvSpPr>
          <p:nvPr>
            <p:ph type="title"/>
          </p:nvPr>
        </p:nvSpPr>
        <p:spPr>
          <a:xfrm>
            <a:off x="2256626" y="198078"/>
            <a:ext cx="7678748" cy="1325563"/>
          </a:xfrm>
        </p:spPr>
        <p:txBody>
          <a:bodyPr>
            <a:noAutofit/>
          </a:bodyPr>
          <a:lstStyle/>
          <a:p>
            <a:br>
              <a:rPr lang="en-US" dirty="0">
                <a:solidFill>
                  <a:srgbClr val="0A4B6F"/>
                </a:solidFill>
                <a:latin typeface="Franklin Gothic Medium" panose="020B0603020102020204" pitchFamily="34" charset="0"/>
                <a:cs typeface="Aharoni" panose="020B0604020202020204" pitchFamily="2" charset="-79"/>
              </a:rPr>
            </a:br>
            <a:r>
              <a:rPr lang="en-US" dirty="0">
                <a:solidFill>
                  <a:srgbClr val="0A4B6F"/>
                </a:solidFill>
                <a:latin typeface="Franklin Gothic Medium" panose="020B0603020102020204" pitchFamily="34" charset="0"/>
                <a:cs typeface="Aharoni" panose="020B0604020202020204" pitchFamily="2" charset="-79"/>
              </a:rPr>
              <a:t>EDGE Tax Report Common Pitfalls</a:t>
            </a:r>
            <a:br>
              <a:rPr lang="en-US" dirty="0">
                <a:solidFill>
                  <a:srgbClr val="0A4B6F"/>
                </a:solidFill>
                <a:latin typeface="Franklin Gothic Book" panose="020B0503020102020204" pitchFamily="34" charset="0"/>
              </a:rPr>
            </a:br>
            <a:endParaRPr lang="en-US" dirty="0"/>
          </a:p>
        </p:txBody>
      </p:sp>
      <p:sp>
        <p:nvSpPr>
          <p:cNvPr id="3" name="Text Placeholder 2">
            <a:extLst>
              <a:ext uri="{FF2B5EF4-FFF2-40B4-BE49-F238E27FC236}">
                <a16:creationId xmlns:a16="http://schemas.microsoft.com/office/drawing/2014/main" id="{5E973770-E537-4268-B5CC-595219D6B503}"/>
              </a:ext>
            </a:extLst>
          </p:cNvPr>
          <p:cNvSpPr>
            <a:spLocks noGrp="1"/>
          </p:cNvSpPr>
          <p:nvPr>
            <p:ph type="body" idx="1"/>
          </p:nvPr>
        </p:nvSpPr>
        <p:spPr>
          <a:xfrm>
            <a:off x="858839" y="1257839"/>
            <a:ext cx="5157787" cy="823912"/>
          </a:xfrm>
        </p:spPr>
        <p:txBody>
          <a:bodyPr>
            <a:noAutofit/>
          </a:bodyPr>
          <a:lstStyle/>
          <a:p>
            <a:r>
              <a:rPr lang="en-US" sz="2800" b="0" dirty="0">
                <a:solidFill>
                  <a:srgbClr val="0A4B6F"/>
                </a:solidFill>
                <a:latin typeface="Franklin Gothic Book" panose="020B0503020102020204" pitchFamily="34" charset="0"/>
              </a:rPr>
              <a:t>Employees with low wages</a:t>
            </a:r>
          </a:p>
        </p:txBody>
      </p:sp>
      <p:sp>
        <p:nvSpPr>
          <p:cNvPr id="4" name="Content Placeholder 3">
            <a:extLst>
              <a:ext uri="{FF2B5EF4-FFF2-40B4-BE49-F238E27FC236}">
                <a16:creationId xmlns:a16="http://schemas.microsoft.com/office/drawing/2014/main" id="{D1B6B85B-9C82-4498-985A-B67A5D2B28F8}"/>
              </a:ext>
            </a:extLst>
          </p:cNvPr>
          <p:cNvSpPr>
            <a:spLocks noGrp="1"/>
          </p:cNvSpPr>
          <p:nvPr>
            <p:ph sz="half" idx="2"/>
          </p:nvPr>
        </p:nvSpPr>
        <p:spPr>
          <a:xfrm>
            <a:off x="858839" y="2298043"/>
            <a:ext cx="4912234" cy="2489619"/>
          </a:xfrm>
        </p:spPr>
        <p:txBody>
          <a:bodyPr>
            <a:noAutofit/>
          </a:bodyPr>
          <a:lstStyle/>
          <a:p>
            <a:pPr>
              <a:lnSpc>
                <a:spcPct val="80000"/>
              </a:lnSpc>
            </a:pPr>
            <a:r>
              <a:rPr lang="en-US" sz="1800" dirty="0">
                <a:solidFill>
                  <a:srgbClr val="0A4B6F"/>
                </a:solidFill>
                <a:latin typeface="Franklin Gothic Book" panose="020B0503020102020204" pitchFamily="34" charset="0"/>
              </a:rPr>
              <a:t>For employees who have wages under the equivalent of $27,300/year based on hire date, we will require additional information to explain why the employee’s wages fall under the State minimum wage. This could mean the employee was on leave during the tax year, was part-time, terminated, etc. Please provide an explanation for the low wages. If this employee had a leave of absence, please provide the exact dates.</a:t>
            </a:r>
          </a:p>
        </p:txBody>
      </p:sp>
      <p:sp>
        <p:nvSpPr>
          <p:cNvPr id="5" name="Text Placeholder 4">
            <a:extLst>
              <a:ext uri="{FF2B5EF4-FFF2-40B4-BE49-F238E27FC236}">
                <a16:creationId xmlns:a16="http://schemas.microsoft.com/office/drawing/2014/main" id="{C91AB64E-55A4-4EA5-9965-F7C3D927E464}"/>
              </a:ext>
            </a:extLst>
          </p:cNvPr>
          <p:cNvSpPr>
            <a:spLocks noGrp="1"/>
          </p:cNvSpPr>
          <p:nvPr>
            <p:ph type="body" sz="quarter" idx="3"/>
          </p:nvPr>
        </p:nvSpPr>
        <p:spPr>
          <a:xfrm>
            <a:off x="6172201" y="1444386"/>
            <a:ext cx="5183188" cy="823912"/>
          </a:xfrm>
        </p:spPr>
        <p:txBody>
          <a:bodyPr>
            <a:noAutofit/>
          </a:bodyPr>
          <a:lstStyle/>
          <a:p>
            <a:r>
              <a:rPr lang="en-US" sz="2800" b="0" dirty="0">
                <a:solidFill>
                  <a:srgbClr val="0A4B6F"/>
                </a:solidFill>
                <a:latin typeface="Franklin Gothic Book" panose="020B0503020102020204" pitchFamily="34" charset="0"/>
              </a:rPr>
              <a:t>Employees with zero (O) Illinois Withholding</a:t>
            </a:r>
          </a:p>
        </p:txBody>
      </p:sp>
      <p:sp>
        <p:nvSpPr>
          <p:cNvPr id="6" name="Content Placeholder 5">
            <a:extLst>
              <a:ext uri="{FF2B5EF4-FFF2-40B4-BE49-F238E27FC236}">
                <a16:creationId xmlns:a16="http://schemas.microsoft.com/office/drawing/2014/main" id="{82BEA7C8-13CC-4D04-B241-E605701822AB}"/>
              </a:ext>
            </a:extLst>
          </p:cNvPr>
          <p:cNvSpPr>
            <a:spLocks noGrp="1"/>
          </p:cNvSpPr>
          <p:nvPr>
            <p:ph sz="quarter" idx="4"/>
          </p:nvPr>
        </p:nvSpPr>
        <p:spPr>
          <a:xfrm>
            <a:off x="6172201" y="2254280"/>
            <a:ext cx="5568351" cy="3015831"/>
          </a:xfrm>
        </p:spPr>
        <p:txBody>
          <a:bodyPr>
            <a:normAutofit fontScale="25000" lnSpcReduction="20000"/>
          </a:bodyPr>
          <a:lstStyle/>
          <a:p>
            <a:pPr>
              <a:lnSpc>
                <a:spcPct val="100000"/>
              </a:lnSpc>
            </a:pPr>
            <a:r>
              <a:rPr lang="en-US" sz="7200" dirty="0">
                <a:solidFill>
                  <a:srgbClr val="0A4B6F"/>
                </a:solidFill>
                <a:latin typeface="Franklin Gothic Book" panose="020B0503020102020204" pitchFamily="34" charset="0"/>
              </a:rPr>
              <a:t>If an employee does not have Illinois Withholding and is an Illinois resident, we will require an explanation (i.e., claimed exempt, multiple allowances, etc.) Please include further explanation on the report.</a:t>
            </a:r>
          </a:p>
          <a:p>
            <a:pPr>
              <a:lnSpc>
                <a:spcPct val="100000"/>
              </a:lnSpc>
            </a:pPr>
            <a:r>
              <a:rPr lang="en-US" sz="7200" dirty="0">
                <a:solidFill>
                  <a:srgbClr val="0A4B6F"/>
                </a:solidFill>
                <a:latin typeface="Franklin Gothic Book" panose="020B0503020102020204" pitchFamily="34" charset="0"/>
              </a:rPr>
              <a:t>If an employee is not an Illinois resident, we understand that they may not pay Illinois Withholding due to reciprocity.</a:t>
            </a:r>
          </a:p>
          <a:p>
            <a:pPr>
              <a:lnSpc>
                <a:spcPct val="100000"/>
              </a:lnSpc>
            </a:pPr>
            <a:r>
              <a:rPr lang="en-US" sz="7200" dirty="0">
                <a:solidFill>
                  <a:srgbClr val="0A4B6F"/>
                </a:solidFill>
                <a:latin typeface="Franklin Gothic Book" panose="020B0503020102020204" pitchFamily="34" charset="0"/>
              </a:rPr>
              <a:t>Please verify that any non-Illinois resident who paid Illinois Withholding did in fact pay Illinois Withholding. Some States have reciprocity with Illinois, and you may not receive credit for withholdings paid to another State.</a:t>
            </a:r>
          </a:p>
          <a:p>
            <a:pPr marL="0" indent="0">
              <a:buNone/>
            </a:pPr>
            <a:endParaRPr lang="en-US" sz="1800" dirty="0">
              <a:solidFill>
                <a:srgbClr val="0A4B6F"/>
              </a:solidFill>
              <a:latin typeface="Franklin Gothic Book" panose="020B0503020102020204" pitchFamily="34" charset="0"/>
            </a:endParaRPr>
          </a:p>
        </p:txBody>
      </p:sp>
    </p:spTree>
    <p:extLst>
      <p:ext uri="{BB962C8B-B14F-4D97-AF65-F5344CB8AC3E}">
        <p14:creationId xmlns:p14="http://schemas.microsoft.com/office/powerpoint/2010/main" val="3862324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39E42-2F53-40F5-89AB-5670109B28B6}"/>
              </a:ext>
            </a:extLst>
          </p:cNvPr>
          <p:cNvSpPr>
            <a:spLocks noGrp="1"/>
          </p:cNvSpPr>
          <p:nvPr>
            <p:ph type="title"/>
          </p:nvPr>
        </p:nvSpPr>
        <p:spPr/>
        <p:txBody>
          <a:bodyPr/>
          <a:lstStyle/>
          <a:p>
            <a:r>
              <a:rPr lang="en-US" dirty="0">
                <a:solidFill>
                  <a:srgbClr val="0A4B6F"/>
                </a:solidFill>
                <a:latin typeface="Franklin Gothic Medium" panose="020B0603020102020204" pitchFamily="34" charset="0"/>
                <a:cs typeface="Aharoni" panose="020B0604020202020204" pitchFamily="2" charset="-79"/>
                <a:hlinkClick r:id="rId2">
                  <a:extLst>
                    <a:ext uri="{A12FA001-AC4F-418D-AE19-62706E023703}">
                      <ahyp:hlinkClr xmlns:ahyp="http://schemas.microsoft.com/office/drawing/2018/hyperlinkcolor" val="tx"/>
                    </a:ext>
                  </a:extLst>
                </a:hlinkClick>
              </a:rPr>
              <a:t>Sample Exhibit E (Payroll Report)</a:t>
            </a:r>
            <a:endParaRPr lang="en-US" dirty="0">
              <a:solidFill>
                <a:srgbClr val="0A4B6F"/>
              </a:solidFill>
            </a:endParaRPr>
          </a:p>
        </p:txBody>
      </p:sp>
    </p:spTree>
    <p:extLst>
      <p:ext uri="{BB962C8B-B14F-4D97-AF65-F5344CB8AC3E}">
        <p14:creationId xmlns:p14="http://schemas.microsoft.com/office/powerpoint/2010/main" val="2358215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E6C5-D627-4C66-8210-B9B37301B4F3}"/>
              </a:ext>
            </a:extLst>
          </p:cNvPr>
          <p:cNvSpPr>
            <a:spLocks noGrp="1"/>
          </p:cNvSpPr>
          <p:nvPr>
            <p:ph type="title"/>
          </p:nvPr>
        </p:nvSpPr>
        <p:spPr>
          <a:xfrm>
            <a:off x="488175" y="559065"/>
            <a:ext cx="10515600" cy="649515"/>
          </a:xfrm>
        </p:spPr>
        <p:txBody>
          <a:bodyPr>
            <a:noAutofit/>
          </a:bodyPr>
          <a:lstStyle/>
          <a:p>
            <a:r>
              <a:rPr lang="en-US" dirty="0">
                <a:solidFill>
                  <a:srgbClr val="0A4B6F"/>
                </a:solidFill>
                <a:latin typeface="Franklin Gothic Medium" panose="020B0603020102020204" pitchFamily="34" charset="0"/>
                <a:cs typeface="Aharoni" panose="020B0604020202020204" pitchFamily="2" charset="-79"/>
              </a:rPr>
              <a:t>Questions?</a:t>
            </a:r>
            <a:endParaRPr lang="en-US" dirty="0"/>
          </a:p>
        </p:txBody>
      </p:sp>
      <p:sp>
        <p:nvSpPr>
          <p:cNvPr id="6" name="TextBox 5">
            <a:extLst>
              <a:ext uri="{FF2B5EF4-FFF2-40B4-BE49-F238E27FC236}">
                <a16:creationId xmlns:a16="http://schemas.microsoft.com/office/drawing/2014/main" id="{3CE96F30-8CC4-419D-8F6E-B1C5D7435D43}"/>
              </a:ext>
            </a:extLst>
          </p:cNvPr>
          <p:cNvSpPr txBox="1"/>
          <p:nvPr/>
        </p:nvSpPr>
        <p:spPr>
          <a:xfrm>
            <a:off x="570369" y="1326301"/>
            <a:ext cx="11051262" cy="3662541"/>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A4B6F"/>
                </a:solidFill>
                <a:latin typeface="Franklin Gothic Book" panose="020B0503020102020204" pitchFamily="34" charset="0"/>
              </a:rPr>
              <a:t>Please contact EDGE staff at </a:t>
            </a:r>
            <a:r>
              <a:rPr lang="en-US" sz="2800" dirty="0">
                <a:solidFill>
                  <a:srgbClr val="0A4B6F"/>
                </a:solidFill>
                <a:latin typeface="Franklin Gothic Book" panose="020B0503020102020204" pitchFamily="34" charset="0"/>
                <a:hlinkClick r:id="rId2">
                  <a:extLst>
                    <a:ext uri="{A12FA001-AC4F-418D-AE19-62706E023703}">
                      <ahyp:hlinkClr xmlns:ahyp="http://schemas.microsoft.com/office/drawing/2018/hyperlinkcolor" val="tx"/>
                    </a:ext>
                  </a:extLst>
                </a:hlinkClick>
              </a:rPr>
              <a:t>CEO.EDGE@Illinois.gov</a:t>
            </a:r>
            <a:endParaRPr lang="en-US" sz="2800" dirty="0">
              <a:solidFill>
                <a:srgbClr val="0A4B6F"/>
              </a:solidFill>
              <a:latin typeface="Franklin Gothic Book" panose="020B0503020102020204" pitchFamily="34" charset="0"/>
            </a:endParaRPr>
          </a:p>
          <a:p>
            <a:endParaRPr lang="en-US" sz="800" dirty="0">
              <a:solidFill>
                <a:srgbClr val="0A4B6F"/>
              </a:solidFill>
              <a:latin typeface="Franklin Gothic Book" panose="020B0503020102020204" pitchFamily="34" charset="0"/>
            </a:endParaRPr>
          </a:p>
          <a:p>
            <a:pPr marL="457200" indent="-457200">
              <a:buFont typeface="Arial" panose="020B0604020202020204" pitchFamily="34" charset="0"/>
              <a:buChar char="•"/>
            </a:pPr>
            <a:r>
              <a:rPr lang="en-US" sz="2800" dirty="0">
                <a:solidFill>
                  <a:srgbClr val="0A4B6F"/>
                </a:solidFill>
                <a:latin typeface="Franklin Gothic Book" panose="020B0503020102020204" pitchFamily="34" charset="0"/>
              </a:rPr>
              <a:t>After this Webinar, we will send out the following to all participants:</a:t>
            </a: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rPr>
              <a:t>A recording of this webinar</a:t>
            </a: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2026 EDGE Reporting Requirements</a:t>
            </a:r>
            <a:endParaRPr lang="en-US" sz="28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hlinkClick r:id="rId4">
                  <a:extLst>
                    <a:ext uri="{A12FA001-AC4F-418D-AE19-62706E023703}">
                      <ahyp:hlinkClr xmlns:ahyp="http://schemas.microsoft.com/office/drawing/2018/hyperlinkcolor" val="tx"/>
                    </a:ext>
                  </a:extLst>
                </a:hlinkClick>
              </a:rPr>
              <a:t>EDGE Submission Portal</a:t>
            </a:r>
            <a:endParaRPr lang="en-US" sz="28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hlinkClick r:id="rId5">
                  <a:extLst>
                    <a:ext uri="{A12FA001-AC4F-418D-AE19-62706E023703}">
                      <ahyp:hlinkClr xmlns:ahyp="http://schemas.microsoft.com/office/drawing/2018/hyperlinkcolor" val="tx"/>
                    </a:ext>
                  </a:extLst>
                </a:hlinkClick>
              </a:rPr>
              <a:t>EDGE FAQs</a:t>
            </a:r>
            <a:endParaRPr lang="en-US" sz="2800" dirty="0">
              <a:solidFill>
                <a:srgbClr val="0A4B6F"/>
              </a:solidFill>
              <a:latin typeface="Franklin Gothic Book" panose="020B0503020102020204" pitchFamily="34" charset="0"/>
            </a:endParaRPr>
          </a:p>
          <a:p>
            <a:pPr lvl="1"/>
            <a:endParaRPr lang="en-US" sz="2800" dirty="0">
              <a:solidFill>
                <a:srgbClr val="0A4B6F"/>
              </a:solidFill>
              <a:latin typeface="Franklin Gothic Book" panose="020B0503020102020204" pitchFamily="34" charset="0"/>
            </a:endParaRPr>
          </a:p>
          <a:p>
            <a:pPr lvl="1"/>
            <a:r>
              <a:rPr lang="en-US" sz="2800" dirty="0">
                <a:solidFill>
                  <a:srgbClr val="0A4B6F"/>
                </a:solidFill>
                <a:latin typeface="Franklin Gothic Book" panose="020B0503020102020204" pitchFamily="34" charset="0"/>
              </a:rPr>
              <a:t>Thank you for joining us!</a:t>
            </a:r>
          </a:p>
        </p:txBody>
      </p:sp>
    </p:spTree>
    <p:extLst>
      <p:ext uri="{BB962C8B-B14F-4D97-AF65-F5344CB8AC3E}">
        <p14:creationId xmlns:p14="http://schemas.microsoft.com/office/powerpoint/2010/main" val="3514262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5C634-BEEC-728F-20B7-99921FDC1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426DEC-AD14-6CD3-80D4-33D3AD02DEE2}"/>
              </a:ext>
            </a:extLst>
          </p:cNvPr>
          <p:cNvSpPr>
            <a:spLocks noGrp="1"/>
          </p:cNvSpPr>
          <p:nvPr>
            <p:ph type="title"/>
          </p:nvPr>
        </p:nvSpPr>
        <p:spPr>
          <a:xfrm>
            <a:off x="2642558" y="636703"/>
            <a:ext cx="6906883" cy="649515"/>
          </a:xfrm>
        </p:spPr>
        <p:txBody>
          <a:bodyPr>
            <a:noAutofit/>
          </a:bodyPr>
          <a:lstStyle/>
          <a:p>
            <a:r>
              <a:rPr lang="en-US" dirty="0">
                <a:solidFill>
                  <a:srgbClr val="0A4B6F"/>
                </a:solidFill>
                <a:latin typeface="Franklin Gothic Medium" panose="020B0603020102020204" pitchFamily="34" charset="0"/>
                <a:cs typeface="Aharoni" panose="020B0604020202020204" pitchFamily="2" charset="-79"/>
              </a:rPr>
              <a:t>2026 EDGE Reporting Updates</a:t>
            </a:r>
            <a:endParaRPr lang="en-US" dirty="0"/>
          </a:p>
        </p:txBody>
      </p:sp>
      <p:sp>
        <p:nvSpPr>
          <p:cNvPr id="6" name="TextBox 5">
            <a:extLst>
              <a:ext uri="{FF2B5EF4-FFF2-40B4-BE49-F238E27FC236}">
                <a16:creationId xmlns:a16="http://schemas.microsoft.com/office/drawing/2014/main" id="{54A69A54-4918-E8CC-D89B-EBDE6A510B2A}"/>
              </a:ext>
            </a:extLst>
          </p:cNvPr>
          <p:cNvSpPr txBox="1"/>
          <p:nvPr/>
        </p:nvSpPr>
        <p:spPr>
          <a:xfrm>
            <a:off x="570369" y="1743418"/>
            <a:ext cx="11051262"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accent1"/>
                </a:solidFill>
                <a:latin typeface="Franklin Gothic Book" panose="020B0503020102020204" pitchFamily="34" charset="0"/>
                <a:hlinkClick r:id="rId2">
                  <a:extLst>
                    <a:ext uri="{A12FA001-AC4F-418D-AE19-62706E023703}">
                      <ahyp:hlinkClr xmlns:ahyp="http://schemas.microsoft.com/office/drawing/2018/hyperlinkcolor" val="tx"/>
                    </a:ext>
                  </a:extLst>
                </a:hlinkClick>
              </a:rPr>
              <a:t>Employee Project Location Certification Form</a:t>
            </a:r>
            <a:endParaRPr lang="en-US" sz="2800" dirty="0">
              <a:solidFill>
                <a:schemeClr val="accent1"/>
              </a:solidFill>
              <a:latin typeface="Franklin Gothic Book" panose="020B0503020102020204" pitchFamily="34" charset="0"/>
            </a:endParaRPr>
          </a:p>
          <a:p>
            <a:endParaRPr lang="en-US" sz="2800" dirty="0">
              <a:solidFill>
                <a:schemeClr val="accent1"/>
              </a:solidFill>
              <a:latin typeface="Franklin Gothic Book" panose="020B0503020102020204" pitchFamily="34" charset="0"/>
            </a:endParaRPr>
          </a:p>
          <a:p>
            <a:pPr marL="457200" indent="-457200">
              <a:buFont typeface="Arial" panose="020B0604020202020204" pitchFamily="34" charset="0"/>
              <a:buChar char="•"/>
            </a:pPr>
            <a:r>
              <a:rPr lang="en-US" sz="2800" dirty="0">
                <a:solidFill>
                  <a:schemeClr val="accent1"/>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Policy Clarification Employee Location Certification</a:t>
            </a:r>
          </a:p>
          <a:p>
            <a:pPr marL="457200" indent="-457200">
              <a:buFont typeface="Arial" panose="020B0604020202020204" pitchFamily="34" charset="0"/>
              <a:buChar char="•"/>
            </a:pPr>
            <a:endParaRPr lang="en-US" sz="2800" dirty="0">
              <a:solidFill>
                <a:schemeClr val="accent1"/>
              </a:solidFill>
              <a:latin typeface="Franklin Gothic Book" panose="020B0503020102020204" pitchFamily="34" charset="0"/>
              <a:hlinkClick r:id="rId3">
                <a:extLst>
                  <a:ext uri="{A12FA001-AC4F-418D-AE19-62706E023703}">
                    <ahyp:hlinkClr xmlns:ahyp="http://schemas.microsoft.com/office/drawing/2018/hyperlinkcolor" val="tx"/>
                  </a:ext>
                </a:extLst>
              </a:hlinkClick>
            </a:endParaRPr>
          </a:p>
          <a:p>
            <a:pPr marL="457200" indent="-457200">
              <a:buFont typeface="Arial" panose="020B0604020202020204" pitchFamily="34" charset="0"/>
              <a:buChar char="•"/>
            </a:pPr>
            <a:r>
              <a:rPr lang="en-US" sz="2800" dirty="0">
                <a:solidFill>
                  <a:schemeClr val="accent1"/>
                </a:solidFill>
                <a:latin typeface="Franklin Gothic Book" panose="020B0503020102020204" pitchFamily="34" charset="0"/>
              </a:rPr>
              <a:t>Company COVID-19 Payroll Certification is no longer required.</a:t>
            </a:r>
            <a:endParaRPr lang="en-US" sz="2800" dirty="0">
              <a:solidFill>
                <a:schemeClr val="accent1"/>
              </a:solidFill>
              <a:latin typeface="Franklin Gothic Book" panose="020B0503020102020204" pitchFamily="34" charset="0"/>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588891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E2C3C-F5D2-CE2B-8E13-E56E503E30A4}"/>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96DE4C8E-511E-05CC-1330-240C0F06B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714" y="373232"/>
            <a:ext cx="7814778" cy="5613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257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E6C5-D627-4C66-8210-B9B37301B4F3}"/>
              </a:ext>
            </a:extLst>
          </p:cNvPr>
          <p:cNvSpPr>
            <a:spLocks noGrp="1"/>
          </p:cNvSpPr>
          <p:nvPr>
            <p:ph type="title"/>
          </p:nvPr>
        </p:nvSpPr>
        <p:spPr>
          <a:xfrm>
            <a:off x="1586933" y="428156"/>
            <a:ext cx="9018134" cy="649515"/>
          </a:xfrm>
        </p:spPr>
        <p:txBody>
          <a:bodyPr>
            <a:noAutofit/>
          </a:bodyPr>
          <a:lstStyle/>
          <a:p>
            <a:r>
              <a:rPr lang="en-US" dirty="0">
                <a:solidFill>
                  <a:srgbClr val="0A4B6F"/>
                </a:solidFill>
                <a:latin typeface="Franklin Gothic Medium" panose="020B0603020102020204" pitchFamily="34" charset="0"/>
                <a:cs typeface="Aharoni" panose="020B0604020202020204" pitchFamily="2" charset="-79"/>
              </a:rPr>
              <a:t>2026 EDGE Tax Reporting Requirements</a:t>
            </a:r>
            <a:endParaRPr lang="en-US" dirty="0"/>
          </a:p>
        </p:txBody>
      </p:sp>
      <p:sp>
        <p:nvSpPr>
          <p:cNvPr id="6" name="TextBox 5">
            <a:extLst>
              <a:ext uri="{FF2B5EF4-FFF2-40B4-BE49-F238E27FC236}">
                <a16:creationId xmlns:a16="http://schemas.microsoft.com/office/drawing/2014/main" id="{3CE96F30-8CC4-419D-8F6E-B1C5D7435D43}"/>
              </a:ext>
            </a:extLst>
          </p:cNvPr>
          <p:cNvSpPr txBox="1"/>
          <p:nvPr/>
        </p:nvSpPr>
        <p:spPr>
          <a:xfrm>
            <a:off x="570369" y="1326301"/>
            <a:ext cx="11051262"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A4B6F"/>
                </a:solidFill>
                <a:latin typeface="Franklin Gothic Book" panose="020B0503020102020204" pitchFamily="34" charset="0"/>
              </a:rPr>
              <a:t>Agreed Upon Procedures Audit (AUP)</a:t>
            </a: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rPr>
              <a:t>Companies seeking to claim their first tax credit certificate are required to submit an Agreed-Upon Procedures audit (AUP) within 90 days after its tax year-end (3/31 for companies with a 12/31 tax-year end).</a:t>
            </a:r>
          </a:p>
        </p:txBody>
      </p:sp>
      <p:pic>
        <p:nvPicPr>
          <p:cNvPr id="1026" name="Picture 2" descr="Using agreed-upon procedures to target specific items of concern - Whalen &amp;  Company, CPAs">
            <a:extLst>
              <a:ext uri="{FF2B5EF4-FFF2-40B4-BE49-F238E27FC236}">
                <a16:creationId xmlns:a16="http://schemas.microsoft.com/office/drawing/2014/main" id="{D2F49C9E-4190-4BBB-A33B-3FEDB8DF86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899338"/>
            <a:ext cx="5334000" cy="278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314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E6C5-D627-4C66-8210-B9B37301B4F3}"/>
              </a:ext>
            </a:extLst>
          </p:cNvPr>
          <p:cNvSpPr>
            <a:spLocks noGrp="1"/>
          </p:cNvSpPr>
          <p:nvPr>
            <p:ph type="title"/>
          </p:nvPr>
        </p:nvSpPr>
        <p:spPr>
          <a:xfrm>
            <a:off x="1582619" y="464173"/>
            <a:ext cx="9026761" cy="649515"/>
          </a:xfrm>
        </p:spPr>
        <p:txBody>
          <a:bodyPr>
            <a:noAutofit/>
          </a:bodyPr>
          <a:lstStyle/>
          <a:p>
            <a:r>
              <a:rPr lang="en-US" dirty="0">
                <a:solidFill>
                  <a:srgbClr val="0A4B6F"/>
                </a:solidFill>
                <a:latin typeface="Franklin Gothic Medium" panose="020B0603020102020204" pitchFamily="34" charset="0"/>
                <a:cs typeface="Aharoni" panose="020B0604020202020204" pitchFamily="2" charset="-79"/>
              </a:rPr>
              <a:t>2026 EDGE Tax Reporting Requirements</a:t>
            </a:r>
            <a:endParaRPr lang="en-US" dirty="0"/>
          </a:p>
        </p:txBody>
      </p:sp>
      <p:sp>
        <p:nvSpPr>
          <p:cNvPr id="6" name="TextBox 5">
            <a:extLst>
              <a:ext uri="{FF2B5EF4-FFF2-40B4-BE49-F238E27FC236}">
                <a16:creationId xmlns:a16="http://schemas.microsoft.com/office/drawing/2014/main" id="{3CE96F30-8CC4-419D-8F6E-B1C5D7435D43}"/>
              </a:ext>
            </a:extLst>
          </p:cNvPr>
          <p:cNvSpPr txBox="1"/>
          <p:nvPr/>
        </p:nvSpPr>
        <p:spPr>
          <a:xfrm>
            <a:off x="570368" y="1196904"/>
            <a:ext cx="11051262" cy="4893647"/>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A4B6F"/>
                </a:solidFill>
                <a:latin typeface="Franklin Gothic Book" panose="020B0503020102020204" pitchFamily="34" charset="0"/>
              </a:rPr>
              <a:t>Annual Tax Credit Report</a:t>
            </a:r>
          </a:p>
          <a:p>
            <a:endParaRPr lang="en-US" sz="4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chemeClr val="accent1"/>
                </a:solidFill>
                <a:latin typeface="Franklin Gothic Book" panose="020B0503020102020204" pitchFamily="34" charset="0"/>
                <a:hlinkClick r:id="rId2">
                  <a:extLst>
                    <a:ext uri="{A12FA001-AC4F-418D-AE19-62706E023703}">
                      <ahyp:hlinkClr xmlns:ahyp="http://schemas.microsoft.com/office/drawing/2018/hyperlinkcolor" val="tx"/>
                    </a:ext>
                  </a:extLst>
                </a:hlinkClick>
              </a:rPr>
              <a:t>EDGE Annual Reporting Requirements</a:t>
            </a:r>
            <a:endParaRPr lang="en-US" sz="2800" dirty="0">
              <a:solidFill>
                <a:schemeClr val="accent1"/>
              </a:solidFill>
              <a:latin typeface="Franklin Gothic Book" panose="020B0503020102020204" pitchFamily="34" charset="0"/>
            </a:endParaRPr>
          </a:p>
          <a:p>
            <a:pPr lvl="1"/>
            <a:endParaRPr lang="en-US" sz="800" dirty="0">
              <a:solidFill>
                <a:schemeClr val="accent1"/>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Exhibit D (Jobs Report)</a:t>
            </a:r>
            <a:endParaRPr lang="en-US" sz="2800" dirty="0">
              <a:solidFill>
                <a:srgbClr val="0A4B6F"/>
              </a:solidFill>
              <a:latin typeface="Franklin Gothic Book" panose="020B0503020102020204" pitchFamily="34" charset="0"/>
            </a:endParaRPr>
          </a:p>
          <a:p>
            <a:pPr lvl="1"/>
            <a:endParaRPr lang="en-US" sz="8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hlinkClick r:id="rId4">
                  <a:extLst>
                    <a:ext uri="{A12FA001-AC4F-418D-AE19-62706E023703}">
                      <ahyp:hlinkClr xmlns:ahyp="http://schemas.microsoft.com/office/drawing/2018/hyperlinkcolor" val="tx"/>
                    </a:ext>
                  </a:extLst>
                </a:hlinkClick>
              </a:rPr>
              <a:t>Exhibit E (Payroll Report)</a:t>
            </a:r>
            <a:endParaRPr lang="en-US" sz="2800" dirty="0">
              <a:solidFill>
                <a:srgbClr val="0A4B6F"/>
              </a:solidFill>
              <a:latin typeface="Franklin Gothic Book" panose="020B0503020102020204" pitchFamily="34" charset="0"/>
            </a:endParaRPr>
          </a:p>
          <a:p>
            <a:pPr lvl="1"/>
            <a:endParaRPr lang="en-US" sz="8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hlinkClick r:id="rId5">
                  <a:extLst>
                    <a:ext uri="{A12FA001-AC4F-418D-AE19-62706E023703}">
                      <ahyp:hlinkClr xmlns:ahyp="http://schemas.microsoft.com/office/drawing/2018/hyperlinkcolor" val="tx"/>
                    </a:ext>
                  </a:extLst>
                </a:hlinkClick>
              </a:rPr>
              <a:t>Employee Project Location Certification Form</a:t>
            </a:r>
            <a:endParaRPr lang="en-US" sz="2800" dirty="0">
              <a:solidFill>
                <a:srgbClr val="0A4B6F"/>
              </a:solidFill>
              <a:latin typeface="Franklin Gothic Book" panose="020B0503020102020204" pitchFamily="34" charset="0"/>
            </a:endParaRPr>
          </a:p>
          <a:p>
            <a:pPr lvl="1"/>
            <a:endParaRPr lang="en-US" sz="8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hlinkClick r:id="rId6">
                  <a:extLst>
                    <a:ext uri="{A12FA001-AC4F-418D-AE19-62706E023703}">
                      <ahyp:hlinkClr xmlns:ahyp="http://schemas.microsoft.com/office/drawing/2018/hyperlinkcolor" val="tx"/>
                    </a:ext>
                  </a:extLst>
                </a:hlinkClick>
              </a:rPr>
              <a:t>Vendor Diversity Report  </a:t>
            </a:r>
            <a:endParaRPr lang="en-US" sz="2800" dirty="0">
              <a:solidFill>
                <a:srgbClr val="0A4B6F"/>
              </a:solidFill>
              <a:latin typeface="Franklin Gothic Book" panose="020B0503020102020204" pitchFamily="34" charset="0"/>
            </a:endParaRPr>
          </a:p>
          <a:p>
            <a:pPr lvl="1"/>
            <a:endParaRPr lang="en-US" sz="800" dirty="0">
              <a:solidFill>
                <a:srgbClr val="0A4B6F"/>
              </a:solidFill>
              <a:latin typeface="Franklin Gothic Book" panose="020B0503020102020204" pitchFamily="34" charset="0"/>
              <a:hlinkClick r:id="rId7">
                <a:extLst>
                  <a:ext uri="{A12FA001-AC4F-418D-AE19-62706E023703}">
                    <ahyp:hlinkClr xmlns:ahyp="http://schemas.microsoft.com/office/drawing/2018/hyperlinkcolor" val="tx"/>
                  </a:ext>
                </a:extLst>
              </a:hlinkClick>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hlinkClick r:id="rId8">
                  <a:extLst>
                    <a:ext uri="{A12FA001-AC4F-418D-AE19-62706E023703}">
                      <ahyp:hlinkClr xmlns:ahyp="http://schemas.microsoft.com/office/drawing/2018/hyperlinkcolor" val="tx"/>
                    </a:ext>
                  </a:extLst>
                </a:hlinkClick>
              </a:rPr>
              <a:t>Sexual Harassment Policy Reporting</a:t>
            </a:r>
            <a:endParaRPr lang="en-US" sz="28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endParaRPr lang="en-US" sz="8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hlinkClick r:id="rId9">
                  <a:extLst>
                    <a:ext uri="{A12FA001-AC4F-418D-AE19-62706E023703}">
                      <ahyp:hlinkClr xmlns:ahyp="http://schemas.microsoft.com/office/drawing/2018/hyperlinkcolor" val="tx"/>
                    </a:ext>
                  </a:extLst>
                </a:hlinkClick>
              </a:rPr>
              <a:t>EDGE Submission Portal</a:t>
            </a:r>
            <a:endParaRPr lang="en-US" sz="2800" dirty="0">
              <a:solidFill>
                <a:srgbClr val="0A4B6F"/>
              </a:solidFill>
              <a:latin typeface="Franklin Gothic Book" panose="020B0503020102020204" pitchFamily="34" charset="0"/>
            </a:endParaRPr>
          </a:p>
          <a:p>
            <a:pPr lvl="1"/>
            <a:endParaRPr lang="en-US" sz="8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chemeClr val="accent1"/>
                </a:solidFill>
                <a:latin typeface="Franklin Gothic Book" panose="020B0503020102020204" pitchFamily="34" charset="0"/>
                <a:hlinkClick r:id="rId10">
                  <a:extLst>
                    <a:ext uri="{A12FA001-AC4F-418D-AE19-62706E023703}">
                      <ahyp:hlinkClr xmlns:ahyp="http://schemas.microsoft.com/office/drawing/2018/hyperlinkcolor" val="tx"/>
                    </a:ext>
                  </a:extLst>
                </a:hlinkClick>
              </a:rPr>
              <a:t>Illinois Corporate Accountability</a:t>
            </a:r>
            <a:endParaRPr lang="en-US" sz="2800" dirty="0">
              <a:solidFill>
                <a:schemeClr val="accent1"/>
              </a:solidFill>
              <a:latin typeface="Franklin Gothic Book" panose="020B0503020102020204" pitchFamily="34" charset="0"/>
            </a:endParaRPr>
          </a:p>
        </p:txBody>
      </p:sp>
    </p:spTree>
    <p:extLst>
      <p:ext uri="{BB962C8B-B14F-4D97-AF65-F5344CB8AC3E}">
        <p14:creationId xmlns:p14="http://schemas.microsoft.com/office/powerpoint/2010/main" val="2992906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E6C5-D627-4C66-8210-B9B37301B4F3}"/>
              </a:ext>
            </a:extLst>
          </p:cNvPr>
          <p:cNvSpPr>
            <a:spLocks noGrp="1"/>
          </p:cNvSpPr>
          <p:nvPr>
            <p:ph type="title"/>
          </p:nvPr>
        </p:nvSpPr>
        <p:spPr>
          <a:xfrm>
            <a:off x="1556740" y="537145"/>
            <a:ext cx="9078519" cy="649515"/>
          </a:xfrm>
        </p:spPr>
        <p:txBody>
          <a:bodyPr>
            <a:noAutofit/>
          </a:bodyPr>
          <a:lstStyle/>
          <a:p>
            <a:r>
              <a:rPr lang="en-US" dirty="0">
                <a:solidFill>
                  <a:srgbClr val="0A4B6F"/>
                </a:solidFill>
                <a:latin typeface="Franklin Gothic Medium" panose="020B0603020102020204" pitchFamily="34" charset="0"/>
                <a:cs typeface="Aharoni" panose="020B0604020202020204" pitchFamily="2" charset="-79"/>
              </a:rPr>
              <a:t>2026 EDGE Tax Reporting Requirements</a:t>
            </a:r>
            <a:endParaRPr lang="en-US" dirty="0"/>
          </a:p>
        </p:txBody>
      </p:sp>
      <p:sp>
        <p:nvSpPr>
          <p:cNvPr id="6" name="TextBox 5">
            <a:extLst>
              <a:ext uri="{FF2B5EF4-FFF2-40B4-BE49-F238E27FC236}">
                <a16:creationId xmlns:a16="http://schemas.microsoft.com/office/drawing/2014/main" id="{3CE96F30-8CC4-419D-8F6E-B1C5D7435D43}"/>
              </a:ext>
            </a:extLst>
          </p:cNvPr>
          <p:cNvSpPr txBox="1"/>
          <p:nvPr/>
        </p:nvSpPr>
        <p:spPr>
          <a:xfrm>
            <a:off x="570368" y="1337976"/>
            <a:ext cx="11051262" cy="4462760"/>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accent1"/>
                </a:solidFill>
                <a:latin typeface="Franklin Gothic Book" panose="020B0503020102020204" pitchFamily="34" charset="0"/>
                <a:hlinkClick r:id="rId2">
                  <a:extLst>
                    <a:ext uri="{A12FA001-AC4F-418D-AE19-62706E023703}">
                      <ahyp:hlinkClr xmlns:ahyp="http://schemas.microsoft.com/office/drawing/2018/hyperlinkcolor" val="tx"/>
                    </a:ext>
                  </a:extLst>
                </a:hlinkClick>
              </a:rPr>
              <a:t>Vendor Diversity Policy Report </a:t>
            </a:r>
            <a:r>
              <a:rPr lang="en-US" sz="2800" dirty="0">
                <a:solidFill>
                  <a:srgbClr val="0A4B6F"/>
                </a:solidFill>
                <a:latin typeface="Franklin Gothic Book" panose="020B0503020102020204" pitchFamily="34" charset="0"/>
              </a:rPr>
              <a:t>&amp; </a:t>
            </a:r>
            <a:r>
              <a:rPr lang="en-US" sz="2800" dirty="0">
                <a:solidFill>
                  <a:srgbClr val="0A4B6F"/>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Sexual Harassment Policy Report</a:t>
            </a:r>
            <a:endParaRPr lang="en-US" sz="2800" dirty="0">
              <a:solidFill>
                <a:srgbClr val="0A4B6F"/>
              </a:solidFill>
              <a:latin typeface="Franklin Gothic Book" panose="020B0503020102020204" pitchFamily="34" charset="0"/>
            </a:endParaRPr>
          </a:p>
          <a:p>
            <a:endParaRPr lang="en-US" sz="4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rPr>
              <a:t>Reporting is required for companies that entered into EDGE Agreements (or amended an existing agreement) after October 1, 2017, AND the related companies identified in the EDGE application employ over 100 individuals worldwide. In these cases, the company responsible for new job creation is required to complete the Vendor Diversity Report and the Sexual Harassment Policy Report by April 15 each year. Failure to submit this form annually by April 15 will result in a loss of tax credits for that taxable year. </a:t>
            </a:r>
          </a:p>
        </p:txBody>
      </p:sp>
    </p:spTree>
    <p:extLst>
      <p:ext uri="{BB962C8B-B14F-4D97-AF65-F5344CB8AC3E}">
        <p14:creationId xmlns:p14="http://schemas.microsoft.com/office/powerpoint/2010/main" val="1535019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E6C5-D627-4C66-8210-B9B37301B4F3}"/>
              </a:ext>
            </a:extLst>
          </p:cNvPr>
          <p:cNvSpPr>
            <a:spLocks noGrp="1"/>
          </p:cNvSpPr>
          <p:nvPr>
            <p:ph type="title"/>
          </p:nvPr>
        </p:nvSpPr>
        <p:spPr>
          <a:xfrm>
            <a:off x="1569680" y="515934"/>
            <a:ext cx="9052640" cy="649515"/>
          </a:xfrm>
        </p:spPr>
        <p:txBody>
          <a:bodyPr>
            <a:noAutofit/>
          </a:bodyPr>
          <a:lstStyle/>
          <a:p>
            <a:r>
              <a:rPr lang="en-US" dirty="0">
                <a:solidFill>
                  <a:srgbClr val="0A4B6F"/>
                </a:solidFill>
                <a:latin typeface="Franklin Gothic Medium" panose="020B0603020102020204" pitchFamily="34" charset="0"/>
                <a:cs typeface="Aharoni" panose="020B0604020202020204" pitchFamily="2" charset="-79"/>
              </a:rPr>
              <a:t>2026 EDGE Tax Reporting Requirements</a:t>
            </a:r>
            <a:endParaRPr lang="en-US" dirty="0"/>
          </a:p>
        </p:txBody>
      </p:sp>
      <p:sp>
        <p:nvSpPr>
          <p:cNvPr id="6" name="TextBox 5">
            <a:extLst>
              <a:ext uri="{FF2B5EF4-FFF2-40B4-BE49-F238E27FC236}">
                <a16:creationId xmlns:a16="http://schemas.microsoft.com/office/drawing/2014/main" id="{3CE96F30-8CC4-419D-8F6E-B1C5D7435D43}"/>
              </a:ext>
            </a:extLst>
          </p:cNvPr>
          <p:cNvSpPr txBox="1"/>
          <p:nvPr/>
        </p:nvSpPr>
        <p:spPr>
          <a:xfrm>
            <a:off x="570369" y="1714489"/>
            <a:ext cx="11051262" cy="3600986"/>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accent1"/>
                </a:solidFill>
                <a:latin typeface="Franklin Gothic Book" panose="020B0503020102020204" pitchFamily="34" charset="0"/>
                <a:hlinkClick r:id="rId2">
                  <a:extLst>
                    <a:ext uri="{A12FA001-AC4F-418D-AE19-62706E023703}">
                      <ahyp:hlinkClr xmlns:ahyp="http://schemas.microsoft.com/office/drawing/2018/hyperlinkcolor" val="tx"/>
                    </a:ext>
                  </a:extLst>
                </a:hlinkClick>
              </a:rPr>
              <a:t>Corporate Accountability</a:t>
            </a:r>
            <a:endParaRPr lang="en-US" sz="2800" dirty="0">
              <a:solidFill>
                <a:schemeClr val="accent1"/>
              </a:solidFill>
              <a:latin typeface="Franklin Gothic Book" panose="020B0503020102020204" pitchFamily="34" charset="0"/>
            </a:endParaRPr>
          </a:p>
          <a:p>
            <a:endParaRPr lang="en-US" sz="4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rPr>
              <a:t>Pursuant to the Corporate Accountability for Tax Expenditure Act, the first annual report is due the year after the year in which the EDGE agreement was executed. For example, companies with EDGE agreements dated in 2025 must submit their first online report during 2026 for the period ending 12/31/2025. Notice of reporting is sent annually and includes filing instructions and due dates. </a:t>
            </a:r>
          </a:p>
        </p:txBody>
      </p:sp>
    </p:spTree>
    <p:extLst>
      <p:ext uri="{BB962C8B-B14F-4D97-AF65-F5344CB8AC3E}">
        <p14:creationId xmlns:p14="http://schemas.microsoft.com/office/powerpoint/2010/main" val="3617074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E6C5-D627-4C66-8210-B9B37301B4F3}"/>
              </a:ext>
            </a:extLst>
          </p:cNvPr>
          <p:cNvSpPr>
            <a:spLocks noGrp="1"/>
          </p:cNvSpPr>
          <p:nvPr>
            <p:ph type="title"/>
          </p:nvPr>
        </p:nvSpPr>
        <p:spPr>
          <a:xfrm>
            <a:off x="2635042" y="559065"/>
            <a:ext cx="6921916" cy="649515"/>
          </a:xfrm>
        </p:spPr>
        <p:txBody>
          <a:bodyPr>
            <a:noAutofit/>
          </a:bodyPr>
          <a:lstStyle/>
          <a:p>
            <a:r>
              <a:rPr lang="en-US" dirty="0">
                <a:solidFill>
                  <a:srgbClr val="0A4B6F"/>
                </a:solidFill>
                <a:latin typeface="Franklin Gothic Medium" panose="020B0603020102020204" pitchFamily="34" charset="0"/>
                <a:cs typeface="Aharoni" panose="020B0604020202020204" pitchFamily="2" charset="-79"/>
              </a:rPr>
              <a:t>2026 EDGE Submission Portal</a:t>
            </a:r>
            <a:endParaRPr lang="en-US" dirty="0"/>
          </a:p>
        </p:txBody>
      </p:sp>
      <p:sp>
        <p:nvSpPr>
          <p:cNvPr id="6" name="TextBox 5">
            <a:extLst>
              <a:ext uri="{FF2B5EF4-FFF2-40B4-BE49-F238E27FC236}">
                <a16:creationId xmlns:a16="http://schemas.microsoft.com/office/drawing/2014/main" id="{3CE96F30-8CC4-419D-8F6E-B1C5D7435D43}"/>
              </a:ext>
            </a:extLst>
          </p:cNvPr>
          <p:cNvSpPr txBox="1"/>
          <p:nvPr/>
        </p:nvSpPr>
        <p:spPr>
          <a:xfrm>
            <a:off x="570369" y="1326301"/>
            <a:ext cx="11051262" cy="2308324"/>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A4B6F"/>
                </a:solidFill>
                <a:latin typeface="Franklin Gothic Book" panose="020B0503020102020204" pitchFamily="34" charset="0"/>
                <a:hlinkClick r:id="rId2">
                  <a:extLst>
                    <a:ext uri="{A12FA001-AC4F-418D-AE19-62706E023703}">
                      <ahyp:hlinkClr xmlns:ahyp="http://schemas.microsoft.com/office/drawing/2018/hyperlinkcolor" val="tx"/>
                    </a:ext>
                  </a:extLst>
                </a:hlinkClick>
              </a:rPr>
              <a:t>EDGE Submission Portal</a:t>
            </a:r>
            <a:endParaRPr lang="en-US" sz="2800" dirty="0">
              <a:solidFill>
                <a:srgbClr val="0A4B6F"/>
              </a:solidFill>
              <a:latin typeface="Franklin Gothic Book" panose="020B0503020102020204" pitchFamily="34" charset="0"/>
            </a:endParaRPr>
          </a:p>
          <a:p>
            <a:endParaRPr lang="en-US" sz="400" dirty="0">
              <a:solidFill>
                <a:srgbClr val="0A4B6F"/>
              </a:solidFill>
              <a:latin typeface="Franklin Gothic Book" panose="020B0503020102020204" pitchFamily="34" charset="0"/>
            </a:endParaRPr>
          </a:p>
          <a:p>
            <a:pPr marL="914400" lvl="1" indent="-457200">
              <a:buFont typeface="Arial" panose="020B0604020202020204" pitchFamily="34" charset="0"/>
              <a:buChar char="•"/>
            </a:pPr>
            <a:r>
              <a:rPr lang="en-US" sz="2800" dirty="0">
                <a:solidFill>
                  <a:srgbClr val="0A4B6F"/>
                </a:solidFill>
                <a:latin typeface="Franklin Gothic Book" panose="020B0503020102020204" pitchFamily="34" charset="0"/>
              </a:rPr>
              <a:t>All Annual EDGE Tax Reports must be submitted using the EDGE Submission Portal. Using this portal will help guide you through your submission requirements, ensuring the submission of complete EDGE Annual Tax Reports.</a:t>
            </a:r>
          </a:p>
        </p:txBody>
      </p:sp>
      <p:pic>
        <p:nvPicPr>
          <p:cNvPr id="4" name="Picture 3">
            <a:extLst>
              <a:ext uri="{FF2B5EF4-FFF2-40B4-BE49-F238E27FC236}">
                <a16:creationId xmlns:a16="http://schemas.microsoft.com/office/drawing/2014/main" id="{44FB0880-B103-46B1-B8C2-C55F970AA06C}"/>
              </a:ext>
            </a:extLst>
          </p:cNvPr>
          <p:cNvPicPr>
            <a:picLocks noChangeAspect="1"/>
          </p:cNvPicPr>
          <p:nvPr/>
        </p:nvPicPr>
        <p:blipFill>
          <a:blip r:embed="rId3"/>
          <a:stretch>
            <a:fillRect/>
          </a:stretch>
        </p:blipFill>
        <p:spPr>
          <a:xfrm>
            <a:off x="570369" y="3690791"/>
            <a:ext cx="6087922" cy="2608144"/>
          </a:xfrm>
          <a:prstGeom prst="rect">
            <a:avLst/>
          </a:prstGeom>
        </p:spPr>
      </p:pic>
    </p:spTree>
    <p:extLst>
      <p:ext uri="{BB962C8B-B14F-4D97-AF65-F5344CB8AC3E}">
        <p14:creationId xmlns:p14="http://schemas.microsoft.com/office/powerpoint/2010/main" val="3630234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53A4-2AA5-4D0E-8923-0B43FA73CF87}"/>
              </a:ext>
            </a:extLst>
          </p:cNvPr>
          <p:cNvSpPr>
            <a:spLocks noGrp="1"/>
          </p:cNvSpPr>
          <p:nvPr>
            <p:ph type="title"/>
          </p:nvPr>
        </p:nvSpPr>
        <p:spPr>
          <a:xfrm>
            <a:off x="739775" y="283682"/>
            <a:ext cx="10515600" cy="1325563"/>
          </a:xfrm>
        </p:spPr>
        <p:txBody>
          <a:bodyPr>
            <a:noAutofit/>
          </a:bodyPr>
          <a:lstStyle/>
          <a:p>
            <a:br>
              <a:rPr lang="en-US" dirty="0">
                <a:solidFill>
                  <a:srgbClr val="0A4B6F"/>
                </a:solidFill>
                <a:latin typeface="Franklin Gothic Medium" panose="020B0603020102020204" pitchFamily="34" charset="0"/>
                <a:cs typeface="Aharoni" panose="020B0604020202020204" pitchFamily="2" charset="-79"/>
              </a:rPr>
            </a:br>
            <a:r>
              <a:rPr lang="en-US" dirty="0">
                <a:solidFill>
                  <a:srgbClr val="0A4B6F"/>
                </a:solidFill>
                <a:latin typeface="Franklin Gothic Medium" panose="020B0603020102020204" pitchFamily="34" charset="0"/>
                <a:cs typeface="Aharoni" panose="020B0604020202020204" pitchFamily="2" charset="-79"/>
              </a:rPr>
              <a:t>EDGE Tax Report FAQs – Exhibit D (Jobs Report)</a:t>
            </a:r>
            <a:br>
              <a:rPr lang="en-US" dirty="0">
                <a:solidFill>
                  <a:srgbClr val="0A4B6F"/>
                </a:solidFill>
                <a:latin typeface="Franklin Gothic Book" panose="020B0503020102020204" pitchFamily="34" charset="0"/>
              </a:rPr>
            </a:br>
            <a:endParaRPr lang="en-US" dirty="0"/>
          </a:p>
        </p:txBody>
      </p:sp>
      <p:sp>
        <p:nvSpPr>
          <p:cNvPr id="3" name="Text Placeholder 2">
            <a:extLst>
              <a:ext uri="{FF2B5EF4-FFF2-40B4-BE49-F238E27FC236}">
                <a16:creationId xmlns:a16="http://schemas.microsoft.com/office/drawing/2014/main" id="{5E973770-E537-4268-B5CC-595219D6B503}"/>
              </a:ext>
            </a:extLst>
          </p:cNvPr>
          <p:cNvSpPr>
            <a:spLocks noGrp="1"/>
          </p:cNvSpPr>
          <p:nvPr>
            <p:ph type="body" idx="1"/>
          </p:nvPr>
        </p:nvSpPr>
        <p:spPr>
          <a:xfrm>
            <a:off x="839787" y="1727409"/>
            <a:ext cx="5157787" cy="823912"/>
          </a:xfrm>
        </p:spPr>
        <p:txBody>
          <a:bodyPr>
            <a:noAutofit/>
          </a:bodyPr>
          <a:lstStyle/>
          <a:p>
            <a:r>
              <a:rPr lang="en-US" sz="2800" b="0" dirty="0">
                <a:solidFill>
                  <a:srgbClr val="0A4B6F"/>
                </a:solidFill>
                <a:latin typeface="Franklin Gothic Book" panose="020B0503020102020204" pitchFamily="34" charset="0"/>
              </a:rPr>
              <a:t>Where do I find the information required to complete Exhibit D?</a:t>
            </a:r>
          </a:p>
        </p:txBody>
      </p:sp>
      <p:sp>
        <p:nvSpPr>
          <p:cNvPr id="4" name="Content Placeholder 3">
            <a:extLst>
              <a:ext uri="{FF2B5EF4-FFF2-40B4-BE49-F238E27FC236}">
                <a16:creationId xmlns:a16="http://schemas.microsoft.com/office/drawing/2014/main" id="{D1B6B85B-9C82-4498-985A-B67A5D2B28F8}"/>
              </a:ext>
            </a:extLst>
          </p:cNvPr>
          <p:cNvSpPr>
            <a:spLocks noGrp="1"/>
          </p:cNvSpPr>
          <p:nvPr>
            <p:ph sz="half" idx="2"/>
          </p:nvPr>
        </p:nvSpPr>
        <p:spPr>
          <a:xfrm>
            <a:off x="836612" y="2633964"/>
            <a:ext cx="4931284" cy="3317755"/>
          </a:xfrm>
        </p:spPr>
        <p:txBody>
          <a:bodyPr>
            <a:normAutofit/>
          </a:bodyPr>
          <a:lstStyle/>
          <a:p>
            <a:r>
              <a:rPr lang="en-US" sz="1800" dirty="0">
                <a:solidFill>
                  <a:srgbClr val="0A4B6F"/>
                </a:solidFill>
                <a:latin typeface="Franklin Gothic Book" panose="020B0503020102020204" pitchFamily="34" charset="0"/>
              </a:rPr>
              <a:t>All information required to complete the Exhibit D can be found in your EDGE Agreement or any subsequent amendment(s).</a:t>
            </a:r>
          </a:p>
          <a:p>
            <a:pPr lvl="1"/>
            <a:r>
              <a:rPr lang="en-US" sz="1600" dirty="0">
                <a:solidFill>
                  <a:srgbClr val="0A4B6F"/>
                </a:solidFill>
                <a:latin typeface="Franklin Gothic Book" panose="020B0503020102020204" pitchFamily="34" charset="0"/>
              </a:rPr>
              <a:t>Ex. What is the “Name of Business(s)”?</a:t>
            </a:r>
          </a:p>
          <a:p>
            <a:pPr lvl="2"/>
            <a:r>
              <a:rPr lang="en-US" sz="1600" dirty="0">
                <a:solidFill>
                  <a:srgbClr val="0A4B6F"/>
                </a:solidFill>
                <a:latin typeface="Franklin Gothic Book" panose="020B0503020102020204" pitchFamily="34" charset="0"/>
              </a:rPr>
              <a:t>The </a:t>
            </a:r>
            <a:r>
              <a:rPr lang="en-US" sz="1600" i="1" dirty="0">
                <a:solidFill>
                  <a:srgbClr val="0A4B6F"/>
                </a:solidFill>
                <a:latin typeface="Franklin Gothic Book" panose="020B0503020102020204" pitchFamily="34" charset="0"/>
              </a:rPr>
              <a:t>full</a:t>
            </a:r>
            <a:r>
              <a:rPr lang="en-US" sz="1600" dirty="0">
                <a:solidFill>
                  <a:srgbClr val="0A4B6F"/>
                </a:solidFill>
                <a:latin typeface="Franklin Gothic Book" panose="020B0503020102020204" pitchFamily="34" charset="0"/>
              </a:rPr>
              <a:t> Company Name, as listed in the EDGE agreement or any subsequent amendment(s).</a:t>
            </a:r>
          </a:p>
          <a:p>
            <a:pPr marL="914400" lvl="2" indent="0">
              <a:buNone/>
            </a:pPr>
            <a:endParaRPr lang="en-US" sz="1600" dirty="0">
              <a:solidFill>
                <a:srgbClr val="0A4B6F"/>
              </a:solidFill>
              <a:latin typeface="Franklin Gothic Book" panose="020B0503020102020204" pitchFamily="34" charset="0"/>
            </a:endParaRPr>
          </a:p>
          <a:p>
            <a:pPr lvl="1"/>
            <a:r>
              <a:rPr lang="en-US" sz="1600" dirty="0">
                <a:solidFill>
                  <a:srgbClr val="0A4B6F"/>
                </a:solidFill>
                <a:latin typeface="Franklin Gothic Book" panose="020B0503020102020204" pitchFamily="34" charset="0"/>
              </a:rPr>
              <a:t>Ex. What “Address(s)” do I include?</a:t>
            </a:r>
          </a:p>
          <a:p>
            <a:pPr lvl="2"/>
            <a:r>
              <a:rPr lang="en-US" sz="1600" i="1" dirty="0">
                <a:solidFill>
                  <a:srgbClr val="0A4B6F"/>
                </a:solidFill>
                <a:latin typeface="Franklin Gothic Book" panose="020B0503020102020204" pitchFamily="34" charset="0"/>
              </a:rPr>
              <a:t>All</a:t>
            </a:r>
            <a:r>
              <a:rPr lang="en-US" sz="1600" dirty="0">
                <a:solidFill>
                  <a:srgbClr val="0A4B6F"/>
                </a:solidFill>
                <a:latin typeface="Franklin Gothic Book" panose="020B0503020102020204" pitchFamily="34" charset="0"/>
              </a:rPr>
              <a:t> Project Locations listed in the EDGE agreement or any subsequent amendment(s). </a:t>
            </a:r>
          </a:p>
          <a:p>
            <a:pPr marL="914400" lvl="1" indent="-457200"/>
            <a:endParaRPr lang="en-US" sz="1400" dirty="0">
              <a:solidFill>
                <a:srgbClr val="0A4B6F"/>
              </a:solidFill>
              <a:latin typeface="Franklin Gothic Book" panose="020B0503020102020204" pitchFamily="34" charset="0"/>
            </a:endParaRPr>
          </a:p>
        </p:txBody>
      </p:sp>
      <p:sp>
        <p:nvSpPr>
          <p:cNvPr id="5" name="Text Placeholder 4">
            <a:extLst>
              <a:ext uri="{FF2B5EF4-FFF2-40B4-BE49-F238E27FC236}">
                <a16:creationId xmlns:a16="http://schemas.microsoft.com/office/drawing/2014/main" id="{C91AB64E-55A4-4EA5-9965-F7C3D927E464}"/>
              </a:ext>
            </a:extLst>
          </p:cNvPr>
          <p:cNvSpPr>
            <a:spLocks noGrp="1"/>
          </p:cNvSpPr>
          <p:nvPr>
            <p:ph type="body" sz="quarter" idx="3"/>
          </p:nvPr>
        </p:nvSpPr>
        <p:spPr>
          <a:xfrm>
            <a:off x="6194427" y="1727409"/>
            <a:ext cx="5183188" cy="823912"/>
          </a:xfrm>
        </p:spPr>
        <p:txBody>
          <a:bodyPr>
            <a:noAutofit/>
          </a:bodyPr>
          <a:lstStyle/>
          <a:p>
            <a:r>
              <a:rPr lang="en-US" sz="2800" b="0" dirty="0">
                <a:solidFill>
                  <a:srgbClr val="0A4B6F"/>
                </a:solidFill>
                <a:latin typeface="Franklin Gothic Book" panose="020B0503020102020204" pitchFamily="34" charset="0"/>
              </a:rPr>
              <a:t>Where do I find the number of jobs to be created or retained?</a:t>
            </a:r>
          </a:p>
        </p:txBody>
      </p:sp>
      <p:sp>
        <p:nvSpPr>
          <p:cNvPr id="6" name="Content Placeholder 5">
            <a:extLst>
              <a:ext uri="{FF2B5EF4-FFF2-40B4-BE49-F238E27FC236}">
                <a16:creationId xmlns:a16="http://schemas.microsoft.com/office/drawing/2014/main" id="{82BEA7C8-13CC-4D04-B241-E605701822AB}"/>
              </a:ext>
            </a:extLst>
          </p:cNvPr>
          <p:cNvSpPr>
            <a:spLocks noGrp="1"/>
          </p:cNvSpPr>
          <p:nvPr>
            <p:ph sz="quarter" idx="4"/>
          </p:nvPr>
        </p:nvSpPr>
        <p:spPr>
          <a:xfrm>
            <a:off x="6172200" y="2633964"/>
            <a:ext cx="5183188" cy="1790880"/>
          </a:xfrm>
        </p:spPr>
        <p:txBody>
          <a:bodyPr>
            <a:normAutofit/>
          </a:bodyPr>
          <a:lstStyle/>
          <a:p>
            <a:r>
              <a:rPr lang="en-US" sz="1800" dirty="0">
                <a:solidFill>
                  <a:srgbClr val="0A4B6F"/>
                </a:solidFill>
                <a:latin typeface="Franklin Gothic Book" panose="020B0503020102020204" pitchFamily="34" charset="0"/>
              </a:rPr>
              <a:t>The number of jobs to be created (or retained) can be found in your EDGE agreement, or possibly within subsequent amendment(s). This is typically addressed in Section 4 (or IV) Company’s Covenants.</a:t>
            </a:r>
          </a:p>
        </p:txBody>
      </p:sp>
    </p:spTree>
    <p:extLst>
      <p:ext uri="{BB962C8B-B14F-4D97-AF65-F5344CB8AC3E}">
        <p14:creationId xmlns:p14="http://schemas.microsoft.com/office/powerpoint/2010/main" val="2160609165"/>
      </p:ext>
    </p:extLst>
  </p:cSld>
  <p:clrMapOvr>
    <a:masterClrMapping/>
  </p:clrMapOvr>
</p:sld>
</file>

<file path=ppt/theme/theme1.xml><?xml version="1.0" encoding="utf-8"?>
<a:theme xmlns:a="http://schemas.openxmlformats.org/drawingml/2006/main" name="Office Theme">
  <a:themeElements>
    <a:clrScheme name="DCEO Powerpoint Color Palette">
      <a:dk1>
        <a:srgbClr val="FFFFFF"/>
      </a:dk1>
      <a:lt1>
        <a:srgbClr val="FFFFFF"/>
      </a:lt1>
      <a:dk2>
        <a:srgbClr val="FFFFFF"/>
      </a:dk2>
      <a:lt2>
        <a:srgbClr val="FFFFFF"/>
      </a:lt2>
      <a:accent1>
        <a:srgbClr val="044B6F"/>
      </a:accent1>
      <a:accent2>
        <a:srgbClr val="FFC629"/>
      </a:accent2>
      <a:accent3>
        <a:srgbClr val="FFFFFF"/>
      </a:accent3>
      <a:accent4>
        <a:srgbClr val="CCCCCC"/>
      </a:accent4>
      <a:accent5>
        <a:srgbClr val="231F20"/>
      </a:accent5>
      <a:accent6>
        <a:srgbClr val="00953B"/>
      </a:accent6>
      <a:hlink>
        <a:srgbClr val="FFFFFF"/>
      </a:hlink>
      <a:folHlink>
        <a:srgbClr val="FFFFFF"/>
      </a:folHlink>
    </a:clrScheme>
    <a:fontScheme name="DCEO Powerpoint Template">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CEO Powerpoint Template 2022 - No Watermark Revised 10-28-22.pptx" id="{EF614CD9-E9A7-4F6A-BE83-4781582C3BF2}" vid="{058F3D3C-8514-45FA-A915-EB79D57BBCBB}"/>
    </a:ext>
  </a:extLst>
</a:theme>
</file>

<file path=docProps/app.xml><?xml version="1.0" encoding="utf-8"?>
<Properties xmlns="http://schemas.openxmlformats.org/officeDocument/2006/extended-properties" xmlns:vt="http://schemas.openxmlformats.org/officeDocument/2006/docPropsVTypes">
  <Template>DCEO Powerpoint Template 2022 - No Watermark Revised 10-28-22</Template>
  <TotalTime>478</TotalTime>
  <Words>1714</Words>
  <Application>Microsoft Office PowerPoint</Application>
  <PresentationFormat>Widescreen</PresentationFormat>
  <Paragraphs>120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Franklin Gothic Book</vt:lpstr>
      <vt:lpstr>Franklin Gothic Medium</vt:lpstr>
      <vt:lpstr>Office Theme</vt:lpstr>
      <vt:lpstr>EDGE Tax Credit Program</vt:lpstr>
      <vt:lpstr>2026 EDGE Reporting Updates</vt:lpstr>
      <vt:lpstr>PowerPoint Presentation</vt:lpstr>
      <vt:lpstr>2026 EDGE Tax Reporting Requirements</vt:lpstr>
      <vt:lpstr>2026 EDGE Tax Reporting Requirements</vt:lpstr>
      <vt:lpstr>2026 EDGE Tax Reporting Requirements</vt:lpstr>
      <vt:lpstr>2026 EDGE Tax Reporting Requirements</vt:lpstr>
      <vt:lpstr>2026 EDGE Submission Portal</vt:lpstr>
      <vt:lpstr> EDGE Tax Report FAQs – Exhibit D (Jobs Report) </vt:lpstr>
      <vt:lpstr> EDGE Tax Report FAQs – Exhibit D (Jobs Report) </vt:lpstr>
      <vt:lpstr> EDGE Tax Report FAQs – Exhibit D (Jobs Report) </vt:lpstr>
      <vt:lpstr>Sample Exhibit D (Jobs Report)</vt:lpstr>
      <vt:lpstr> EDGE Tax Report FAQs – Exhibit E (Payroll Report) </vt:lpstr>
      <vt:lpstr> EDGE Tax Report FAQs – Exhibit E (Payroll Report) </vt:lpstr>
      <vt:lpstr> EDGE Tax Report FAQs – Exhibit E (Payroll Report) </vt:lpstr>
      <vt:lpstr> EDGE Tax Report Common Pitfalls </vt:lpstr>
      <vt:lpstr> EDGE Tax Report Common Pitfalls </vt:lpstr>
      <vt:lpstr>Sample Exhibit E (Payroll Report)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EDGE Tax Credit Program</dc:title>
  <dc:creator>Hamilton, Clayton T.</dc:creator>
  <cp:lastModifiedBy>Kammueller, Nick</cp:lastModifiedBy>
  <cp:revision>32</cp:revision>
  <dcterms:created xsi:type="dcterms:W3CDTF">2023-01-10T13:10:48Z</dcterms:created>
  <dcterms:modified xsi:type="dcterms:W3CDTF">2026-01-14T18:13:42Z</dcterms:modified>
</cp:coreProperties>
</file>