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4E_91C97B0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13" r:id="rId3"/>
    <p:sldId id="303" r:id="rId4"/>
    <p:sldId id="314" r:id="rId5"/>
    <p:sldId id="306" r:id="rId6"/>
    <p:sldId id="315" r:id="rId7"/>
    <p:sldId id="316" r:id="rId8"/>
    <p:sldId id="317" r:id="rId9"/>
    <p:sldId id="318" r:id="rId10"/>
    <p:sldId id="307" r:id="rId11"/>
    <p:sldId id="308" r:id="rId12"/>
    <p:sldId id="309" r:id="rId13"/>
    <p:sldId id="310" r:id="rId14"/>
    <p:sldId id="319" r:id="rId15"/>
    <p:sldId id="311" r:id="rId16"/>
    <p:sldId id="312" r:id="rId17"/>
    <p:sldId id="320" r:id="rId18"/>
    <p:sldId id="321" r:id="rId19"/>
    <p:sldId id="304" r:id="rId20"/>
    <p:sldId id="322" r:id="rId21"/>
    <p:sldId id="323" r:id="rId22"/>
    <p:sldId id="324" r:id="rId23"/>
    <p:sldId id="325" r:id="rId24"/>
    <p:sldId id="326" r:id="rId25"/>
    <p:sldId id="330" r:id="rId26"/>
    <p:sldId id="329" r:id="rId27"/>
    <p:sldId id="328" r:id="rId28"/>
    <p:sldId id="327" r:id="rId29"/>
    <p:sldId id="331" r:id="rId30"/>
    <p:sldId id="332" r:id="rId31"/>
    <p:sldId id="333" r:id="rId32"/>
    <p:sldId id="341" r:id="rId33"/>
    <p:sldId id="340" r:id="rId34"/>
    <p:sldId id="339" r:id="rId35"/>
    <p:sldId id="338" r:id="rId36"/>
    <p:sldId id="337" r:id="rId37"/>
    <p:sldId id="336" r:id="rId38"/>
    <p:sldId id="334" r:id="rId39"/>
    <p:sldId id="335" r:id="rId40"/>
    <p:sldId id="343" r:id="rId41"/>
    <p:sldId id="351" r:id="rId42"/>
    <p:sldId id="342" r:id="rId43"/>
    <p:sldId id="350" r:id="rId44"/>
    <p:sldId id="349" r:id="rId45"/>
    <p:sldId id="348" r:id="rId46"/>
    <p:sldId id="347" r:id="rId47"/>
    <p:sldId id="346" r:id="rId48"/>
    <p:sldId id="345" r:id="rId49"/>
    <p:sldId id="344" r:id="rId50"/>
    <p:sldId id="26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A44A3D-B7E1-4376-B1E7-AA9175BF5D8A}">
          <p14:sldIdLst>
            <p14:sldId id="256"/>
          </p14:sldIdLst>
        </p14:section>
        <p14:section name="Intro to Program" id="{92FBC894-A4B2-44C7-BF3D-01456909CA89}">
          <p14:sldIdLst>
            <p14:sldId id="313"/>
            <p14:sldId id="303"/>
          </p14:sldIdLst>
        </p14:section>
        <p14:section name="FUNDING" id="{608C0295-3B69-4D84-B5D7-62B6964A0E54}">
          <p14:sldIdLst>
            <p14:sldId id="314"/>
            <p14:sldId id="306"/>
            <p14:sldId id="315"/>
          </p14:sldIdLst>
        </p14:section>
        <p14:section name="QNBV Information" id="{C39C9AEA-7B7F-481F-8CDF-018CCE34CB4B}">
          <p14:sldIdLst>
            <p14:sldId id="316"/>
            <p14:sldId id="317"/>
            <p14:sldId id="318"/>
            <p14:sldId id="307"/>
            <p14:sldId id="308"/>
            <p14:sldId id="309"/>
            <p14:sldId id="310"/>
            <p14:sldId id="319"/>
            <p14:sldId id="311"/>
            <p14:sldId id="312"/>
            <p14:sldId id="320"/>
            <p14:sldId id="321"/>
            <p14:sldId id="304"/>
            <p14:sldId id="322"/>
            <p14:sldId id="323"/>
            <p14:sldId id="324"/>
            <p14:sldId id="325"/>
            <p14:sldId id="326"/>
            <p14:sldId id="330"/>
          </p14:sldIdLst>
        </p14:section>
        <p14:section name="Investor Information" id="{5DCFCC50-570C-41D9-AD71-5109661D18B2}">
          <p14:sldIdLst>
            <p14:sldId id="329"/>
            <p14:sldId id="328"/>
            <p14:sldId id="327"/>
            <p14:sldId id="331"/>
            <p14:sldId id="332"/>
            <p14:sldId id="333"/>
            <p14:sldId id="341"/>
            <p14:sldId id="340"/>
            <p14:sldId id="339"/>
            <p14:sldId id="338"/>
            <p14:sldId id="337"/>
            <p14:sldId id="336"/>
            <p14:sldId id="334"/>
            <p14:sldId id="335"/>
            <p14:sldId id="343"/>
          </p14:sldIdLst>
        </p14:section>
        <p14:section name="Claiming the Credit" id="{612663D7-EED9-4035-82B6-1DB714AC49C4}">
          <p14:sldIdLst>
            <p14:sldId id="351"/>
            <p14:sldId id="342"/>
            <p14:sldId id="350"/>
            <p14:sldId id="349"/>
            <p14:sldId id="348"/>
            <p14:sldId id="347"/>
            <p14:sldId id="346"/>
            <p14:sldId id="345"/>
            <p14:sldId id="344"/>
            <p14:sldId id="2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1CA978-C0E5-6F24-0D38-8A54C2AD3839}" name="Knepler, Patty L." initials="KPL" userId="S::Patty.L.Knepler@Illinois.gov::395d50b7-8c99-4c11-be01-670e3e58e3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lton, Emily" initials="BE" lastIdx="3" clrIdx="0">
    <p:extLst>
      <p:ext uri="{19B8F6BF-5375-455C-9EA6-DF929625EA0E}">
        <p15:presenceInfo xmlns:p15="http://schemas.microsoft.com/office/powerpoint/2012/main" userId="S::Emily.Bolton@Illinois.gov::630bf3b0-6256-416a-9efe-669e906a2d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76"/>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modernComment_14E_91C97B06.xml><?xml version="1.0" encoding="utf-8"?>
<p188:cmLst xmlns:a="http://schemas.openxmlformats.org/drawingml/2006/main" xmlns:r="http://schemas.openxmlformats.org/officeDocument/2006/relationships" xmlns:p188="http://schemas.microsoft.com/office/powerpoint/2018/8/main">
  <p188:cm id="{1AB4080D-AD67-4CBA-97BD-36348781EE56}" authorId="{701CA978-C0E5-6F24-0D38-8A54C2AD3839}" created="2023-12-15T20:58:42.417">
    <pc:sldMkLst xmlns:pc="http://schemas.microsoft.com/office/powerpoint/2013/main/command">
      <pc:docMk/>
      <pc:sldMk cId="2445900550" sldId="334"/>
    </pc:sldMkLst>
    <p188:txBody>
      <a:bodyPr/>
      <a:lstStyle/>
      <a:p>
        <a:r>
          <a:rPr lang="en-US"/>
          <a:t>Shouldn't this be 15,000,000 and 35% for set asides?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B920E-600E-436F-AF7B-6844243B22A2}"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857D8-4A59-4C70-8DA3-E83E9D0CA314}" type="slidenum">
              <a:rPr lang="en-US" smtClean="0"/>
              <a:t>‹#›</a:t>
            </a:fld>
            <a:endParaRPr lang="en-US"/>
          </a:p>
        </p:txBody>
      </p:sp>
    </p:spTree>
    <p:extLst>
      <p:ext uri="{BB962C8B-B14F-4D97-AF65-F5344CB8AC3E}">
        <p14:creationId xmlns:p14="http://schemas.microsoft.com/office/powerpoint/2010/main" val="240951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lga.gov/legislation/ilcs/ilcs3.asp?ActID=550&am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2</a:t>
            </a:fld>
            <a:endParaRPr lang="en-US"/>
          </a:p>
        </p:txBody>
      </p:sp>
    </p:spTree>
    <p:extLst>
      <p:ext uri="{BB962C8B-B14F-4D97-AF65-F5344CB8AC3E}">
        <p14:creationId xmlns:p14="http://schemas.microsoft.com/office/powerpoint/2010/main" val="84260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A3F5F"/>
                </a:solidFill>
              </a:rPr>
              <a:t>An employee is defined as any founder, FTE or FTE equivalent.</a:t>
            </a: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14</a:t>
            </a:fld>
            <a:endParaRPr lang="en-US"/>
          </a:p>
        </p:txBody>
      </p:sp>
    </p:spTree>
    <p:extLst>
      <p:ext uri="{BB962C8B-B14F-4D97-AF65-F5344CB8AC3E}">
        <p14:creationId xmlns:p14="http://schemas.microsoft.com/office/powerpoint/2010/main" val="28936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will ask two questions.  One question rules an applicant in by selecting a qualifying sector on the left.   The other question rules an applicant in by attesting the business is not involved with any disqualifying sectors on the right.  An applicant will need to re-submit the application if a selection from the right is accidently chosen.</a:t>
            </a:r>
          </a:p>
        </p:txBody>
      </p:sp>
      <p:sp>
        <p:nvSpPr>
          <p:cNvPr id="4" name="Slide Number Placeholder 3"/>
          <p:cNvSpPr>
            <a:spLocks noGrp="1"/>
          </p:cNvSpPr>
          <p:nvPr>
            <p:ph type="sldNum" sz="quarter" idx="5"/>
          </p:nvPr>
        </p:nvSpPr>
        <p:spPr/>
        <p:txBody>
          <a:bodyPr/>
          <a:lstStyle/>
          <a:p>
            <a:fld id="{92A857D8-4A59-4C70-8DA3-E83E9D0CA314}" type="slidenum">
              <a:rPr lang="en-US" smtClean="0"/>
              <a:t>17</a:t>
            </a:fld>
            <a:endParaRPr lang="en-US"/>
          </a:p>
        </p:txBody>
      </p:sp>
    </p:spTree>
    <p:extLst>
      <p:ext uri="{BB962C8B-B14F-4D97-AF65-F5344CB8AC3E}">
        <p14:creationId xmlns:p14="http://schemas.microsoft.com/office/powerpoint/2010/main" val="223318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4472C4"/>
                </a:solidFill>
                <a:effectLst/>
                <a:highlight>
                  <a:srgbClr val="FFFF00"/>
                </a:highlight>
                <a:latin typeface="Times New Roman" panose="02020603050405020304" pitchFamily="18" charset="0"/>
                <a:ea typeface="Times New Roman" panose="02020603050405020304" pitchFamily="18" charset="0"/>
              </a:rPr>
              <a:t>“Principal place of business” means the place where the business’ high-level officers direct, control, and coordinate the business’ activities.</a:t>
            </a:r>
            <a:r>
              <a:rPr lang="en-US" sz="1200" u="none" strike="noStrike" dirty="0">
                <a:solidFill>
                  <a:srgbClr val="4472C4"/>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21</a:t>
            </a:fld>
            <a:endParaRPr lang="en-US"/>
          </a:p>
        </p:txBody>
      </p:sp>
    </p:spTree>
    <p:extLst>
      <p:ext uri="{BB962C8B-B14F-4D97-AF65-F5344CB8AC3E}">
        <p14:creationId xmlns:p14="http://schemas.microsoft.com/office/powerpoint/2010/main" val="1721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A3F5F"/>
                </a:solidFill>
              </a:rPr>
              <a:t>If no tax credit certificates are issued to investors for investments in a QNBV, the annual report is not required.</a:t>
            </a:r>
          </a:p>
        </p:txBody>
      </p:sp>
      <p:sp>
        <p:nvSpPr>
          <p:cNvPr id="4" name="Slide Number Placeholder 3"/>
          <p:cNvSpPr>
            <a:spLocks noGrp="1"/>
          </p:cNvSpPr>
          <p:nvPr>
            <p:ph type="sldNum" sz="quarter" idx="5"/>
          </p:nvPr>
        </p:nvSpPr>
        <p:spPr/>
        <p:txBody>
          <a:bodyPr/>
          <a:lstStyle/>
          <a:p>
            <a:fld id="{92A857D8-4A59-4C70-8DA3-E83E9D0CA314}" type="slidenum">
              <a:rPr lang="en-US" smtClean="0"/>
              <a:t>24</a:t>
            </a:fld>
            <a:endParaRPr lang="en-US"/>
          </a:p>
        </p:txBody>
      </p:sp>
    </p:spTree>
    <p:extLst>
      <p:ext uri="{BB962C8B-B14F-4D97-AF65-F5344CB8AC3E}">
        <p14:creationId xmlns:p14="http://schemas.microsoft.com/office/powerpoint/2010/main" val="2522586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THIS REPORT IS ONLY NECESSARY IF A QNBV HAS RECEIVED AN INVESTMENT LEADING TO THE ISSUANCE OF A TAX CREDIT CERTIFICATE. </a:t>
            </a: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25</a:t>
            </a:fld>
            <a:endParaRPr lang="en-US"/>
          </a:p>
        </p:txBody>
      </p:sp>
    </p:spTree>
    <p:extLst>
      <p:ext uri="{BB962C8B-B14F-4D97-AF65-F5344CB8AC3E}">
        <p14:creationId xmlns:p14="http://schemas.microsoft.com/office/powerpoint/2010/main" val="351960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A3F5F"/>
                </a:solidFill>
              </a:rPr>
              <a:t>“Qualifying liquidity event" means any event that would be considered an exit for an illiquid investment, including any event that allows the equity holders of the business (or any material portion of the business) to cash out some or all of their respective equity interests in which the claimant does not convey an equity interest to the QNBV or a related member of the qualified new business venture</a:t>
            </a:r>
            <a:r>
              <a:rPr lang="en-US" sz="1800" i="1" dirty="0">
                <a:solidFill>
                  <a:srgbClr val="1A3F5F"/>
                </a:solidFill>
              </a:rPr>
              <a:t>.</a:t>
            </a: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36</a:t>
            </a:fld>
            <a:endParaRPr lang="en-US"/>
          </a:p>
        </p:txBody>
      </p:sp>
    </p:spTree>
    <p:extLst>
      <p:ext uri="{BB962C8B-B14F-4D97-AF65-F5344CB8AC3E}">
        <p14:creationId xmlns:p14="http://schemas.microsoft.com/office/powerpoint/2010/main" val="377553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A3F5F"/>
                </a:solidFill>
              </a:rPr>
              <a:t>“Contingent equity investment" means money (or its equivalent) given to a qualified new business venture in consideration for a future equity interest that matures or converts to equity within three years after the investment. If the agreement governing the investment does not provide for mandatory and unconditional conversion within three years after the investment, the investment will not be considered a contingent equity investment. Contingent equity investments that have features of a debt instrument may be ineligible for a tax credit if the agreement contains unreasonable risk mitigation provisions.  "Unreasonable risk mitigation provisions" means investment terms that remove a significant degree of the risk of loss during the three years following the investment. Examples include provisions for interest payments, security, and priority in the event of liquidation.</a:t>
            </a: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37</a:t>
            </a:fld>
            <a:endParaRPr lang="en-US"/>
          </a:p>
        </p:txBody>
      </p:sp>
    </p:spTree>
    <p:extLst>
      <p:ext uri="{BB962C8B-B14F-4D97-AF65-F5344CB8AC3E}">
        <p14:creationId xmlns:p14="http://schemas.microsoft.com/office/powerpoint/2010/main" val="348934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investment can be larger than 2,000,000 dollars but only the initial 2,000,000 will count towards the calculation of the tax credit.   It is permissible for multiple banking transactions to comprise one investor claimant application, but the transactions must total at least 10,000 dollars and proof of each transaction must be attached.  The total dollar value of the transactions should be clearly indicated on the contract between the business and the investor.  </a:t>
            </a:r>
          </a:p>
        </p:txBody>
      </p:sp>
      <p:sp>
        <p:nvSpPr>
          <p:cNvPr id="4" name="Slide Number Placeholder 3"/>
          <p:cNvSpPr>
            <a:spLocks noGrp="1"/>
          </p:cNvSpPr>
          <p:nvPr>
            <p:ph type="sldNum" sz="quarter" idx="5"/>
          </p:nvPr>
        </p:nvSpPr>
        <p:spPr/>
        <p:txBody>
          <a:bodyPr/>
          <a:lstStyle/>
          <a:p>
            <a:fld id="{92A857D8-4A59-4C70-8DA3-E83E9D0CA314}" type="slidenum">
              <a:rPr lang="en-US" smtClean="0"/>
              <a:t>3</a:t>
            </a:fld>
            <a:endParaRPr lang="en-US"/>
          </a:p>
        </p:txBody>
      </p:sp>
    </p:spTree>
    <p:extLst>
      <p:ext uri="{BB962C8B-B14F-4D97-AF65-F5344CB8AC3E}">
        <p14:creationId xmlns:p14="http://schemas.microsoft.com/office/powerpoint/2010/main" val="358856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Minority, woman, and person with a disability are terms defined in the BEP (Business Enterprise Program) Statute. </a:t>
            </a:r>
            <a:r>
              <a:rPr lang="en-US" dirty="0">
                <a:hlinkClick r:id="rId3"/>
              </a:rPr>
              <a:t>(ilga.gov)</a:t>
            </a:r>
            <a:r>
              <a:rPr lang="en-US" dirty="0"/>
              <a:t>  Rural counties include all counties except:  Cook DuPage Lake Will Kane McHenry Winnebago St Clair and Madison.</a:t>
            </a:r>
          </a:p>
        </p:txBody>
      </p:sp>
      <p:sp>
        <p:nvSpPr>
          <p:cNvPr id="4" name="Slide Number Placeholder 3"/>
          <p:cNvSpPr>
            <a:spLocks noGrp="1"/>
          </p:cNvSpPr>
          <p:nvPr>
            <p:ph type="sldNum" sz="quarter" idx="5"/>
          </p:nvPr>
        </p:nvSpPr>
        <p:spPr/>
        <p:txBody>
          <a:bodyPr/>
          <a:lstStyle/>
          <a:p>
            <a:fld id="{92A857D8-4A59-4C70-8DA3-E83E9D0CA314}" type="slidenum">
              <a:rPr lang="en-US" smtClean="0"/>
              <a:t>4</a:t>
            </a:fld>
            <a:endParaRPr lang="en-US"/>
          </a:p>
        </p:txBody>
      </p:sp>
    </p:spTree>
    <p:extLst>
      <p:ext uri="{BB962C8B-B14F-4D97-AF65-F5344CB8AC3E}">
        <p14:creationId xmlns:p14="http://schemas.microsoft.com/office/powerpoint/2010/main" val="402012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January 1, 2024 the legislature has increased the tax credit amounts for set-aside Qualified New Business Ventures. </a:t>
            </a:r>
          </a:p>
        </p:txBody>
      </p:sp>
      <p:sp>
        <p:nvSpPr>
          <p:cNvPr id="4" name="Slide Number Placeholder 3"/>
          <p:cNvSpPr>
            <a:spLocks noGrp="1"/>
          </p:cNvSpPr>
          <p:nvPr>
            <p:ph type="sldNum" sz="quarter" idx="5"/>
          </p:nvPr>
        </p:nvSpPr>
        <p:spPr/>
        <p:txBody>
          <a:bodyPr/>
          <a:lstStyle/>
          <a:p>
            <a:fld id="{92A857D8-4A59-4C70-8DA3-E83E9D0CA314}" type="slidenum">
              <a:rPr lang="en-US" smtClean="0"/>
              <a:t>5</a:t>
            </a:fld>
            <a:endParaRPr lang="en-US"/>
          </a:p>
        </p:txBody>
      </p:sp>
    </p:spTree>
    <p:extLst>
      <p:ext uri="{BB962C8B-B14F-4D97-AF65-F5344CB8AC3E}">
        <p14:creationId xmlns:p14="http://schemas.microsoft.com/office/powerpoint/2010/main" val="52595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Angel statute seeks to incentivize investments into set-aside businesses.   The chart represents the department’s goals for each quarter.  Please note these amounts are the program’s tax credit amounts, not investment amounts.  For the fourth quarter, the department will attempt to utilize the remaining amount of tax credits without regard to set-aside status in order to meet the program’s 15 million dollar appropriation.</a:t>
            </a:r>
          </a:p>
        </p:txBody>
      </p:sp>
      <p:sp>
        <p:nvSpPr>
          <p:cNvPr id="4" name="Slide Number Placeholder 3"/>
          <p:cNvSpPr>
            <a:spLocks noGrp="1"/>
          </p:cNvSpPr>
          <p:nvPr>
            <p:ph type="sldNum" sz="quarter" idx="5"/>
          </p:nvPr>
        </p:nvSpPr>
        <p:spPr/>
        <p:txBody>
          <a:bodyPr/>
          <a:lstStyle/>
          <a:p>
            <a:fld id="{92A857D8-4A59-4C70-8DA3-E83E9D0CA314}" type="slidenum">
              <a:rPr lang="en-US" smtClean="0"/>
              <a:t>6</a:t>
            </a:fld>
            <a:endParaRPr lang="en-US"/>
          </a:p>
        </p:txBody>
      </p:sp>
    </p:spTree>
    <p:extLst>
      <p:ext uri="{BB962C8B-B14F-4D97-AF65-F5344CB8AC3E}">
        <p14:creationId xmlns:p14="http://schemas.microsoft.com/office/powerpoint/2010/main" val="428731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A3F5F"/>
                </a:solidFill>
              </a:rPr>
              <a:t>In order for an investor to claim tax credits, the business must first be approved as a QNBV, the investments must be made on or after the QNBV certification date, and the investment must meet all eligibility requirements. </a:t>
            </a:r>
            <a:endParaRPr lang="en-US" sz="1200" b="1"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8</a:t>
            </a:fld>
            <a:endParaRPr lang="en-US"/>
          </a:p>
        </p:txBody>
      </p:sp>
    </p:spTree>
    <p:extLst>
      <p:ext uri="{BB962C8B-B14F-4D97-AF65-F5344CB8AC3E}">
        <p14:creationId xmlns:p14="http://schemas.microsoft.com/office/powerpoint/2010/main" val="160496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A3F5F"/>
                </a:solidFill>
              </a:rPr>
              <a:t>A link to obtain the certificate is included on the QNBV Application form.</a:t>
            </a:r>
          </a:p>
          <a:p>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9</a:t>
            </a:fld>
            <a:endParaRPr lang="en-US"/>
          </a:p>
        </p:txBody>
      </p:sp>
    </p:spTree>
    <p:extLst>
      <p:ext uri="{BB962C8B-B14F-4D97-AF65-F5344CB8AC3E}">
        <p14:creationId xmlns:p14="http://schemas.microsoft.com/office/powerpoint/2010/main" val="174736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A3F5F"/>
                </a:solidFill>
              </a:rPr>
              <a:t>NOTE:  If the cap table does not clearly reflect the dollar amount invested by each investor and provide a total equaling the application’s </a:t>
            </a:r>
            <a:r>
              <a:rPr lang="en-US" sz="1200" i="1" dirty="0">
                <a:solidFill>
                  <a:srgbClr val="1A3F5F"/>
                </a:solidFill>
              </a:rPr>
              <a:t>Total Aggregate Investments Received to Date</a:t>
            </a:r>
            <a:r>
              <a:rPr lang="en-US" sz="1200" dirty="0">
                <a:solidFill>
                  <a:srgbClr val="1A3F5F"/>
                </a:solidFill>
              </a:rPr>
              <a:t> field, the application review may be delayed.</a:t>
            </a:r>
            <a:endParaRPr lang="en-US" dirty="0"/>
          </a:p>
        </p:txBody>
      </p:sp>
      <p:sp>
        <p:nvSpPr>
          <p:cNvPr id="4" name="Slide Number Placeholder 3"/>
          <p:cNvSpPr>
            <a:spLocks noGrp="1"/>
          </p:cNvSpPr>
          <p:nvPr>
            <p:ph type="sldNum" sz="quarter" idx="5"/>
          </p:nvPr>
        </p:nvSpPr>
        <p:spPr/>
        <p:txBody>
          <a:bodyPr/>
          <a:lstStyle/>
          <a:p>
            <a:fld id="{92A857D8-4A59-4C70-8DA3-E83E9D0CA314}" type="slidenum">
              <a:rPr lang="en-US" smtClean="0"/>
              <a:t>10</a:t>
            </a:fld>
            <a:endParaRPr lang="en-US"/>
          </a:p>
        </p:txBody>
      </p:sp>
    </p:spTree>
    <p:extLst>
      <p:ext uri="{BB962C8B-B14F-4D97-AF65-F5344CB8AC3E}">
        <p14:creationId xmlns:p14="http://schemas.microsoft.com/office/powerpoint/2010/main" val="299804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discussed the components of any business application, what do those documents and the questions on the application have to show in order to be approved?</a:t>
            </a:r>
          </a:p>
        </p:txBody>
      </p:sp>
      <p:sp>
        <p:nvSpPr>
          <p:cNvPr id="4" name="Slide Number Placeholder 3"/>
          <p:cNvSpPr>
            <a:spLocks noGrp="1"/>
          </p:cNvSpPr>
          <p:nvPr>
            <p:ph type="sldNum" sz="quarter" idx="5"/>
          </p:nvPr>
        </p:nvSpPr>
        <p:spPr/>
        <p:txBody>
          <a:bodyPr/>
          <a:lstStyle/>
          <a:p>
            <a:fld id="{92A857D8-4A59-4C70-8DA3-E83E9D0CA314}" type="slidenum">
              <a:rPr lang="en-US" smtClean="0"/>
              <a:t>12</a:t>
            </a:fld>
            <a:endParaRPr lang="en-US"/>
          </a:p>
        </p:txBody>
      </p:sp>
    </p:spTree>
    <p:extLst>
      <p:ext uri="{BB962C8B-B14F-4D97-AF65-F5344CB8AC3E}">
        <p14:creationId xmlns:p14="http://schemas.microsoft.com/office/powerpoint/2010/main" val="1548948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F4F5D4DD-5E7E-464E-A804-FD43589E3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52A4BC8-D21C-44C8-AAC7-44DE8B593788}"/>
              </a:ext>
            </a:extLst>
          </p:cNvPr>
          <p:cNvSpPr>
            <a:spLocks noGrp="1"/>
          </p:cNvSpPr>
          <p:nvPr>
            <p:ph type="ctrTitle" hasCustomPrompt="1"/>
          </p:nvPr>
        </p:nvSpPr>
        <p:spPr>
          <a:xfrm>
            <a:off x="1457325" y="522288"/>
            <a:ext cx="9144000" cy="1655762"/>
          </a:xfrm>
        </p:spPr>
        <p:txBody>
          <a:bodyPr anchor="b">
            <a:noAutofit/>
          </a:bodyPr>
          <a:lstStyle>
            <a:lvl1pPr algn="ctr">
              <a:defRPr sz="4000">
                <a:latin typeface="Franklin Gothic Medium" panose="020B0603020102020204" pitchFamily="34" charset="0"/>
              </a:defRPr>
            </a:lvl1pPr>
          </a:lstStyle>
          <a:p>
            <a:r>
              <a:rPr lang="en-US" sz="4000" dirty="0"/>
              <a:t>Sample Title-Franklin Gothic Medium - 40 </a:t>
            </a:r>
            <a:r>
              <a:rPr lang="en-US" sz="4000" dirty="0" err="1"/>
              <a:t>pt</a:t>
            </a:r>
            <a:endParaRPr lang="en-US" dirty="0"/>
          </a:p>
        </p:txBody>
      </p:sp>
      <p:sp>
        <p:nvSpPr>
          <p:cNvPr id="4" name="Date Placeholder 3">
            <a:extLst>
              <a:ext uri="{FF2B5EF4-FFF2-40B4-BE49-F238E27FC236}">
                <a16:creationId xmlns:a16="http://schemas.microsoft.com/office/drawing/2014/main" id="{24408B91-998E-470A-84CE-64D0832D4165}"/>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5" name="Footer Placeholder 4">
            <a:extLst>
              <a:ext uri="{FF2B5EF4-FFF2-40B4-BE49-F238E27FC236}">
                <a16:creationId xmlns:a16="http://schemas.microsoft.com/office/drawing/2014/main" id="{884B6217-51D0-4D5F-BC42-4D4B7CA3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7B052-79E7-4512-A6FA-4B4F7867520F}"/>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383677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1ED7D0D0-465A-4EBE-961D-011E3673A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DF0F6D7-4388-40B1-BDA9-67833B21AA92}"/>
              </a:ext>
            </a:extLst>
          </p:cNvPr>
          <p:cNvSpPr>
            <a:spLocks noGrp="1"/>
          </p:cNvSpPr>
          <p:nvPr>
            <p:ph type="title" hasCustomPrompt="1"/>
          </p:nvPr>
        </p:nvSpPr>
        <p:spPr/>
        <p:txBody>
          <a:bodyPr>
            <a:normAutofit/>
          </a:bodyPr>
          <a:lstStyle>
            <a:lvl1pPr>
              <a:defRPr sz="4000"/>
            </a:lvl1pPr>
          </a:lstStyle>
          <a:p>
            <a:r>
              <a:rPr lang="en-US" sz="4000" dirty="0"/>
              <a:t>Sample Title-Franklin Gothic Medium - 40 </a:t>
            </a:r>
            <a:r>
              <a:rPr lang="en-US" sz="4000" dirty="0" err="1"/>
              <a:t>pt</a:t>
            </a:r>
            <a:endParaRPr lang="en-US" dirty="0"/>
          </a:p>
        </p:txBody>
      </p:sp>
      <p:sp>
        <p:nvSpPr>
          <p:cNvPr id="3" name="Content Placeholder 2">
            <a:extLst>
              <a:ext uri="{FF2B5EF4-FFF2-40B4-BE49-F238E27FC236}">
                <a16:creationId xmlns:a16="http://schemas.microsoft.com/office/drawing/2014/main" id="{47C59E37-1F4B-4F87-AFA9-122478F13FC4}"/>
              </a:ext>
            </a:extLst>
          </p:cNvPr>
          <p:cNvSpPr>
            <a:spLocks noGrp="1"/>
          </p:cNvSpPr>
          <p:nvPr>
            <p:ph idx="1" hasCustomPrompt="1"/>
          </p:nvPr>
        </p:nvSpPr>
        <p:spPr/>
        <p:txBody>
          <a:bodyPr/>
          <a:lstStyle>
            <a:lvl1pPr>
              <a:defRPr>
                <a:solidFill>
                  <a:schemeClr val="tx1"/>
                </a:solidFill>
                <a:latin typeface="+mn-lt"/>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2800" dirty="0">
                <a:solidFill>
                  <a:srgbClr val="0A4B6F"/>
                </a:solidFill>
                <a:latin typeface="Franklin Gothic Book" panose="020B0503020102020204" pitchFamily="34" charset="0"/>
              </a:rPr>
              <a:t>Sample Text-Franklin Gothic Medium – 28 </a:t>
            </a:r>
            <a:r>
              <a:rPr lang="en-US" sz="2800" dirty="0" err="1">
                <a:solidFill>
                  <a:srgbClr val="0A4B6F"/>
                </a:solidFill>
                <a:latin typeface="Franklin Gothic Book" panose="020B0503020102020204" pitchFamily="34" charset="0"/>
              </a:rPr>
              <a:t>pt</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4" name="Date Placeholder 3">
            <a:extLst>
              <a:ext uri="{FF2B5EF4-FFF2-40B4-BE49-F238E27FC236}">
                <a16:creationId xmlns:a16="http://schemas.microsoft.com/office/drawing/2014/main" id="{D51273CD-F1B2-4CD9-A06A-DF7F382CBA38}"/>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5" name="Footer Placeholder 4">
            <a:extLst>
              <a:ext uri="{FF2B5EF4-FFF2-40B4-BE49-F238E27FC236}">
                <a16:creationId xmlns:a16="http://schemas.microsoft.com/office/drawing/2014/main" id="{8077D1BE-8E26-4665-AE04-3396074CF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F8A7E-E8C2-4749-9E5B-91F68D15F28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75026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2CBE291-48B2-4A92-86EF-2EA3040D05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FCAE665-CC8A-44DD-BBF1-9B91DF9C3CDE}"/>
              </a:ext>
            </a:extLst>
          </p:cNvPr>
          <p:cNvSpPr>
            <a:spLocks noGrp="1"/>
          </p:cNvSpPr>
          <p:nvPr>
            <p:ph type="title" hasCustomPrompt="1"/>
          </p:nvPr>
        </p:nvSpPr>
        <p:spPr>
          <a:xfrm>
            <a:off x="698500" y="290514"/>
            <a:ext cx="9750425" cy="842961"/>
          </a:xfrm>
        </p:spPr>
        <p:txBody>
          <a:bodyPr anchor="b">
            <a:noAutofit/>
          </a:bodyPr>
          <a:lstStyle>
            <a:lvl1pPr>
              <a:defRPr sz="4000">
                <a:latin typeface="Franklin Gothic Medium" panose="020B0603020102020204" pitchFamily="34" charset="0"/>
              </a:defRPr>
            </a:lvl1pPr>
          </a:lstStyle>
          <a:p>
            <a:r>
              <a:rPr lang="en-US" sz="4000" dirty="0"/>
              <a:t>Sample Title-Franklin Gothic Medium - 40 </a:t>
            </a:r>
            <a:r>
              <a:rPr lang="en-US" sz="4000" dirty="0" err="1"/>
              <a:t>pt</a:t>
            </a:r>
            <a:endParaRPr lang="en-US" dirty="0"/>
          </a:p>
        </p:txBody>
      </p:sp>
      <p:sp>
        <p:nvSpPr>
          <p:cNvPr id="4" name="Date Placeholder 3">
            <a:extLst>
              <a:ext uri="{FF2B5EF4-FFF2-40B4-BE49-F238E27FC236}">
                <a16:creationId xmlns:a16="http://schemas.microsoft.com/office/drawing/2014/main" id="{D69D6257-B0D3-4FEE-9904-252C68C6744B}"/>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5" name="Footer Placeholder 4">
            <a:extLst>
              <a:ext uri="{FF2B5EF4-FFF2-40B4-BE49-F238E27FC236}">
                <a16:creationId xmlns:a16="http://schemas.microsoft.com/office/drawing/2014/main" id="{3505A29D-4CE9-441B-BDB8-1FA3E8C86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A27C3-1943-4F3E-92B8-B68E550E1D1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165439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2C444C89-52CD-44F6-B4C0-D190BBE7BD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E446679-D356-4177-B392-A68B0E1CB384}"/>
              </a:ext>
            </a:extLst>
          </p:cNvPr>
          <p:cNvSpPr>
            <a:spLocks noGrp="1"/>
          </p:cNvSpPr>
          <p:nvPr>
            <p:ph type="title" hasCustomPrompt="1"/>
          </p:nvPr>
        </p:nvSpPr>
        <p:spPr>
          <a:xfrm>
            <a:off x="839788" y="365125"/>
            <a:ext cx="10515600" cy="1325563"/>
          </a:xfrm>
        </p:spPr>
        <p:txBody>
          <a:bodyPr>
            <a:normAutofit/>
          </a:bodyPr>
          <a:lstStyle>
            <a:lvl1pPr>
              <a:defRPr sz="4000"/>
            </a:lvl1pPr>
          </a:lstStyle>
          <a:p>
            <a:r>
              <a:rPr lang="en-US" dirty="0"/>
              <a:t>Sample Title-Franklin Gothic Medium - 40 </a:t>
            </a:r>
            <a:r>
              <a:rPr lang="en-US" dirty="0" err="1"/>
              <a:t>pt</a:t>
            </a:r>
            <a:endParaRPr lang="en-US" dirty="0"/>
          </a:p>
        </p:txBody>
      </p:sp>
      <p:sp>
        <p:nvSpPr>
          <p:cNvPr id="3" name="Text Placeholder 2">
            <a:extLst>
              <a:ext uri="{FF2B5EF4-FFF2-40B4-BE49-F238E27FC236}">
                <a16:creationId xmlns:a16="http://schemas.microsoft.com/office/drawing/2014/main" id="{AFDE78AC-BDBC-49A0-886B-C5F5AAF627E2}"/>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solidFill>
                  <a:srgbClr val="0A4B6F"/>
                </a:solidFill>
                <a:latin typeface="Franklin Gothic Book" panose="020B0503020102020204" pitchFamily="34" charset="0"/>
              </a:rPr>
              <a:t>Sample Title-Franklin Gothic Book </a:t>
            </a:r>
            <a:endParaRPr lang="en-US" dirty="0"/>
          </a:p>
        </p:txBody>
      </p:sp>
      <p:sp>
        <p:nvSpPr>
          <p:cNvPr id="4" name="Content Placeholder 3">
            <a:extLst>
              <a:ext uri="{FF2B5EF4-FFF2-40B4-BE49-F238E27FC236}">
                <a16:creationId xmlns:a16="http://schemas.microsoft.com/office/drawing/2014/main" id="{DE8F90D8-5703-472C-A2D9-6CCE28CE14D4}"/>
              </a:ext>
            </a:extLst>
          </p:cNvPr>
          <p:cNvSpPr>
            <a:spLocks noGrp="1"/>
          </p:cNvSpPr>
          <p:nvPr>
            <p:ph sz="half" idx="2" hasCustomPrompt="1"/>
          </p:nvPr>
        </p:nvSpPr>
        <p:spPr>
          <a:xfrm>
            <a:off x="839788" y="2505075"/>
            <a:ext cx="5157787" cy="3684588"/>
          </a:xfrm>
        </p:spPr>
        <p:txBody>
          <a:bodyPr/>
          <a:lstStyle>
            <a:lvl1pPr>
              <a:defRPr>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2800" dirty="0">
                <a:solidFill>
                  <a:srgbClr val="0A4B6F"/>
                </a:solidFill>
                <a:latin typeface="Franklin Gothic Book" panose="020B0503020102020204" pitchFamily="34" charset="0"/>
              </a:rPr>
              <a:t>Sample Title-Franklin Gothic Book</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5" name="Text Placeholder 4">
            <a:extLst>
              <a:ext uri="{FF2B5EF4-FFF2-40B4-BE49-F238E27FC236}">
                <a16:creationId xmlns:a16="http://schemas.microsoft.com/office/drawing/2014/main" id="{D477A7D4-F9B5-4C89-B8B6-2C7561EFF894}"/>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z="2400" dirty="0">
                <a:solidFill>
                  <a:srgbClr val="0A4B6F"/>
                </a:solidFill>
                <a:latin typeface="Franklin Gothic Book" panose="020B0503020102020204" pitchFamily="34" charset="0"/>
              </a:rPr>
              <a:t>Sample Title-Franklin Gothic Book </a:t>
            </a:r>
            <a:endParaRPr lang="en-US" dirty="0"/>
          </a:p>
        </p:txBody>
      </p:sp>
      <p:sp>
        <p:nvSpPr>
          <p:cNvPr id="6" name="Content Placeholder 5">
            <a:extLst>
              <a:ext uri="{FF2B5EF4-FFF2-40B4-BE49-F238E27FC236}">
                <a16:creationId xmlns:a16="http://schemas.microsoft.com/office/drawing/2014/main" id="{E6B94295-3D71-46C0-95A8-327D045573D8}"/>
              </a:ext>
            </a:extLst>
          </p:cNvPr>
          <p:cNvSpPr>
            <a:spLocks noGrp="1"/>
          </p:cNvSpPr>
          <p:nvPr>
            <p:ph sz="quarter" idx="4" hasCustomPrompt="1"/>
          </p:nvPr>
        </p:nvSpPr>
        <p:spPr>
          <a:xfrm>
            <a:off x="6172200" y="2505075"/>
            <a:ext cx="5183188" cy="3684588"/>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sz="2800" dirty="0">
                <a:solidFill>
                  <a:srgbClr val="0A4B6F"/>
                </a:solidFill>
                <a:latin typeface="Franklin Gothic Book" panose="020B0503020102020204" pitchFamily="34" charset="0"/>
              </a:rPr>
              <a:t>Sample Title-Franklin Gothic Book</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7" name="Date Placeholder 6">
            <a:extLst>
              <a:ext uri="{FF2B5EF4-FFF2-40B4-BE49-F238E27FC236}">
                <a16:creationId xmlns:a16="http://schemas.microsoft.com/office/drawing/2014/main" id="{8E75AF18-E7CC-4669-B07B-2D12A196E5D3}"/>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8" name="Footer Placeholder 7">
            <a:extLst>
              <a:ext uri="{FF2B5EF4-FFF2-40B4-BE49-F238E27FC236}">
                <a16:creationId xmlns:a16="http://schemas.microsoft.com/office/drawing/2014/main" id="{6B250CF7-9ED8-4AF3-980C-DFDE15594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8F586-6EA3-4EAE-8EF9-D8CBFA6CE96F}"/>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12589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605462F9-D8BF-4847-A3C5-9D96F5756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CA62C862-94C2-4E02-8157-47658F1BDC0E}"/>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4" name="Footer Placeholder 3">
            <a:extLst>
              <a:ext uri="{FF2B5EF4-FFF2-40B4-BE49-F238E27FC236}">
                <a16:creationId xmlns:a16="http://schemas.microsoft.com/office/drawing/2014/main" id="{76743F3A-342D-4C07-8531-71B9708DE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DCCC2-F806-4DE6-910B-926DA72821E7}"/>
              </a:ext>
            </a:extLst>
          </p:cNvPr>
          <p:cNvSpPr>
            <a:spLocks noGrp="1"/>
          </p:cNvSpPr>
          <p:nvPr>
            <p:ph type="sldNum" sz="quarter" idx="12"/>
          </p:nvPr>
        </p:nvSpPr>
        <p:spPr/>
        <p:txBody>
          <a:bodyPr/>
          <a:lstStyle/>
          <a:p>
            <a:fld id="{BBCA8C40-DF7B-4DA2-82C7-8C06D3EA14F1}" type="slidenum">
              <a:rPr lang="en-US" smtClean="0"/>
              <a:t>‹#›</a:t>
            </a:fld>
            <a:endParaRPr lang="en-US"/>
          </a:p>
        </p:txBody>
      </p:sp>
      <p:sp>
        <p:nvSpPr>
          <p:cNvPr id="7" name="Title 6">
            <a:extLst>
              <a:ext uri="{FF2B5EF4-FFF2-40B4-BE49-F238E27FC236}">
                <a16:creationId xmlns:a16="http://schemas.microsoft.com/office/drawing/2014/main" id="{07B1AE48-5E98-47CD-8981-FEC1B9B0ED9C}"/>
              </a:ext>
            </a:extLst>
          </p:cNvPr>
          <p:cNvSpPr>
            <a:spLocks noGrp="1"/>
          </p:cNvSpPr>
          <p:nvPr>
            <p:ph type="title" hasCustomPrompt="1"/>
          </p:nvPr>
        </p:nvSpPr>
        <p:spPr>
          <a:xfrm>
            <a:off x="838200" y="2212975"/>
            <a:ext cx="10515600" cy="1325563"/>
          </a:xfrm>
        </p:spPr>
        <p:txBody>
          <a:bodyPr>
            <a:normAutofit/>
          </a:bodyPr>
          <a:lstStyle>
            <a:lvl1pPr>
              <a:defRPr sz="4000"/>
            </a:lvl1pPr>
          </a:lstStyle>
          <a:p>
            <a:r>
              <a:rPr lang="en-US" dirty="0"/>
              <a:t>Sample Title-Franklin Gothic Medium - 40 </a:t>
            </a:r>
            <a:r>
              <a:rPr lang="en-US" dirty="0" err="1"/>
              <a:t>pt</a:t>
            </a:r>
            <a:endParaRPr lang="en-US" dirty="0"/>
          </a:p>
        </p:txBody>
      </p:sp>
    </p:spTree>
    <p:extLst>
      <p:ext uri="{BB962C8B-B14F-4D97-AF65-F5344CB8AC3E}">
        <p14:creationId xmlns:p14="http://schemas.microsoft.com/office/powerpoint/2010/main" val="406031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12FD5-7E2D-4F82-963D-FAD2F7552E7D}"/>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3" name="Footer Placeholder 2">
            <a:extLst>
              <a:ext uri="{FF2B5EF4-FFF2-40B4-BE49-F238E27FC236}">
                <a16:creationId xmlns:a16="http://schemas.microsoft.com/office/drawing/2014/main" id="{0FC1F718-14E6-4C27-A2AC-A25DA5CC6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B6E67-A82E-42CA-AB78-1F6FF390DF8F}"/>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5" name="Picture 4" descr="A picture containing text&#10;&#10;Description automatically generated">
            <a:extLst>
              <a:ext uri="{FF2B5EF4-FFF2-40B4-BE49-F238E27FC236}">
                <a16:creationId xmlns:a16="http://schemas.microsoft.com/office/drawing/2014/main" id="{4E25F051-0B85-4A0F-B1FD-F20808F6BD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9465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DE82C4EB-05E1-42A0-A47B-10D37DB4ED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03CA60E-3C97-44F3-B695-445A00C7A604}"/>
              </a:ext>
            </a:extLst>
          </p:cNvPr>
          <p:cNvSpPr>
            <a:spLocks noGrp="1"/>
          </p:cNvSpPr>
          <p:nvPr>
            <p:ph type="title" hasCustomPrompt="1"/>
          </p:nvPr>
        </p:nvSpPr>
        <p:spPr>
          <a:xfrm>
            <a:off x="839788" y="457200"/>
            <a:ext cx="10514012" cy="530225"/>
          </a:xfrm>
        </p:spPr>
        <p:txBody>
          <a:bodyPr anchor="b">
            <a:normAutofit/>
          </a:bodyPr>
          <a:lstStyle>
            <a:lvl1pPr>
              <a:defRPr sz="4000"/>
            </a:lvl1pPr>
          </a:lstStyle>
          <a:p>
            <a:r>
              <a:rPr lang="en-US" dirty="0"/>
              <a:t>Sample Title-Franklin Gothic Book</a:t>
            </a:r>
          </a:p>
        </p:txBody>
      </p:sp>
      <p:sp>
        <p:nvSpPr>
          <p:cNvPr id="3" name="Content Placeholder 2">
            <a:extLst>
              <a:ext uri="{FF2B5EF4-FFF2-40B4-BE49-F238E27FC236}">
                <a16:creationId xmlns:a16="http://schemas.microsoft.com/office/drawing/2014/main" id="{FD6D6B70-80B0-4C05-9ECC-0514B578CCF6}"/>
              </a:ext>
            </a:extLst>
          </p:cNvPr>
          <p:cNvSpPr>
            <a:spLocks noGrp="1"/>
          </p:cNvSpPr>
          <p:nvPr>
            <p:ph idx="1" hasCustomPrompt="1"/>
          </p:nvPr>
        </p:nvSpPr>
        <p:spPr>
          <a:xfrm>
            <a:off x="5183188" y="1573212"/>
            <a:ext cx="6172200" cy="4287838"/>
          </a:xfrm>
        </p:spPr>
        <p:txBody>
          <a:bodyPr/>
          <a:lstStyle>
            <a:lvl1pPr>
              <a:defRPr sz="28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z="2800" dirty="0">
                <a:solidFill>
                  <a:srgbClr val="0A4B6F"/>
                </a:solidFill>
                <a:latin typeface="Franklin Gothic Book" panose="020B0503020102020204" pitchFamily="34" charset="0"/>
              </a:rPr>
              <a:t>Sample Text-Franklin Gothic Book</a:t>
            </a:r>
            <a:endParaRPr lang="en-US" dirty="0"/>
          </a:p>
          <a:p>
            <a:pPr lvl="1"/>
            <a:r>
              <a:rPr lang="en-US" sz="2400" dirty="0">
                <a:solidFill>
                  <a:srgbClr val="0A4B6F"/>
                </a:solidFill>
                <a:latin typeface="Franklin Gothic Book" panose="020B0503020102020204" pitchFamily="34" charset="0"/>
              </a:rPr>
              <a:t>Second level</a:t>
            </a:r>
            <a:endParaRPr lang="en-US" dirty="0"/>
          </a:p>
          <a:p>
            <a:pPr lvl="2"/>
            <a:r>
              <a:rPr lang="en-US" sz="2000" dirty="0">
                <a:solidFill>
                  <a:srgbClr val="0A4B6F"/>
                </a:solidFill>
                <a:latin typeface="Franklin Gothic Book" panose="020B0503020102020204" pitchFamily="34" charset="0"/>
              </a:rPr>
              <a:t>Third level</a:t>
            </a:r>
            <a:endParaRPr lang="en-US" dirty="0"/>
          </a:p>
          <a:p>
            <a:pPr lvl="3"/>
            <a:r>
              <a:rPr lang="en-US" sz="1800" dirty="0">
                <a:solidFill>
                  <a:srgbClr val="0A4B6F"/>
                </a:solidFill>
                <a:latin typeface="Franklin Gothic Book" panose="020B0503020102020204" pitchFamily="34" charset="0"/>
              </a:rPr>
              <a:t>Fourth level</a:t>
            </a:r>
            <a:endParaRPr lang="en-US" dirty="0"/>
          </a:p>
          <a:p>
            <a:pPr lvl="4"/>
            <a:r>
              <a:rPr lang="en-US" sz="1800" dirty="0">
                <a:solidFill>
                  <a:srgbClr val="0A4B6F"/>
                </a:solidFill>
                <a:latin typeface="Franklin Gothic Book" panose="020B0503020102020204" pitchFamily="34" charset="0"/>
              </a:rPr>
              <a:t>Fifth level</a:t>
            </a:r>
            <a:endParaRPr lang="en-US" dirty="0"/>
          </a:p>
        </p:txBody>
      </p:sp>
      <p:sp>
        <p:nvSpPr>
          <p:cNvPr id="4" name="Text Placeholder 3">
            <a:extLst>
              <a:ext uri="{FF2B5EF4-FFF2-40B4-BE49-F238E27FC236}">
                <a16:creationId xmlns:a16="http://schemas.microsoft.com/office/drawing/2014/main" id="{DE05876C-83BA-4E31-BB98-6E043851B5C8}"/>
              </a:ext>
            </a:extLst>
          </p:cNvPr>
          <p:cNvSpPr>
            <a:spLocks noGrp="1"/>
          </p:cNvSpPr>
          <p:nvPr>
            <p:ph type="body" sz="half" idx="2" hasCustomPrompt="1"/>
          </p:nvPr>
        </p:nvSpPr>
        <p:spPr>
          <a:xfrm>
            <a:off x="839788" y="1581150"/>
            <a:ext cx="3932237" cy="428783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Sample Text-Franklin Gothic Book</a:t>
            </a:r>
          </a:p>
        </p:txBody>
      </p:sp>
      <p:sp>
        <p:nvSpPr>
          <p:cNvPr id="5" name="Date Placeholder 4">
            <a:extLst>
              <a:ext uri="{FF2B5EF4-FFF2-40B4-BE49-F238E27FC236}">
                <a16:creationId xmlns:a16="http://schemas.microsoft.com/office/drawing/2014/main" id="{BE1565A5-32C2-48A1-AC9F-8B414CA84724}"/>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6" name="Footer Placeholder 5">
            <a:extLst>
              <a:ext uri="{FF2B5EF4-FFF2-40B4-BE49-F238E27FC236}">
                <a16:creationId xmlns:a16="http://schemas.microsoft.com/office/drawing/2014/main" id="{E3111498-FD03-4222-8A4F-2B30B519D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9DE73-7A3C-4F84-9C6C-D8BC7E7B60C1}"/>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248813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FE933249-C287-4896-9052-A1273F9425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2BDD955-3B09-4869-8E43-9E9839FDFBEC}"/>
              </a:ext>
            </a:extLst>
          </p:cNvPr>
          <p:cNvSpPr>
            <a:spLocks noGrp="1"/>
          </p:cNvSpPr>
          <p:nvPr>
            <p:ph type="title" hasCustomPrompt="1"/>
          </p:nvPr>
        </p:nvSpPr>
        <p:spPr>
          <a:xfrm>
            <a:off x="620713" y="504824"/>
            <a:ext cx="10950574" cy="490539"/>
          </a:xfrm>
        </p:spPr>
        <p:txBody>
          <a:bodyPr anchor="b">
            <a:noAutofit/>
          </a:bodyPr>
          <a:lstStyle>
            <a:lvl1pPr>
              <a:defRPr sz="40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Sample Title-Franklin Gothic Book</a:t>
            </a:r>
          </a:p>
        </p:txBody>
      </p:sp>
      <p:sp>
        <p:nvSpPr>
          <p:cNvPr id="3" name="Picture Placeholder 2">
            <a:extLst>
              <a:ext uri="{FF2B5EF4-FFF2-40B4-BE49-F238E27FC236}">
                <a16:creationId xmlns:a16="http://schemas.microsoft.com/office/drawing/2014/main" id="{8B43F9D3-8F85-4DC6-94A6-B43C9DED0136}"/>
              </a:ext>
            </a:extLst>
          </p:cNvPr>
          <p:cNvSpPr>
            <a:spLocks noGrp="1"/>
          </p:cNvSpPr>
          <p:nvPr>
            <p:ph type="pic" idx="1"/>
          </p:nvPr>
        </p:nvSpPr>
        <p:spPr>
          <a:xfrm>
            <a:off x="620713" y="1609725"/>
            <a:ext cx="5475287" cy="4252912"/>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579945-5A1C-495D-9F61-2161F13802E8}"/>
              </a:ext>
            </a:extLst>
          </p:cNvPr>
          <p:cNvSpPr>
            <a:spLocks noGrp="1"/>
          </p:cNvSpPr>
          <p:nvPr>
            <p:ph type="body" sz="half" idx="2" hasCustomPrompt="1"/>
          </p:nvPr>
        </p:nvSpPr>
        <p:spPr>
          <a:xfrm>
            <a:off x="7011988" y="1600200"/>
            <a:ext cx="3932237" cy="3811588"/>
          </a:xfrm>
        </p:spPr>
        <p:txBody>
          <a:bodyPr>
            <a:normAutofit/>
          </a:bodyPr>
          <a:lstStyle>
            <a:lvl1pPr marL="457200" indent="-457200">
              <a:buFont typeface="Arial" panose="020B0604020202020204" pitchFamily="34" charset="0"/>
              <a:buChar char="•"/>
              <a:defRPr sz="2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457200" marR="0" lvl="0" indent="-457200" algn="l" defTabSz="914400" rtl="0" eaLnBrk="1" fontAlgn="auto" latinLnBrk="0" hangingPunct="1">
              <a:lnSpc>
                <a:spcPct val="90000"/>
              </a:lnSpc>
              <a:spcBef>
                <a:spcPts val="1000"/>
              </a:spcBef>
              <a:spcAft>
                <a:spcPts val="0"/>
              </a:spcAft>
              <a:buClrTx/>
              <a:buSzTx/>
              <a:tabLst/>
              <a:defRPr/>
            </a:pPr>
            <a:r>
              <a:rPr lang="en-US" dirty="0"/>
              <a:t>Sample Text-Franklin Gothic Book</a:t>
            </a:r>
          </a:p>
          <a:p>
            <a:pPr lvl="0"/>
            <a:endParaRPr lang="en-US" dirty="0"/>
          </a:p>
        </p:txBody>
      </p:sp>
      <p:sp>
        <p:nvSpPr>
          <p:cNvPr id="5" name="Date Placeholder 4">
            <a:extLst>
              <a:ext uri="{FF2B5EF4-FFF2-40B4-BE49-F238E27FC236}">
                <a16:creationId xmlns:a16="http://schemas.microsoft.com/office/drawing/2014/main" id="{2D410BCE-40B7-4AB5-9468-05A82C1CBEE8}"/>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6" name="Footer Placeholder 5">
            <a:extLst>
              <a:ext uri="{FF2B5EF4-FFF2-40B4-BE49-F238E27FC236}">
                <a16:creationId xmlns:a16="http://schemas.microsoft.com/office/drawing/2014/main" id="{322AA18B-A967-42F9-960F-C4055BF5B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96A7E-9406-4D35-8FB1-E2CE25591567}"/>
              </a:ext>
            </a:extLst>
          </p:cNvPr>
          <p:cNvSpPr>
            <a:spLocks noGrp="1"/>
          </p:cNvSpPr>
          <p:nvPr>
            <p:ph type="sldNum" sz="quarter" idx="12"/>
          </p:nvPr>
        </p:nvSpPr>
        <p:spPr/>
        <p:txBody>
          <a:bodyPr/>
          <a:lstStyle/>
          <a:p>
            <a:fld id="{BBCA8C40-DF7B-4DA2-82C7-8C06D3EA14F1}" type="slidenum">
              <a:rPr lang="en-US" smtClean="0"/>
              <a:t>‹#›</a:t>
            </a:fld>
            <a:endParaRPr lang="en-US"/>
          </a:p>
        </p:txBody>
      </p:sp>
    </p:spTree>
    <p:extLst>
      <p:ext uri="{BB962C8B-B14F-4D97-AF65-F5344CB8AC3E}">
        <p14:creationId xmlns:p14="http://schemas.microsoft.com/office/powerpoint/2010/main" val="275202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12FD5-7E2D-4F82-963D-FAD2F7552E7D}"/>
              </a:ext>
            </a:extLst>
          </p:cNvPr>
          <p:cNvSpPr>
            <a:spLocks noGrp="1"/>
          </p:cNvSpPr>
          <p:nvPr>
            <p:ph type="dt" sz="half" idx="10"/>
          </p:nvPr>
        </p:nvSpPr>
        <p:spPr/>
        <p:txBody>
          <a:bodyPr/>
          <a:lstStyle/>
          <a:p>
            <a:fld id="{EC2168AF-37D9-4373-B5D1-9045F49DAA2D}" type="datetimeFigureOut">
              <a:rPr lang="en-US" smtClean="0"/>
              <a:t>3/24/2025</a:t>
            </a:fld>
            <a:endParaRPr lang="en-US"/>
          </a:p>
        </p:txBody>
      </p:sp>
      <p:sp>
        <p:nvSpPr>
          <p:cNvPr id="3" name="Footer Placeholder 2">
            <a:extLst>
              <a:ext uri="{FF2B5EF4-FFF2-40B4-BE49-F238E27FC236}">
                <a16:creationId xmlns:a16="http://schemas.microsoft.com/office/drawing/2014/main" id="{0FC1F718-14E6-4C27-A2AC-A25DA5CC6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B6E67-A82E-42CA-AB78-1F6FF390DF8F}"/>
              </a:ext>
            </a:extLst>
          </p:cNvPr>
          <p:cNvSpPr>
            <a:spLocks noGrp="1"/>
          </p:cNvSpPr>
          <p:nvPr>
            <p:ph type="sldNum" sz="quarter" idx="12"/>
          </p:nvPr>
        </p:nvSpPr>
        <p:spPr/>
        <p:txBody>
          <a:bodyPr/>
          <a:lstStyle/>
          <a:p>
            <a:fld id="{BBCA8C40-DF7B-4DA2-82C7-8C06D3EA14F1}"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E99FAEC3-72F8-4909-AFBD-B034513455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8" name="Title 6">
            <a:extLst>
              <a:ext uri="{FF2B5EF4-FFF2-40B4-BE49-F238E27FC236}">
                <a16:creationId xmlns:a16="http://schemas.microsoft.com/office/drawing/2014/main" id="{94B1AA49-619D-4167-BC8E-90DB3BD19C48}"/>
              </a:ext>
            </a:extLst>
          </p:cNvPr>
          <p:cNvSpPr>
            <a:spLocks noGrp="1"/>
          </p:cNvSpPr>
          <p:nvPr>
            <p:ph type="title" hasCustomPrompt="1"/>
          </p:nvPr>
        </p:nvSpPr>
        <p:spPr>
          <a:xfrm>
            <a:off x="838200" y="1593850"/>
            <a:ext cx="10515600" cy="1325563"/>
          </a:xfrm>
        </p:spPr>
        <p:txBody>
          <a:bodyPr>
            <a:normAutofit/>
          </a:bodyPr>
          <a:lstStyle>
            <a:lvl1pPr>
              <a:defRPr sz="4000">
                <a:solidFill>
                  <a:srgbClr val="0A4B6F"/>
                </a:solidFill>
              </a:defRPr>
            </a:lvl1pPr>
          </a:lstStyle>
          <a:p>
            <a:r>
              <a:rPr lang="en-US" dirty="0"/>
              <a:t>Sample Title-Franklin Gothic Medium - 40 </a:t>
            </a:r>
            <a:r>
              <a:rPr lang="en-US" dirty="0" err="1"/>
              <a:t>pt</a:t>
            </a:r>
            <a:br>
              <a:rPr lang="en-US" dirty="0"/>
            </a:br>
            <a:r>
              <a:rPr lang="en-US" dirty="0"/>
              <a:t>(this style with smaller branding for use when representing extensive content only)</a:t>
            </a:r>
          </a:p>
        </p:txBody>
      </p:sp>
    </p:spTree>
    <p:extLst>
      <p:ext uri="{BB962C8B-B14F-4D97-AF65-F5344CB8AC3E}">
        <p14:creationId xmlns:p14="http://schemas.microsoft.com/office/powerpoint/2010/main" val="242434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59BB7-A19E-4C46-9F94-2827A1784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C02977-DA0F-4559-A7F3-18B65A931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FC8E95-B653-4510-AE29-8D200DF0C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168AF-37D9-4373-B5D1-9045F49DAA2D}" type="datetimeFigureOut">
              <a:rPr lang="en-US" smtClean="0"/>
              <a:t>3/24/2025</a:t>
            </a:fld>
            <a:endParaRPr lang="en-US"/>
          </a:p>
        </p:txBody>
      </p:sp>
      <p:sp>
        <p:nvSpPr>
          <p:cNvPr id="5" name="Footer Placeholder 4">
            <a:extLst>
              <a:ext uri="{FF2B5EF4-FFF2-40B4-BE49-F238E27FC236}">
                <a16:creationId xmlns:a16="http://schemas.microsoft.com/office/drawing/2014/main" id="{4B293F35-0CE6-4D9A-9777-59A0343A4A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9A5803-2528-451B-A39A-BE5E4A82C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A8C40-DF7B-4DA2-82C7-8C06D3EA14F1}" type="slidenum">
              <a:rPr lang="en-US" smtClean="0"/>
              <a:t>‹#›</a:t>
            </a:fld>
            <a:endParaRPr lang="en-US"/>
          </a:p>
        </p:txBody>
      </p:sp>
    </p:spTree>
    <p:extLst>
      <p:ext uri="{BB962C8B-B14F-4D97-AF65-F5344CB8AC3E}">
        <p14:creationId xmlns:p14="http://schemas.microsoft.com/office/powerpoint/2010/main" val="98835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hyperlink" Target="https://bit.ly/ilangelta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dceo.illinois.gov/content/dam/soi/en/web/dceo/expandrelocate/incentives/taxassistance/angelinvestments/2025-qnbv-committee-schedule.xlsx.pdf"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microsoft.com/office/2018/10/relationships/comments" Target="../comments/modernComment_14E_91C97B0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bit.ly/2EGTix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dceo-illinois.jotform.com/232885412020145"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72D9-9BDB-43DF-9181-30378BD4D869}"/>
              </a:ext>
            </a:extLst>
          </p:cNvPr>
          <p:cNvSpPr>
            <a:spLocks noGrp="1"/>
          </p:cNvSpPr>
          <p:nvPr>
            <p:ph type="ctrTitle"/>
          </p:nvPr>
        </p:nvSpPr>
        <p:spPr>
          <a:xfrm>
            <a:off x="1024128" y="1469203"/>
            <a:ext cx="10307900" cy="1049365"/>
          </a:xfrm>
        </p:spPr>
        <p:txBody>
          <a:bodyPr/>
          <a:lstStyle/>
          <a:p>
            <a:r>
              <a:rPr lang="en-US" sz="4000" b="1" dirty="0">
                <a:solidFill>
                  <a:srgbClr val="1A3F5F"/>
                </a:solidFill>
              </a:rPr>
              <a:t>Illinois Angel Investment </a:t>
            </a:r>
            <a:br>
              <a:rPr lang="en-US" sz="4000" b="1" dirty="0">
                <a:solidFill>
                  <a:srgbClr val="1A3F5F"/>
                </a:solidFill>
              </a:rPr>
            </a:br>
            <a:r>
              <a:rPr lang="en-US" sz="4000" b="1" dirty="0">
                <a:solidFill>
                  <a:srgbClr val="1A3F5F"/>
                </a:solidFill>
              </a:rPr>
              <a:t>Tax Credit Program</a:t>
            </a:r>
          </a:p>
        </p:txBody>
      </p:sp>
      <p:sp>
        <p:nvSpPr>
          <p:cNvPr id="3" name="Subtitle 2">
            <a:extLst>
              <a:ext uri="{FF2B5EF4-FFF2-40B4-BE49-F238E27FC236}">
                <a16:creationId xmlns:a16="http://schemas.microsoft.com/office/drawing/2014/main" id="{6BF102F3-7B60-46BE-8BEE-CD22FABDA334}"/>
              </a:ext>
            </a:extLst>
          </p:cNvPr>
          <p:cNvSpPr>
            <a:spLocks noGrp="1"/>
          </p:cNvSpPr>
          <p:nvPr>
            <p:ph type="subTitle" idx="4294967295"/>
          </p:nvPr>
        </p:nvSpPr>
        <p:spPr>
          <a:xfrm>
            <a:off x="1353312" y="2777958"/>
            <a:ext cx="9978716" cy="1655762"/>
          </a:xfrm>
        </p:spPr>
        <p:txBody>
          <a:bodyPr>
            <a:normAutofit/>
          </a:bodyPr>
          <a:lstStyle/>
          <a:p>
            <a:pPr marL="0" indent="0" algn="ctr">
              <a:buNone/>
            </a:pPr>
            <a:r>
              <a:rPr lang="en-US" sz="2800" dirty="0">
                <a:solidFill>
                  <a:srgbClr val="0A4B6F"/>
                </a:solidFill>
                <a:latin typeface="Franklin Gothic Book" panose="020B0503020102020204" pitchFamily="34" charset="0"/>
              </a:rPr>
              <a:t>Presented by: Ashley Knight, Tax Incentive Program Manager</a:t>
            </a:r>
          </a:p>
          <a:p>
            <a:pPr algn="ctr"/>
            <a:endParaRPr lang="en-US" sz="2800" dirty="0">
              <a:solidFill>
                <a:srgbClr val="0A4B6F"/>
              </a:solidFill>
              <a:latin typeface="Franklin Gothic Book" panose="020B0503020102020204" pitchFamily="34" charset="0"/>
            </a:endParaRPr>
          </a:p>
        </p:txBody>
      </p:sp>
    </p:spTree>
    <p:extLst>
      <p:ext uri="{BB962C8B-B14F-4D97-AF65-F5344CB8AC3E}">
        <p14:creationId xmlns:p14="http://schemas.microsoft.com/office/powerpoint/2010/main" val="780519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descr="A picture containing branchiopod crustacean, ctenophore&#10;&#10;Description automatically generated">
            <a:extLst>
              <a:ext uri="{FF2B5EF4-FFF2-40B4-BE49-F238E27FC236}">
                <a16:creationId xmlns:a16="http://schemas.microsoft.com/office/drawing/2014/main" id="{050505A7-2E65-FBD9-2DE0-35A9C2770A0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200" r="14200"/>
          <a:stretch>
            <a:fillRect/>
          </a:stretch>
        </p:blipFill>
        <p:spPr>
          <a:xfrm>
            <a:off x="766763" y="1584325"/>
            <a:ext cx="5283200" cy="3689350"/>
          </a:xfrm>
        </p:spPr>
      </p:pic>
      <p:sp>
        <p:nvSpPr>
          <p:cNvPr id="6" name="Title 5">
            <a:extLst>
              <a:ext uri="{FF2B5EF4-FFF2-40B4-BE49-F238E27FC236}">
                <a16:creationId xmlns:a16="http://schemas.microsoft.com/office/drawing/2014/main" id="{8CC81899-38A1-F069-1A15-3865B40BF954}"/>
              </a:ext>
            </a:extLst>
          </p:cNvPr>
          <p:cNvSpPr txBox="1">
            <a:spLocks noGrp="1"/>
          </p:cNvSpPr>
          <p:nvPr>
            <p:ph type="title"/>
          </p:nvPr>
        </p:nvSpPr>
        <p:spPr>
          <a:xfrm>
            <a:off x="725265" y="588745"/>
            <a:ext cx="11125423" cy="646331"/>
          </a:xfrm>
          <a:prstGeom prst="rect">
            <a:avLst/>
          </a:prstGeom>
          <a:noFill/>
        </p:spPr>
        <p:txBody>
          <a:bodyPr wrap="square" rtlCol="0">
            <a:spAutoFit/>
          </a:bodyPr>
          <a:lstStyle/>
          <a:p>
            <a:pPr algn="ctr"/>
            <a:r>
              <a:rPr lang="en-US" b="1" dirty="0">
                <a:solidFill>
                  <a:schemeClr val="accent1"/>
                </a:solidFill>
              </a:rPr>
              <a:t>Documents Needed for QNBV Application</a:t>
            </a:r>
          </a:p>
        </p:txBody>
      </p:sp>
      <p:pic>
        <p:nvPicPr>
          <p:cNvPr id="7" name="Picture 6" descr="Screen Shot 2022-07-11 at 1.07.19 PM.png">
            <a:extLst>
              <a:ext uri="{FF2B5EF4-FFF2-40B4-BE49-F238E27FC236}">
                <a16:creationId xmlns:a16="http://schemas.microsoft.com/office/drawing/2014/main" id="{E1EA50F4-3FC0-0FCA-0101-23C62EB3E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65" y="1583655"/>
            <a:ext cx="5686552" cy="3690019"/>
          </a:xfrm>
          <a:prstGeom prst="rect">
            <a:avLst/>
          </a:prstGeom>
          <a:ln w="19050">
            <a:solidFill>
              <a:schemeClr val="accent1"/>
            </a:solidFill>
          </a:ln>
        </p:spPr>
      </p:pic>
      <p:sp>
        <p:nvSpPr>
          <p:cNvPr id="9" name="Text Placeholder 8">
            <a:extLst>
              <a:ext uri="{FF2B5EF4-FFF2-40B4-BE49-F238E27FC236}">
                <a16:creationId xmlns:a16="http://schemas.microsoft.com/office/drawing/2014/main" id="{B108442C-37F6-9B3F-3C71-DAF700A06F9D}"/>
              </a:ext>
            </a:extLst>
          </p:cNvPr>
          <p:cNvSpPr>
            <a:spLocks noGrp="1"/>
          </p:cNvSpPr>
          <p:nvPr>
            <p:ph type="body" sz="half" idx="2"/>
          </p:nvPr>
        </p:nvSpPr>
        <p:spPr>
          <a:xfrm>
            <a:off x="6632154" y="2465105"/>
            <a:ext cx="5034709" cy="4407931"/>
          </a:xfrm>
        </p:spPr>
        <p:txBody>
          <a:bodyPr/>
          <a:lstStyle/>
          <a:p>
            <a:pPr marL="0" indent="0" algn="ctr">
              <a:buNone/>
            </a:pPr>
            <a:r>
              <a:rPr lang="en-US" sz="1600" dirty="0">
                <a:solidFill>
                  <a:srgbClr val="1A3F5F"/>
                </a:solidFill>
              </a:rPr>
              <a:t> </a:t>
            </a:r>
          </a:p>
          <a:p>
            <a:pPr marL="0" indent="0" algn="ctr">
              <a:buNone/>
            </a:pPr>
            <a:r>
              <a:rPr lang="en-US" sz="1800" dirty="0">
                <a:solidFill>
                  <a:srgbClr val="1A3F5F"/>
                </a:solidFill>
              </a:rPr>
              <a:t>          A current </a:t>
            </a:r>
            <a:r>
              <a:rPr lang="en-US" sz="1800" b="1" dirty="0">
                <a:solidFill>
                  <a:srgbClr val="1A3F5F"/>
                </a:solidFill>
              </a:rPr>
              <a:t>capitalization table</a:t>
            </a:r>
            <a:r>
              <a:rPr lang="en-US" sz="1800" dirty="0">
                <a:solidFill>
                  <a:srgbClr val="1A3F5F"/>
                </a:solidFill>
              </a:rPr>
              <a:t>. </a:t>
            </a:r>
          </a:p>
          <a:p>
            <a:pPr marL="0" indent="0" algn="ctr">
              <a:buNone/>
            </a:pPr>
            <a:r>
              <a:rPr lang="en-US" sz="1600" dirty="0">
                <a:solidFill>
                  <a:srgbClr val="1A3F5F"/>
                </a:solidFill>
              </a:rPr>
              <a:t>  </a:t>
            </a:r>
          </a:p>
          <a:p>
            <a:pPr marL="914400" lvl="2" indent="0" algn="ctr">
              <a:buNone/>
            </a:pPr>
            <a:endParaRPr lang="en-US" dirty="0"/>
          </a:p>
        </p:txBody>
      </p:sp>
      <p:sp>
        <p:nvSpPr>
          <p:cNvPr id="11" name="TextBox 10">
            <a:extLst>
              <a:ext uri="{FF2B5EF4-FFF2-40B4-BE49-F238E27FC236}">
                <a16:creationId xmlns:a16="http://schemas.microsoft.com/office/drawing/2014/main" id="{9E980002-E1C5-6DD2-1E55-2321A7104D92}"/>
              </a:ext>
            </a:extLst>
          </p:cNvPr>
          <p:cNvSpPr txBox="1"/>
          <p:nvPr/>
        </p:nvSpPr>
        <p:spPr>
          <a:xfrm>
            <a:off x="313981" y="5622254"/>
            <a:ext cx="6097836" cy="369332"/>
          </a:xfrm>
          <a:prstGeom prst="rect">
            <a:avLst/>
          </a:prstGeom>
          <a:noFill/>
        </p:spPr>
        <p:txBody>
          <a:bodyPr wrap="square">
            <a:spAutoFit/>
          </a:bodyPr>
          <a:lstStyle/>
          <a:p>
            <a:pPr marL="0" indent="0" algn="ctr">
              <a:buNone/>
            </a:pPr>
            <a:r>
              <a:rPr lang="en-US" sz="1800" u="sng" dirty="0">
                <a:solidFill>
                  <a:srgbClr val="1A3F5F"/>
                </a:solidFill>
              </a:rPr>
              <a:t>Applicants must use the template provided</a:t>
            </a:r>
            <a:r>
              <a:rPr lang="en-US" sz="1800" dirty="0">
                <a:solidFill>
                  <a:srgbClr val="1A3F5F"/>
                </a:solidFill>
              </a:rPr>
              <a:t>. </a:t>
            </a:r>
          </a:p>
        </p:txBody>
      </p:sp>
    </p:spTree>
    <p:extLst>
      <p:ext uri="{BB962C8B-B14F-4D97-AF65-F5344CB8AC3E}">
        <p14:creationId xmlns:p14="http://schemas.microsoft.com/office/powerpoint/2010/main" val="326854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346958" y="1266736"/>
            <a:ext cx="11498084" cy="2251309"/>
          </a:xfrm>
        </p:spPr>
        <p:txBody>
          <a:bodyPr>
            <a:noAutofit/>
          </a:bodyPr>
          <a:lstStyle/>
          <a:p>
            <a:pPr marL="0" indent="0">
              <a:buNone/>
            </a:pPr>
            <a:endParaRPr lang="en-US" sz="1600" u="sng" dirty="0">
              <a:solidFill>
                <a:srgbClr val="1A3F5F"/>
              </a:solidFill>
            </a:endParaRPr>
          </a:p>
          <a:p>
            <a:pPr marL="0" indent="0">
              <a:buNone/>
            </a:pPr>
            <a:r>
              <a:rPr lang="en-US" sz="1800" dirty="0">
                <a:solidFill>
                  <a:srgbClr val="1A3F5F"/>
                </a:solidFill>
              </a:rPr>
              <a:t>	If the business qualifies as a minority-owned, woman-owned, or person with a disability-owned business, 	documentation attesting to this status. </a:t>
            </a:r>
          </a:p>
          <a:p>
            <a:pPr marL="914400" lvl="2" indent="0">
              <a:buNone/>
            </a:pPr>
            <a:endParaRPr lang="en-US" sz="1600" dirty="0">
              <a:solidFill>
                <a:srgbClr val="1A3F5F"/>
              </a:solidFill>
            </a:endParaRPr>
          </a:p>
          <a:p>
            <a:pPr marL="914400" lvl="2" indent="0">
              <a:buNone/>
            </a:pPr>
            <a:r>
              <a:rPr lang="en-US" sz="1800" dirty="0">
                <a:solidFill>
                  <a:srgbClr val="1A3F5F"/>
                </a:solidFill>
              </a:rPr>
              <a:t>This could include, but is not limited to, any of the following: </a:t>
            </a:r>
          </a:p>
          <a:p>
            <a:pPr marL="914400" lvl="2" indent="0">
              <a:buNone/>
            </a:pPr>
            <a:r>
              <a:rPr lang="en-US" sz="1800" dirty="0">
                <a:solidFill>
                  <a:srgbClr val="1A3F5F"/>
                </a:solidFill>
              </a:rPr>
              <a:t>   - Passport</a:t>
            </a:r>
          </a:p>
          <a:p>
            <a:pPr marL="914400" lvl="2" indent="0">
              <a:buNone/>
            </a:pPr>
            <a:r>
              <a:rPr lang="en-US" sz="1800" dirty="0">
                <a:solidFill>
                  <a:srgbClr val="1A3F5F"/>
                </a:solidFill>
              </a:rPr>
              <a:t>   - State ID</a:t>
            </a:r>
          </a:p>
          <a:p>
            <a:pPr marL="914400" lvl="2" indent="0">
              <a:buNone/>
            </a:pPr>
            <a:r>
              <a:rPr lang="en-US" sz="1800" dirty="0">
                <a:solidFill>
                  <a:srgbClr val="1A3F5F"/>
                </a:solidFill>
              </a:rPr>
              <a:t>   - Driver’s License</a:t>
            </a:r>
          </a:p>
          <a:p>
            <a:pPr marL="914400" lvl="2" indent="0">
              <a:buNone/>
            </a:pPr>
            <a:r>
              <a:rPr lang="en-US" sz="1800" dirty="0">
                <a:solidFill>
                  <a:srgbClr val="1A3F5F"/>
                </a:solidFill>
              </a:rPr>
              <a:t>   - Any certifications obtained </a:t>
            </a:r>
          </a:p>
          <a:p>
            <a:pPr marL="0" indent="0">
              <a:buNone/>
            </a:pPr>
            <a:endParaRPr lang="en-US" sz="2800" dirty="0">
              <a:solidFill>
                <a:srgbClr val="0A4B6F"/>
              </a:solidFill>
              <a:latin typeface="Franklin Gothic Book" panose="020B0503020102020204" pitchFamily="34" charset="0"/>
            </a:endParaRPr>
          </a:p>
        </p:txBody>
      </p:sp>
      <p:sp>
        <p:nvSpPr>
          <p:cNvPr id="5" name="Title 4">
            <a:extLst>
              <a:ext uri="{FF2B5EF4-FFF2-40B4-BE49-F238E27FC236}">
                <a16:creationId xmlns:a16="http://schemas.microsoft.com/office/drawing/2014/main" id="{1E223B05-5C9B-8ED6-C174-693CFBD78250}"/>
              </a:ext>
            </a:extLst>
          </p:cNvPr>
          <p:cNvSpPr>
            <a:spLocks noGrp="1"/>
          </p:cNvSpPr>
          <p:nvPr>
            <p:ph type="title"/>
          </p:nvPr>
        </p:nvSpPr>
        <p:spPr>
          <a:xfrm>
            <a:off x="714472" y="1266736"/>
            <a:ext cx="10950574" cy="490539"/>
          </a:xfrm>
        </p:spPr>
        <p:txBody>
          <a:bodyPr/>
          <a:lstStyle/>
          <a:p>
            <a:r>
              <a:rPr lang="en-US" sz="4000" b="1" dirty="0">
                <a:solidFill>
                  <a:schemeClr val="accent1"/>
                </a:solidFill>
              </a:rPr>
              <a:t>Documents Needed for QNBV Application</a:t>
            </a:r>
            <a:br>
              <a:rPr lang="en-US" sz="4000" b="1" dirty="0">
                <a:solidFill>
                  <a:schemeClr val="accent1"/>
                </a:solidFill>
              </a:rPr>
            </a:br>
            <a:endParaRPr lang="en-US" dirty="0"/>
          </a:p>
        </p:txBody>
      </p:sp>
      <p:pic>
        <p:nvPicPr>
          <p:cNvPr id="6" name="Picture 5">
            <a:extLst>
              <a:ext uri="{FF2B5EF4-FFF2-40B4-BE49-F238E27FC236}">
                <a16:creationId xmlns:a16="http://schemas.microsoft.com/office/drawing/2014/main" id="{341A6956-5FF4-D3BA-BF86-65DD41F51976}"/>
              </a:ext>
            </a:extLst>
          </p:cNvPr>
          <p:cNvPicPr>
            <a:picLocks noChangeAspect="1"/>
          </p:cNvPicPr>
          <p:nvPr/>
        </p:nvPicPr>
        <p:blipFill>
          <a:blip r:embed="rId2"/>
          <a:stretch>
            <a:fillRect/>
          </a:stretch>
        </p:blipFill>
        <p:spPr>
          <a:xfrm rot="20720617">
            <a:off x="4072630" y="4700039"/>
            <a:ext cx="1125587" cy="1540076"/>
          </a:xfrm>
          <a:prstGeom prst="rect">
            <a:avLst/>
          </a:prstGeom>
        </p:spPr>
      </p:pic>
      <p:pic>
        <p:nvPicPr>
          <p:cNvPr id="7" name="Picture 6" descr="Screen Shot 2022-07-11 at 1.03.37 PM.png">
            <a:extLst>
              <a:ext uri="{FF2B5EF4-FFF2-40B4-BE49-F238E27FC236}">
                <a16:creationId xmlns:a16="http://schemas.microsoft.com/office/drawing/2014/main" id="{41BA7305-A112-BC45-1C0B-0BA37CEBE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984" y="4465608"/>
            <a:ext cx="1683587" cy="2251309"/>
          </a:xfrm>
          <a:prstGeom prst="rect">
            <a:avLst/>
          </a:prstGeom>
          <a:ln w="15875">
            <a:solidFill>
              <a:schemeClr val="accent1"/>
            </a:solidFill>
          </a:ln>
        </p:spPr>
      </p:pic>
      <p:pic>
        <p:nvPicPr>
          <p:cNvPr id="8" name="Picture 7">
            <a:extLst>
              <a:ext uri="{FF2B5EF4-FFF2-40B4-BE49-F238E27FC236}">
                <a16:creationId xmlns:a16="http://schemas.microsoft.com/office/drawing/2014/main" id="{36F0CC98-5F90-A531-4C13-F088BEFB0BE4}"/>
              </a:ext>
            </a:extLst>
          </p:cNvPr>
          <p:cNvPicPr>
            <a:picLocks noChangeAspect="1"/>
          </p:cNvPicPr>
          <p:nvPr/>
        </p:nvPicPr>
        <p:blipFill>
          <a:blip r:embed="rId4"/>
          <a:stretch>
            <a:fillRect/>
          </a:stretch>
        </p:blipFill>
        <p:spPr>
          <a:xfrm rot="1134805">
            <a:off x="6040307" y="4847981"/>
            <a:ext cx="1832439" cy="1174170"/>
          </a:xfrm>
          <a:prstGeom prst="rect">
            <a:avLst/>
          </a:prstGeom>
        </p:spPr>
      </p:pic>
    </p:spTree>
    <p:extLst>
      <p:ext uri="{BB962C8B-B14F-4D97-AF65-F5344CB8AC3E}">
        <p14:creationId xmlns:p14="http://schemas.microsoft.com/office/powerpoint/2010/main" val="376854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3192102"/>
          </a:xfrm>
        </p:spPr>
        <p:txBody>
          <a:bodyPr>
            <a:noAutofit/>
          </a:bodyPr>
          <a:lstStyle/>
          <a:p>
            <a:pPr algn="ctr"/>
            <a:r>
              <a:rPr lang="en-US" dirty="0">
                <a:solidFill>
                  <a:schemeClr val="accent1"/>
                </a:solidFill>
              </a:rPr>
              <a:t>Eligibility Requirements for Businesses </a:t>
            </a:r>
            <a:br>
              <a:rPr lang="en-US" dirty="0">
                <a:solidFill>
                  <a:schemeClr val="accent1"/>
                </a:solidFill>
              </a:rPr>
            </a:br>
            <a:r>
              <a:rPr lang="en-US" dirty="0">
                <a:solidFill>
                  <a:schemeClr val="accent1"/>
                </a:solidFill>
              </a:rPr>
              <a:t>(to be certified QNBVs)</a:t>
            </a:r>
            <a:endParaRPr lang="en-US" sz="4000" dirty="0">
              <a:solidFill>
                <a:schemeClr val="accent1"/>
              </a:solidFill>
            </a:endParaRPr>
          </a:p>
        </p:txBody>
      </p:sp>
    </p:spTree>
    <p:extLst>
      <p:ext uri="{BB962C8B-B14F-4D97-AF65-F5344CB8AC3E}">
        <p14:creationId xmlns:p14="http://schemas.microsoft.com/office/powerpoint/2010/main" val="365124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pPr algn="ctr"/>
            <a:r>
              <a:rPr lang="en-US" sz="4000" b="1" dirty="0">
                <a:solidFill>
                  <a:schemeClr val="accent1"/>
                </a:solidFill>
              </a:rPr>
              <a:t>Eligibility Requirements for Businesses</a:t>
            </a:r>
          </a:p>
        </p:txBody>
      </p:sp>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6737154" y="1615611"/>
            <a:ext cx="4297291" cy="3811588"/>
          </a:xfrm>
        </p:spPr>
        <p:txBody>
          <a:bodyPr>
            <a:noAutofit/>
          </a:bodyPr>
          <a:lstStyle/>
          <a:p>
            <a:pPr marL="0" indent="0">
              <a:buNone/>
            </a:pPr>
            <a:r>
              <a:rPr lang="en-US" dirty="0">
                <a:solidFill>
                  <a:srgbClr val="1A3F5F"/>
                </a:solidFill>
              </a:rPr>
              <a:t>Must have the potential for increasing jobs in Illinois, increasing capital investment in Illinois, or both.</a:t>
            </a:r>
          </a:p>
        </p:txBody>
      </p:sp>
      <p:pic>
        <p:nvPicPr>
          <p:cNvPr id="8" name="Picture Placeholder 7">
            <a:extLst>
              <a:ext uri="{FF2B5EF4-FFF2-40B4-BE49-F238E27FC236}">
                <a16:creationId xmlns:a16="http://schemas.microsoft.com/office/drawing/2014/main" id="{E0256035-CDD1-8B32-91B5-7510E217FD89}"/>
              </a:ext>
            </a:extLst>
          </p:cNvPr>
          <p:cNvPicPr>
            <a:picLocks noGrp="1" noChangeAspect="1"/>
          </p:cNvPicPr>
          <p:nvPr>
            <p:ph type="pic" idx="1"/>
          </p:nvPr>
        </p:nvPicPr>
        <p:blipFill rotWithShape="1">
          <a:blip r:embed="rId2"/>
          <a:srcRect l="13623" r="13623"/>
          <a:stretch/>
        </p:blipFill>
        <p:spPr/>
      </p:pic>
    </p:spTree>
    <p:extLst>
      <p:ext uri="{BB962C8B-B14F-4D97-AF65-F5344CB8AC3E}">
        <p14:creationId xmlns:p14="http://schemas.microsoft.com/office/powerpoint/2010/main" val="1559210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71E0-DBCE-5DE0-FD6A-0272A91193F3}"/>
              </a:ext>
            </a:extLst>
          </p:cNvPr>
          <p:cNvSpPr>
            <a:spLocks noGrp="1"/>
          </p:cNvSpPr>
          <p:nvPr>
            <p:ph type="title"/>
          </p:nvPr>
        </p:nvSpPr>
        <p:spPr/>
        <p:txBody>
          <a:bodyPr/>
          <a:lstStyle/>
          <a:p>
            <a:r>
              <a:rPr lang="en-US" sz="4000" b="1" dirty="0">
                <a:solidFill>
                  <a:schemeClr val="accent1"/>
                </a:solidFill>
              </a:rPr>
              <a:t>Eligibility Requirements for Businesses</a:t>
            </a:r>
            <a:endParaRPr lang="en-US" dirty="0"/>
          </a:p>
        </p:txBody>
      </p:sp>
      <p:sp>
        <p:nvSpPr>
          <p:cNvPr id="4" name="Text Placeholder 3">
            <a:extLst>
              <a:ext uri="{FF2B5EF4-FFF2-40B4-BE49-F238E27FC236}">
                <a16:creationId xmlns:a16="http://schemas.microsoft.com/office/drawing/2014/main" id="{5ADE8A58-DF65-8C54-FA9B-1B6CA3209295}"/>
              </a:ext>
            </a:extLst>
          </p:cNvPr>
          <p:cNvSpPr>
            <a:spLocks noGrp="1"/>
          </p:cNvSpPr>
          <p:nvPr>
            <p:ph type="body" sz="half" idx="2"/>
          </p:nvPr>
        </p:nvSpPr>
        <p:spPr>
          <a:xfrm>
            <a:off x="7011988" y="1600200"/>
            <a:ext cx="4349978" cy="3811588"/>
          </a:xfrm>
        </p:spPr>
        <p:txBody>
          <a:bodyPr/>
          <a:lstStyle/>
          <a:p>
            <a:pPr marL="0" indent="0">
              <a:buNone/>
            </a:pPr>
            <a:r>
              <a:rPr lang="en-US" dirty="0">
                <a:solidFill>
                  <a:srgbClr val="1A3F5F"/>
                </a:solidFill>
              </a:rPr>
              <a:t>At least 51% of the</a:t>
            </a:r>
            <a:r>
              <a:rPr lang="en-US" i="1" dirty="0">
                <a:solidFill>
                  <a:srgbClr val="1A3F5F"/>
                </a:solidFill>
              </a:rPr>
              <a:t> </a:t>
            </a:r>
            <a:r>
              <a:rPr lang="en-US" dirty="0">
                <a:solidFill>
                  <a:srgbClr val="1A3F5F"/>
                </a:solidFill>
              </a:rPr>
              <a:t>employees (employed by the business) are employed in Illinois.</a:t>
            </a:r>
          </a:p>
        </p:txBody>
      </p:sp>
      <p:pic>
        <p:nvPicPr>
          <p:cNvPr id="5" name="Picture 4">
            <a:extLst>
              <a:ext uri="{FF2B5EF4-FFF2-40B4-BE49-F238E27FC236}">
                <a16:creationId xmlns:a16="http://schemas.microsoft.com/office/drawing/2014/main" id="{4F8A36C6-510B-BC7A-80B2-FF2C533D7F58}"/>
              </a:ext>
            </a:extLst>
          </p:cNvPr>
          <p:cNvPicPr>
            <a:picLocks noChangeAspect="1"/>
          </p:cNvPicPr>
          <p:nvPr/>
        </p:nvPicPr>
        <p:blipFill>
          <a:blip r:embed="rId3">
            <a:alphaModFix amt="86000"/>
            <a:extLst>
              <a:ext uri="{BEBA8EAE-BF5A-486C-A8C5-ECC9F3942E4B}">
                <a14:imgProps xmlns:a14="http://schemas.microsoft.com/office/drawing/2010/main">
                  <a14:imgLayer r:embed="rId4">
                    <a14:imgEffect>
                      <a14:colorTemperature colorTemp="9326"/>
                    </a14:imgEffect>
                    <a14:imgEffect>
                      <a14:brightnessContrast bright="61000"/>
                    </a14:imgEffect>
                  </a14:imgLayer>
                </a14:imgProps>
              </a:ext>
            </a:extLst>
          </a:blip>
          <a:stretch>
            <a:fillRect/>
          </a:stretch>
        </p:blipFill>
        <p:spPr>
          <a:xfrm>
            <a:off x="830034" y="1502382"/>
            <a:ext cx="5364835" cy="4007224"/>
          </a:xfrm>
          <a:prstGeom prst="rect">
            <a:avLst/>
          </a:prstGeom>
          <a:ln w="19050">
            <a:solidFill>
              <a:schemeClr val="accent1"/>
            </a:solidFill>
          </a:ln>
        </p:spPr>
      </p:pic>
    </p:spTree>
    <p:extLst>
      <p:ext uri="{BB962C8B-B14F-4D97-AF65-F5344CB8AC3E}">
        <p14:creationId xmlns:p14="http://schemas.microsoft.com/office/powerpoint/2010/main" val="264967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r>
              <a:rPr lang="en-US" sz="4000" b="1" dirty="0">
                <a:solidFill>
                  <a:schemeClr val="accent1"/>
                </a:solidFill>
              </a:rPr>
              <a:t>Eligibility Requirements for Businesses</a:t>
            </a:r>
            <a:endParaRPr lang="en-US" sz="4000" dirty="0"/>
          </a:p>
        </p:txBody>
      </p:sp>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6737154" y="1615611"/>
            <a:ext cx="5113470" cy="3811588"/>
          </a:xfrm>
        </p:spPr>
        <p:txBody>
          <a:bodyPr>
            <a:noAutofit/>
          </a:bodyPr>
          <a:lstStyle/>
          <a:p>
            <a:pPr marL="0" indent="0">
              <a:lnSpc>
                <a:spcPct val="120000"/>
              </a:lnSpc>
              <a:buNone/>
            </a:pPr>
            <a:r>
              <a:rPr lang="en-US" sz="1800" dirty="0">
                <a:solidFill>
                  <a:srgbClr val="1A3F5F"/>
                </a:solidFill>
              </a:rPr>
              <a:t> Must be principally engaged in innovation in a qualifying sector as defined in the statute </a:t>
            </a:r>
            <a:r>
              <a:rPr lang="en-US" sz="1800" u="sng" dirty="0">
                <a:solidFill>
                  <a:srgbClr val="1A3F5F"/>
                </a:solidFill>
              </a:rPr>
              <a:t>OR</a:t>
            </a:r>
            <a:r>
              <a:rPr lang="en-US" sz="1800" dirty="0">
                <a:solidFill>
                  <a:srgbClr val="1A3F5F"/>
                </a:solidFill>
              </a:rPr>
              <a:t> undertaking pre-commercialization activity related to proprietary technology that includes one of the following:</a:t>
            </a:r>
          </a:p>
          <a:p>
            <a:pPr marL="457200" lvl="1" indent="0">
              <a:lnSpc>
                <a:spcPct val="120000"/>
              </a:lnSpc>
              <a:buNone/>
            </a:pPr>
            <a:r>
              <a:rPr lang="en-US" sz="1800" dirty="0">
                <a:solidFill>
                  <a:srgbClr val="1A3F5F"/>
                </a:solidFill>
              </a:rPr>
              <a:t>- Conducting research</a:t>
            </a:r>
          </a:p>
          <a:p>
            <a:pPr marL="457200" lvl="1" indent="0">
              <a:lnSpc>
                <a:spcPct val="120000"/>
              </a:lnSpc>
              <a:buNone/>
            </a:pPr>
            <a:r>
              <a:rPr lang="en-US" sz="1800" dirty="0">
                <a:solidFill>
                  <a:srgbClr val="1A3F5F"/>
                </a:solidFill>
              </a:rPr>
              <a:t>- Developing a new product or business     process</a:t>
            </a:r>
          </a:p>
          <a:p>
            <a:pPr marL="457200" lvl="1" indent="0">
              <a:lnSpc>
                <a:spcPct val="120000"/>
              </a:lnSpc>
              <a:buNone/>
            </a:pPr>
            <a:r>
              <a:rPr lang="en-US" sz="1800" dirty="0">
                <a:solidFill>
                  <a:srgbClr val="1A3F5F"/>
                </a:solidFill>
              </a:rPr>
              <a:t>- Developing a service that is principally reliant on applying proprietary technology</a:t>
            </a:r>
          </a:p>
          <a:p>
            <a:pPr marL="0" indent="0">
              <a:buNone/>
            </a:pPr>
            <a:endParaRPr lang="en-US" sz="2800" b="1" dirty="0">
              <a:solidFill>
                <a:srgbClr val="0A4B6F"/>
              </a:solidFill>
              <a:latin typeface="Franklin Gothic Book" panose="020B0503020102020204" pitchFamily="34" charset="0"/>
            </a:endParaRPr>
          </a:p>
        </p:txBody>
      </p:sp>
      <p:pic>
        <p:nvPicPr>
          <p:cNvPr id="7" name="Picture Placeholder 6" descr="A person using a computer&#10;&#10;Description automatically generated with medium confidence">
            <a:extLst>
              <a:ext uri="{FF2B5EF4-FFF2-40B4-BE49-F238E27FC236}">
                <a16:creationId xmlns:a16="http://schemas.microsoft.com/office/drawing/2014/main" id="{340D803A-1808-3AE0-B069-70E44CBDFFE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153" b="6153"/>
          <a:stretch>
            <a:fillRect/>
          </a:stretch>
        </p:blipFill>
        <p:spPr/>
      </p:pic>
    </p:spTree>
    <p:extLst>
      <p:ext uri="{BB962C8B-B14F-4D97-AF65-F5344CB8AC3E}">
        <p14:creationId xmlns:p14="http://schemas.microsoft.com/office/powerpoint/2010/main" val="145965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r>
              <a:rPr lang="en-US" sz="4000" b="1" dirty="0">
                <a:solidFill>
                  <a:schemeClr val="accent1"/>
                </a:solidFill>
              </a:rPr>
              <a:t>Eligibility Requirements for Businesses</a:t>
            </a:r>
            <a:endParaRPr lang="en-US" sz="4000" dirty="0"/>
          </a:p>
        </p:txBody>
      </p:sp>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6737154" y="1615611"/>
            <a:ext cx="4297291" cy="3811588"/>
          </a:xfrm>
        </p:spPr>
        <p:txBody>
          <a:bodyPr>
            <a:noAutofit/>
          </a:bodyPr>
          <a:lstStyle/>
          <a:p>
            <a:pPr marL="0" indent="0">
              <a:buNone/>
            </a:pPr>
            <a:r>
              <a:rPr lang="en-US" dirty="0">
                <a:solidFill>
                  <a:srgbClr val="1A3F5F"/>
                </a:solidFill>
              </a:rPr>
              <a:t>Must not be principally engaged in a disqualifying sector as defined by statute (outlined on the next slide).</a:t>
            </a:r>
          </a:p>
          <a:p>
            <a:pPr marL="0" indent="0">
              <a:buNone/>
            </a:pPr>
            <a:endParaRPr lang="en-US" sz="2800" dirty="0">
              <a:solidFill>
                <a:srgbClr val="0A4B6F"/>
              </a:solidFill>
              <a:latin typeface="Franklin Gothic Book" panose="020B0503020102020204" pitchFamily="34" charset="0"/>
            </a:endParaRPr>
          </a:p>
        </p:txBody>
      </p:sp>
      <p:pic>
        <p:nvPicPr>
          <p:cNvPr id="8" name="Picture Placeholder 7">
            <a:extLst>
              <a:ext uri="{FF2B5EF4-FFF2-40B4-BE49-F238E27FC236}">
                <a16:creationId xmlns:a16="http://schemas.microsoft.com/office/drawing/2014/main" id="{6260812F-F5C8-E5A8-71A0-CC9CB787E609}"/>
              </a:ext>
            </a:extLst>
          </p:cNvPr>
          <p:cNvPicPr>
            <a:picLocks noGrp="1" noChangeAspect="1"/>
          </p:cNvPicPr>
          <p:nvPr>
            <p:ph type="pic" idx="1"/>
          </p:nvPr>
        </p:nvPicPr>
        <p:blipFill rotWithShape="1">
          <a:blip r:embed="rId2"/>
          <a:srcRect l="11537" r="11537"/>
          <a:stretch/>
        </p:blipFill>
        <p:spPr/>
      </p:pic>
    </p:spTree>
    <p:extLst>
      <p:ext uri="{BB962C8B-B14F-4D97-AF65-F5344CB8AC3E}">
        <p14:creationId xmlns:p14="http://schemas.microsoft.com/office/powerpoint/2010/main" val="194233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F192-044D-8995-B8A8-B06A320626A1}"/>
              </a:ext>
            </a:extLst>
          </p:cNvPr>
          <p:cNvSpPr>
            <a:spLocks noGrp="1"/>
          </p:cNvSpPr>
          <p:nvPr>
            <p:ph type="title"/>
          </p:nvPr>
        </p:nvSpPr>
        <p:spPr/>
        <p:txBody>
          <a:bodyPr/>
          <a:lstStyle/>
          <a:p>
            <a:r>
              <a:rPr lang="en-US" sz="4000" b="1" dirty="0">
                <a:solidFill>
                  <a:schemeClr val="accent1"/>
                </a:solidFill>
              </a:rPr>
              <a:t>Eligibility Requirements for Businesses</a:t>
            </a:r>
            <a:endParaRPr lang="en-US" dirty="0"/>
          </a:p>
        </p:txBody>
      </p:sp>
      <p:sp>
        <p:nvSpPr>
          <p:cNvPr id="5" name="TextBox 4">
            <a:extLst>
              <a:ext uri="{FF2B5EF4-FFF2-40B4-BE49-F238E27FC236}">
                <a16:creationId xmlns:a16="http://schemas.microsoft.com/office/drawing/2014/main" id="{B8452F1B-FF38-50BF-A1D7-88FEFE70FCDA}"/>
              </a:ext>
            </a:extLst>
          </p:cNvPr>
          <p:cNvSpPr txBox="1"/>
          <p:nvPr/>
        </p:nvSpPr>
        <p:spPr>
          <a:xfrm>
            <a:off x="299867" y="1017843"/>
            <a:ext cx="5484612" cy="4401205"/>
          </a:xfrm>
          <a:prstGeom prst="rect">
            <a:avLst/>
          </a:prstGeom>
          <a:noFill/>
        </p:spPr>
        <p:txBody>
          <a:bodyPr wrap="square" rtlCol="0">
            <a:spAutoFit/>
          </a:bodyPr>
          <a:lstStyle/>
          <a:p>
            <a:r>
              <a:rPr lang="en-US" sz="1400" b="1" u="sng" dirty="0">
                <a:solidFill>
                  <a:srgbClr val="1A3F5F"/>
                </a:solidFill>
              </a:rPr>
              <a:t>Qualifying</a:t>
            </a:r>
            <a:r>
              <a:rPr lang="en-US" sz="1400" b="1" dirty="0">
                <a:solidFill>
                  <a:srgbClr val="1A3F5F"/>
                </a:solidFill>
              </a:rPr>
              <a:t> sectors for innovation: </a:t>
            </a:r>
          </a:p>
          <a:p>
            <a:pPr marL="742950" lvl="1" indent="-285750">
              <a:buFont typeface="Arial" panose="020B0604020202020204" pitchFamily="34" charset="0"/>
              <a:buChar char="•"/>
            </a:pPr>
            <a:r>
              <a:rPr lang="en-US" sz="1400" dirty="0">
                <a:solidFill>
                  <a:srgbClr val="1A3F5F"/>
                </a:solidFill>
              </a:rPr>
              <a:t>Manufacturing</a:t>
            </a:r>
          </a:p>
          <a:p>
            <a:pPr marL="742950" lvl="1" indent="-285750">
              <a:buFont typeface="Arial" panose="020B0604020202020204" pitchFamily="34" charset="0"/>
              <a:buChar char="•"/>
            </a:pPr>
            <a:r>
              <a:rPr lang="en-US" sz="1400" dirty="0">
                <a:solidFill>
                  <a:srgbClr val="1A3F5F"/>
                </a:solidFill>
              </a:rPr>
              <a:t>Biotechnology</a:t>
            </a:r>
          </a:p>
          <a:p>
            <a:pPr marL="742950" lvl="1" indent="-285750">
              <a:buFont typeface="Arial" panose="020B0604020202020204" pitchFamily="34" charset="0"/>
              <a:buChar char="•"/>
            </a:pPr>
            <a:r>
              <a:rPr lang="en-US" sz="1400" dirty="0">
                <a:solidFill>
                  <a:srgbClr val="1A3F5F"/>
                </a:solidFill>
              </a:rPr>
              <a:t>Nanotechnology</a:t>
            </a:r>
          </a:p>
          <a:p>
            <a:pPr marL="742950" lvl="1" indent="-285750">
              <a:buFont typeface="Arial" panose="020B0604020202020204" pitchFamily="34" charset="0"/>
              <a:buChar char="•"/>
            </a:pPr>
            <a:r>
              <a:rPr lang="en-US" sz="1400" dirty="0">
                <a:solidFill>
                  <a:srgbClr val="1A3F5F"/>
                </a:solidFill>
              </a:rPr>
              <a:t>Communications</a:t>
            </a:r>
          </a:p>
          <a:p>
            <a:pPr marL="742950" lvl="1" indent="-285750">
              <a:buFont typeface="Arial" panose="020B0604020202020204" pitchFamily="34" charset="0"/>
              <a:buChar char="•"/>
            </a:pPr>
            <a:r>
              <a:rPr lang="en-US" sz="1400" dirty="0">
                <a:solidFill>
                  <a:srgbClr val="1A3F5F"/>
                </a:solidFill>
              </a:rPr>
              <a:t>Agricultural sciences</a:t>
            </a:r>
          </a:p>
          <a:p>
            <a:pPr marL="742950" lvl="1" indent="-285750">
              <a:buFont typeface="Arial" panose="020B0604020202020204" pitchFamily="34" charset="0"/>
              <a:buChar char="•"/>
            </a:pPr>
            <a:r>
              <a:rPr lang="en-US" sz="1400" dirty="0">
                <a:solidFill>
                  <a:srgbClr val="1A3F5F"/>
                </a:solidFill>
              </a:rPr>
              <a:t>Clean energy creation or storage technology</a:t>
            </a:r>
          </a:p>
          <a:p>
            <a:pPr marL="742950" lvl="1" indent="-285750">
              <a:buFont typeface="Arial" panose="020B0604020202020204" pitchFamily="34" charset="0"/>
              <a:buChar char="•"/>
            </a:pPr>
            <a:r>
              <a:rPr lang="en-US" sz="1400" dirty="0">
                <a:solidFill>
                  <a:srgbClr val="1A3F5F"/>
                </a:solidFill>
              </a:rPr>
              <a:t>Processing or assembling products including any of the following: </a:t>
            </a:r>
          </a:p>
          <a:p>
            <a:pPr marL="1200150" lvl="2" indent="-285750">
              <a:buFont typeface="Arial" panose="020B0604020202020204" pitchFamily="34" charset="0"/>
              <a:buChar char="•"/>
            </a:pPr>
            <a:r>
              <a:rPr lang="en-US" sz="1400" dirty="0">
                <a:solidFill>
                  <a:srgbClr val="1A3F5F"/>
                </a:solidFill>
              </a:rPr>
              <a:t>Medical devices</a:t>
            </a:r>
          </a:p>
          <a:p>
            <a:pPr marL="1200150" lvl="2" indent="-285750">
              <a:buFont typeface="Arial" panose="020B0604020202020204" pitchFamily="34" charset="0"/>
              <a:buChar char="•"/>
            </a:pPr>
            <a:r>
              <a:rPr lang="en-US" sz="1400" dirty="0">
                <a:solidFill>
                  <a:srgbClr val="1A3F5F"/>
                </a:solidFill>
              </a:rPr>
              <a:t>Pharmaceuticals</a:t>
            </a:r>
          </a:p>
          <a:p>
            <a:pPr marL="1200150" lvl="2" indent="-285750">
              <a:buFont typeface="Arial" panose="020B0604020202020204" pitchFamily="34" charset="0"/>
              <a:buChar char="•"/>
            </a:pPr>
            <a:r>
              <a:rPr lang="en-US" sz="1400" dirty="0">
                <a:solidFill>
                  <a:srgbClr val="1A3F5F"/>
                </a:solidFill>
              </a:rPr>
              <a:t>Computer Software</a:t>
            </a:r>
          </a:p>
          <a:p>
            <a:pPr marL="1200150" lvl="2" indent="-285750">
              <a:buFont typeface="Arial" panose="020B0604020202020204" pitchFamily="34" charset="0"/>
              <a:buChar char="•"/>
            </a:pPr>
            <a:r>
              <a:rPr lang="en-US" sz="1400" dirty="0">
                <a:solidFill>
                  <a:srgbClr val="1A3F5F"/>
                </a:solidFill>
              </a:rPr>
              <a:t>Computer Hardware</a:t>
            </a:r>
          </a:p>
          <a:p>
            <a:pPr marL="1200150" lvl="2" indent="-285750">
              <a:buFont typeface="Arial" panose="020B0604020202020204" pitchFamily="34" charset="0"/>
              <a:buChar char="•"/>
            </a:pPr>
            <a:r>
              <a:rPr lang="en-US" sz="1400" dirty="0">
                <a:solidFill>
                  <a:srgbClr val="1A3F5F"/>
                </a:solidFill>
              </a:rPr>
              <a:t>Semiconductors</a:t>
            </a:r>
          </a:p>
          <a:p>
            <a:pPr marL="1200150" lvl="2" indent="-285750">
              <a:buFont typeface="Arial" panose="020B0604020202020204" pitchFamily="34" charset="0"/>
              <a:buChar char="•"/>
            </a:pPr>
            <a:r>
              <a:rPr lang="en-US" sz="1400" dirty="0">
                <a:solidFill>
                  <a:srgbClr val="1A3F5F"/>
                </a:solidFill>
              </a:rPr>
              <a:t>Other innovative technology products</a:t>
            </a:r>
          </a:p>
          <a:p>
            <a:pPr marL="1200150" lvl="2" indent="-285750">
              <a:buFont typeface="Arial" panose="020B0604020202020204" pitchFamily="34" charset="0"/>
              <a:buChar char="•"/>
            </a:pPr>
            <a:r>
              <a:rPr lang="en-US" sz="1400" dirty="0">
                <a:solidFill>
                  <a:srgbClr val="1A3F5F"/>
                </a:solidFill>
              </a:rPr>
              <a:t>Products that are produced using manufacturing methods that are enabled by applying proprietary technology</a:t>
            </a:r>
          </a:p>
          <a:p>
            <a:pPr marL="742950" lvl="1" indent="-285750">
              <a:buFont typeface="Arial" panose="020B0604020202020204" pitchFamily="34" charset="0"/>
              <a:buChar char="•"/>
            </a:pPr>
            <a:r>
              <a:rPr lang="en-US" sz="1400" dirty="0">
                <a:solidFill>
                  <a:srgbClr val="1A3F5F"/>
                </a:solidFill>
              </a:rPr>
              <a:t>Providing services that are enabled by applying proprietary technology   </a:t>
            </a:r>
          </a:p>
        </p:txBody>
      </p:sp>
      <p:sp>
        <p:nvSpPr>
          <p:cNvPr id="6" name="TextBox 5">
            <a:extLst>
              <a:ext uri="{FF2B5EF4-FFF2-40B4-BE49-F238E27FC236}">
                <a16:creationId xmlns:a16="http://schemas.microsoft.com/office/drawing/2014/main" id="{074A03BB-71D6-9B26-4BB8-35A877B866FE}"/>
              </a:ext>
            </a:extLst>
          </p:cNvPr>
          <p:cNvSpPr txBox="1"/>
          <p:nvPr/>
        </p:nvSpPr>
        <p:spPr>
          <a:xfrm>
            <a:off x="6086675" y="1017844"/>
            <a:ext cx="5484612" cy="4401205"/>
          </a:xfrm>
          <a:prstGeom prst="rect">
            <a:avLst/>
          </a:prstGeom>
          <a:noFill/>
        </p:spPr>
        <p:txBody>
          <a:bodyPr wrap="square" rtlCol="0">
            <a:spAutoFit/>
          </a:bodyPr>
          <a:lstStyle/>
          <a:p>
            <a:r>
              <a:rPr lang="en-US" sz="1400" b="1" u="sng" dirty="0">
                <a:solidFill>
                  <a:srgbClr val="1A3F5F"/>
                </a:solidFill>
              </a:rPr>
              <a:t>Disqualifying</a:t>
            </a:r>
            <a:r>
              <a:rPr lang="en-US" sz="1400" b="1" dirty="0">
                <a:solidFill>
                  <a:srgbClr val="1A3F5F"/>
                </a:solidFill>
              </a:rPr>
              <a:t> sectors for innovation: </a:t>
            </a:r>
          </a:p>
          <a:p>
            <a:pPr marL="742950" lvl="1" indent="-285750">
              <a:buFont typeface="Arial" panose="020B0604020202020204" pitchFamily="34" charset="0"/>
              <a:buChar char="•"/>
            </a:pPr>
            <a:r>
              <a:rPr lang="en-US" sz="1400" dirty="0">
                <a:solidFill>
                  <a:srgbClr val="1A3F5F"/>
                </a:solidFill>
              </a:rPr>
              <a:t>Real estate development</a:t>
            </a:r>
          </a:p>
          <a:p>
            <a:pPr marL="742950" lvl="1" indent="-285750">
              <a:buFont typeface="Arial" panose="020B0604020202020204" pitchFamily="34" charset="0"/>
              <a:buChar char="•"/>
            </a:pPr>
            <a:r>
              <a:rPr lang="en-US" sz="1400" dirty="0">
                <a:solidFill>
                  <a:srgbClr val="1A3F5F"/>
                </a:solidFill>
              </a:rPr>
              <a:t>Insurance</a:t>
            </a:r>
          </a:p>
          <a:p>
            <a:pPr marL="742950" lvl="1" indent="-285750">
              <a:buFont typeface="Arial" panose="020B0604020202020204" pitchFamily="34" charset="0"/>
              <a:buChar char="•"/>
            </a:pPr>
            <a:r>
              <a:rPr lang="en-US" sz="1400" dirty="0">
                <a:solidFill>
                  <a:srgbClr val="1A3F5F"/>
                </a:solidFill>
              </a:rPr>
              <a:t>Banking</a:t>
            </a:r>
          </a:p>
          <a:p>
            <a:pPr marL="742950" lvl="1" indent="-285750">
              <a:buFont typeface="Arial" panose="020B0604020202020204" pitchFamily="34" charset="0"/>
              <a:buChar char="•"/>
            </a:pPr>
            <a:r>
              <a:rPr lang="en-US" sz="1400" dirty="0">
                <a:solidFill>
                  <a:srgbClr val="1A3F5F"/>
                </a:solidFill>
              </a:rPr>
              <a:t>Lending</a:t>
            </a:r>
          </a:p>
          <a:p>
            <a:pPr marL="742950" lvl="1" indent="-285750">
              <a:buFont typeface="Arial" panose="020B0604020202020204" pitchFamily="34" charset="0"/>
              <a:buChar char="•"/>
            </a:pPr>
            <a:r>
              <a:rPr lang="en-US" sz="1400" dirty="0">
                <a:solidFill>
                  <a:srgbClr val="1A3F5F"/>
                </a:solidFill>
              </a:rPr>
              <a:t>Lobbying</a:t>
            </a:r>
          </a:p>
          <a:p>
            <a:pPr marL="742950" lvl="1" indent="-285750">
              <a:buFont typeface="Arial" panose="020B0604020202020204" pitchFamily="34" charset="0"/>
              <a:buChar char="•"/>
            </a:pPr>
            <a:r>
              <a:rPr lang="en-US" sz="1400" dirty="0">
                <a:solidFill>
                  <a:srgbClr val="1A3F5F"/>
                </a:solidFill>
              </a:rPr>
              <a:t>Political consulting</a:t>
            </a:r>
          </a:p>
          <a:p>
            <a:pPr marL="742950" lvl="1" indent="-285750">
              <a:buFont typeface="Arial" panose="020B0604020202020204" pitchFamily="34" charset="0"/>
              <a:buChar char="•"/>
            </a:pPr>
            <a:r>
              <a:rPr lang="en-US" sz="1400" dirty="0">
                <a:solidFill>
                  <a:srgbClr val="1A3F5F"/>
                </a:solidFill>
              </a:rPr>
              <a:t>Professional services provided by: </a:t>
            </a:r>
          </a:p>
          <a:p>
            <a:pPr marL="1200150" lvl="2" indent="-285750">
              <a:buFont typeface="Arial" panose="020B0604020202020204" pitchFamily="34" charset="0"/>
              <a:buChar char="•"/>
            </a:pPr>
            <a:r>
              <a:rPr lang="en-US" sz="1400" dirty="0">
                <a:solidFill>
                  <a:srgbClr val="1A3F5F"/>
                </a:solidFill>
              </a:rPr>
              <a:t>Attorneys</a:t>
            </a:r>
          </a:p>
          <a:p>
            <a:pPr marL="1200150" lvl="2" indent="-285750">
              <a:buFont typeface="Arial" panose="020B0604020202020204" pitchFamily="34" charset="0"/>
              <a:buChar char="•"/>
            </a:pPr>
            <a:r>
              <a:rPr lang="en-US" sz="1400" dirty="0">
                <a:solidFill>
                  <a:srgbClr val="1A3F5F"/>
                </a:solidFill>
              </a:rPr>
              <a:t>Accountants</a:t>
            </a:r>
          </a:p>
          <a:p>
            <a:pPr marL="1200150" lvl="2" indent="-285750">
              <a:buFont typeface="Arial" panose="020B0604020202020204" pitchFamily="34" charset="0"/>
              <a:buChar char="•"/>
            </a:pPr>
            <a:r>
              <a:rPr lang="en-US" sz="1400" dirty="0">
                <a:solidFill>
                  <a:srgbClr val="1A3F5F"/>
                </a:solidFill>
              </a:rPr>
              <a:t>Business consultants</a:t>
            </a:r>
          </a:p>
          <a:p>
            <a:pPr marL="1200150" lvl="2" indent="-285750">
              <a:buFont typeface="Arial" panose="020B0604020202020204" pitchFamily="34" charset="0"/>
              <a:buChar char="•"/>
            </a:pPr>
            <a:r>
              <a:rPr lang="en-US" sz="1400" dirty="0">
                <a:solidFill>
                  <a:srgbClr val="1A3F5F"/>
                </a:solidFill>
              </a:rPr>
              <a:t>Physicians</a:t>
            </a:r>
          </a:p>
          <a:p>
            <a:pPr marL="1200150" lvl="2" indent="-285750">
              <a:buFont typeface="Arial" panose="020B0604020202020204" pitchFamily="34" charset="0"/>
              <a:buChar char="•"/>
            </a:pPr>
            <a:r>
              <a:rPr lang="en-US" sz="1400" dirty="0">
                <a:solidFill>
                  <a:srgbClr val="1A3F5F"/>
                </a:solidFill>
              </a:rPr>
              <a:t>Health care consultants</a:t>
            </a:r>
          </a:p>
          <a:p>
            <a:pPr marL="742950" lvl="1" indent="-285750">
              <a:buFont typeface="Arial" panose="020B0604020202020204" pitchFamily="34" charset="0"/>
              <a:buChar char="•"/>
            </a:pPr>
            <a:r>
              <a:rPr lang="en-US" sz="1400" dirty="0">
                <a:solidFill>
                  <a:srgbClr val="1A3F5F"/>
                </a:solidFill>
              </a:rPr>
              <a:t>Wholesale or retail trade</a:t>
            </a:r>
          </a:p>
          <a:p>
            <a:pPr marL="742950" lvl="1" indent="-285750">
              <a:buFont typeface="Arial" panose="020B0604020202020204" pitchFamily="34" charset="0"/>
              <a:buChar char="•"/>
            </a:pPr>
            <a:r>
              <a:rPr lang="en-US" sz="1400" dirty="0">
                <a:solidFill>
                  <a:srgbClr val="1A3F5F"/>
                </a:solidFill>
              </a:rPr>
              <a:t>Leisure</a:t>
            </a:r>
          </a:p>
          <a:p>
            <a:pPr marL="742950" lvl="1" indent="-285750">
              <a:buFont typeface="Arial" panose="020B0604020202020204" pitchFamily="34" charset="0"/>
              <a:buChar char="•"/>
            </a:pPr>
            <a:r>
              <a:rPr lang="en-US" sz="1400" dirty="0">
                <a:solidFill>
                  <a:srgbClr val="1A3F5F"/>
                </a:solidFill>
              </a:rPr>
              <a:t>Hospitality</a:t>
            </a:r>
          </a:p>
          <a:p>
            <a:pPr marL="742950" lvl="1" indent="-285750">
              <a:buFont typeface="Arial" panose="020B0604020202020204" pitchFamily="34" charset="0"/>
              <a:buChar char="•"/>
            </a:pPr>
            <a:r>
              <a:rPr lang="en-US" sz="1400" dirty="0">
                <a:solidFill>
                  <a:srgbClr val="1A3F5F"/>
                </a:solidFill>
              </a:rPr>
              <a:t>Transportation</a:t>
            </a:r>
          </a:p>
          <a:p>
            <a:pPr marL="742950" lvl="1" indent="-285750">
              <a:buFont typeface="Arial" panose="020B0604020202020204" pitchFamily="34" charset="0"/>
              <a:buChar char="•"/>
            </a:pPr>
            <a:r>
              <a:rPr lang="en-US" sz="1400" dirty="0">
                <a:solidFill>
                  <a:srgbClr val="1A3F5F"/>
                </a:solidFill>
              </a:rPr>
              <a:t>Construction (except construction of power production plants that derive energy from a renewable energy resource as defined in Section 1 of the Illinois Power Agency Act)</a:t>
            </a:r>
          </a:p>
        </p:txBody>
      </p:sp>
    </p:spTree>
    <p:extLst>
      <p:ext uri="{BB962C8B-B14F-4D97-AF65-F5344CB8AC3E}">
        <p14:creationId xmlns:p14="http://schemas.microsoft.com/office/powerpoint/2010/main" val="157260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3F65-E66E-8844-AD24-23A15B60632E}"/>
              </a:ext>
            </a:extLst>
          </p:cNvPr>
          <p:cNvSpPr>
            <a:spLocks noGrp="1"/>
          </p:cNvSpPr>
          <p:nvPr>
            <p:ph type="title"/>
          </p:nvPr>
        </p:nvSpPr>
        <p:spPr/>
        <p:txBody>
          <a:bodyPr/>
          <a:lstStyle/>
          <a:p>
            <a:r>
              <a:rPr lang="en-US" sz="4000" b="1" dirty="0">
                <a:solidFill>
                  <a:schemeClr val="accent1"/>
                </a:solidFill>
              </a:rPr>
              <a:t>Eligibility Requirements for Businesses</a:t>
            </a:r>
            <a:endParaRPr lang="en-US" dirty="0"/>
          </a:p>
        </p:txBody>
      </p:sp>
      <p:pic>
        <p:nvPicPr>
          <p:cNvPr id="5" name="Picture 4" descr="Screen Shot 2022-07-11 at 1.43.28 PM.png">
            <a:extLst>
              <a:ext uri="{FF2B5EF4-FFF2-40B4-BE49-F238E27FC236}">
                <a16:creationId xmlns:a16="http://schemas.microsoft.com/office/drawing/2014/main" id="{6FF1CE60-0298-14DE-E0FC-D843E451D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41" y="1867553"/>
            <a:ext cx="6213436" cy="2972568"/>
          </a:xfrm>
          <a:prstGeom prst="rect">
            <a:avLst/>
          </a:prstGeom>
        </p:spPr>
      </p:pic>
      <p:sp>
        <p:nvSpPr>
          <p:cNvPr id="6" name="Content Placeholder 2">
            <a:extLst>
              <a:ext uri="{FF2B5EF4-FFF2-40B4-BE49-F238E27FC236}">
                <a16:creationId xmlns:a16="http://schemas.microsoft.com/office/drawing/2014/main" id="{53EF79D5-6F53-B8CD-B07B-7A68F7C599F8}"/>
              </a:ext>
            </a:extLst>
          </p:cNvPr>
          <p:cNvSpPr txBox="1">
            <a:spLocks/>
          </p:cNvSpPr>
          <p:nvPr/>
        </p:nvSpPr>
        <p:spPr>
          <a:xfrm>
            <a:off x="8083323" y="2538154"/>
            <a:ext cx="2840625" cy="33111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dirty="0">
                <a:solidFill>
                  <a:srgbClr val="1A3F5F"/>
                </a:solidFill>
              </a:rPr>
              <a:t>Must have fewer than 100 employees.</a:t>
            </a:r>
          </a:p>
          <a:p>
            <a:endParaRPr lang="en-US" dirty="0"/>
          </a:p>
        </p:txBody>
      </p:sp>
    </p:spTree>
    <p:extLst>
      <p:ext uri="{BB962C8B-B14F-4D97-AF65-F5344CB8AC3E}">
        <p14:creationId xmlns:p14="http://schemas.microsoft.com/office/powerpoint/2010/main" val="338846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pPr algn="ctr"/>
            <a:r>
              <a:rPr lang="en-US" sz="4000" b="1" dirty="0">
                <a:solidFill>
                  <a:schemeClr val="accent1"/>
                </a:solidFill>
              </a:rPr>
              <a:t>Eligibility Requirements for Businesses</a:t>
            </a:r>
          </a:p>
        </p:txBody>
      </p:sp>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7273996" y="2051049"/>
            <a:ext cx="4297291" cy="3811588"/>
          </a:xfrm>
        </p:spPr>
        <p:txBody>
          <a:bodyPr>
            <a:noAutofit/>
          </a:bodyPr>
          <a:lstStyle/>
          <a:p>
            <a:pPr marL="0" indent="0">
              <a:lnSpc>
                <a:spcPct val="100000"/>
              </a:lnSpc>
              <a:buNone/>
            </a:pPr>
            <a:r>
              <a:rPr lang="en-US" dirty="0">
                <a:solidFill>
                  <a:srgbClr val="1A3F5F"/>
                </a:solidFill>
              </a:rPr>
              <a:t>Must have been in operation in Illinois for less than 10 consecutive years.</a:t>
            </a:r>
          </a:p>
        </p:txBody>
      </p:sp>
      <p:pic>
        <p:nvPicPr>
          <p:cNvPr id="10" name="Picture Placeholder 9" descr="A picture containing text, person, indoor, desk&#10;&#10;Description automatically generated">
            <a:extLst>
              <a:ext uri="{FF2B5EF4-FFF2-40B4-BE49-F238E27FC236}">
                <a16:creationId xmlns:a16="http://schemas.microsoft.com/office/drawing/2014/main" id="{6D18A75A-8C98-FA67-23EC-602A7CD2E3F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768" r="9768"/>
          <a:stretch>
            <a:fillRect/>
          </a:stretch>
        </p:blipFill>
        <p:spPr/>
      </p:pic>
    </p:spTree>
    <p:extLst>
      <p:ext uri="{BB962C8B-B14F-4D97-AF65-F5344CB8AC3E}">
        <p14:creationId xmlns:p14="http://schemas.microsoft.com/office/powerpoint/2010/main" val="336880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r>
              <a:rPr lang="en-US" sz="4000" dirty="0">
                <a:solidFill>
                  <a:srgbClr val="0A4B6F"/>
                </a:solidFill>
                <a:latin typeface="Franklin Gothic Medium" panose="020B0603020102020204" pitchFamily="34" charset="0"/>
                <a:cs typeface="Aharoni" panose="020B0604020202020204" pitchFamily="2" charset="-79"/>
              </a:rPr>
              <a:t>Angel Investment Tax Credit Program</a:t>
            </a:r>
            <a:endParaRPr lang="en-US" sz="4000" dirty="0"/>
          </a:p>
        </p:txBody>
      </p:sp>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6737154" y="1615611"/>
            <a:ext cx="4297291" cy="3811588"/>
          </a:xfrm>
        </p:spPr>
        <p:txBody>
          <a:bodyPr>
            <a:noAutofit/>
          </a:bodyPr>
          <a:lstStyle/>
          <a:p>
            <a:pPr marL="0" indent="0">
              <a:buNone/>
            </a:pPr>
            <a:r>
              <a:rPr lang="en-US" sz="2800" dirty="0">
                <a:solidFill>
                  <a:srgbClr val="0A4B6F"/>
                </a:solidFill>
                <a:latin typeface="Franklin Gothic Book" panose="020B0503020102020204" pitchFamily="34" charset="0"/>
              </a:rPr>
              <a:t>Tax incentive program which encourages investments in innovative, early-stage, technology-focused companies by providing their investors with a state tax credit. </a:t>
            </a:r>
          </a:p>
        </p:txBody>
      </p:sp>
      <p:pic>
        <p:nvPicPr>
          <p:cNvPr id="12" name="Picture Placeholder 11">
            <a:extLst>
              <a:ext uri="{FF2B5EF4-FFF2-40B4-BE49-F238E27FC236}">
                <a16:creationId xmlns:a16="http://schemas.microsoft.com/office/drawing/2014/main" id="{61E9D768-98B3-4FBE-D950-15B3CDF5738C}"/>
              </a:ext>
            </a:extLst>
          </p:cNvPr>
          <p:cNvPicPr>
            <a:picLocks noGrp="1" noChangeAspect="1"/>
          </p:cNvPicPr>
          <p:nvPr>
            <p:ph type="pic" idx="1"/>
          </p:nvPr>
        </p:nvPicPr>
        <p:blipFill rotWithShape="1">
          <a:blip r:embed="rId3"/>
          <a:srcRect l="10942" r="10942"/>
          <a:stretch/>
        </p:blipFill>
        <p:spPr/>
      </p:pic>
      <p:sp>
        <p:nvSpPr>
          <p:cNvPr id="5" name="Text Placeholder 3">
            <a:extLst>
              <a:ext uri="{FF2B5EF4-FFF2-40B4-BE49-F238E27FC236}">
                <a16:creationId xmlns:a16="http://schemas.microsoft.com/office/drawing/2014/main" id="{A1E7B5D1-72DB-7BD2-F0A7-616A3C618100}"/>
              </a:ext>
            </a:extLst>
          </p:cNvPr>
          <p:cNvSpPr txBox="1">
            <a:spLocks/>
          </p:cNvSpPr>
          <p:nvPr/>
        </p:nvSpPr>
        <p:spPr>
          <a:xfrm>
            <a:off x="766763" y="6410111"/>
            <a:ext cx="7281862" cy="346539"/>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0A4B6F"/>
                </a:solidFill>
                <a:latin typeface="Franklin Gothic Book" panose="020B0503020102020204" pitchFamily="34" charset="0"/>
              </a:rPr>
              <a:t>Website: </a:t>
            </a:r>
            <a:r>
              <a:rPr lang="en-US" sz="2000" dirty="0">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bit.ly/</a:t>
            </a:r>
            <a:r>
              <a:rPr lang="en-US" sz="2000" dirty="0" err="1">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ilangeltax</a:t>
            </a:r>
            <a:r>
              <a:rPr lang="en-US" sz="2000" dirty="0">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 </a:t>
            </a:r>
            <a:r>
              <a:rPr lang="en-US" sz="2000" i="1" dirty="0">
                <a:solidFill>
                  <a:srgbClr val="0A4B6F"/>
                </a:solidFill>
                <a:latin typeface="Franklin Gothic Book" panose="020B0503020102020204" pitchFamily="34" charset="0"/>
              </a:rPr>
              <a:t>(case-sensitive)</a:t>
            </a:r>
          </a:p>
          <a:p>
            <a:pPr marL="0" indent="0">
              <a:buFont typeface="Arial" panose="020B0604020202020204" pitchFamily="34" charset="0"/>
              <a:buNone/>
            </a:pPr>
            <a:endParaRPr lang="en-US" dirty="0">
              <a:solidFill>
                <a:srgbClr val="0A4B6F"/>
              </a:solidFill>
              <a:latin typeface="Franklin Gothic Book" panose="020B0503020102020204" pitchFamily="34" charset="0"/>
            </a:endParaRPr>
          </a:p>
        </p:txBody>
      </p:sp>
      <p:pic>
        <p:nvPicPr>
          <p:cNvPr id="6" name="Picture 5" descr="Qr code&#10;&#10;Description automatically generated">
            <a:extLst>
              <a:ext uri="{FF2B5EF4-FFF2-40B4-BE49-F238E27FC236}">
                <a16:creationId xmlns:a16="http://schemas.microsoft.com/office/drawing/2014/main" id="{BF283A0D-BA6C-6D38-B2D9-646B77766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0274" y="4405032"/>
            <a:ext cx="962025" cy="952500"/>
          </a:xfrm>
          <a:prstGeom prst="rect">
            <a:avLst/>
          </a:prstGeom>
          <a:ln w="22225">
            <a:solidFill>
              <a:schemeClr val="accent1"/>
            </a:solidFill>
          </a:ln>
        </p:spPr>
      </p:pic>
    </p:spTree>
    <p:extLst>
      <p:ext uri="{BB962C8B-B14F-4D97-AF65-F5344CB8AC3E}">
        <p14:creationId xmlns:p14="http://schemas.microsoft.com/office/powerpoint/2010/main" val="1360529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DA25-0841-4C38-FF84-2ADF8E04C6A0}"/>
              </a:ext>
            </a:extLst>
          </p:cNvPr>
          <p:cNvSpPr>
            <a:spLocks noGrp="1"/>
          </p:cNvSpPr>
          <p:nvPr>
            <p:ph type="title"/>
          </p:nvPr>
        </p:nvSpPr>
        <p:spPr/>
        <p:txBody>
          <a:bodyPr/>
          <a:lstStyle/>
          <a:p>
            <a:r>
              <a:rPr lang="en-US" sz="4000" b="1" dirty="0">
                <a:solidFill>
                  <a:schemeClr val="accent1"/>
                </a:solidFill>
              </a:rPr>
              <a:t>Eligibility Requirements for Businesses</a:t>
            </a:r>
            <a:endParaRPr lang="en-US" dirty="0"/>
          </a:p>
        </p:txBody>
      </p:sp>
      <p:sp>
        <p:nvSpPr>
          <p:cNvPr id="4" name="Text Placeholder 3">
            <a:extLst>
              <a:ext uri="{FF2B5EF4-FFF2-40B4-BE49-F238E27FC236}">
                <a16:creationId xmlns:a16="http://schemas.microsoft.com/office/drawing/2014/main" id="{2BB324AD-5468-0AFD-3344-683166AF1824}"/>
              </a:ext>
            </a:extLst>
          </p:cNvPr>
          <p:cNvSpPr>
            <a:spLocks noGrp="1"/>
          </p:cNvSpPr>
          <p:nvPr>
            <p:ph type="body" sz="half" idx="2"/>
          </p:nvPr>
        </p:nvSpPr>
        <p:spPr>
          <a:xfrm>
            <a:off x="7011988" y="1600200"/>
            <a:ext cx="4275137" cy="3811588"/>
          </a:xfrm>
        </p:spPr>
        <p:txBody>
          <a:bodyPr/>
          <a:lstStyle/>
          <a:p>
            <a:pPr marL="0" indent="0">
              <a:buNone/>
            </a:pPr>
            <a:r>
              <a:rPr lang="en-US" dirty="0">
                <a:solidFill>
                  <a:srgbClr val="1A3F5F"/>
                </a:solidFill>
              </a:rPr>
              <a:t>Has received not more than $10,000,000 in aggregate investments.</a:t>
            </a:r>
          </a:p>
          <a:p>
            <a:endParaRPr lang="en-US" dirty="0"/>
          </a:p>
        </p:txBody>
      </p:sp>
      <p:pic>
        <p:nvPicPr>
          <p:cNvPr id="5" name="Picture 4" descr="Screen Shot 2022-07-11 at 2.13.49 PM.png">
            <a:extLst>
              <a:ext uri="{FF2B5EF4-FFF2-40B4-BE49-F238E27FC236}">
                <a16:creationId xmlns:a16="http://schemas.microsoft.com/office/drawing/2014/main" id="{223B6133-6383-9848-11A2-88CD02FD7FFC}"/>
              </a:ext>
            </a:extLst>
          </p:cNvPr>
          <p:cNvPicPr>
            <a:picLocks noChangeAspect="1"/>
          </p:cNvPicPr>
          <p:nvPr/>
        </p:nvPicPr>
        <p:blipFill>
          <a:blip r:embed="rId2">
            <a:alphaModFix amt="47000"/>
            <a:extLst>
              <a:ext uri="{28A0092B-C50C-407E-A947-70E740481C1C}">
                <a14:useLocalDpi xmlns:a14="http://schemas.microsoft.com/office/drawing/2010/main" val="0"/>
              </a:ext>
            </a:extLst>
          </a:blip>
          <a:stretch>
            <a:fillRect/>
          </a:stretch>
        </p:blipFill>
        <p:spPr>
          <a:xfrm>
            <a:off x="705285" y="1502315"/>
            <a:ext cx="5916770" cy="3909473"/>
          </a:xfrm>
          <a:prstGeom prst="rect">
            <a:avLst/>
          </a:prstGeom>
          <a:effectLst>
            <a:softEdge rad="228600"/>
          </a:effectLst>
        </p:spPr>
      </p:pic>
    </p:spTree>
    <p:extLst>
      <p:ext uri="{BB962C8B-B14F-4D97-AF65-F5344CB8AC3E}">
        <p14:creationId xmlns:p14="http://schemas.microsoft.com/office/powerpoint/2010/main" val="88553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B61-0188-0852-8F92-57441E9B5C9B}"/>
              </a:ext>
            </a:extLst>
          </p:cNvPr>
          <p:cNvSpPr>
            <a:spLocks noGrp="1"/>
          </p:cNvSpPr>
          <p:nvPr>
            <p:ph type="title"/>
          </p:nvPr>
        </p:nvSpPr>
        <p:spPr/>
        <p:txBody>
          <a:bodyPr/>
          <a:lstStyle/>
          <a:p>
            <a:r>
              <a:rPr lang="en-US" sz="4000" b="1" dirty="0">
                <a:solidFill>
                  <a:schemeClr val="accent1"/>
                </a:solidFill>
              </a:rPr>
              <a:t>Eligibility Requirements for Businesses</a:t>
            </a:r>
            <a:endParaRPr lang="en-US" dirty="0"/>
          </a:p>
        </p:txBody>
      </p:sp>
      <p:sp>
        <p:nvSpPr>
          <p:cNvPr id="4" name="Text Placeholder 3">
            <a:extLst>
              <a:ext uri="{FF2B5EF4-FFF2-40B4-BE49-F238E27FC236}">
                <a16:creationId xmlns:a16="http://schemas.microsoft.com/office/drawing/2014/main" id="{F050F9CA-4C7C-1918-A732-953C7CC614E8}"/>
              </a:ext>
            </a:extLst>
          </p:cNvPr>
          <p:cNvSpPr>
            <a:spLocks noGrp="1"/>
          </p:cNvSpPr>
          <p:nvPr>
            <p:ph type="body" sz="half" idx="2"/>
          </p:nvPr>
        </p:nvSpPr>
        <p:spPr>
          <a:xfrm>
            <a:off x="7411624" y="2106841"/>
            <a:ext cx="4398458" cy="3858667"/>
          </a:xfrm>
        </p:spPr>
        <p:txBody>
          <a:bodyPr>
            <a:normAutofit/>
          </a:bodyPr>
          <a:lstStyle/>
          <a:p>
            <a:pPr marL="0" indent="0">
              <a:lnSpc>
                <a:spcPct val="120000"/>
              </a:lnSpc>
              <a:buNone/>
            </a:pPr>
            <a:r>
              <a:rPr lang="en-US" dirty="0">
                <a:solidFill>
                  <a:srgbClr val="1A3F5F"/>
                </a:solidFill>
              </a:rPr>
              <a:t>At least 51% business’ employee positions must be in Illinois or the ‘principal place of business’ must be in Illinois. </a:t>
            </a:r>
            <a:endParaRPr lang="en-US" dirty="0"/>
          </a:p>
        </p:txBody>
      </p:sp>
      <p:pic>
        <p:nvPicPr>
          <p:cNvPr id="9" name="Picture 8" descr="Screen Shot 2022-07-11 at 1.59.51 PM.png">
            <a:extLst>
              <a:ext uri="{FF2B5EF4-FFF2-40B4-BE49-F238E27FC236}">
                <a16:creationId xmlns:a16="http://schemas.microsoft.com/office/drawing/2014/main" id="{4B487CE7-78CB-7963-3DF4-A4B2277F233A}"/>
              </a:ext>
            </a:extLst>
          </p:cNvPr>
          <p:cNvPicPr>
            <a:picLocks noChangeAspect="1"/>
          </p:cNvPicPr>
          <p:nvPr/>
        </p:nvPicPr>
        <p:blipFill>
          <a:blip r:embed="rId3">
            <a:alphaModFix amt="72000"/>
            <a:extLst>
              <a:ext uri="{BEBA8EAE-BF5A-486C-A8C5-ECC9F3942E4B}">
                <a14:imgProps xmlns:a14="http://schemas.microsoft.com/office/drawing/2010/main">
                  <a14:imgLayer r:embed="rId4">
                    <a14:imgEffect>
                      <a14:colorTemperature colorTemp="6826"/>
                    </a14:imgEffect>
                    <a14:imgEffect>
                      <a14:brightnessContrast bright="13000"/>
                    </a14:imgEffect>
                  </a14:imgLayer>
                </a14:imgProps>
              </a:ext>
              <a:ext uri="{28A0092B-C50C-407E-A947-70E740481C1C}">
                <a14:useLocalDpi xmlns:a14="http://schemas.microsoft.com/office/drawing/2010/main" val="0"/>
              </a:ext>
            </a:extLst>
          </a:blip>
          <a:stretch>
            <a:fillRect/>
          </a:stretch>
        </p:blipFill>
        <p:spPr>
          <a:xfrm>
            <a:off x="683163" y="1859932"/>
            <a:ext cx="6328825" cy="3138136"/>
          </a:xfrm>
          <a:prstGeom prst="rect">
            <a:avLst/>
          </a:prstGeom>
          <a:effectLst>
            <a:softEdge rad="101600"/>
          </a:effectLst>
        </p:spPr>
      </p:pic>
    </p:spTree>
    <p:extLst>
      <p:ext uri="{BB962C8B-B14F-4D97-AF65-F5344CB8AC3E}">
        <p14:creationId xmlns:p14="http://schemas.microsoft.com/office/powerpoint/2010/main" val="64910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3467-31C7-477C-7A99-1B01278850BB}"/>
              </a:ext>
            </a:extLst>
          </p:cNvPr>
          <p:cNvSpPr>
            <a:spLocks noGrp="1"/>
          </p:cNvSpPr>
          <p:nvPr>
            <p:ph type="title"/>
          </p:nvPr>
        </p:nvSpPr>
        <p:spPr/>
        <p:txBody>
          <a:bodyPr/>
          <a:lstStyle/>
          <a:p>
            <a:r>
              <a:rPr lang="en-US" sz="4000" b="1" dirty="0">
                <a:solidFill>
                  <a:schemeClr val="accent1"/>
                </a:solidFill>
              </a:rPr>
              <a:t>Eligibility Requirements for Businesses</a:t>
            </a:r>
            <a:endParaRPr lang="en-US" dirty="0"/>
          </a:p>
        </p:txBody>
      </p:sp>
      <p:sp>
        <p:nvSpPr>
          <p:cNvPr id="4" name="Text Placeholder 3">
            <a:extLst>
              <a:ext uri="{FF2B5EF4-FFF2-40B4-BE49-F238E27FC236}">
                <a16:creationId xmlns:a16="http://schemas.microsoft.com/office/drawing/2014/main" id="{02086C6F-B598-20FB-4E3B-711A47F639E9}"/>
              </a:ext>
            </a:extLst>
          </p:cNvPr>
          <p:cNvSpPr>
            <a:spLocks noGrp="1"/>
          </p:cNvSpPr>
          <p:nvPr>
            <p:ph type="body" sz="half" idx="2"/>
          </p:nvPr>
        </p:nvSpPr>
        <p:spPr>
          <a:xfrm>
            <a:off x="7011988" y="2153100"/>
            <a:ext cx="3932237" cy="3811588"/>
          </a:xfrm>
        </p:spPr>
        <p:txBody>
          <a:bodyPr/>
          <a:lstStyle/>
          <a:p>
            <a:pPr marL="0" indent="0">
              <a:buNone/>
            </a:pPr>
            <a:r>
              <a:rPr lang="en-US" dirty="0">
                <a:solidFill>
                  <a:srgbClr val="1A3F5F"/>
                </a:solidFill>
              </a:rPr>
              <a:t>Must have received not more than $4,000,000 in investments that qualified for Angel tax credits.</a:t>
            </a:r>
          </a:p>
          <a:p>
            <a:endParaRPr lang="en-US" dirty="0"/>
          </a:p>
        </p:txBody>
      </p:sp>
      <p:pic>
        <p:nvPicPr>
          <p:cNvPr id="5" name="Picture 4" descr="Screen Shot 2022-07-11 at 2.09.48 PM.png">
            <a:extLst>
              <a:ext uri="{FF2B5EF4-FFF2-40B4-BE49-F238E27FC236}">
                <a16:creationId xmlns:a16="http://schemas.microsoft.com/office/drawing/2014/main" id="{A524C3E4-150A-F4B7-4C1E-F151CECA7E57}"/>
              </a:ext>
            </a:extLst>
          </p:cNvPr>
          <p:cNvPicPr>
            <a:picLocks noChangeAspect="1"/>
          </p:cNvPicPr>
          <p:nvPr/>
        </p:nvPicPr>
        <p:blipFill>
          <a:blip r:embed="rId2">
            <a:alphaModFix amt="57000"/>
            <a:extLst>
              <a:ext uri="{28A0092B-C50C-407E-A947-70E740481C1C}">
                <a14:useLocalDpi xmlns:a14="http://schemas.microsoft.com/office/drawing/2010/main" val="0"/>
              </a:ext>
            </a:extLst>
          </a:blip>
          <a:stretch>
            <a:fillRect/>
          </a:stretch>
        </p:blipFill>
        <p:spPr>
          <a:xfrm>
            <a:off x="776313" y="1654429"/>
            <a:ext cx="5583716" cy="3703130"/>
          </a:xfrm>
          <a:prstGeom prst="rect">
            <a:avLst/>
          </a:prstGeom>
          <a:effectLst>
            <a:softEdge rad="76200"/>
          </a:effectLst>
        </p:spPr>
      </p:pic>
    </p:spTree>
    <p:extLst>
      <p:ext uri="{BB962C8B-B14F-4D97-AF65-F5344CB8AC3E}">
        <p14:creationId xmlns:p14="http://schemas.microsoft.com/office/powerpoint/2010/main" val="2627984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DDACA7-80E9-F0F8-8631-70210E5870A5}"/>
              </a:ext>
            </a:extLst>
          </p:cNvPr>
          <p:cNvSpPr txBox="1"/>
          <p:nvPr/>
        </p:nvSpPr>
        <p:spPr>
          <a:xfrm>
            <a:off x="3048918" y="3247088"/>
            <a:ext cx="6097836" cy="369332"/>
          </a:xfrm>
          <a:prstGeom prst="rect">
            <a:avLst/>
          </a:prstGeom>
          <a:noFill/>
        </p:spPr>
        <p:txBody>
          <a:bodyPr wrap="square">
            <a:spAutoFit/>
          </a:bodyPr>
          <a:lstStyle/>
          <a:p>
            <a:pPr algn="ctr"/>
            <a:r>
              <a:rPr lang="en-US" sz="1800" b="1" dirty="0">
                <a:solidFill>
                  <a:schemeClr val="bg1"/>
                </a:solidFill>
              </a:rPr>
              <a:t>Eligibility Requirements for Businesses</a:t>
            </a:r>
          </a:p>
        </p:txBody>
      </p:sp>
      <p:sp>
        <p:nvSpPr>
          <p:cNvPr id="5" name="Title 4">
            <a:extLst>
              <a:ext uri="{FF2B5EF4-FFF2-40B4-BE49-F238E27FC236}">
                <a16:creationId xmlns:a16="http://schemas.microsoft.com/office/drawing/2014/main" id="{3DB9A79B-A2FA-790C-144A-6861CE6DAAB7}"/>
              </a:ext>
            </a:extLst>
          </p:cNvPr>
          <p:cNvSpPr txBox="1">
            <a:spLocks noGrp="1"/>
          </p:cNvSpPr>
          <p:nvPr>
            <p:ph type="title"/>
          </p:nvPr>
        </p:nvSpPr>
        <p:spPr>
          <a:xfrm>
            <a:off x="620713" y="349032"/>
            <a:ext cx="10950575" cy="646331"/>
          </a:xfrm>
          <a:prstGeom prst="rect">
            <a:avLst/>
          </a:prstGeom>
          <a:noFill/>
        </p:spPr>
        <p:txBody>
          <a:bodyPr wrap="square" rtlCol="0">
            <a:spAutoFit/>
          </a:bodyPr>
          <a:lstStyle/>
          <a:p>
            <a:pPr algn="ctr"/>
            <a:r>
              <a:rPr lang="en-US" b="1" dirty="0">
                <a:solidFill>
                  <a:schemeClr val="accent1"/>
                </a:solidFill>
              </a:rPr>
              <a:t>Applying for QNBV Certification</a:t>
            </a:r>
          </a:p>
        </p:txBody>
      </p:sp>
      <p:sp>
        <p:nvSpPr>
          <p:cNvPr id="8" name="TextBox 7">
            <a:extLst>
              <a:ext uri="{FF2B5EF4-FFF2-40B4-BE49-F238E27FC236}">
                <a16:creationId xmlns:a16="http://schemas.microsoft.com/office/drawing/2014/main" id="{B192DDC9-231B-A13D-05B4-AD8A1C75C1AE}"/>
              </a:ext>
            </a:extLst>
          </p:cNvPr>
          <p:cNvSpPr txBox="1"/>
          <p:nvPr/>
        </p:nvSpPr>
        <p:spPr>
          <a:xfrm>
            <a:off x="158906" y="6172363"/>
            <a:ext cx="7936880" cy="369332"/>
          </a:xfrm>
          <a:prstGeom prst="rect">
            <a:avLst/>
          </a:prstGeom>
          <a:noFill/>
        </p:spPr>
        <p:txBody>
          <a:bodyPr wrap="square">
            <a:spAutoFit/>
          </a:bodyPr>
          <a:lstStyle/>
          <a:p>
            <a:r>
              <a:rPr lang="en-US" sz="1800" b="1" dirty="0">
                <a:solidFill>
                  <a:schemeClr val="accent1"/>
                </a:solidFill>
              </a:rPr>
              <a:t>There is no renewal process for QNBVs.  Each calendar year is its own program. </a:t>
            </a:r>
            <a:endParaRPr lang="en-US" dirty="0">
              <a:solidFill>
                <a:schemeClr val="accent1"/>
              </a:solidFill>
            </a:endParaRPr>
          </a:p>
        </p:txBody>
      </p:sp>
      <p:graphicFrame>
        <p:nvGraphicFramePr>
          <p:cNvPr id="9" name="Table 3">
            <a:extLst>
              <a:ext uri="{FF2B5EF4-FFF2-40B4-BE49-F238E27FC236}">
                <a16:creationId xmlns:a16="http://schemas.microsoft.com/office/drawing/2014/main" id="{3D00C0EE-844C-5C24-EB8B-6F82106C3CCD}"/>
              </a:ext>
            </a:extLst>
          </p:cNvPr>
          <p:cNvGraphicFramePr>
            <a:graphicFrameLocks noGrp="1"/>
          </p:cNvGraphicFramePr>
          <p:nvPr>
            <p:extLst>
              <p:ext uri="{D42A27DB-BD31-4B8C-83A1-F6EECF244321}">
                <p14:modId xmlns:p14="http://schemas.microsoft.com/office/powerpoint/2010/main" val="1660174083"/>
              </p:ext>
            </p:extLst>
          </p:nvPr>
        </p:nvGraphicFramePr>
        <p:xfrm>
          <a:off x="281080" y="3478108"/>
          <a:ext cx="11629840" cy="1554480"/>
        </p:xfrm>
        <a:graphic>
          <a:graphicData uri="http://schemas.openxmlformats.org/drawingml/2006/table">
            <a:tbl>
              <a:tblPr firstRow="1" bandRow="1">
                <a:tableStyleId>{22838BEF-8BB2-4498-84A7-C5851F593DF1}</a:tableStyleId>
              </a:tblPr>
              <a:tblGrid>
                <a:gridCol w="1519162">
                  <a:extLst>
                    <a:ext uri="{9D8B030D-6E8A-4147-A177-3AD203B41FA5}">
                      <a16:colId xmlns:a16="http://schemas.microsoft.com/office/drawing/2014/main" val="1861480135"/>
                    </a:ext>
                  </a:extLst>
                </a:gridCol>
                <a:gridCol w="10110678">
                  <a:extLst>
                    <a:ext uri="{9D8B030D-6E8A-4147-A177-3AD203B41FA5}">
                      <a16:colId xmlns:a16="http://schemas.microsoft.com/office/drawing/2014/main" val="4261295770"/>
                    </a:ext>
                  </a:extLst>
                </a:gridCol>
              </a:tblGrid>
              <a:tr h="328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A3F5F"/>
                          </a:solidFill>
                        </a:rPr>
                        <a:t>Top Causes for Delay: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1A3F5F"/>
                          </a:solidFill>
                        </a:rPr>
                        <a:t>Capitalization table that does not clearly and directly reflect the dollar amount invested by each investor and a total equaling the entry for Total Aggregate Investments Received to Date entered in the application form itself. </a:t>
                      </a:r>
                    </a:p>
                  </a:txBody>
                  <a:tcPr/>
                </a:tc>
                <a:extLst>
                  <a:ext uri="{0D108BD9-81ED-4DB2-BD59-A6C34878D82A}">
                    <a16:rowId xmlns:a16="http://schemas.microsoft.com/office/drawing/2014/main" val="42229851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A3F5F"/>
                          </a:solidFill>
                        </a:rPr>
                        <a:t>If Approved: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1A3F5F"/>
                          </a:solidFill>
                        </a:rPr>
                        <a:t>The applicant will receive an email stating the business has been approved as a QNBV and the email will include an attached QNBV certificate which should be shared with their investors. </a:t>
                      </a:r>
                    </a:p>
                  </a:txBody>
                  <a:tcPr/>
                </a:tc>
                <a:extLst>
                  <a:ext uri="{0D108BD9-81ED-4DB2-BD59-A6C34878D82A}">
                    <a16:rowId xmlns:a16="http://schemas.microsoft.com/office/drawing/2014/main" val="22714566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A3F5F"/>
                          </a:solidFill>
                        </a:rPr>
                        <a:t>If Denied: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1A3F5F"/>
                          </a:solidFill>
                        </a:rPr>
                        <a:t>The applicant will receive an email stating the business has been denied and will provide reasoning for such determination. If the applicant would like to appeal the determination, they can do so by following the instructions provided in the denial email. </a:t>
                      </a:r>
                    </a:p>
                  </a:txBody>
                  <a:tcPr/>
                </a:tc>
                <a:extLst>
                  <a:ext uri="{0D108BD9-81ED-4DB2-BD59-A6C34878D82A}">
                    <a16:rowId xmlns:a16="http://schemas.microsoft.com/office/drawing/2014/main" val="1247238193"/>
                  </a:ext>
                </a:extLst>
              </a:tr>
            </a:tbl>
          </a:graphicData>
        </a:graphic>
      </p:graphicFrame>
      <p:sp>
        <p:nvSpPr>
          <p:cNvPr id="2" name="TextBox 1">
            <a:extLst>
              <a:ext uri="{FF2B5EF4-FFF2-40B4-BE49-F238E27FC236}">
                <a16:creationId xmlns:a16="http://schemas.microsoft.com/office/drawing/2014/main" id="{F7B2191C-EF08-D7A3-4A63-638F8D71BA08}"/>
              </a:ext>
            </a:extLst>
          </p:cNvPr>
          <p:cNvSpPr txBox="1"/>
          <p:nvPr/>
        </p:nvSpPr>
        <p:spPr>
          <a:xfrm>
            <a:off x="535258" y="1248937"/>
            <a:ext cx="10950575" cy="1200329"/>
          </a:xfrm>
          <a:prstGeom prst="rect">
            <a:avLst/>
          </a:prstGeom>
          <a:noFill/>
        </p:spPr>
        <p:txBody>
          <a:bodyPr wrap="square" rtlCol="0">
            <a:spAutoFit/>
          </a:bodyPr>
          <a:lstStyle/>
          <a:p>
            <a:pPr algn="ctr"/>
            <a:r>
              <a:rPr lang="en-US" sz="2400" dirty="0">
                <a:solidFill>
                  <a:srgbClr val="0A4B6F"/>
                </a:solidFill>
              </a:rPr>
              <a:t>A business is given a determination within 2 weeks (10 business days).   </a:t>
            </a:r>
          </a:p>
          <a:p>
            <a:pPr algn="ctr"/>
            <a:r>
              <a:rPr lang="en-US" sz="2400" dirty="0">
                <a:solidFill>
                  <a:srgbClr val="0A4B6F"/>
                </a:solidFill>
              </a:rPr>
              <a:t>Every two weeks a committee meets, via the </a:t>
            </a:r>
            <a:r>
              <a:rPr lang="en-US" sz="2400" dirty="0">
                <a:solidFill>
                  <a:schemeClr val="accent4">
                    <a:lumMod val="50000"/>
                  </a:schemeClr>
                </a:solidFill>
                <a:hlinkClick r:id="rId2">
                  <a:extLst>
                    <a:ext uri="{A12FA001-AC4F-418D-AE19-62706E023703}">
                      <ahyp:hlinkClr xmlns:ahyp="http://schemas.microsoft.com/office/drawing/2018/hyperlinkcolor" val="tx"/>
                    </a:ext>
                  </a:extLst>
                </a:hlinkClick>
              </a:rPr>
              <a:t>schedule</a:t>
            </a:r>
            <a:r>
              <a:rPr lang="en-US" sz="2400" dirty="0">
                <a:solidFill>
                  <a:schemeClr val="accent4">
                    <a:lumMod val="50000"/>
                  </a:schemeClr>
                </a:solidFill>
              </a:rPr>
              <a:t> </a:t>
            </a:r>
            <a:r>
              <a:rPr lang="en-US" sz="2400" dirty="0">
                <a:solidFill>
                  <a:srgbClr val="0A4B6F"/>
                </a:solidFill>
              </a:rPr>
              <a:t>posted on the program website, to approve QNBVs. </a:t>
            </a:r>
          </a:p>
        </p:txBody>
      </p:sp>
    </p:spTree>
    <p:extLst>
      <p:ext uri="{BB962C8B-B14F-4D97-AF65-F5344CB8AC3E}">
        <p14:creationId xmlns:p14="http://schemas.microsoft.com/office/powerpoint/2010/main" val="281393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0C4D-954D-768F-0266-59B6F3C4BF05}"/>
              </a:ext>
            </a:extLst>
          </p:cNvPr>
          <p:cNvSpPr>
            <a:spLocks noGrp="1"/>
          </p:cNvSpPr>
          <p:nvPr>
            <p:ph type="title"/>
          </p:nvPr>
        </p:nvSpPr>
        <p:spPr/>
        <p:txBody>
          <a:bodyPr/>
          <a:lstStyle/>
          <a:p>
            <a:r>
              <a:rPr lang="en-US" dirty="0">
                <a:solidFill>
                  <a:schemeClr val="accent1"/>
                </a:solidFill>
              </a:rPr>
              <a:t>QNBV Report</a:t>
            </a:r>
          </a:p>
        </p:txBody>
      </p:sp>
      <p:sp>
        <p:nvSpPr>
          <p:cNvPr id="5" name="TextBox 4">
            <a:extLst>
              <a:ext uri="{FF2B5EF4-FFF2-40B4-BE49-F238E27FC236}">
                <a16:creationId xmlns:a16="http://schemas.microsoft.com/office/drawing/2014/main" id="{E484252B-7B21-D41F-2EE1-7B1DEF8FD7E9}"/>
              </a:ext>
            </a:extLst>
          </p:cNvPr>
          <p:cNvSpPr txBox="1"/>
          <p:nvPr/>
        </p:nvSpPr>
        <p:spPr>
          <a:xfrm>
            <a:off x="277833" y="1426387"/>
            <a:ext cx="11629840" cy="1077218"/>
          </a:xfrm>
          <a:prstGeom prst="rect">
            <a:avLst/>
          </a:prstGeom>
          <a:noFill/>
        </p:spPr>
        <p:txBody>
          <a:bodyPr wrap="square" rtlCol="0">
            <a:spAutoFit/>
          </a:bodyPr>
          <a:lstStyle/>
          <a:p>
            <a:pPr algn="ctr"/>
            <a:r>
              <a:rPr lang="en-US" sz="1600" dirty="0">
                <a:solidFill>
                  <a:srgbClr val="1A3F5F"/>
                </a:solidFill>
              </a:rPr>
              <a:t>Each business certified as a QNBV which </a:t>
            </a:r>
            <a:r>
              <a:rPr lang="en-US" sz="1600" u="sng" dirty="0">
                <a:solidFill>
                  <a:srgbClr val="1A3F5F"/>
                </a:solidFill>
              </a:rPr>
              <a:t>receives an investment leading to the issuance of a tax credit certificate </a:t>
            </a:r>
            <a:r>
              <a:rPr lang="en-US" sz="1600" dirty="0">
                <a:solidFill>
                  <a:srgbClr val="1A3F5F"/>
                </a:solidFill>
              </a:rPr>
              <a:t>needs to submit a QNBV Annual Report to Illinois Department of Commerce and Economic Opportunity for each of the 3 years following the last tax credit certificate issued.  </a:t>
            </a:r>
          </a:p>
          <a:p>
            <a:endParaRPr lang="en-US" sz="1600" dirty="0">
              <a:solidFill>
                <a:srgbClr val="1A3F5F"/>
              </a:solidFill>
            </a:endParaRPr>
          </a:p>
        </p:txBody>
      </p:sp>
      <p:pic>
        <p:nvPicPr>
          <p:cNvPr id="4" name="Picture 3">
            <a:extLst>
              <a:ext uri="{FF2B5EF4-FFF2-40B4-BE49-F238E27FC236}">
                <a16:creationId xmlns:a16="http://schemas.microsoft.com/office/drawing/2014/main" id="{A6735CFA-3D75-E231-3DBF-25806E975D7C}"/>
              </a:ext>
            </a:extLst>
          </p:cNvPr>
          <p:cNvPicPr>
            <a:picLocks noChangeAspect="1"/>
          </p:cNvPicPr>
          <p:nvPr/>
        </p:nvPicPr>
        <p:blipFill>
          <a:blip r:embed="rId3"/>
          <a:stretch>
            <a:fillRect/>
          </a:stretch>
        </p:blipFill>
        <p:spPr>
          <a:xfrm>
            <a:off x="2108151" y="2503605"/>
            <a:ext cx="7353901" cy="2880881"/>
          </a:xfrm>
          <a:prstGeom prst="rect">
            <a:avLst/>
          </a:prstGeom>
        </p:spPr>
      </p:pic>
      <p:sp>
        <p:nvSpPr>
          <p:cNvPr id="7" name="Right Arrow 4">
            <a:extLst>
              <a:ext uri="{FF2B5EF4-FFF2-40B4-BE49-F238E27FC236}">
                <a16:creationId xmlns:a16="http://schemas.microsoft.com/office/drawing/2014/main" id="{03440C67-2B32-77D2-5B87-FA999865361F}"/>
              </a:ext>
            </a:extLst>
          </p:cNvPr>
          <p:cNvSpPr/>
          <p:nvPr/>
        </p:nvSpPr>
        <p:spPr>
          <a:xfrm>
            <a:off x="1266564" y="4103471"/>
            <a:ext cx="990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49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2818-C4D0-317C-594B-C698885E9B9B}"/>
              </a:ext>
            </a:extLst>
          </p:cNvPr>
          <p:cNvSpPr>
            <a:spLocks noGrp="1"/>
          </p:cNvSpPr>
          <p:nvPr>
            <p:ph type="title"/>
          </p:nvPr>
        </p:nvSpPr>
        <p:spPr/>
        <p:txBody>
          <a:bodyPr/>
          <a:lstStyle/>
          <a:p>
            <a:r>
              <a:rPr lang="en-US" dirty="0">
                <a:solidFill>
                  <a:schemeClr val="accent1"/>
                </a:solidFill>
              </a:rPr>
              <a:t>QNBV Report</a:t>
            </a:r>
          </a:p>
        </p:txBody>
      </p:sp>
      <p:graphicFrame>
        <p:nvGraphicFramePr>
          <p:cNvPr id="5" name="Table 4">
            <a:extLst>
              <a:ext uri="{FF2B5EF4-FFF2-40B4-BE49-F238E27FC236}">
                <a16:creationId xmlns:a16="http://schemas.microsoft.com/office/drawing/2014/main" id="{E1E1A405-96C3-B765-DD83-5065785338F8}"/>
              </a:ext>
            </a:extLst>
          </p:cNvPr>
          <p:cNvGraphicFramePr>
            <a:graphicFrameLocks noGrp="1"/>
          </p:cNvGraphicFramePr>
          <p:nvPr>
            <p:extLst>
              <p:ext uri="{D42A27DB-BD31-4B8C-83A1-F6EECF244321}">
                <p14:modId xmlns:p14="http://schemas.microsoft.com/office/powerpoint/2010/main" val="169719999"/>
              </p:ext>
            </p:extLst>
          </p:nvPr>
        </p:nvGraphicFramePr>
        <p:xfrm>
          <a:off x="948890" y="3044172"/>
          <a:ext cx="10424532" cy="1848884"/>
        </p:xfrm>
        <a:graphic>
          <a:graphicData uri="http://schemas.openxmlformats.org/drawingml/2006/table">
            <a:tbl>
              <a:tblPr firstRow="1" bandRow="1">
                <a:tableStyleId>{5C22544A-7EE6-4342-B048-85BDC9FD1C3A}</a:tableStyleId>
              </a:tblPr>
              <a:tblGrid>
                <a:gridCol w="3475603">
                  <a:extLst>
                    <a:ext uri="{9D8B030D-6E8A-4147-A177-3AD203B41FA5}">
                      <a16:colId xmlns:a16="http://schemas.microsoft.com/office/drawing/2014/main" val="1857441470"/>
                    </a:ext>
                  </a:extLst>
                </a:gridCol>
                <a:gridCol w="3203512">
                  <a:extLst>
                    <a:ext uri="{9D8B030D-6E8A-4147-A177-3AD203B41FA5}">
                      <a16:colId xmlns:a16="http://schemas.microsoft.com/office/drawing/2014/main" val="702935509"/>
                    </a:ext>
                  </a:extLst>
                </a:gridCol>
                <a:gridCol w="2037217">
                  <a:extLst>
                    <a:ext uri="{9D8B030D-6E8A-4147-A177-3AD203B41FA5}">
                      <a16:colId xmlns:a16="http://schemas.microsoft.com/office/drawing/2014/main" val="1583146937"/>
                    </a:ext>
                  </a:extLst>
                </a:gridCol>
                <a:gridCol w="1708200">
                  <a:extLst>
                    <a:ext uri="{9D8B030D-6E8A-4147-A177-3AD203B41FA5}">
                      <a16:colId xmlns:a16="http://schemas.microsoft.com/office/drawing/2014/main" val="2334726383"/>
                    </a:ext>
                  </a:extLst>
                </a:gridCol>
              </a:tblGrid>
              <a:tr h="462221">
                <a:tc>
                  <a:txBody>
                    <a:bodyPr/>
                    <a:lstStyle/>
                    <a:p>
                      <a:pPr algn="ctr"/>
                      <a:r>
                        <a:rPr lang="en-US" sz="1400" dirty="0"/>
                        <a:t>Reporting Period Start Date</a:t>
                      </a:r>
                    </a:p>
                  </a:txBody>
                  <a:tcPr/>
                </a:tc>
                <a:tc>
                  <a:txBody>
                    <a:bodyPr/>
                    <a:lstStyle/>
                    <a:p>
                      <a:pPr algn="ctr"/>
                      <a:r>
                        <a:rPr lang="en-US" sz="1400" dirty="0"/>
                        <a:t>Reporting Period End Date</a:t>
                      </a:r>
                    </a:p>
                  </a:txBody>
                  <a:tcPr/>
                </a:tc>
                <a:tc>
                  <a:txBody>
                    <a:bodyPr/>
                    <a:lstStyle/>
                    <a:p>
                      <a:pPr algn="ctr"/>
                      <a:r>
                        <a:rPr lang="en-US" sz="1400" dirty="0"/>
                        <a:t>Report Number</a:t>
                      </a:r>
                    </a:p>
                  </a:txBody>
                  <a:tcPr/>
                </a:tc>
                <a:tc>
                  <a:txBody>
                    <a:bodyPr/>
                    <a:lstStyle/>
                    <a:p>
                      <a:pPr algn="ctr"/>
                      <a:r>
                        <a:rPr lang="en-US" sz="1400" dirty="0"/>
                        <a:t>Due Date</a:t>
                      </a:r>
                    </a:p>
                  </a:txBody>
                  <a:tcPr/>
                </a:tc>
                <a:extLst>
                  <a:ext uri="{0D108BD9-81ED-4DB2-BD59-A6C34878D82A}">
                    <a16:rowId xmlns:a16="http://schemas.microsoft.com/office/drawing/2014/main" val="3328768274"/>
                  </a:ext>
                </a:extLst>
              </a:tr>
              <a:tr h="462221">
                <a:tc>
                  <a:txBody>
                    <a:bodyPr/>
                    <a:lstStyle/>
                    <a:p>
                      <a:pPr algn="ctr"/>
                      <a:r>
                        <a:rPr lang="en-US" sz="1400" dirty="0">
                          <a:solidFill>
                            <a:schemeClr val="accent1"/>
                          </a:solidFill>
                        </a:rPr>
                        <a:t>QNBV Certification Date (2025)</a:t>
                      </a:r>
                    </a:p>
                  </a:txBody>
                  <a:tcPr/>
                </a:tc>
                <a:tc>
                  <a:txBody>
                    <a:bodyPr/>
                    <a:lstStyle/>
                    <a:p>
                      <a:pPr algn="ctr"/>
                      <a:r>
                        <a:rPr lang="en-US" sz="1400" dirty="0">
                          <a:solidFill>
                            <a:schemeClr val="accent1"/>
                          </a:solidFill>
                        </a:rPr>
                        <a:t>12/31/2026</a:t>
                      </a:r>
                    </a:p>
                  </a:txBody>
                  <a:tcPr/>
                </a:tc>
                <a:tc>
                  <a:txBody>
                    <a:bodyPr/>
                    <a:lstStyle/>
                    <a:p>
                      <a:pPr algn="ctr"/>
                      <a:r>
                        <a:rPr lang="en-US" sz="1400" dirty="0">
                          <a:solidFill>
                            <a:schemeClr val="accent1"/>
                          </a:solidFill>
                        </a:rPr>
                        <a:t>1</a:t>
                      </a:r>
                      <a:r>
                        <a:rPr lang="en-US" sz="1400" baseline="30000" dirty="0">
                          <a:solidFill>
                            <a:schemeClr val="accent1"/>
                          </a:solidFill>
                        </a:rPr>
                        <a:t>st</a:t>
                      </a:r>
                      <a:r>
                        <a:rPr lang="en-US" sz="1400" dirty="0">
                          <a:solidFill>
                            <a:schemeClr val="accent1"/>
                          </a:solidFill>
                        </a:rPr>
                        <a:t> Report</a:t>
                      </a:r>
                    </a:p>
                  </a:txBody>
                  <a:tcPr/>
                </a:tc>
                <a:tc>
                  <a:txBody>
                    <a:bodyPr/>
                    <a:lstStyle/>
                    <a:p>
                      <a:pPr algn="ctr"/>
                      <a:r>
                        <a:rPr lang="en-US" sz="1400" dirty="0">
                          <a:solidFill>
                            <a:schemeClr val="accent1"/>
                          </a:solidFill>
                        </a:rPr>
                        <a:t>1/31/2027</a:t>
                      </a:r>
                    </a:p>
                  </a:txBody>
                  <a:tcPr/>
                </a:tc>
                <a:extLst>
                  <a:ext uri="{0D108BD9-81ED-4DB2-BD59-A6C34878D82A}">
                    <a16:rowId xmlns:a16="http://schemas.microsoft.com/office/drawing/2014/main" val="2460182926"/>
                  </a:ext>
                </a:extLst>
              </a:tr>
              <a:tr h="462221">
                <a:tc>
                  <a:txBody>
                    <a:bodyPr/>
                    <a:lstStyle/>
                    <a:p>
                      <a:pPr algn="ctr"/>
                      <a:r>
                        <a:rPr lang="en-US" sz="1400" dirty="0">
                          <a:solidFill>
                            <a:schemeClr val="accent1"/>
                          </a:solidFill>
                        </a:rPr>
                        <a:t>1/1/2026</a:t>
                      </a:r>
                    </a:p>
                  </a:txBody>
                  <a:tcPr/>
                </a:tc>
                <a:tc>
                  <a:txBody>
                    <a:bodyPr/>
                    <a:lstStyle/>
                    <a:p>
                      <a:pPr algn="ctr"/>
                      <a:r>
                        <a:rPr lang="en-US" sz="1400" dirty="0">
                          <a:solidFill>
                            <a:schemeClr val="accent1"/>
                          </a:solidFill>
                        </a:rPr>
                        <a:t>12/31/2026</a:t>
                      </a:r>
                    </a:p>
                  </a:txBody>
                  <a:tcPr/>
                </a:tc>
                <a:tc>
                  <a:txBody>
                    <a:bodyPr/>
                    <a:lstStyle/>
                    <a:p>
                      <a:pPr algn="ctr"/>
                      <a:r>
                        <a:rPr lang="en-US" sz="1400" dirty="0">
                          <a:solidFill>
                            <a:schemeClr val="accent1"/>
                          </a:solidFill>
                        </a:rPr>
                        <a:t>2</a:t>
                      </a:r>
                      <a:r>
                        <a:rPr lang="en-US" sz="1400" baseline="30000" dirty="0">
                          <a:solidFill>
                            <a:schemeClr val="accent1"/>
                          </a:solidFill>
                        </a:rPr>
                        <a:t>nd</a:t>
                      </a:r>
                      <a:r>
                        <a:rPr lang="en-US" sz="1400" dirty="0">
                          <a:solidFill>
                            <a:schemeClr val="accent1"/>
                          </a:solidFill>
                        </a:rPr>
                        <a:t> Report</a:t>
                      </a:r>
                    </a:p>
                  </a:txBody>
                  <a:tcPr/>
                </a:tc>
                <a:tc>
                  <a:txBody>
                    <a:bodyPr/>
                    <a:lstStyle/>
                    <a:p>
                      <a:pPr algn="ctr"/>
                      <a:r>
                        <a:rPr lang="en-US" sz="1400" dirty="0">
                          <a:solidFill>
                            <a:schemeClr val="accent1"/>
                          </a:solidFill>
                        </a:rPr>
                        <a:t>1/31/2027</a:t>
                      </a:r>
                    </a:p>
                  </a:txBody>
                  <a:tcPr/>
                </a:tc>
                <a:extLst>
                  <a:ext uri="{0D108BD9-81ED-4DB2-BD59-A6C34878D82A}">
                    <a16:rowId xmlns:a16="http://schemas.microsoft.com/office/drawing/2014/main" val="1469539217"/>
                  </a:ext>
                </a:extLst>
              </a:tr>
              <a:tr h="462221">
                <a:tc>
                  <a:txBody>
                    <a:bodyPr/>
                    <a:lstStyle/>
                    <a:p>
                      <a:pPr algn="ctr"/>
                      <a:r>
                        <a:rPr lang="en-US" sz="1400" dirty="0">
                          <a:solidFill>
                            <a:schemeClr val="accent1"/>
                          </a:solidFill>
                        </a:rPr>
                        <a:t>1/1/2027</a:t>
                      </a:r>
                    </a:p>
                  </a:txBody>
                  <a:tcPr/>
                </a:tc>
                <a:tc>
                  <a:txBody>
                    <a:bodyPr/>
                    <a:lstStyle/>
                    <a:p>
                      <a:pPr algn="ctr"/>
                      <a:r>
                        <a:rPr lang="en-US" sz="1400" dirty="0">
                          <a:solidFill>
                            <a:schemeClr val="accent1"/>
                          </a:solidFill>
                        </a:rPr>
                        <a:t>12/31/2027</a:t>
                      </a:r>
                    </a:p>
                  </a:txBody>
                  <a:tcPr/>
                </a:tc>
                <a:tc>
                  <a:txBody>
                    <a:bodyPr/>
                    <a:lstStyle/>
                    <a:p>
                      <a:pPr algn="ctr"/>
                      <a:r>
                        <a:rPr lang="en-US" sz="1400" dirty="0">
                          <a:solidFill>
                            <a:schemeClr val="accent1"/>
                          </a:solidFill>
                        </a:rPr>
                        <a:t>3</a:t>
                      </a:r>
                      <a:r>
                        <a:rPr lang="en-US" sz="1400" baseline="30000" dirty="0">
                          <a:solidFill>
                            <a:schemeClr val="accent1"/>
                          </a:solidFill>
                        </a:rPr>
                        <a:t>rd</a:t>
                      </a:r>
                      <a:r>
                        <a:rPr lang="en-US" sz="1400" dirty="0">
                          <a:solidFill>
                            <a:schemeClr val="accent1"/>
                          </a:solidFill>
                        </a:rPr>
                        <a:t> Report</a:t>
                      </a:r>
                    </a:p>
                  </a:txBody>
                  <a:tcPr/>
                </a:tc>
                <a:tc>
                  <a:txBody>
                    <a:bodyPr/>
                    <a:lstStyle/>
                    <a:p>
                      <a:pPr algn="ctr"/>
                      <a:r>
                        <a:rPr lang="en-US" sz="1400" dirty="0">
                          <a:solidFill>
                            <a:schemeClr val="accent1"/>
                          </a:solidFill>
                        </a:rPr>
                        <a:t>1/31/2028</a:t>
                      </a:r>
                    </a:p>
                  </a:txBody>
                  <a:tcPr/>
                </a:tc>
                <a:extLst>
                  <a:ext uri="{0D108BD9-81ED-4DB2-BD59-A6C34878D82A}">
                    <a16:rowId xmlns:a16="http://schemas.microsoft.com/office/drawing/2014/main" val="710195237"/>
                  </a:ext>
                </a:extLst>
              </a:tr>
            </a:tbl>
          </a:graphicData>
        </a:graphic>
      </p:graphicFrame>
      <p:sp>
        <p:nvSpPr>
          <p:cNvPr id="8" name="TextBox 7">
            <a:extLst>
              <a:ext uri="{FF2B5EF4-FFF2-40B4-BE49-F238E27FC236}">
                <a16:creationId xmlns:a16="http://schemas.microsoft.com/office/drawing/2014/main" id="{6114BB86-5732-EFAB-E54C-26B9FA856A55}"/>
              </a:ext>
            </a:extLst>
          </p:cNvPr>
          <p:cNvSpPr txBox="1"/>
          <p:nvPr/>
        </p:nvSpPr>
        <p:spPr>
          <a:xfrm>
            <a:off x="2118732" y="1483896"/>
            <a:ext cx="7560527" cy="646331"/>
          </a:xfrm>
          <a:prstGeom prst="rect">
            <a:avLst/>
          </a:prstGeom>
          <a:noFill/>
        </p:spPr>
        <p:txBody>
          <a:bodyPr wrap="square" rtlCol="0">
            <a:spAutoFit/>
          </a:bodyPr>
          <a:lstStyle/>
          <a:p>
            <a:pPr algn="ctr"/>
            <a:r>
              <a:rPr lang="en-US" sz="1800" dirty="0">
                <a:solidFill>
                  <a:srgbClr val="1A3F5F"/>
                </a:solidFill>
              </a:rPr>
              <a:t>The report asks questions about terms of any liquidity event, number of employees, average employee salary, and capital raised. </a:t>
            </a:r>
          </a:p>
        </p:txBody>
      </p:sp>
    </p:spTree>
    <p:extLst>
      <p:ext uri="{BB962C8B-B14F-4D97-AF65-F5344CB8AC3E}">
        <p14:creationId xmlns:p14="http://schemas.microsoft.com/office/powerpoint/2010/main" val="69466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9AEC0B-71BB-C5C9-4D5E-E1B87052748E}"/>
              </a:ext>
            </a:extLst>
          </p:cNvPr>
          <p:cNvSpPr>
            <a:spLocks noGrp="1"/>
          </p:cNvSpPr>
          <p:nvPr>
            <p:ph type="body" sz="half" idx="2"/>
          </p:nvPr>
        </p:nvSpPr>
        <p:spPr>
          <a:xfrm>
            <a:off x="1683834" y="2851929"/>
            <a:ext cx="9260391" cy="3540512"/>
          </a:xfrm>
        </p:spPr>
        <p:txBody>
          <a:bodyPr/>
          <a:lstStyle/>
          <a:p>
            <a:pPr marL="0" indent="0">
              <a:buNone/>
            </a:pPr>
            <a:r>
              <a:rPr lang="en-US" sz="5400" b="1" dirty="0">
                <a:solidFill>
                  <a:schemeClr val="accent1"/>
                </a:solidFill>
              </a:rPr>
              <a:t>Claimant/Investor Information</a:t>
            </a:r>
          </a:p>
          <a:p>
            <a:endParaRPr lang="en-US" dirty="0"/>
          </a:p>
        </p:txBody>
      </p:sp>
    </p:spTree>
    <p:extLst>
      <p:ext uri="{BB962C8B-B14F-4D97-AF65-F5344CB8AC3E}">
        <p14:creationId xmlns:p14="http://schemas.microsoft.com/office/powerpoint/2010/main" val="229087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2962-30D1-351A-48B6-BA10059633D9}"/>
              </a:ext>
            </a:extLst>
          </p:cNvPr>
          <p:cNvSpPr>
            <a:spLocks noGrp="1"/>
          </p:cNvSpPr>
          <p:nvPr>
            <p:ph type="title"/>
          </p:nvPr>
        </p:nvSpPr>
        <p:spPr>
          <a:xfrm>
            <a:off x="620713" y="1474983"/>
            <a:ext cx="10950574" cy="490539"/>
          </a:xfrm>
        </p:spPr>
        <p:txBody>
          <a:bodyPr/>
          <a:lstStyle/>
          <a:p>
            <a:r>
              <a:rPr lang="en-US" sz="4000" b="1" dirty="0">
                <a:solidFill>
                  <a:schemeClr val="accent1"/>
                </a:solidFill>
              </a:rPr>
              <a:t>Claimant Application </a:t>
            </a:r>
            <a:br>
              <a:rPr lang="en-US" sz="4000" b="1" dirty="0">
                <a:solidFill>
                  <a:schemeClr val="accent1"/>
                </a:solidFill>
              </a:rPr>
            </a:br>
            <a:r>
              <a:rPr lang="en-US" sz="4000" b="1" dirty="0">
                <a:solidFill>
                  <a:schemeClr val="accent1"/>
                </a:solidFill>
              </a:rPr>
              <a:t>(3 Documents Filed by Investor) </a:t>
            </a:r>
            <a:br>
              <a:rPr lang="en-US" sz="4000" b="1" dirty="0">
                <a:solidFill>
                  <a:schemeClr val="accent1"/>
                </a:solidFill>
              </a:rPr>
            </a:br>
            <a:endParaRPr lang="en-US" dirty="0">
              <a:solidFill>
                <a:schemeClr val="accent1"/>
              </a:solidFill>
            </a:endParaRPr>
          </a:p>
        </p:txBody>
      </p:sp>
      <p:sp>
        <p:nvSpPr>
          <p:cNvPr id="4" name="Text Placeholder 3">
            <a:extLst>
              <a:ext uri="{FF2B5EF4-FFF2-40B4-BE49-F238E27FC236}">
                <a16:creationId xmlns:a16="http://schemas.microsoft.com/office/drawing/2014/main" id="{BEEF4434-F4A5-9F37-DE67-DA2D21E3CA3A}"/>
              </a:ext>
            </a:extLst>
          </p:cNvPr>
          <p:cNvSpPr>
            <a:spLocks noGrp="1"/>
          </p:cNvSpPr>
          <p:nvPr>
            <p:ph type="body" sz="half" idx="2"/>
          </p:nvPr>
        </p:nvSpPr>
        <p:spPr>
          <a:xfrm>
            <a:off x="412595" y="1741354"/>
            <a:ext cx="11450366" cy="2752585"/>
          </a:xfrm>
        </p:spPr>
        <p:txBody>
          <a:bodyPr>
            <a:normAutofit/>
          </a:bodyPr>
          <a:lstStyle/>
          <a:p>
            <a:pPr marL="0" indent="0">
              <a:buNone/>
            </a:pPr>
            <a:r>
              <a:rPr lang="en-US" dirty="0">
                <a:solidFill>
                  <a:srgbClr val="1A3F5F"/>
                </a:solidFill>
              </a:rPr>
              <a:t>1. 	The </a:t>
            </a:r>
            <a:r>
              <a:rPr lang="en-US" b="1" u="sng" dirty="0">
                <a:solidFill>
                  <a:srgbClr val="1A3F5F"/>
                </a:solidFill>
              </a:rPr>
              <a:t>complete</a:t>
            </a:r>
            <a:r>
              <a:rPr lang="en-US" dirty="0">
                <a:solidFill>
                  <a:srgbClr val="1A3F5F"/>
                </a:solidFill>
              </a:rPr>
              <a:t> and executed </a:t>
            </a:r>
            <a:r>
              <a:rPr lang="en-US" b="1" dirty="0">
                <a:solidFill>
                  <a:srgbClr val="1A3F5F"/>
                </a:solidFill>
              </a:rPr>
              <a:t>legal document detailing the investment</a:t>
            </a:r>
            <a:r>
              <a:rPr lang="en-US" dirty="0">
                <a:solidFill>
                  <a:srgbClr val="1A3F5F"/>
                </a:solidFill>
              </a:rPr>
              <a:t>.</a:t>
            </a:r>
          </a:p>
          <a:p>
            <a:pPr marL="0" indent="0">
              <a:buNone/>
            </a:pPr>
            <a:r>
              <a:rPr lang="en-US" dirty="0">
                <a:solidFill>
                  <a:srgbClr val="1A3F5F"/>
                </a:solidFill>
              </a:rPr>
              <a:t>2. </a:t>
            </a:r>
            <a:r>
              <a:rPr lang="en-US" b="1" dirty="0">
                <a:solidFill>
                  <a:srgbClr val="1A3F5F"/>
                </a:solidFill>
              </a:rPr>
              <a:t>	Proof funds were transferred </a:t>
            </a:r>
            <a:r>
              <a:rPr lang="en-US" b="1" u="sng" dirty="0">
                <a:solidFill>
                  <a:srgbClr val="1A3F5F"/>
                </a:solidFill>
              </a:rPr>
              <a:t>AND</a:t>
            </a:r>
            <a:r>
              <a:rPr lang="en-US" b="1" dirty="0">
                <a:solidFill>
                  <a:srgbClr val="1A3F5F"/>
                </a:solidFill>
              </a:rPr>
              <a:t> received </a:t>
            </a:r>
            <a:r>
              <a:rPr lang="en-US" dirty="0">
                <a:solidFill>
                  <a:srgbClr val="1A3F5F"/>
                </a:solidFill>
              </a:rPr>
              <a:t>by the business. </a:t>
            </a:r>
          </a:p>
          <a:p>
            <a:pPr lvl="1"/>
            <a:r>
              <a:rPr lang="en-US" dirty="0">
                <a:solidFill>
                  <a:srgbClr val="1A3F5F"/>
                </a:solidFill>
              </a:rPr>
              <a:t>	Acceptable documentation may include front and back of check or incoming wire documentation from the QNBV.</a:t>
            </a:r>
          </a:p>
          <a:p>
            <a:pPr lvl="1"/>
            <a:r>
              <a:rPr lang="en-US" dirty="0">
                <a:solidFill>
                  <a:srgbClr val="1A3F5F"/>
                </a:solidFill>
              </a:rPr>
              <a:t>	Proof for both transferred and received funds must include dates. “Pending” will not be accepted.  </a:t>
            </a:r>
          </a:p>
          <a:p>
            <a:pPr marL="0" indent="0">
              <a:buNone/>
            </a:pPr>
            <a:r>
              <a:rPr lang="en-US" dirty="0">
                <a:solidFill>
                  <a:srgbClr val="1A3F5F"/>
                </a:solidFill>
              </a:rPr>
              <a:t>3. 	The complete application form. </a:t>
            </a:r>
          </a:p>
          <a:p>
            <a:endParaRPr lang="en-US" dirty="0"/>
          </a:p>
        </p:txBody>
      </p:sp>
      <p:pic>
        <p:nvPicPr>
          <p:cNvPr id="5" name="Picture 4">
            <a:extLst>
              <a:ext uri="{FF2B5EF4-FFF2-40B4-BE49-F238E27FC236}">
                <a16:creationId xmlns:a16="http://schemas.microsoft.com/office/drawing/2014/main" id="{8C46F22F-6E60-604A-50E6-61BC65F0C3F8}"/>
              </a:ext>
            </a:extLst>
          </p:cNvPr>
          <p:cNvPicPr>
            <a:picLocks noChangeAspect="1"/>
          </p:cNvPicPr>
          <p:nvPr/>
        </p:nvPicPr>
        <p:blipFill>
          <a:blip r:embed="rId2"/>
          <a:stretch>
            <a:fillRect/>
          </a:stretch>
        </p:blipFill>
        <p:spPr>
          <a:xfrm>
            <a:off x="1265314" y="3959769"/>
            <a:ext cx="6972238" cy="2752585"/>
          </a:xfrm>
          <a:prstGeom prst="rect">
            <a:avLst/>
          </a:prstGeom>
        </p:spPr>
      </p:pic>
      <p:sp>
        <p:nvSpPr>
          <p:cNvPr id="6" name="Right Arrow 4">
            <a:extLst>
              <a:ext uri="{FF2B5EF4-FFF2-40B4-BE49-F238E27FC236}">
                <a16:creationId xmlns:a16="http://schemas.microsoft.com/office/drawing/2014/main" id="{579B928D-B398-DA69-FA55-583C826251AA}"/>
              </a:ext>
            </a:extLst>
          </p:cNvPr>
          <p:cNvSpPr/>
          <p:nvPr/>
        </p:nvSpPr>
        <p:spPr>
          <a:xfrm>
            <a:off x="620713" y="5838896"/>
            <a:ext cx="990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28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E737AE-B079-43AB-662B-10852337641A}"/>
              </a:ext>
            </a:extLst>
          </p:cNvPr>
          <p:cNvSpPr>
            <a:spLocks noGrp="1"/>
          </p:cNvSpPr>
          <p:nvPr>
            <p:ph type="body" sz="half" idx="2"/>
          </p:nvPr>
        </p:nvSpPr>
        <p:spPr>
          <a:xfrm>
            <a:off x="646777" y="1555600"/>
            <a:ext cx="5642516" cy="4853368"/>
          </a:xfrm>
        </p:spPr>
        <p:txBody>
          <a:bodyPr/>
          <a:lstStyle/>
          <a:p>
            <a:pPr marL="0" indent="0">
              <a:buNone/>
            </a:pPr>
            <a:r>
              <a:rPr lang="en-US" sz="2400" b="1" u="sng" dirty="0">
                <a:solidFill>
                  <a:srgbClr val="1A3F5F"/>
                </a:solidFill>
              </a:rPr>
              <a:t>Eligible</a:t>
            </a:r>
            <a:r>
              <a:rPr lang="en-US" sz="2400" b="1" dirty="0">
                <a:solidFill>
                  <a:srgbClr val="1A3F5F"/>
                </a:solidFill>
              </a:rPr>
              <a:t> applicants are any of the following who has made an investment in a QNBV and </a:t>
            </a:r>
            <a:r>
              <a:rPr lang="en-US" sz="2400" b="1" u="sng" dirty="0">
                <a:solidFill>
                  <a:srgbClr val="1A3F5F"/>
                </a:solidFill>
              </a:rPr>
              <a:t>has a direct or indirect ownership interest of LESS THAN 51% in the profits, capital, or value of the QNBV receiving the investment</a:t>
            </a:r>
            <a:r>
              <a:rPr lang="en-US" sz="2400" b="1" dirty="0">
                <a:solidFill>
                  <a:srgbClr val="1A3F5F"/>
                </a:solidFill>
              </a:rPr>
              <a:t> and </a:t>
            </a:r>
            <a:r>
              <a:rPr lang="en-US" sz="2400" b="1" u="sng" dirty="0">
                <a:solidFill>
                  <a:srgbClr val="1A3F5F"/>
                </a:solidFill>
              </a:rPr>
              <a:t>is NOT a “related member”</a:t>
            </a:r>
            <a:r>
              <a:rPr lang="en-US" sz="2400" b="1" dirty="0">
                <a:solidFill>
                  <a:srgbClr val="1A3F5F"/>
                </a:solidFill>
              </a:rPr>
              <a:t>: </a:t>
            </a:r>
          </a:p>
          <a:p>
            <a:pPr lvl="1"/>
            <a:r>
              <a:rPr lang="en-US" dirty="0">
                <a:solidFill>
                  <a:srgbClr val="1A3F5F"/>
                </a:solidFill>
              </a:rPr>
              <a:t>Corporation </a:t>
            </a:r>
          </a:p>
          <a:p>
            <a:pPr lvl="1"/>
            <a:r>
              <a:rPr lang="en-US" dirty="0">
                <a:solidFill>
                  <a:srgbClr val="1A3F5F"/>
                </a:solidFill>
              </a:rPr>
              <a:t>Partnership</a:t>
            </a:r>
          </a:p>
          <a:p>
            <a:pPr lvl="1"/>
            <a:r>
              <a:rPr lang="en-US" dirty="0">
                <a:solidFill>
                  <a:srgbClr val="1A3F5F"/>
                </a:solidFill>
              </a:rPr>
              <a:t>Limited Liability Company</a:t>
            </a:r>
          </a:p>
          <a:p>
            <a:pPr lvl="1"/>
            <a:r>
              <a:rPr lang="en-US" dirty="0">
                <a:solidFill>
                  <a:srgbClr val="1A3F5F"/>
                </a:solidFill>
              </a:rPr>
              <a:t>Natural person</a:t>
            </a:r>
            <a:endParaRPr lang="en-US" b="1" dirty="0">
              <a:solidFill>
                <a:srgbClr val="1A3F5F"/>
              </a:solidFill>
            </a:endParaRPr>
          </a:p>
          <a:p>
            <a:endParaRPr lang="en-US" dirty="0"/>
          </a:p>
        </p:txBody>
      </p:sp>
      <p:sp>
        <p:nvSpPr>
          <p:cNvPr id="5" name="Title 4">
            <a:extLst>
              <a:ext uri="{FF2B5EF4-FFF2-40B4-BE49-F238E27FC236}">
                <a16:creationId xmlns:a16="http://schemas.microsoft.com/office/drawing/2014/main" id="{EF8E52E5-B925-B399-8165-C0D899580A70}"/>
              </a:ext>
            </a:extLst>
          </p:cNvPr>
          <p:cNvSpPr txBox="1">
            <a:spLocks noGrp="1"/>
          </p:cNvSpPr>
          <p:nvPr>
            <p:ph type="title"/>
          </p:nvPr>
        </p:nvSpPr>
        <p:spPr>
          <a:xfrm>
            <a:off x="620713" y="404432"/>
            <a:ext cx="10950575" cy="590931"/>
          </a:xfrm>
          <a:prstGeom prst="rect">
            <a:avLst/>
          </a:prstGeom>
          <a:noFill/>
        </p:spPr>
        <p:txBody>
          <a:bodyPr wrap="square" rtlCol="0">
            <a:spAutoFit/>
          </a:bodyPr>
          <a:lstStyle/>
          <a:p>
            <a:pPr algn="ctr"/>
            <a:r>
              <a:rPr lang="en-US" sz="3600" b="1" dirty="0">
                <a:solidFill>
                  <a:schemeClr val="accent1"/>
                </a:solidFill>
              </a:rPr>
              <a:t>Eligibility Requirements for Investors</a:t>
            </a:r>
          </a:p>
        </p:txBody>
      </p:sp>
      <p:sp>
        <p:nvSpPr>
          <p:cNvPr id="7" name="TextBox 6">
            <a:extLst>
              <a:ext uri="{FF2B5EF4-FFF2-40B4-BE49-F238E27FC236}">
                <a16:creationId xmlns:a16="http://schemas.microsoft.com/office/drawing/2014/main" id="{8A25805D-A5DD-88A9-596E-919151E28829}"/>
              </a:ext>
            </a:extLst>
          </p:cNvPr>
          <p:cNvSpPr txBox="1"/>
          <p:nvPr/>
        </p:nvSpPr>
        <p:spPr>
          <a:xfrm>
            <a:off x="7203693" y="1576498"/>
            <a:ext cx="4304370" cy="3785652"/>
          </a:xfrm>
          <a:prstGeom prst="rect">
            <a:avLst/>
          </a:prstGeom>
          <a:noFill/>
        </p:spPr>
        <p:txBody>
          <a:bodyPr wrap="square">
            <a:spAutoFit/>
          </a:bodyPr>
          <a:lstStyle/>
          <a:p>
            <a:r>
              <a:rPr lang="en-US" sz="2400" b="1" u="sng" dirty="0">
                <a:solidFill>
                  <a:srgbClr val="1A3F5F"/>
                </a:solidFill>
              </a:rPr>
              <a:t>Ineligible</a:t>
            </a:r>
            <a:r>
              <a:rPr lang="en-US" sz="2400" b="1" dirty="0">
                <a:solidFill>
                  <a:srgbClr val="1A3F5F"/>
                </a:solidFill>
              </a:rPr>
              <a:t> applicants are as follows: </a:t>
            </a:r>
          </a:p>
          <a:p>
            <a:pPr marL="742950" lvl="1" indent="-285750">
              <a:buFont typeface="Arial" panose="020B0604020202020204" pitchFamily="34" charset="0"/>
              <a:buChar char="•"/>
            </a:pPr>
            <a:r>
              <a:rPr lang="en-US" sz="2400" dirty="0">
                <a:solidFill>
                  <a:srgbClr val="1A3F5F"/>
                </a:solidFill>
              </a:rPr>
              <a:t>Any investor who has a direct or indirect ownership interest of 51% OR MORE in the profits, capital, or value of the QNBV receiving the investment.</a:t>
            </a:r>
          </a:p>
          <a:p>
            <a:pPr marL="742950" lvl="1" indent="-285750">
              <a:buFont typeface="Arial" panose="020B0604020202020204" pitchFamily="34" charset="0"/>
              <a:buChar char="•"/>
            </a:pPr>
            <a:r>
              <a:rPr lang="en-US" sz="2400" dirty="0">
                <a:solidFill>
                  <a:srgbClr val="1A3F5F"/>
                </a:solidFill>
              </a:rPr>
              <a:t>A “related member” </a:t>
            </a:r>
            <a:endParaRPr lang="en-US" sz="2400" b="1" dirty="0">
              <a:solidFill>
                <a:srgbClr val="1A3F5F"/>
              </a:solidFill>
            </a:endParaRPr>
          </a:p>
        </p:txBody>
      </p:sp>
    </p:spTree>
    <p:extLst>
      <p:ext uri="{BB962C8B-B14F-4D97-AF65-F5344CB8AC3E}">
        <p14:creationId xmlns:p14="http://schemas.microsoft.com/office/powerpoint/2010/main" val="3258331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6E4073-6F0D-F0B7-B80C-6F45B5AB1EB3}"/>
              </a:ext>
            </a:extLst>
          </p:cNvPr>
          <p:cNvSpPr>
            <a:spLocks noGrp="1"/>
          </p:cNvSpPr>
          <p:nvPr>
            <p:ph type="body" sz="half" idx="2"/>
          </p:nvPr>
        </p:nvSpPr>
        <p:spPr>
          <a:xfrm>
            <a:off x="479502" y="995363"/>
            <a:ext cx="11160048" cy="3261732"/>
          </a:xfrm>
        </p:spPr>
        <p:txBody>
          <a:bodyPr>
            <a:normAutofit fontScale="25000" lnSpcReduction="20000"/>
          </a:bodyPr>
          <a:lstStyle/>
          <a:p>
            <a:pPr marL="0" indent="0">
              <a:buNone/>
            </a:pPr>
            <a:r>
              <a:rPr lang="en-US" sz="6400" b="1" dirty="0">
                <a:solidFill>
                  <a:srgbClr val="1A3F5F"/>
                </a:solidFill>
              </a:rPr>
              <a:t>“Related Member” </a:t>
            </a:r>
          </a:p>
          <a:p>
            <a:pPr marL="0" indent="0">
              <a:buNone/>
            </a:pPr>
            <a:r>
              <a:rPr lang="en-US" sz="6400" b="1" dirty="0">
                <a:solidFill>
                  <a:srgbClr val="1A3F5F"/>
                </a:solidFill>
              </a:rPr>
              <a:t>Individual </a:t>
            </a:r>
          </a:p>
          <a:p>
            <a:pPr marL="0" indent="0">
              <a:lnSpc>
                <a:spcPct val="120000"/>
              </a:lnSpc>
              <a:buNone/>
            </a:pPr>
            <a:r>
              <a:rPr lang="en-US" sz="6400" dirty="0">
                <a:solidFill>
                  <a:srgbClr val="1A3F5F"/>
                </a:solidFill>
              </a:rPr>
              <a:t>An individual, if the individual and the members of the individual’s family (as defined in Section 318 of the Internal Revenue Code) own directly, indirectly, beneficially, or constructively in the aggregate, at least 50% of the value of the outstanding profits, capital, stock, or other ownership interest in the QNBV that is the recipient of the applicant’s investment. </a:t>
            </a:r>
          </a:p>
          <a:p>
            <a:pPr lvl="1">
              <a:lnSpc>
                <a:spcPct val="120000"/>
              </a:lnSpc>
            </a:pPr>
            <a:r>
              <a:rPr lang="en-US" sz="6400" dirty="0">
                <a:solidFill>
                  <a:srgbClr val="1A3F5F"/>
                </a:solidFill>
              </a:rPr>
              <a:t>The Internal Revenue Code defines members of family as follows: </a:t>
            </a:r>
          </a:p>
          <a:p>
            <a:pPr lvl="2">
              <a:lnSpc>
                <a:spcPct val="120000"/>
              </a:lnSpc>
            </a:pPr>
            <a:r>
              <a:rPr lang="en-US" sz="6400" dirty="0">
                <a:solidFill>
                  <a:srgbClr val="1A3F5F"/>
                </a:solidFill>
              </a:rPr>
              <a:t>A spouse (other than a spouse who is legally separated from the individual under a decree of divorce or separate maintenance), and</a:t>
            </a:r>
          </a:p>
          <a:p>
            <a:pPr lvl="2">
              <a:lnSpc>
                <a:spcPct val="120000"/>
              </a:lnSpc>
            </a:pPr>
            <a:r>
              <a:rPr lang="en-US" sz="6400" dirty="0">
                <a:solidFill>
                  <a:srgbClr val="1A3F5F"/>
                </a:solidFill>
              </a:rPr>
              <a:t>Children, grandchildren and parents.</a:t>
            </a:r>
          </a:p>
          <a:p>
            <a:pPr lvl="2">
              <a:lnSpc>
                <a:spcPct val="120000"/>
              </a:lnSpc>
            </a:pPr>
            <a:r>
              <a:rPr lang="en-US" sz="6400" dirty="0">
                <a:solidFill>
                  <a:srgbClr val="1A3F5F"/>
                </a:solidFill>
              </a:rPr>
              <a:t>(A legally adopted child of an individual shall be treated as a child of such individual by blood.)</a:t>
            </a:r>
          </a:p>
          <a:p>
            <a:pPr marL="0" indent="0">
              <a:buNone/>
            </a:pPr>
            <a:endParaRPr lang="en-US" sz="6400" b="1" dirty="0">
              <a:solidFill>
                <a:srgbClr val="1A3F5F"/>
              </a:solidFill>
            </a:endParaRPr>
          </a:p>
          <a:p>
            <a:pPr marL="0" indent="0">
              <a:buNone/>
            </a:pPr>
            <a:r>
              <a:rPr lang="en-US" sz="6400" b="1" dirty="0">
                <a:solidFill>
                  <a:srgbClr val="1A3F5F"/>
                </a:solidFill>
              </a:rPr>
              <a:t>Partnership, Estate, or Trust</a:t>
            </a:r>
            <a:endParaRPr lang="en-US" sz="6400" dirty="0">
              <a:solidFill>
                <a:srgbClr val="1A3F5F"/>
              </a:solidFill>
            </a:endParaRPr>
          </a:p>
          <a:p>
            <a:pPr marL="0" indent="0">
              <a:lnSpc>
                <a:spcPct val="120000"/>
              </a:lnSpc>
              <a:buNone/>
            </a:pPr>
            <a:r>
              <a:rPr lang="en-US" sz="6400" dirty="0">
                <a:solidFill>
                  <a:srgbClr val="1A3F5F"/>
                </a:solidFill>
              </a:rPr>
              <a:t>A partnership, estate, or trust and any partner or beneficiary, if the partnership, estate, or trust and its partners or beneficiaries own directly, indirectly, beneficially, or constructively, in the aggregate, at least 50% of the profits, capital, stock, or other ownership interest in the QNBV that is the recipient of the applicant’s investment.</a:t>
            </a:r>
            <a:endParaRPr lang="en-US" sz="6400" b="1" dirty="0">
              <a:solidFill>
                <a:srgbClr val="1A3F5F"/>
              </a:solidFill>
            </a:endParaRPr>
          </a:p>
          <a:p>
            <a:endParaRPr lang="en-US" dirty="0"/>
          </a:p>
        </p:txBody>
      </p:sp>
      <p:sp>
        <p:nvSpPr>
          <p:cNvPr id="5" name="Title 4">
            <a:extLst>
              <a:ext uri="{FF2B5EF4-FFF2-40B4-BE49-F238E27FC236}">
                <a16:creationId xmlns:a16="http://schemas.microsoft.com/office/drawing/2014/main" id="{C0995640-8955-EB51-3453-7033A19510D0}"/>
              </a:ext>
            </a:extLst>
          </p:cNvPr>
          <p:cNvSpPr txBox="1">
            <a:spLocks noGrp="1"/>
          </p:cNvSpPr>
          <p:nvPr>
            <p:ph type="title"/>
          </p:nvPr>
        </p:nvSpPr>
        <p:spPr>
          <a:xfrm>
            <a:off x="620713" y="504825"/>
            <a:ext cx="10950575" cy="490538"/>
          </a:xfrm>
          <a:prstGeom prst="rect">
            <a:avLst/>
          </a:prstGeom>
          <a:noFill/>
        </p:spPr>
        <p:txBody>
          <a:bodyPr wrap="square" rtlCol="0">
            <a:spAutoFit/>
          </a:bodyPr>
          <a:lstStyle/>
          <a:p>
            <a:pPr algn="ctr"/>
            <a:r>
              <a:rPr lang="en-US" sz="3600" b="1" dirty="0">
                <a:solidFill>
                  <a:schemeClr val="accent1"/>
                </a:solidFill>
              </a:rPr>
              <a:t>Eligibility Requirements for Investors</a:t>
            </a:r>
          </a:p>
        </p:txBody>
      </p:sp>
    </p:spTree>
    <p:extLst>
      <p:ext uri="{BB962C8B-B14F-4D97-AF65-F5344CB8AC3E}">
        <p14:creationId xmlns:p14="http://schemas.microsoft.com/office/powerpoint/2010/main" val="42109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r>
              <a:rPr lang="en-US" dirty="0">
                <a:solidFill>
                  <a:srgbClr val="0A4B6F"/>
                </a:solidFill>
                <a:cs typeface="Aharoni" panose="020B0604020202020204" pitchFamily="2" charset="-79"/>
              </a:rPr>
              <a:t>What would constitute a qualifying investment?</a:t>
            </a:r>
            <a:r>
              <a:rPr lang="en-US" sz="4000" dirty="0">
                <a:solidFill>
                  <a:srgbClr val="0A4B6F"/>
                </a:solidFill>
                <a:latin typeface="Franklin Gothic Medium" panose="020B0603020102020204" pitchFamily="34" charset="0"/>
                <a:cs typeface="Aharoni" panose="020B0604020202020204" pitchFamily="2" charset="-79"/>
              </a:rPr>
              <a:t> </a:t>
            </a:r>
            <a:endParaRPr lang="en-US" sz="4000" dirty="0"/>
          </a:p>
        </p:txBody>
      </p:sp>
      <p:sp>
        <p:nvSpPr>
          <p:cNvPr id="4" name="Text Placeholder 3">
            <a:extLst>
              <a:ext uri="{FF2B5EF4-FFF2-40B4-BE49-F238E27FC236}">
                <a16:creationId xmlns:a16="http://schemas.microsoft.com/office/drawing/2014/main" id="{21A82C4D-3494-4115-A6D1-0DBD4D10DA71}"/>
              </a:ext>
            </a:extLst>
          </p:cNvPr>
          <p:cNvSpPr>
            <a:spLocks noGrp="1"/>
          </p:cNvSpPr>
          <p:nvPr>
            <p:ph type="body" sz="half" idx="2"/>
          </p:nvPr>
        </p:nvSpPr>
        <p:spPr>
          <a:xfrm>
            <a:off x="7276980" y="1626628"/>
            <a:ext cx="4297291" cy="3811588"/>
          </a:xfrm>
        </p:spPr>
        <p:txBody>
          <a:bodyPr>
            <a:noAutofit/>
          </a:bodyPr>
          <a:lstStyle/>
          <a:p>
            <a:pPr marL="0" indent="0" algn="ctr">
              <a:buNone/>
            </a:pPr>
            <a:r>
              <a:rPr lang="en-US" dirty="0">
                <a:solidFill>
                  <a:schemeClr val="accent1"/>
                </a:solidFill>
              </a:rPr>
              <a:t>Investment cannot be less than $10,000</a:t>
            </a:r>
          </a:p>
          <a:p>
            <a:pPr marL="0" indent="0" algn="ctr">
              <a:buNone/>
            </a:pPr>
            <a:endParaRPr lang="en-US" dirty="0">
              <a:solidFill>
                <a:schemeClr val="accent1"/>
              </a:solidFill>
            </a:endParaRPr>
          </a:p>
          <a:p>
            <a:pPr marL="0" indent="0" algn="ctr">
              <a:buNone/>
            </a:pPr>
            <a:r>
              <a:rPr lang="en-US" dirty="0">
                <a:solidFill>
                  <a:schemeClr val="accent1"/>
                </a:solidFill>
              </a:rPr>
              <a:t>Investment cannot be more than $2,000,000</a:t>
            </a:r>
          </a:p>
          <a:p>
            <a:pPr marL="0" indent="0">
              <a:buNone/>
            </a:pPr>
            <a:endParaRPr lang="en-US" sz="2800" dirty="0">
              <a:solidFill>
                <a:srgbClr val="0A4B6F"/>
              </a:solidFill>
              <a:latin typeface="Franklin Gothic Book" panose="020B0503020102020204" pitchFamily="34" charset="0"/>
            </a:endParaRPr>
          </a:p>
        </p:txBody>
      </p:sp>
      <p:pic>
        <p:nvPicPr>
          <p:cNvPr id="1026" name="Picture 2" descr="An Easy Way to Back Up Co-Workers in the Boardroom | Ladyclever">
            <a:extLst>
              <a:ext uri="{FF2B5EF4-FFF2-40B4-BE49-F238E27FC236}">
                <a16:creationId xmlns:a16="http://schemas.microsoft.com/office/drawing/2014/main" id="{5F73A6B2-F09D-F41C-1CB3-AE6CE3BF5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62" y="1615611"/>
            <a:ext cx="5714592" cy="38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2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B9AB-549E-41B7-AC1B-1620D3319884}"/>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6" name="TextBox 5">
            <a:extLst>
              <a:ext uri="{FF2B5EF4-FFF2-40B4-BE49-F238E27FC236}">
                <a16:creationId xmlns:a16="http://schemas.microsoft.com/office/drawing/2014/main" id="{F0DAE2B5-7BF0-3AA0-6E62-5D5B87C5545B}"/>
              </a:ext>
            </a:extLst>
          </p:cNvPr>
          <p:cNvSpPr txBox="1"/>
          <p:nvPr/>
        </p:nvSpPr>
        <p:spPr>
          <a:xfrm>
            <a:off x="882804" y="1231816"/>
            <a:ext cx="10426391" cy="4031873"/>
          </a:xfrm>
          <a:prstGeom prst="rect">
            <a:avLst/>
          </a:prstGeom>
          <a:noFill/>
        </p:spPr>
        <p:txBody>
          <a:bodyPr wrap="square">
            <a:spAutoFit/>
          </a:bodyPr>
          <a:lstStyle/>
          <a:p>
            <a:r>
              <a:rPr lang="en-US" sz="1600" b="1" dirty="0">
                <a:solidFill>
                  <a:srgbClr val="1A3F5F"/>
                </a:solidFill>
              </a:rPr>
              <a:t>“Related Member” </a:t>
            </a:r>
          </a:p>
          <a:p>
            <a:endParaRPr lang="en-US" sz="1600" b="1" dirty="0">
              <a:solidFill>
                <a:srgbClr val="1A3F5F"/>
              </a:solidFill>
            </a:endParaRPr>
          </a:p>
          <a:p>
            <a:r>
              <a:rPr lang="en-US" sz="1600" b="1" dirty="0">
                <a:solidFill>
                  <a:srgbClr val="1A3F5F"/>
                </a:solidFill>
              </a:rPr>
              <a:t>Corporation</a:t>
            </a:r>
          </a:p>
          <a:p>
            <a:r>
              <a:rPr lang="en-US" sz="1600" dirty="0">
                <a:solidFill>
                  <a:srgbClr val="1A3F5F"/>
                </a:solidFill>
              </a:rPr>
              <a:t>A corporation and any party related to the corporation in a manner that would require an attribution of stock from the corporation under the attribution rules of Section 318 of the Internal Revenue Code, if the applicant and any other related member own, in the aggregate, directly, indirectly, beneficially, or constructively, at least 50% of the value of the outstanding stock of the QNBV that is the recipient of the applicant’s investment. </a:t>
            </a:r>
          </a:p>
          <a:p>
            <a:r>
              <a:rPr lang="en-US" sz="1600" dirty="0">
                <a:solidFill>
                  <a:srgbClr val="1A3F5F"/>
                </a:solidFill>
              </a:rPr>
              <a:t>The Internal Revenue Code notes attribution from corporations as follows: </a:t>
            </a:r>
          </a:p>
          <a:p>
            <a:pPr lvl="1"/>
            <a:r>
              <a:rPr lang="en-US" sz="1600" dirty="0">
                <a:solidFill>
                  <a:srgbClr val="1A3F5F"/>
                </a:solidFill>
              </a:rPr>
              <a:t>If 50 percent or more in value of the stock in a corporation is owned, directly or indirectly, by or for any person, such person shall be considered as owning the stock owned, directly or indirectly, by or for such corporation, in that proportion which the value of the stock which such person so owns bears to the value of all the stock in such corporation. </a:t>
            </a:r>
          </a:p>
          <a:p>
            <a:pPr lvl="1"/>
            <a:r>
              <a:rPr lang="en-US" sz="1600" dirty="0">
                <a:solidFill>
                  <a:srgbClr val="1A3F5F"/>
                </a:solidFill>
              </a:rPr>
              <a:t>A corporation and any party related to that corporation in a manner that would require an attribution of stock from the corporation to the party or from the party to the corporation under the attribution rules of Section 318 of the Internal Revenue Code, if the corporation and all such related parties own, in the aggregate, at least 50% of the profits, capital, stock or other ownership interest in the QNBV that is the recipient of the applicant’s investment.</a:t>
            </a:r>
          </a:p>
        </p:txBody>
      </p:sp>
    </p:spTree>
    <p:extLst>
      <p:ext uri="{BB962C8B-B14F-4D97-AF65-F5344CB8AC3E}">
        <p14:creationId xmlns:p14="http://schemas.microsoft.com/office/powerpoint/2010/main" val="2843382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EAF5-B16F-C6DC-257D-CB821D5CDA02}"/>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4" name="Text Placeholder 3">
            <a:extLst>
              <a:ext uri="{FF2B5EF4-FFF2-40B4-BE49-F238E27FC236}">
                <a16:creationId xmlns:a16="http://schemas.microsoft.com/office/drawing/2014/main" id="{31BF7FFC-F829-E1A6-F08A-7370DBF4953E}"/>
              </a:ext>
            </a:extLst>
          </p:cNvPr>
          <p:cNvSpPr>
            <a:spLocks noGrp="1"/>
          </p:cNvSpPr>
          <p:nvPr>
            <p:ph type="body" sz="half" idx="2"/>
          </p:nvPr>
        </p:nvSpPr>
        <p:spPr>
          <a:xfrm>
            <a:off x="735980" y="1460810"/>
            <a:ext cx="10208246" cy="3950978"/>
          </a:xfrm>
        </p:spPr>
        <p:txBody>
          <a:bodyPr>
            <a:normAutofit/>
          </a:bodyPr>
          <a:lstStyle/>
          <a:p>
            <a:pPr marL="0" indent="0">
              <a:buNone/>
            </a:pPr>
            <a:r>
              <a:rPr lang="en-US" sz="1600" b="1" dirty="0">
                <a:solidFill>
                  <a:srgbClr val="1A3F5F"/>
                </a:solidFill>
              </a:rPr>
              <a:t>“Related Member” </a:t>
            </a:r>
          </a:p>
          <a:p>
            <a:pPr marL="0" indent="0">
              <a:buNone/>
            </a:pPr>
            <a:endParaRPr lang="en-US" sz="1600" b="1" dirty="0">
              <a:solidFill>
                <a:srgbClr val="1A3F5F"/>
              </a:solidFill>
            </a:endParaRPr>
          </a:p>
          <a:p>
            <a:pPr marL="0" indent="0">
              <a:buNone/>
            </a:pPr>
            <a:r>
              <a:rPr lang="en-US" sz="1600" b="1" dirty="0">
                <a:solidFill>
                  <a:srgbClr val="1A3F5F"/>
                </a:solidFill>
              </a:rPr>
              <a:t>Person</a:t>
            </a:r>
          </a:p>
          <a:p>
            <a:pPr marL="0" indent="0">
              <a:lnSpc>
                <a:spcPct val="100000"/>
              </a:lnSpc>
              <a:buNone/>
            </a:pPr>
            <a:r>
              <a:rPr lang="en-US" sz="1600" dirty="0">
                <a:solidFill>
                  <a:srgbClr val="1A3F5F"/>
                </a:solidFill>
              </a:rPr>
              <a:t>A person to or from whom there is an attribution of ownership of stock in the QNBV that is the recipient of the applicant’s investment in accordance with Section 1563(e) of the Internal Revenue Code, except that for purposes of determining whether a person is a related member under this paragraph, “20%” shall be substituted for “5%” whenever “5%” appears in Section 1563(e) of the Internal Revenue Code.</a:t>
            </a:r>
          </a:p>
          <a:p>
            <a:endParaRPr lang="en-US" dirty="0"/>
          </a:p>
        </p:txBody>
      </p:sp>
    </p:spTree>
    <p:extLst>
      <p:ext uri="{BB962C8B-B14F-4D97-AF65-F5344CB8AC3E}">
        <p14:creationId xmlns:p14="http://schemas.microsoft.com/office/powerpoint/2010/main" val="381013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DB01F43-CCB8-E7C6-02CB-06FE67FDE6F6}"/>
              </a:ext>
            </a:extLst>
          </p:cNvPr>
          <p:cNvSpPr>
            <a:spLocks noGrp="1"/>
          </p:cNvSpPr>
          <p:nvPr>
            <p:ph type="body" sz="half" idx="2"/>
          </p:nvPr>
        </p:nvSpPr>
        <p:spPr>
          <a:xfrm>
            <a:off x="3557239" y="2670717"/>
            <a:ext cx="4431913" cy="2235820"/>
          </a:xfrm>
        </p:spPr>
        <p:txBody>
          <a:bodyPr/>
          <a:lstStyle/>
          <a:p>
            <a:pPr marL="0" indent="0" algn="ctr">
              <a:buNone/>
            </a:pPr>
            <a:r>
              <a:rPr lang="en-US" b="1" dirty="0">
                <a:solidFill>
                  <a:srgbClr val="1A3F5F"/>
                </a:solidFill>
              </a:rPr>
              <a:t>Eligible investments are those that meet the following five requirements: </a:t>
            </a:r>
            <a:endParaRPr lang="en-US" dirty="0">
              <a:solidFill>
                <a:srgbClr val="1A3F5F"/>
              </a:solidFill>
            </a:endParaRPr>
          </a:p>
        </p:txBody>
      </p:sp>
    </p:spTree>
    <p:extLst>
      <p:ext uri="{BB962C8B-B14F-4D97-AF65-F5344CB8AC3E}">
        <p14:creationId xmlns:p14="http://schemas.microsoft.com/office/powerpoint/2010/main" val="1679720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9316-8F5B-C0C9-47DE-EC8F0BC8E979}"/>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5" name="Text Placeholder 4">
            <a:extLst>
              <a:ext uri="{FF2B5EF4-FFF2-40B4-BE49-F238E27FC236}">
                <a16:creationId xmlns:a16="http://schemas.microsoft.com/office/drawing/2014/main" id="{A6081C90-DCE6-DA15-DE52-58A24AB6EA35}"/>
              </a:ext>
            </a:extLst>
          </p:cNvPr>
          <p:cNvSpPr txBox="1">
            <a:spLocks noGrp="1"/>
          </p:cNvSpPr>
          <p:nvPr>
            <p:ph type="body" sz="half" idx="2"/>
          </p:nvPr>
        </p:nvSpPr>
        <p:spPr>
          <a:xfrm>
            <a:off x="3570794" y="2759038"/>
            <a:ext cx="3974713" cy="1255728"/>
          </a:xfrm>
          <a:prstGeom prst="rect">
            <a:avLst/>
          </a:prstGeom>
          <a:noFill/>
        </p:spPr>
        <p:txBody>
          <a:bodyPr wrap="square" rtlCol="0">
            <a:spAutoFit/>
          </a:bodyPr>
          <a:lstStyle/>
          <a:p>
            <a:pPr lvl="1" algn="ctr"/>
            <a:r>
              <a:rPr lang="en-US" sz="2800" b="1" dirty="0">
                <a:solidFill>
                  <a:srgbClr val="1A3F5F"/>
                </a:solidFill>
              </a:rPr>
              <a:t>1. Investments must be made in a certified QNBV. </a:t>
            </a:r>
          </a:p>
        </p:txBody>
      </p:sp>
    </p:spTree>
    <p:extLst>
      <p:ext uri="{BB962C8B-B14F-4D97-AF65-F5344CB8AC3E}">
        <p14:creationId xmlns:p14="http://schemas.microsoft.com/office/powerpoint/2010/main" val="3816084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DB07-8712-7E4B-139B-0D455467C381}"/>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4" name="Text Placeholder 3">
            <a:extLst>
              <a:ext uri="{FF2B5EF4-FFF2-40B4-BE49-F238E27FC236}">
                <a16:creationId xmlns:a16="http://schemas.microsoft.com/office/drawing/2014/main" id="{34C24791-F3A8-70A5-F709-67FA8ABADA70}"/>
              </a:ext>
            </a:extLst>
          </p:cNvPr>
          <p:cNvSpPr>
            <a:spLocks noGrp="1"/>
          </p:cNvSpPr>
          <p:nvPr>
            <p:ph type="body" sz="half" idx="2"/>
          </p:nvPr>
        </p:nvSpPr>
        <p:spPr>
          <a:xfrm>
            <a:off x="3554381" y="2355695"/>
            <a:ext cx="4353854" cy="2146610"/>
          </a:xfrm>
        </p:spPr>
        <p:txBody>
          <a:bodyPr>
            <a:normAutofit lnSpcReduction="10000"/>
          </a:bodyPr>
          <a:lstStyle/>
          <a:p>
            <a:pPr marL="0" indent="0" algn="ctr">
              <a:buNone/>
            </a:pPr>
            <a:r>
              <a:rPr lang="en-US" sz="2800" b="1" dirty="0">
                <a:solidFill>
                  <a:srgbClr val="1A3F5F"/>
                </a:solidFill>
              </a:rPr>
              <a:t>2. Investments must be made on, or after the date the QNBV was certified to participate in the program and within the eligible calendar year.</a:t>
            </a:r>
          </a:p>
          <a:p>
            <a:endParaRPr lang="en-US" dirty="0"/>
          </a:p>
        </p:txBody>
      </p:sp>
    </p:spTree>
    <p:extLst>
      <p:ext uri="{BB962C8B-B14F-4D97-AF65-F5344CB8AC3E}">
        <p14:creationId xmlns:p14="http://schemas.microsoft.com/office/powerpoint/2010/main" val="888062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39887-0A5C-6B35-479D-64F65C172A39}"/>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4" name="Text Placeholder 3">
            <a:extLst>
              <a:ext uri="{FF2B5EF4-FFF2-40B4-BE49-F238E27FC236}">
                <a16:creationId xmlns:a16="http://schemas.microsoft.com/office/drawing/2014/main" id="{C341A828-1321-227F-B8EE-3C94B0118194}"/>
              </a:ext>
            </a:extLst>
          </p:cNvPr>
          <p:cNvSpPr>
            <a:spLocks noGrp="1"/>
          </p:cNvSpPr>
          <p:nvPr>
            <p:ph type="body" sz="half" idx="2"/>
          </p:nvPr>
        </p:nvSpPr>
        <p:spPr>
          <a:xfrm>
            <a:off x="3845040" y="2246966"/>
            <a:ext cx="4403610" cy="3811588"/>
          </a:xfrm>
        </p:spPr>
        <p:txBody>
          <a:bodyPr/>
          <a:lstStyle/>
          <a:p>
            <a:pPr marL="0" indent="0" algn="ctr">
              <a:buNone/>
            </a:pPr>
            <a:r>
              <a:rPr lang="en-US" sz="2800" b="1" dirty="0">
                <a:solidFill>
                  <a:srgbClr val="1A3F5F"/>
                </a:solidFill>
              </a:rPr>
              <a:t>3. Investment must be a minimum of $10,000 (and the basis for any single investment cannot exceed $2,000,000).</a:t>
            </a:r>
          </a:p>
          <a:p>
            <a:endParaRPr lang="en-US" dirty="0"/>
          </a:p>
        </p:txBody>
      </p:sp>
    </p:spTree>
    <p:extLst>
      <p:ext uri="{BB962C8B-B14F-4D97-AF65-F5344CB8AC3E}">
        <p14:creationId xmlns:p14="http://schemas.microsoft.com/office/powerpoint/2010/main" val="259114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DC55-65FC-310A-57EE-9889FFA34069}"/>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4" name="Text Placeholder 3">
            <a:extLst>
              <a:ext uri="{FF2B5EF4-FFF2-40B4-BE49-F238E27FC236}">
                <a16:creationId xmlns:a16="http://schemas.microsoft.com/office/drawing/2014/main" id="{AFD83B9B-60E2-CAE2-1548-C091068B8D4B}"/>
              </a:ext>
            </a:extLst>
          </p:cNvPr>
          <p:cNvSpPr>
            <a:spLocks noGrp="1"/>
          </p:cNvSpPr>
          <p:nvPr>
            <p:ph type="body" sz="half" idx="2"/>
          </p:nvPr>
        </p:nvSpPr>
        <p:spPr>
          <a:xfrm>
            <a:off x="3867345" y="2313876"/>
            <a:ext cx="3932237" cy="3811588"/>
          </a:xfrm>
        </p:spPr>
        <p:txBody>
          <a:bodyPr/>
          <a:lstStyle/>
          <a:p>
            <a:pPr marL="0" indent="0" algn="ctr">
              <a:buNone/>
            </a:pPr>
            <a:r>
              <a:rPr lang="en-US" sz="2800" b="1" dirty="0">
                <a:solidFill>
                  <a:srgbClr val="1A3F5F"/>
                </a:solidFill>
              </a:rPr>
              <a:t>4. Investment must remain (except in the event of a “qualifying liquidity event”) in the QNBV for a minimum of 3 years.</a:t>
            </a:r>
          </a:p>
          <a:p>
            <a:endParaRPr lang="en-US" dirty="0"/>
          </a:p>
        </p:txBody>
      </p:sp>
    </p:spTree>
    <p:extLst>
      <p:ext uri="{BB962C8B-B14F-4D97-AF65-F5344CB8AC3E}">
        <p14:creationId xmlns:p14="http://schemas.microsoft.com/office/powerpoint/2010/main" val="355288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213F-51A4-40AA-24E2-FFD6988B8CF6}"/>
              </a:ext>
            </a:extLst>
          </p:cNvPr>
          <p:cNvSpPr>
            <a:spLocks noGrp="1"/>
          </p:cNvSpPr>
          <p:nvPr>
            <p:ph type="title"/>
          </p:nvPr>
        </p:nvSpPr>
        <p:spPr/>
        <p:txBody>
          <a:bodyPr/>
          <a:lstStyle/>
          <a:p>
            <a:r>
              <a:rPr lang="en-US" sz="4000" b="1" dirty="0">
                <a:solidFill>
                  <a:schemeClr val="accent1"/>
                </a:solidFill>
              </a:rPr>
              <a:t>Eligibility Requirements for Investors</a:t>
            </a:r>
            <a:endParaRPr lang="en-US" dirty="0"/>
          </a:p>
        </p:txBody>
      </p:sp>
      <p:sp>
        <p:nvSpPr>
          <p:cNvPr id="4" name="Text Placeholder 3">
            <a:extLst>
              <a:ext uri="{FF2B5EF4-FFF2-40B4-BE49-F238E27FC236}">
                <a16:creationId xmlns:a16="http://schemas.microsoft.com/office/drawing/2014/main" id="{BBA4A1C4-669F-9305-E3F8-240E8F868DC8}"/>
              </a:ext>
            </a:extLst>
          </p:cNvPr>
          <p:cNvSpPr>
            <a:spLocks noGrp="1"/>
          </p:cNvSpPr>
          <p:nvPr>
            <p:ph type="body" sz="half" idx="2"/>
          </p:nvPr>
        </p:nvSpPr>
        <p:spPr>
          <a:xfrm>
            <a:off x="2004125" y="1905980"/>
            <a:ext cx="7733489" cy="3811588"/>
          </a:xfrm>
        </p:spPr>
        <p:txBody>
          <a:bodyPr>
            <a:normAutofit/>
          </a:bodyPr>
          <a:lstStyle/>
          <a:p>
            <a:pPr marL="0" indent="0" algn="ctr">
              <a:buNone/>
            </a:pPr>
            <a:r>
              <a:rPr lang="en-US" sz="3000" b="1" dirty="0">
                <a:solidFill>
                  <a:srgbClr val="1A3F5F"/>
                </a:solidFill>
              </a:rPr>
              <a:t>5. The investment must be given at a risk of loss and in consideration for an equity interest of the QNBV.  An investment is at risk of loss if its repayment depends entirely upon the success of the business operations of the QNBV.  A contingent equity investment is an investment. </a:t>
            </a:r>
          </a:p>
          <a:p>
            <a:endParaRPr lang="en-US" dirty="0"/>
          </a:p>
        </p:txBody>
      </p:sp>
    </p:spTree>
    <p:extLst>
      <p:ext uri="{BB962C8B-B14F-4D97-AF65-F5344CB8AC3E}">
        <p14:creationId xmlns:p14="http://schemas.microsoft.com/office/powerpoint/2010/main" val="1115787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8FF1-DD8B-414E-7DB1-F9D1C71F4721}"/>
              </a:ext>
            </a:extLst>
          </p:cNvPr>
          <p:cNvSpPr>
            <a:spLocks noGrp="1"/>
          </p:cNvSpPr>
          <p:nvPr>
            <p:ph type="title"/>
          </p:nvPr>
        </p:nvSpPr>
        <p:spPr>
          <a:xfrm>
            <a:off x="620713" y="1173900"/>
            <a:ext cx="10950574" cy="490539"/>
          </a:xfrm>
        </p:spPr>
        <p:txBody>
          <a:bodyPr/>
          <a:lstStyle/>
          <a:p>
            <a:r>
              <a:rPr lang="en-US" sz="4000" b="1" dirty="0">
                <a:solidFill>
                  <a:schemeClr val="accent1"/>
                </a:solidFill>
              </a:rPr>
              <a:t>Applying for the Investor Tax Credit</a:t>
            </a:r>
            <a:br>
              <a:rPr lang="en-US" sz="4000" b="1" dirty="0">
                <a:solidFill>
                  <a:schemeClr val="accent1"/>
                </a:solidFill>
              </a:rPr>
            </a:br>
            <a:endParaRPr lang="en-US" dirty="0">
              <a:solidFill>
                <a:schemeClr val="accent1"/>
              </a:solidFill>
            </a:endParaRPr>
          </a:p>
        </p:txBody>
      </p:sp>
      <p:sp>
        <p:nvSpPr>
          <p:cNvPr id="5" name="Text Placeholder 4">
            <a:extLst>
              <a:ext uri="{FF2B5EF4-FFF2-40B4-BE49-F238E27FC236}">
                <a16:creationId xmlns:a16="http://schemas.microsoft.com/office/drawing/2014/main" id="{A78845ED-DEBD-C126-7F87-C0CF2AC381FC}"/>
              </a:ext>
            </a:extLst>
          </p:cNvPr>
          <p:cNvSpPr txBox="1">
            <a:spLocks noGrp="1"/>
          </p:cNvSpPr>
          <p:nvPr>
            <p:ph type="body" sz="half" idx="2"/>
          </p:nvPr>
        </p:nvSpPr>
        <p:spPr>
          <a:xfrm>
            <a:off x="1733312" y="1630559"/>
            <a:ext cx="7934563" cy="3596882"/>
          </a:xfrm>
          <a:prstGeom prst="rect">
            <a:avLst/>
          </a:prstGeom>
          <a:noFill/>
        </p:spPr>
        <p:txBody>
          <a:bodyPr wrap="square" rtlCol="0">
            <a:spAutoFit/>
          </a:bodyPr>
          <a:lstStyle/>
          <a:p>
            <a:pPr marL="0" indent="0" algn="ctr">
              <a:buNone/>
            </a:pPr>
            <a:r>
              <a:rPr lang="en-US" sz="2400" dirty="0">
                <a:solidFill>
                  <a:srgbClr val="1A3F5F"/>
                </a:solidFill>
              </a:rPr>
              <a:t>DCEO hosts an easy-to-complete digital application portal. </a:t>
            </a:r>
          </a:p>
          <a:p>
            <a:pPr marL="0" indent="0" algn="ctr">
              <a:buNone/>
            </a:pPr>
            <a:endParaRPr lang="en-US" sz="2400" dirty="0">
              <a:solidFill>
                <a:srgbClr val="1A3F5F"/>
              </a:solidFill>
            </a:endParaRPr>
          </a:p>
          <a:p>
            <a:pPr marL="0" indent="0" algn="ctr">
              <a:buNone/>
            </a:pPr>
            <a:r>
              <a:rPr lang="en-US" sz="2400" dirty="0">
                <a:solidFill>
                  <a:srgbClr val="1A3F5F"/>
                </a:solidFill>
              </a:rPr>
              <a:t>Tax credits are issued on a first-come, first-serve basis and will be 25% (35% for set-asides) of the investment made into a QNBV so long as the investor and investment meet eligibility criteria, and the program has not reached its issuance limit of $15,000,000 in tax credits. </a:t>
            </a:r>
          </a:p>
          <a:p>
            <a:pPr marL="0" indent="0" algn="ctr">
              <a:buNone/>
            </a:pPr>
            <a:endParaRPr lang="en-US" sz="2400" dirty="0">
              <a:solidFill>
                <a:srgbClr val="1A3F5F"/>
              </a:solidFill>
            </a:endParaRPr>
          </a:p>
          <a:p>
            <a:pPr marL="0" indent="0" algn="ctr">
              <a:buNone/>
            </a:pPr>
            <a:r>
              <a:rPr lang="en-US" sz="2400" dirty="0">
                <a:solidFill>
                  <a:srgbClr val="1A3F5F"/>
                </a:solidFill>
              </a:rPr>
              <a:t>Tax credits will be issued at the end of each quarter.</a:t>
            </a:r>
          </a:p>
        </p:txBody>
      </p:sp>
    </p:spTree>
    <p:extLst>
      <p:ext uri="{BB962C8B-B14F-4D97-AF65-F5344CB8AC3E}">
        <p14:creationId xmlns:p14="http://schemas.microsoft.com/office/powerpoint/2010/main" val="2445900550"/>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9C59-3D12-75FE-0A44-4DB4EBFAB0B9}"/>
              </a:ext>
            </a:extLst>
          </p:cNvPr>
          <p:cNvSpPr>
            <a:spLocks noGrp="1"/>
          </p:cNvSpPr>
          <p:nvPr>
            <p:ph type="title"/>
          </p:nvPr>
        </p:nvSpPr>
        <p:spPr/>
        <p:txBody>
          <a:bodyPr/>
          <a:lstStyle/>
          <a:p>
            <a:r>
              <a:rPr lang="en-US" dirty="0">
                <a:solidFill>
                  <a:schemeClr val="accent1"/>
                </a:solidFill>
              </a:rPr>
              <a:t>Applying for the Investor Tax Credit </a:t>
            </a:r>
          </a:p>
        </p:txBody>
      </p:sp>
      <p:graphicFrame>
        <p:nvGraphicFramePr>
          <p:cNvPr id="5" name="Table 3">
            <a:extLst>
              <a:ext uri="{FF2B5EF4-FFF2-40B4-BE49-F238E27FC236}">
                <a16:creationId xmlns:a16="http://schemas.microsoft.com/office/drawing/2014/main" id="{541E65BD-09CD-92CB-7259-23C1FBFF4A4F}"/>
              </a:ext>
            </a:extLst>
          </p:cNvPr>
          <p:cNvGraphicFramePr>
            <a:graphicFrameLocks noGrp="1"/>
          </p:cNvGraphicFramePr>
          <p:nvPr>
            <p:extLst>
              <p:ext uri="{D42A27DB-BD31-4B8C-83A1-F6EECF244321}">
                <p14:modId xmlns:p14="http://schemas.microsoft.com/office/powerpoint/2010/main" val="1508111026"/>
              </p:ext>
            </p:extLst>
          </p:nvPr>
        </p:nvGraphicFramePr>
        <p:xfrm>
          <a:off x="236477" y="1902397"/>
          <a:ext cx="11751086" cy="3053205"/>
        </p:xfrm>
        <a:graphic>
          <a:graphicData uri="http://schemas.openxmlformats.org/drawingml/2006/table">
            <a:tbl>
              <a:tblPr firstRow="1" bandRow="1">
                <a:tableStyleId>{22838BEF-8BB2-4498-84A7-C5851F593DF1}</a:tableStyleId>
              </a:tblPr>
              <a:tblGrid>
                <a:gridCol w="1535000">
                  <a:extLst>
                    <a:ext uri="{9D8B030D-6E8A-4147-A177-3AD203B41FA5}">
                      <a16:colId xmlns:a16="http://schemas.microsoft.com/office/drawing/2014/main" val="1861480135"/>
                    </a:ext>
                  </a:extLst>
                </a:gridCol>
                <a:gridCol w="10216086">
                  <a:extLst>
                    <a:ext uri="{9D8B030D-6E8A-4147-A177-3AD203B41FA5}">
                      <a16:colId xmlns:a16="http://schemas.microsoft.com/office/drawing/2014/main" val="4261295770"/>
                    </a:ext>
                  </a:extLst>
                </a:gridCol>
              </a:tblGrid>
              <a:tr h="2127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A3F5F"/>
                          </a:solidFill>
                        </a:rPr>
                        <a:t>Top Causes for Delay: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1A3F5F"/>
                          </a:solidFill>
                        </a:rPr>
                        <a:t>Using a QNBV number from a previous year. (For 2025, all QNBV numbers end with “P”.)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1A3F5F"/>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1A3F5F"/>
                          </a:solidFill>
                        </a:rPr>
                        <a:t>Date of Investment entered in application not matching date shown in proof for transfer of funds to QNBV.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1A3F5F"/>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1A3F5F"/>
                          </a:solidFill>
                        </a:rPr>
                        <a:t>Not including proof for </a:t>
                      </a:r>
                      <a:r>
                        <a:rPr lang="en-US" sz="1200" b="0" u="sng" dirty="0">
                          <a:solidFill>
                            <a:srgbClr val="1A3F5F"/>
                          </a:solidFill>
                        </a:rPr>
                        <a:t>BOTH</a:t>
                      </a:r>
                      <a:r>
                        <a:rPr lang="en-US" sz="1200" b="0" dirty="0">
                          <a:solidFill>
                            <a:srgbClr val="1A3F5F"/>
                          </a:solidFill>
                        </a:rPr>
                        <a:t> transferring and receiving of funds.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1A3F5F"/>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1A3F5F"/>
                          </a:solidFill>
                        </a:rPr>
                        <a:t>Submission of incomplete agreement.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1A3F5F"/>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1A3F5F"/>
                          </a:solidFill>
                        </a:rPr>
                        <a:t>Rounding dollar amount when entering Investment Amount in application. (Example: Entering $125,000.00 when actual investment is $124,999.01.)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1A3F5F"/>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rgbClr val="1A3F5F"/>
                          </a:solidFill>
                        </a:rPr>
                        <a:t>Not including a mandatory 3 year conversion clause for a SAFE. </a:t>
                      </a:r>
                    </a:p>
                  </a:txBody>
                  <a:tcPr/>
                </a:tc>
                <a:extLst>
                  <a:ext uri="{0D108BD9-81ED-4DB2-BD59-A6C34878D82A}">
                    <a16:rowId xmlns:a16="http://schemas.microsoft.com/office/drawing/2014/main" val="4222985141"/>
                  </a:ext>
                </a:extLst>
              </a:tr>
              <a:tr h="462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A3F5F"/>
                          </a:solidFill>
                        </a:rPr>
                        <a:t>If Approved: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1A3F5F"/>
                          </a:solidFill>
                        </a:rPr>
                        <a:t>The applicant will receive an email stating the investor application has been approved and the email will include an attached tax credit certificate stating the amount of the tax credit to which the applicant is entitled. </a:t>
                      </a:r>
                    </a:p>
                  </a:txBody>
                  <a:tcPr/>
                </a:tc>
                <a:extLst>
                  <a:ext uri="{0D108BD9-81ED-4DB2-BD59-A6C34878D82A}">
                    <a16:rowId xmlns:a16="http://schemas.microsoft.com/office/drawing/2014/main" val="2271456625"/>
                  </a:ext>
                </a:extLst>
              </a:tr>
              <a:tr h="462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A3F5F"/>
                          </a:solidFill>
                        </a:rPr>
                        <a:t>If Denied: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1A3F5F"/>
                          </a:solidFill>
                        </a:rPr>
                        <a:t>The applicant will receive an email stating the application has been denied and will provide reasoning for such determination. If the applicant would like to appeal the determination, they can do so by following the instructions provided in the denial email. </a:t>
                      </a:r>
                    </a:p>
                  </a:txBody>
                  <a:tcPr/>
                </a:tc>
                <a:extLst>
                  <a:ext uri="{0D108BD9-81ED-4DB2-BD59-A6C34878D82A}">
                    <a16:rowId xmlns:a16="http://schemas.microsoft.com/office/drawing/2014/main" val="1247238193"/>
                  </a:ext>
                </a:extLst>
              </a:tr>
            </a:tbl>
          </a:graphicData>
        </a:graphic>
      </p:graphicFrame>
    </p:spTree>
    <p:extLst>
      <p:ext uri="{BB962C8B-B14F-4D97-AF65-F5344CB8AC3E}">
        <p14:creationId xmlns:p14="http://schemas.microsoft.com/office/powerpoint/2010/main" val="3337233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C373-1854-427F-B7C3-DEF0F36CC801}"/>
              </a:ext>
            </a:extLst>
          </p:cNvPr>
          <p:cNvSpPr>
            <a:spLocks noGrp="1"/>
          </p:cNvSpPr>
          <p:nvPr>
            <p:ph type="title"/>
          </p:nvPr>
        </p:nvSpPr>
        <p:spPr>
          <a:xfrm>
            <a:off x="490467" y="606175"/>
            <a:ext cx="11360157" cy="629292"/>
          </a:xfrm>
        </p:spPr>
        <p:txBody>
          <a:bodyPr>
            <a:noAutofit/>
          </a:bodyPr>
          <a:lstStyle/>
          <a:p>
            <a:r>
              <a:rPr lang="en-US" dirty="0">
                <a:solidFill>
                  <a:schemeClr val="accent1"/>
                </a:solidFill>
              </a:rPr>
              <a:t>Set-Aside Businesses</a:t>
            </a:r>
            <a:endParaRPr lang="en-US" sz="4000" dirty="0">
              <a:solidFill>
                <a:schemeClr val="accent1"/>
              </a:solidFill>
            </a:endParaRPr>
          </a:p>
        </p:txBody>
      </p:sp>
      <p:sp>
        <p:nvSpPr>
          <p:cNvPr id="8" name="TextBox 7">
            <a:extLst>
              <a:ext uri="{FF2B5EF4-FFF2-40B4-BE49-F238E27FC236}">
                <a16:creationId xmlns:a16="http://schemas.microsoft.com/office/drawing/2014/main" id="{74743E96-111A-7B86-86F9-7357911E8132}"/>
              </a:ext>
            </a:extLst>
          </p:cNvPr>
          <p:cNvSpPr txBox="1"/>
          <p:nvPr/>
        </p:nvSpPr>
        <p:spPr>
          <a:xfrm>
            <a:off x="2597122" y="2313787"/>
            <a:ext cx="7406193" cy="400110"/>
          </a:xfrm>
          <a:prstGeom prst="rect">
            <a:avLst/>
          </a:prstGeom>
          <a:noFill/>
        </p:spPr>
        <p:txBody>
          <a:bodyPr wrap="square" rtlCol="0">
            <a:spAutoFit/>
          </a:bodyPr>
          <a:lstStyle/>
          <a:p>
            <a:pPr algn="ctr"/>
            <a:r>
              <a:rPr lang="en-US" sz="2000" b="1" dirty="0">
                <a:solidFill>
                  <a:schemeClr val="accent1"/>
                </a:solidFill>
              </a:rPr>
              <a:t>Woman-Owned, Person with a Disability-Owned Businesses*</a:t>
            </a:r>
          </a:p>
        </p:txBody>
      </p:sp>
      <p:sp>
        <p:nvSpPr>
          <p:cNvPr id="9" name="TextBox 8">
            <a:extLst>
              <a:ext uri="{FF2B5EF4-FFF2-40B4-BE49-F238E27FC236}">
                <a16:creationId xmlns:a16="http://schemas.microsoft.com/office/drawing/2014/main" id="{DBD27AEB-2DF0-4461-912E-4DBD7F6682A0}"/>
              </a:ext>
            </a:extLst>
          </p:cNvPr>
          <p:cNvSpPr txBox="1"/>
          <p:nvPr/>
        </p:nvSpPr>
        <p:spPr>
          <a:xfrm>
            <a:off x="367532" y="1468590"/>
            <a:ext cx="2347635" cy="523220"/>
          </a:xfrm>
          <a:prstGeom prst="rect">
            <a:avLst/>
          </a:prstGeom>
          <a:noFill/>
        </p:spPr>
        <p:txBody>
          <a:bodyPr wrap="square" rtlCol="0">
            <a:spAutoFit/>
          </a:bodyPr>
          <a:lstStyle/>
          <a:p>
            <a:r>
              <a:rPr lang="en-US" sz="2800" dirty="0">
                <a:solidFill>
                  <a:schemeClr val="accent1"/>
                </a:solidFill>
              </a:rPr>
              <a:t>   $2,500,000</a:t>
            </a:r>
          </a:p>
        </p:txBody>
      </p:sp>
      <p:sp>
        <p:nvSpPr>
          <p:cNvPr id="10" name="TextBox 9">
            <a:extLst>
              <a:ext uri="{FF2B5EF4-FFF2-40B4-BE49-F238E27FC236}">
                <a16:creationId xmlns:a16="http://schemas.microsoft.com/office/drawing/2014/main" id="{5436B540-6931-B755-58C9-971D30CB3D3E}"/>
              </a:ext>
            </a:extLst>
          </p:cNvPr>
          <p:cNvSpPr txBox="1"/>
          <p:nvPr/>
        </p:nvSpPr>
        <p:spPr>
          <a:xfrm>
            <a:off x="2634883" y="1538391"/>
            <a:ext cx="3969745" cy="400110"/>
          </a:xfrm>
          <a:prstGeom prst="rect">
            <a:avLst/>
          </a:prstGeom>
          <a:noFill/>
        </p:spPr>
        <p:txBody>
          <a:bodyPr wrap="square" rtlCol="0">
            <a:spAutoFit/>
          </a:bodyPr>
          <a:lstStyle/>
          <a:p>
            <a:pPr algn="ctr"/>
            <a:r>
              <a:rPr lang="en-US" sz="2000" b="1" dirty="0">
                <a:solidFill>
                  <a:schemeClr val="accent1"/>
                </a:solidFill>
              </a:rPr>
              <a:t>Minority-Owned Businesses</a:t>
            </a:r>
          </a:p>
        </p:txBody>
      </p:sp>
      <p:sp>
        <p:nvSpPr>
          <p:cNvPr id="12" name="TextBox 11">
            <a:extLst>
              <a:ext uri="{FF2B5EF4-FFF2-40B4-BE49-F238E27FC236}">
                <a16:creationId xmlns:a16="http://schemas.microsoft.com/office/drawing/2014/main" id="{5B0E66C4-6697-CF25-9E59-7FA423BF9134}"/>
              </a:ext>
            </a:extLst>
          </p:cNvPr>
          <p:cNvSpPr txBox="1"/>
          <p:nvPr/>
        </p:nvSpPr>
        <p:spPr>
          <a:xfrm>
            <a:off x="701120" y="3037493"/>
            <a:ext cx="2042345" cy="523220"/>
          </a:xfrm>
          <a:prstGeom prst="rect">
            <a:avLst/>
          </a:prstGeom>
          <a:noFill/>
        </p:spPr>
        <p:txBody>
          <a:bodyPr wrap="square" rtlCol="0">
            <a:spAutoFit/>
          </a:bodyPr>
          <a:lstStyle/>
          <a:p>
            <a:r>
              <a:rPr lang="en-US" sz="2800" dirty="0">
                <a:solidFill>
                  <a:schemeClr val="accent1"/>
                </a:solidFill>
              </a:rPr>
              <a:t>$1,250,000</a:t>
            </a:r>
          </a:p>
        </p:txBody>
      </p:sp>
      <p:sp>
        <p:nvSpPr>
          <p:cNvPr id="13" name="TextBox 12">
            <a:extLst>
              <a:ext uri="{FF2B5EF4-FFF2-40B4-BE49-F238E27FC236}">
                <a16:creationId xmlns:a16="http://schemas.microsoft.com/office/drawing/2014/main" id="{D26BCFFE-258B-988A-92E6-21E260F255A0}"/>
              </a:ext>
            </a:extLst>
          </p:cNvPr>
          <p:cNvSpPr txBox="1"/>
          <p:nvPr/>
        </p:nvSpPr>
        <p:spPr>
          <a:xfrm>
            <a:off x="656788" y="2234379"/>
            <a:ext cx="2042345" cy="523220"/>
          </a:xfrm>
          <a:prstGeom prst="rect">
            <a:avLst/>
          </a:prstGeom>
          <a:noFill/>
        </p:spPr>
        <p:txBody>
          <a:bodyPr wrap="square" rtlCol="0">
            <a:spAutoFit/>
          </a:bodyPr>
          <a:lstStyle/>
          <a:p>
            <a:r>
              <a:rPr lang="en-US" sz="2800" dirty="0">
                <a:solidFill>
                  <a:schemeClr val="accent1"/>
                </a:solidFill>
              </a:rPr>
              <a:t>$1,250,000</a:t>
            </a:r>
          </a:p>
        </p:txBody>
      </p:sp>
      <p:sp>
        <p:nvSpPr>
          <p:cNvPr id="14" name="TextBox 13">
            <a:extLst>
              <a:ext uri="{FF2B5EF4-FFF2-40B4-BE49-F238E27FC236}">
                <a16:creationId xmlns:a16="http://schemas.microsoft.com/office/drawing/2014/main" id="{C97596C8-7FF1-6765-40D6-C56B4DF97ED5}"/>
              </a:ext>
            </a:extLst>
          </p:cNvPr>
          <p:cNvSpPr txBox="1"/>
          <p:nvPr/>
        </p:nvSpPr>
        <p:spPr>
          <a:xfrm>
            <a:off x="3004423" y="3160096"/>
            <a:ext cx="3545120" cy="400110"/>
          </a:xfrm>
          <a:prstGeom prst="rect">
            <a:avLst/>
          </a:prstGeom>
          <a:noFill/>
        </p:spPr>
        <p:txBody>
          <a:bodyPr wrap="square" rtlCol="0">
            <a:spAutoFit/>
          </a:bodyPr>
          <a:lstStyle/>
          <a:p>
            <a:r>
              <a:rPr lang="en-US" sz="2000" b="1" dirty="0">
                <a:solidFill>
                  <a:schemeClr val="accent1"/>
                </a:solidFill>
              </a:rPr>
              <a:t>Rural Businesses*</a:t>
            </a:r>
          </a:p>
        </p:txBody>
      </p:sp>
      <p:sp>
        <p:nvSpPr>
          <p:cNvPr id="16" name="Text Placeholder 15">
            <a:extLst>
              <a:ext uri="{FF2B5EF4-FFF2-40B4-BE49-F238E27FC236}">
                <a16:creationId xmlns:a16="http://schemas.microsoft.com/office/drawing/2014/main" id="{B63D6796-C719-5197-0D62-C7B3EE75BAFB}"/>
              </a:ext>
            </a:extLst>
          </p:cNvPr>
          <p:cNvSpPr>
            <a:spLocks noGrp="1"/>
          </p:cNvSpPr>
          <p:nvPr>
            <p:ph type="body" sz="half" idx="2"/>
          </p:nvPr>
        </p:nvSpPr>
        <p:spPr>
          <a:xfrm>
            <a:off x="367532" y="5319609"/>
            <a:ext cx="7618522" cy="1029953"/>
          </a:xfrm>
        </p:spPr>
        <p:txBody>
          <a:bodyPr>
            <a:normAutofit/>
          </a:bodyPr>
          <a:lstStyle/>
          <a:p>
            <a:pPr marL="0" indent="0" algn="ctr">
              <a:buNone/>
            </a:pPr>
            <a:r>
              <a:rPr lang="en-US" sz="2300" dirty="0">
                <a:solidFill>
                  <a:schemeClr val="accent1"/>
                </a:solidFill>
              </a:rPr>
              <a:t>*</a:t>
            </a:r>
            <a:r>
              <a:rPr lang="en-US" sz="1800" dirty="0">
                <a:solidFill>
                  <a:schemeClr val="accent1"/>
                </a:solidFill>
              </a:rPr>
              <a:t>principal place of business in a county with population not more than 250,000.</a:t>
            </a:r>
          </a:p>
          <a:p>
            <a:endParaRPr lang="en-US" dirty="0">
              <a:solidFill>
                <a:schemeClr val="accent1"/>
              </a:solidFill>
            </a:endParaRPr>
          </a:p>
        </p:txBody>
      </p:sp>
      <p:sp>
        <p:nvSpPr>
          <p:cNvPr id="3" name="TextBox 2">
            <a:extLst>
              <a:ext uri="{FF2B5EF4-FFF2-40B4-BE49-F238E27FC236}">
                <a16:creationId xmlns:a16="http://schemas.microsoft.com/office/drawing/2014/main" id="{CA92A1B4-B6CE-590E-3388-AF854F963D89}"/>
              </a:ext>
            </a:extLst>
          </p:cNvPr>
          <p:cNvSpPr txBox="1"/>
          <p:nvPr/>
        </p:nvSpPr>
        <p:spPr>
          <a:xfrm>
            <a:off x="490467" y="4317558"/>
            <a:ext cx="7691425" cy="646331"/>
          </a:xfrm>
          <a:prstGeom prst="rect">
            <a:avLst/>
          </a:prstGeom>
          <a:noFill/>
        </p:spPr>
        <p:txBody>
          <a:bodyPr wrap="square" rtlCol="0">
            <a:spAutoFit/>
          </a:bodyPr>
          <a:lstStyle/>
          <a:p>
            <a:pPr algn="ctr"/>
            <a:r>
              <a:rPr lang="en-US" dirty="0">
                <a:solidFill>
                  <a:schemeClr val="accent1"/>
                </a:solidFill>
              </a:rPr>
              <a:t>*as defined in the Business Enterprise for Minorities, Women, and Persons with Disabilities Act - </a:t>
            </a:r>
            <a:r>
              <a:rPr lang="en-US" dirty="0">
                <a:solidFill>
                  <a:schemeClr val="accent1"/>
                </a:solidFill>
                <a:hlinkClick r:id="rId3">
                  <a:extLst>
                    <a:ext uri="{A12FA001-AC4F-418D-AE19-62706E023703}">
                      <ahyp:hlinkClr xmlns:ahyp="http://schemas.microsoft.com/office/drawing/2018/hyperlinkcolor" val="tx"/>
                    </a:ext>
                  </a:extLst>
                </a:hlinkClick>
              </a:rPr>
              <a:t>https://bit.ly/2EGTixs</a:t>
            </a:r>
            <a:endParaRPr lang="en-US" dirty="0">
              <a:solidFill>
                <a:schemeClr val="accent1"/>
              </a:solidFill>
            </a:endParaRPr>
          </a:p>
        </p:txBody>
      </p:sp>
      <p:sp>
        <p:nvSpPr>
          <p:cNvPr id="4" name="TextBox 3">
            <a:extLst>
              <a:ext uri="{FF2B5EF4-FFF2-40B4-BE49-F238E27FC236}">
                <a16:creationId xmlns:a16="http://schemas.microsoft.com/office/drawing/2014/main" id="{049A9B1E-D4C0-F130-1E13-167832C6BED6}"/>
              </a:ext>
            </a:extLst>
          </p:cNvPr>
          <p:cNvSpPr txBox="1"/>
          <p:nvPr/>
        </p:nvSpPr>
        <p:spPr>
          <a:xfrm>
            <a:off x="763325" y="5904386"/>
            <a:ext cx="7222729" cy="646331"/>
          </a:xfrm>
          <a:prstGeom prst="rect">
            <a:avLst/>
          </a:prstGeom>
          <a:noFill/>
        </p:spPr>
        <p:txBody>
          <a:bodyPr wrap="square" rtlCol="0">
            <a:spAutoFit/>
          </a:bodyPr>
          <a:lstStyle/>
          <a:p>
            <a:r>
              <a:rPr lang="en-US" dirty="0">
                <a:solidFill>
                  <a:schemeClr val="accent1"/>
                </a:solidFill>
              </a:rPr>
              <a:t>This includes all counties aside from Cook, DuPage, Lake, Will, Kane, McHenry, Winnebago, St. Clair and Madison.</a:t>
            </a:r>
          </a:p>
        </p:txBody>
      </p:sp>
    </p:spTree>
    <p:extLst>
      <p:ext uri="{BB962C8B-B14F-4D97-AF65-F5344CB8AC3E}">
        <p14:creationId xmlns:p14="http://schemas.microsoft.com/office/powerpoint/2010/main" val="3157333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C5AB-5B18-6565-E35C-1FEF307E069A}"/>
              </a:ext>
            </a:extLst>
          </p:cNvPr>
          <p:cNvSpPr>
            <a:spLocks noGrp="1"/>
          </p:cNvSpPr>
          <p:nvPr>
            <p:ph type="title"/>
          </p:nvPr>
        </p:nvSpPr>
        <p:spPr>
          <a:xfrm>
            <a:off x="620713" y="1119186"/>
            <a:ext cx="10950574" cy="490539"/>
          </a:xfrm>
        </p:spPr>
        <p:txBody>
          <a:bodyPr/>
          <a:lstStyle/>
          <a:p>
            <a:r>
              <a:rPr lang="en-US" sz="4000" b="1" dirty="0">
                <a:solidFill>
                  <a:schemeClr val="accent1"/>
                </a:solidFill>
              </a:rPr>
              <a:t>Investor Attestation</a:t>
            </a:r>
            <a:br>
              <a:rPr lang="en-US" sz="4000" b="1" dirty="0">
                <a:solidFill>
                  <a:schemeClr val="accent1"/>
                </a:solidFill>
              </a:rPr>
            </a:br>
            <a:endParaRPr lang="en-US" dirty="0">
              <a:solidFill>
                <a:schemeClr val="accent1"/>
              </a:solidFill>
            </a:endParaRPr>
          </a:p>
        </p:txBody>
      </p:sp>
      <p:sp>
        <p:nvSpPr>
          <p:cNvPr id="5" name="Text Placeholder 4">
            <a:extLst>
              <a:ext uri="{FF2B5EF4-FFF2-40B4-BE49-F238E27FC236}">
                <a16:creationId xmlns:a16="http://schemas.microsoft.com/office/drawing/2014/main" id="{75055093-BB78-10BE-466D-91A720BB5845}"/>
              </a:ext>
            </a:extLst>
          </p:cNvPr>
          <p:cNvSpPr txBox="1">
            <a:spLocks noGrp="1"/>
          </p:cNvSpPr>
          <p:nvPr>
            <p:ph type="body" sz="half" idx="2"/>
          </p:nvPr>
        </p:nvSpPr>
        <p:spPr>
          <a:xfrm>
            <a:off x="1180151" y="1836872"/>
            <a:ext cx="9965510" cy="2315506"/>
          </a:xfrm>
          <a:prstGeom prst="rect">
            <a:avLst/>
          </a:prstGeom>
          <a:noFill/>
        </p:spPr>
        <p:txBody>
          <a:bodyPr wrap="square" rtlCol="0">
            <a:spAutoFit/>
          </a:bodyPr>
          <a:lstStyle/>
          <a:p>
            <a:pPr marL="0" indent="0" algn="ctr">
              <a:buNone/>
            </a:pPr>
            <a:r>
              <a:rPr lang="en-US" sz="2400" dirty="0">
                <a:solidFill>
                  <a:srgbClr val="1A3F5F"/>
                </a:solidFill>
              </a:rPr>
              <a:t>Each investor who received tax credits through the Program must submit an </a:t>
            </a:r>
            <a:r>
              <a:rPr lang="en-US" sz="2400" i="1" dirty="0">
                <a:solidFill>
                  <a:srgbClr val="1A3F5F"/>
                </a:solidFill>
              </a:rPr>
              <a:t>Annual Attestation of Investment </a:t>
            </a:r>
            <a:r>
              <a:rPr lang="en-US" sz="2400" dirty="0">
                <a:solidFill>
                  <a:srgbClr val="1A3F5F"/>
                </a:solidFill>
              </a:rPr>
              <a:t>to the Illinois Department of Commerce and Economic Opportunity for each of the 3 years following the date of their investment into the QNBV.  The </a:t>
            </a:r>
            <a:r>
              <a:rPr lang="en-US" sz="2400" i="1" dirty="0">
                <a:solidFill>
                  <a:srgbClr val="1A3F5F"/>
                </a:solidFill>
              </a:rPr>
              <a:t>Attestation</a:t>
            </a:r>
            <a:r>
              <a:rPr lang="en-US" sz="2400" dirty="0">
                <a:solidFill>
                  <a:srgbClr val="1A3F5F"/>
                </a:solidFill>
              </a:rPr>
              <a:t> can be found on the website.</a:t>
            </a:r>
          </a:p>
          <a:p>
            <a:pPr marL="0" indent="0" algn="ctr">
              <a:buNone/>
            </a:pPr>
            <a:endParaRPr lang="en-US" sz="1800" dirty="0">
              <a:solidFill>
                <a:srgbClr val="1A3F5F"/>
              </a:solidFill>
            </a:endParaRPr>
          </a:p>
          <a:p>
            <a:endParaRPr lang="en-US" dirty="0">
              <a:solidFill>
                <a:srgbClr val="1A3F5F"/>
              </a:solidFill>
            </a:endParaRPr>
          </a:p>
        </p:txBody>
      </p:sp>
      <p:pic>
        <p:nvPicPr>
          <p:cNvPr id="4" name="Picture 3">
            <a:extLst>
              <a:ext uri="{FF2B5EF4-FFF2-40B4-BE49-F238E27FC236}">
                <a16:creationId xmlns:a16="http://schemas.microsoft.com/office/drawing/2014/main" id="{BFBB919C-6D39-F8E7-9EAB-1A8B62D4C92C}"/>
              </a:ext>
            </a:extLst>
          </p:cNvPr>
          <p:cNvPicPr>
            <a:picLocks noChangeAspect="1"/>
          </p:cNvPicPr>
          <p:nvPr/>
        </p:nvPicPr>
        <p:blipFill>
          <a:blip r:embed="rId2"/>
          <a:stretch>
            <a:fillRect/>
          </a:stretch>
        </p:blipFill>
        <p:spPr>
          <a:xfrm>
            <a:off x="1256275" y="3429000"/>
            <a:ext cx="7353901" cy="2880881"/>
          </a:xfrm>
          <a:prstGeom prst="rect">
            <a:avLst/>
          </a:prstGeom>
        </p:spPr>
      </p:pic>
      <p:sp>
        <p:nvSpPr>
          <p:cNvPr id="7" name="Right Arrow 4">
            <a:extLst>
              <a:ext uri="{FF2B5EF4-FFF2-40B4-BE49-F238E27FC236}">
                <a16:creationId xmlns:a16="http://schemas.microsoft.com/office/drawing/2014/main" id="{76AD7647-CE0B-A68F-7DB1-EC0C442C19AF}"/>
              </a:ext>
            </a:extLst>
          </p:cNvPr>
          <p:cNvSpPr/>
          <p:nvPr/>
        </p:nvSpPr>
        <p:spPr>
          <a:xfrm>
            <a:off x="559873" y="5416738"/>
            <a:ext cx="990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107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BEF2-532E-07AA-B095-6731CFFCDFA1}"/>
              </a:ext>
            </a:extLst>
          </p:cNvPr>
          <p:cNvSpPr>
            <a:spLocks noGrp="1"/>
          </p:cNvSpPr>
          <p:nvPr>
            <p:ph type="title"/>
          </p:nvPr>
        </p:nvSpPr>
        <p:spPr>
          <a:xfrm>
            <a:off x="3152040" y="3015455"/>
            <a:ext cx="10950574" cy="490539"/>
          </a:xfrm>
        </p:spPr>
        <p:txBody>
          <a:bodyPr/>
          <a:lstStyle/>
          <a:p>
            <a:r>
              <a:rPr lang="en-US" dirty="0">
                <a:solidFill>
                  <a:schemeClr val="accent1"/>
                </a:solidFill>
              </a:rPr>
              <a:t>Claiming the Tax Credit</a:t>
            </a:r>
          </a:p>
        </p:txBody>
      </p:sp>
    </p:spTree>
    <p:extLst>
      <p:ext uri="{BB962C8B-B14F-4D97-AF65-F5344CB8AC3E}">
        <p14:creationId xmlns:p14="http://schemas.microsoft.com/office/powerpoint/2010/main" val="3623633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361C-05EA-2445-8A64-12964AE5CAB3}"/>
              </a:ext>
            </a:extLst>
          </p:cNvPr>
          <p:cNvSpPr>
            <a:spLocks noGrp="1"/>
          </p:cNvSpPr>
          <p:nvPr>
            <p:ph type="title"/>
          </p:nvPr>
        </p:nvSpPr>
        <p:spPr/>
        <p:txBody>
          <a:bodyPr/>
          <a:lstStyle/>
          <a:p>
            <a:r>
              <a:rPr lang="en-US" sz="4000" b="1" dirty="0">
                <a:solidFill>
                  <a:schemeClr val="accent1"/>
                </a:solidFill>
              </a:rPr>
              <a:t>Claiming the Investor Tax Credit</a:t>
            </a:r>
            <a:endParaRPr lang="en-US" dirty="0">
              <a:solidFill>
                <a:schemeClr val="accent1"/>
              </a:solidFill>
            </a:endParaRPr>
          </a:p>
        </p:txBody>
      </p:sp>
      <p:sp>
        <p:nvSpPr>
          <p:cNvPr id="4" name="Text Placeholder 3">
            <a:extLst>
              <a:ext uri="{FF2B5EF4-FFF2-40B4-BE49-F238E27FC236}">
                <a16:creationId xmlns:a16="http://schemas.microsoft.com/office/drawing/2014/main" id="{779B96C9-3BB1-A66B-3492-C400188D62E9}"/>
              </a:ext>
            </a:extLst>
          </p:cNvPr>
          <p:cNvSpPr>
            <a:spLocks noGrp="1"/>
          </p:cNvSpPr>
          <p:nvPr>
            <p:ph type="body" sz="half" idx="2"/>
          </p:nvPr>
        </p:nvSpPr>
        <p:spPr>
          <a:xfrm>
            <a:off x="4014439" y="2190625"/>
            <a:ext cx="3460250" cy="2477062"/>
          </a:xfrm>
        </p:spPr>
        <p:txBody>
          <a:bodyPr>
            <a:normAutofit fontScale="92500" lnSpcReduction="20000"/>
          </a:bodyPr>
          <a:lstStyle/>
          <a:p>
            <a:pPr marL="0" indent="0" algn="ctr">
              <a:buNone/>
            </a:pPr>
            <a:r>
              <a:rPr lang="en-US" sz="3000" dirty="0">
                <a:solidFill>
                  <a:srgbClr val="1A3F5F"/>
                </a:solidFill>
              </a:rPr>
              <a:t>The tax credit can be applied toward the investor’s Illinois income tax liability for the taxable year in which the investment was made. </a:t>
            </a:r>
          </a:p>
          <a:p>
            <a:endParaRPr lang="en-US" dirty="0"/>
          </a:p>
        </p:txBody>
      </p:sp>
    </p:spTree>
    <p:extLst>
      <p:ext uri="{BB962C8B-B14F-4D97-AF65-F5344CB8AC3E}">
        <p14:creationId xmlns:p14="http://schemas.microsoft.com/office/powerpoint/2010/main" val="2692138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12C9-82A6-4C21-0CA1-9983FEB23C5F}"/>
              </a:ext>
            </a:extLst>
          </p:cNvPr>
          <p:cNvSpPr>
            <a:spLocks noGrp="1"/>
          </p:cNvSpPr>
          <p:nvPr>
            <p:ph type="title"/>
          </p:nvPr>
        </p:nvSpPr>
        <p:spPr/>
        <p:txBody>
          <a:bodyPr/>
          <a:lstStyle/>
          <a:p>
            <a:r>
              <a:rPr lang="en-US" sz="4000" b="1" dirty="0">
                <a:solidFill>
                  <a:schemeClr val="accent1"/>
                </a:solidFill>
              </a:rPr>
              <a:t>Claiming the Investor Tax Credit</a:t>
            </a:r>
            <a:endParaRPr lang="en-US" dirty="0"/>
          </a:p>
        </p:txBody>
      </p:sp>
      <p:sp>
        <p:nvSpPr>
          <p:cNvPr id="4" name="Text Placeholder 3">
            <a:extLst>
              <a:ext uri="{FF2B5EF4-FFF2-40B4-BE49-F238E27FC236}">
                <a16:creationId xmlns:a16="http://schemas.microsoft.com/office/drawing/2014/main" id="{4C1A3769-5DA8-2A57-BBB8-B5D059D48F40}"/>
              </a:ext>
            </a:extLst>
          </p:cNvPr>
          <p:cNvSpPr>
            <a:spLocks noGrp="1"/>
          </p:cNvSpPr>
          <p:nvPr>
            <p:ph type="body" sz="half" idx="2"/>
          </p:nvPr>
        </p:nvSpPr>
        <p:spPr>
          <a:xfrm>
            <a:off x="3889646" y="2347332"/>
            <a:ext cx="3932237" cy="3811588"/>
          </a:xfrm>
        </p:spPr>
        <p:txBody>
          <a:bodyPr/>
          <a:lstStyle/>
          <a:p>
            <a:pPr marL="0" indent="0" algn="ctr">
              <a:buNone/>
            </a:pPr>
            <a:r>
              <a:rPr lang="en-US" dirty="0">
                <a:solidFill>
                  <a:srgbClr val="1A3F5F"/>
                </a:solidFill>
              </a:rPr>
              <a:t>Although the credit may not exceed the taxpayer’s Illinois income tax liability for the taxable year</a:t>
            </a:r>
            <a:r>
              <a:rPr lang="mr-IN" dirty="0">
                <a:solidFill>
                  <a:srgbClr val="1A3F5F"/>
                </a:solidFill>
              </a:rPr>
              <a:t>…</a:t>
            </a:r>
            <a:endParaRPr lang="en-US" dirty="0">
              <a:solidFill>
                <a:srgbClr val="1A3F5F"/>
              </a:solidFill>
            </a:endParaRPr>
          </a:p>
          <a:p>
            <a:endParaRPr lang="en-US" dirty="0"/>
          </a:p>
        </p:txBody>
      </p:sp>
    </p:spTree>
    <p:extLst>
      <p:ext uri="{BB962C8B-B14F-4D97-AF65-F5344CB8AC3E}">
        <p14:creationId xmlns:p14="http://schemas.microsoft.com/office/powerpoint/2010/main" val="335926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60CB-A2F6-B10B-30B9-5FDB4F791BF0}"/>
              </a:ext>
            </a:extLst>
          </p:cNvPr>
          <p:cNvSpPr>
            <a:spLocks noGrp="1"/>
          </p:cNvSpPr>
          <p:nvPr>
            <p:ph type="title"/>
          </p:nvPr>
        </p:nvSpPr>
        <p:spPr/>
        <p:txBody>
          <a:bodyPr/>
          <a:lstStyle/>
          <a:p>
            <a:r>
              <a:rPr lang="en-US" sz="4000" b="1" dirty="0">
                <a:solidFill>
                  <a:schemeClr val="accent1"/>
                </a:solidFill>
              </a:rPr>
              <a:t>Claiming the Investor Tax Credit</a:t>
            </a:r>
            <a:endParaRPr lang="en-US" dirty="0"/>
          </a:p>
        </p:txBody>
      </p:sp>
      <p:sp>
        <p:nvSpPr>
          <p:cNvPr id="4" name="Text Placeholder 3">
            <a:extLst>
              <a:ext uri="{FF2B5EF4-FFF2-40B4-BE49-F238E27FC236}">
                <a16:creationId xmlns:a16="http://schemas.microsoft.com/office/drawing/2014/main" id="{59FF4466-3ED2-04A2-30D0-119DB71EDBA2}"/>
              </a:ext>
            </a:extLst>
          </p:cNvPr>
          <p:cNvSpPr>
            <a:spLocks noGrp="1"/>
          </p:cNvSpPr>
          <p:nvPr>
            <p:ph type="body" sz="half" idx="2"/>
          </p:nvPr>
        </p:nvSpPr>
        <p:spPr>
          <a:xfrm>
            <a:off x="3719000" y="1800922"/>
            <a:ext cx="4161534" cy="3473605"/>
          </a:xfrm>
        </p:spPr>
        <p:txBody>
          <a:bodyPr>
            <a:normAutofit lnSpcReduction="10000"/>
          </a:bodyPr>
          <a:lstStyle/>
          <a:p>
            <a:pPr marL="0" indent="0" algn="ctr">
              <a:buNone/>
            </a:pPr>
            <a:r>
              <a:rPr lang="en-US" dirty="0">
                <a:solidFill>
                  <a:srgbClr val="1A3F5F"/>
                </a:solidFill>
              </a:rPr>
              <a:t>…should the amount of the credit exceed the Illinois income tax liability for the year, the excess may be carried forward and applied to the tax liability of the 5 taxable years following the excess credit year. </a:t>
            </a:r>
          </a:p>
          <a:p>
            <a:endParaRPr lang="en-US" dirty="0"/>
          </a:p>
        </p:txBody>
      </p:sp>
    </p:spTree>
    <p:extLst>
      <p:ext uri="{BB962C8B-B14F-4D97-AF65-F5344CB8AC3E}">
        <p14:creationId xmlns:p14="http://schemas.microsoft.com/office/powerpoint/2010/main" val="3547854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1572-F656-DE60-D632-5F47D4E8E797}"/>
              </a:ext>
            </a:extLst>
          </p:cNvPr>
          <p:cNvSpPr>
            <a:spLocks noGrp="1"/>
          </p:cNvSpPr>
          <p:nvPr>
            <p:ph type="title"/>
          </p:nvPr>
        </p:nvSpPr>
        <p:spPr/>
        <p:txBody>
          <a:bodyPr/>
          <a:lstStyle/>
          <a:p>
            <a:r>
              <a:rPr lang="en-US" sz="4000" b="1" dirty="0">
                <a:solidFill>
                  <a:schemeClr val="accent1"/>
                </a:solidFill>
              </a:rPr>
              <a:t>Claiming the Investor Tax Credit</a:t>
            </a:r>
            <a:endParaRPr lang="en-US" dirty="0"/>
          </a:p>
        </p:txBody>
      </p:sp>
      <p:sp>
        <p:nvSpPr>
          <p:cNvPr id="3" name="TextBox 2">
            <a:extLst>
              <a:ext uri="{FF2B5EF4-FFF2-40B4-BE49-F238E27FC236}">
                <a16:creationId xmlns:a16="http://schemas.microsoft.com/office/drawing/2014/main" id="{C8F3806E-623A-20EC-77E2-6D0F71CAB68F}"/>
              </a:ext>
            </a:extLst>
          </p:cNvPr>
          <p:cNvSpPr txBox="1"/>
          <p:nvPr/>
        </p:nvSpPr>
        <p:spPr>
          <a:xfrm>
            <a:off x="4212301" y="2305615"/>
            <a:ext cx="3144644" cy="2246769"/>
          </a:xfrm>
          <a:prstGeom prst="rect">
            <a:avLst/>
          </a:prstGeom>
          <a:noFill/>
        </p:spPr>
        <p:txBody>
          <a:bodyPr wrap="square" rtlCol="0">
            <a:spAutoFit/>
          </a:bodyPr>
          <a:lstStyle/>
          <a:p>
            <a:pPr algn="ctr"/>
            <a:r>
              <a:rPr lang="en-US" sz="2800" dirty="0">
                <a:solidFill>
                  <a:srgbClr val="0A4B6F"/>
                </a:solidFill>
              </a:rPr>
              <a:t>The credit shall be applied to the earliest year for which there is a tax liability. </a:t>
            </a:r>
          </a:p>
        </p:txBody>
      </p:sp>
    </p:spTree>
    <p:extLst>
      <p:ext uri="{BB962C8B-B14F-4D97-AF65-F5344CB8AC3E}">
        <p14:creationId xmlns:p14="http://schemas.microsoft.com/office/powerpoint/2010/main" val="2070063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D7C0-D2B0-C7AC-2185-8CB82BB30A43}"/>
              </a:ext>
            </a:extLst>
          </p:cNvPr>
          <p:cNvSpPr>
            <a:spLocks noGrp="1"/>
          </p:cNvSpPr>
          <p:nvPr>
            <p:ph type="title"/>
          </p:nvPr>
        </p:nvSpPr>
        <p:spPr/>
        <p:txBody>
          <a:bodyPr/>
          <a:lstStyle/>
          <a:p>
            <a:r>
              <a:rPr lang="en-US" sz="4000" b="1" dirty="0">
                <a:solidFill>
                  <a:schemeClr val="accent1"/>
                </a:solidFill>
              </a:rPr>
              <a:t>Claiming the Investor Tax Credit</a:t>
            </a:r>
            <a:endParaRPr lang="en-US" dirty="0"/>
          </a:p>
        </p:txBody>
      </p:sp>
      <p:sp>
        <p:nvSpPr>
          <p:cNvPr id="4" name="Text Placeholder 3">
            <a:extLst>
              <a:ext uri="{FF2B5EF4-FFF2-40B4-BE49-F238E27FC236}">
                <a16:creationId xmlns:a16="http://schemas.microsoft.com/office/drawing/2014/main" id="{33976438-D1AB-F875-4E5B-4DF3D9B68713}"/>
              </a:ext>
            </a:extLst>
          </p:cNvPr>
          <p:cNvSpPr>
            <a:spLocks noGrp="1"/>
          </p:cNvSpPr>
          <p:nvPr>
            <p:ph type="body" sz="half" idx="2"/>
          </p:nvPr>
        </p:nvSpPr>
        <p:spPr>
          <a:xfrm>
            <a:off x="3845042" y="2291575"/>
            <a:ext cx="3932237" cy="3811588"/>
          </a:xfrm>
        </p:spPr>
        <p:txBody>
          <a:bodyPr/>
          <a:lstStyle/>
          <a:p>
            <a:pPr marL="0" indent="0" algn="ctr">
              <a:buNone/>
            </a:pPr>
            <a:r>
              <a:rPr lang="en-US" dirty="0">
                <a:solidFill>
                  <a:srgbClr val="1A3F5F"/>
                </a:solidFill>
              </a:rPr>
              <a:t>If there are credits from more than one tax year that are available to offset a liability, the earlier credit shall be applied first. </a:t>
            </a:r>
          </a:p>
          <a:p>
            <a:endParaRPr lang="en-US" dirty="0"/>
          </a:p>
        </p:txBody>
      </p:sp>
    </p:spTree>
    <p:extLst>
      <p:ext uri="{BB962C8B-B14F-4D97-AF65-F5344CB8AC3E}">
        <p14:creationId xmlns:p14="http://schemas.microsoft.com/office/powerpoint/2010/main" val="2462495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503A-0ADF-3308-A313-8185D3093814}"/>
              </a:ext>
            </a:extLst>
          </p:cNvPr>
          <p:cNvSpPr>
            <a:spLocks noGrp="1"/>
          </p:cNvSpPr>
          <p:nvPr>
            <p:ph type="title"/>
          </p:nvPr>
        </p:nvSpPr>
        <p:spPr/>
        <p:txBody>
          <a:bodyPr/>
          <a:lstStyle/>
          <a:p>
            <a:r>
              <a:rPr lang="en-US" sz="4000" b="1" dirty="0">
                <a:solidFill>
                  <a:schemeClr val="accent1"/>
                </a:solidFill>
              </a:rPr>
              <a:t>Claiming the Investor Tax Credit</a:t>
            </a:r>
            <a:endParaRPr lang="en-US" dirty="0"/>
          </a:p>
        </p:txBody>
      </p:sp>
      <p:sp>
        <p:nvSpPr>
          <p:cNvPr id="4" name="Text Placeholder 3">
            <a:extLst>
              <a:ext uri="{FF2B5EF4-FFF2-40B4-BE49-F238E27FC236}">
                <a16:creationId xmlns:a16="http://schemas.microsoft.com/office/drawing/2014/main" id="{F7A9F3BD-EF74-9281-9892-1D20AC698E11}"/>
              </a:ext>
            </a:extLst>
          </p:cNvPr>
          <p:cNvSpPr>
            <a:spLocks noGrp="1"/>
          </p:cNvSpPr>
          <p:nvPr>
            <p:ph type="body" sz="half" idx="2"/>
          </p:nvPr>
        </p:nvSpPr>
        <p:spPr>
          <a:xfrm>
            <a:off x="2854131" y="1689410"/>
            <a:ext cx="5926176" cy="3808141"/>
          </a:xfrm>
        </p:spPr>
        <p:txBody>
          <a:bodyPr>
            <a:normAutofit/>
          </a:bodyPr>
          <a:lstStyle/>
          <a:p>
            <a:pPr marL="0" indent="0" algn="ctr">
              <a:buNone/>
            </a:pPr>
            <a:r>
              <a:rPr lang="en-US" dirty="0">
                <a:solidFill>
                  <a:srgbClr val="1A3F5F"/>
                </a:solidFill>
              </a:rPr>
              <a:t>In the case of a partnership or Subchapter S Corporation, the credit is allowed to the partners or shareholders in accordance with the determination of income and distributive share of income under Sections 702 and 704 and Subchapter S of the Internal Revenue Code. </a:t>
            </a:r>
          </a:p>
          <a:p>
            <a:endParaRPr lang="en-US" dirty="0"/>
          </a:p>
        </p:txBody>
      </p:sp>
    </p:spTree>
    <p:extLst>
      <p:ext uri="{BB962C8B-B14F-4D97-AF65-F5344CB8AC3E}">
        <p14:creationId xmlns:p14="http://schemas.microsoft.com/office/powerpoint/2010/main" val="1334522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8930-DA09-7684-6A80-00F1074E98EA}"/>
              </a:ext>
            </a:extLst>
          </p:cNvPr>
          <p:cNvSpPr>
            <a:spLocks noGrp="1"/>
          </p:cNvSpPr>
          <p:nvPr>
            <p:ph type="title"/>
          </p:nvPr>
        </p:nvSpPr>
        <p:spPr>
          <a:xfrm>
            <a:off x="620713" y="515975"/>
            <a:ext cx="10950574" cy="490539"/>
          </a:xfrm>
        </p:spPr>
        <p:txBody>
          <a:bodyPr/>
          <a:lstStyle/>
          <a:p>
            <a:r>
              <a:rPr lang="en-US" sz="4000" b="1" dirty="0">
                <a:solidFill>
                  <a:schemeClr val="accent1"/>
                </a:solidFill>
              </a:rPr>
              <a:t>Claiming the Investor Tax Credit</a:t>
            </a:r>
            <a:endParaRPr lang="en-US" dirty="0"/>
          </a:p>
        </p:txBody>
      </p:sp>
      <p:sp>
        <p:nvSpPr>
          <p:cNvPr id="4" name="Text Placeholder 3">
            <a:extLst>
              <a:ext uri="{FF2B5EF4-FFF2-40B4-BE49-F238E27FC236}">
                <a16:creationId xmlns:a16="http://schemas.microsoft.com/office/drawing/2014/main" id="{C6BCFAAC-F465-33B1-E118-C1E59D775F64}"/>
              </a:ext>
            </a:extLst>
          </p:cNvPr>
          <p:cNvSpPr>
            <a:spLocks noGrp="1"/>
          </p:cNvSpPr>
          <p:nvPr>
            <p:ph type="body" sz="half" idx="2"/>
          </p:nvPr>
        </p:nvSpPr>
        <p:spPr>
          <a:xfrm>
            <a:off x="3566261" y="2572192"/>
            <a:ext cx="4529989" cy="4083631"/>
          </a:xfrm>
        </p:spPr>
        <p:txBody>
          <a:bodyPr/>
          <a:lstStyle/>
          <a:p>
            <a:pPr marL="0" indent="0" algn="ctr">
              <a:buNone/>
            </a:pPr>
            <a:r>
              <a:rPr lang="en-US" dirty="0">
                <a:solidFill>
                  <a:srgbClr val="1A3F5F"/>
                </a:solidFill>
              </a:rPr>
              <a:t>A claimant may not sell or otherwise transfer a credit award for this program to another person or entity. </a:t>
            </a:r>
          </a:p>
          <a:p>
            <a:endParaRPr lang="en-US" dirty="0"/>
          </a:p>
        </p:txBody>
      </p:sp>
    </p:spTree>
    <p:extLst>
      <p:ext uri="{BB962C8B-B14F-4D97-AF65-F5344CB8AC3E}">
        <p14:creationId xmlns:p14="http://schemas.microsoft.com/office/powerpoint/2010/main" val="1255779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AAC0-888B-BAEE-4B4B-6D0FB795808D}"/>
              </a:ext>
            </a:extLst>
          </p:cNvPr>
          <p:cNvSpPr>
            <a:spLocks noGrp="1"/>
          </p:cNvSpPr>
          <p:nvPr>
            <p:ph type="title"/>
          </p:nvPr>
        </p:nvSpPr>
        <p:spPr/>
        <p:txBody>
          <a:bodyPr/>
          <a:lstStyle/>
          <a:p>
            <a:r>
              <a:rPr lang="en-US" dirty="0">
                <a:solidFill>
                  <a:schemeClr val="accent1"/>
                </a:solidFill>
              </a:rPr>
              <a:t>Program Compliance</a:t>
            </a:r>
          </a:p>
        </p:txBody>
      </p:sp>
      <p:sp>
        <p:nvSpPr>
          <p:cNvPr id="4" name="Text Placeholder 3">
            <a:extLst>
              <a:ext uri="{FF2B5EF4-FFF2-40B4-BE49-F238E27FC236}">
                <a16:creationId xmlns:a16="http://schemas.microsoft.com/office/drawing/2014/main" id="{22EA622E-8BEB-A5BE-2F70-5D81BF0E1302}"/>
              </a:ext>
            </a:extLst>
          </p:cNvPr>
          <p:cNvSpPr>
            <a:spLocks noGrp="1"/>
          </p:cNvSpPr>
          <p:nvPr>
            <p:ph type="body" sz="half" idx="2"/>
          </p:nvPr>
        </p:nvSpPr>
        <p:spPr>
          <a:xfrm>
            <a:off x="1685925" y="1466386"/>
            <a:ext cx="8324850" cy="4086922"/>
          </a:xfrm>
        </p:spPr>
        <p:txBody>
          <a:bodyPr>
            <a:normAutofit fontScale="92500" lnSpcReduction="10000"/>
          </a:bodyPr>
          <a:lstStyle/>
          <a:p>
            <a:pPr marL="0" indent="0" algn="ctr">
              <a:lnSpc>
                <a:spcPct val="120000"/>
              </a:lnSpc>
              <a:buNone/>
            </a:pPr>
            <a:r>
              <a:rPr lang="en-US" sz="2800" b="1" dirty="0">
                <a:solidFill>
                  <a:schemeClr val="accent1"/>
                </a:solidFill>
              </a:rPr>
              <a:t>If the Illinois Department of Commerce and Economic Opportunity determines that a claimant who has received tax credits through the program </a:t>
            </a:r>
            <a:r>
              <a:rPr lang="en-US" sz="2800" b="1" u="sng" dirty="0">
                <a:solidFill>
                  <a:schemeClr val="accent1"/>
                </a:solidFill>
              </a:rPr>
              <a:t>OR</a:t>
            </a:r>
            <a:r>
              <a:rPr lang="en-US" sz="2800" b="1" dirty="0">
                <a:solidFill>
                  <a:schemeClr val="accent1"/>
                </a:solidFill>
              </a:rPr>
              <a:t> a QNBV that was the recipient of an investment through the program is not in compliance with the requirements of the program, the claimant shall pay to Illinois Department of Revenue, in the manner prescribed by Illinois Department of Revenue, the amount of the credit that the claimant received related to the investment. </a:t>
            </a:r>
          </a:p>
          <a:p>
            <a:endParaRPr lang="en-US" dirty="0"/>
          </a:p>
        </p:txBody>
      </p:sp>
    </p:spTree>
    <p:extLst>
      <p:ext uri="{BB962C8B-B14F-4D97-AF65-F5344CB8AC3E}">
        <p14:creationId xmlns:p14="http://schemas.microsoft.com/office/powerpoint/2010/main" val="292208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7A2EA-8647-4BA6-94F9-0D72E150A362}"/>
              </a:ext>
            </a:extLst>
          </p:cNvPr>
          <p:cNvSpPr>
            <a:spLocks noGrp="1"/>
          </p:cNvSpPr>
          <p:nvPr>
            <p:ph idx="1"/>
          </p:nvPr>
        </p:nvSpPr>
        <p:spPr>
          <a:xfrm>
            <a:off x="490467" y="1621385"/>
            <a:ext cx="10861745" cy="3766541"/>
          </a:xfrm>
        </p:spPr>
        <p:txBody>
          <a:bodyPr>
            <a:normAutofit/>
          </a:bodyPr>
          <a:lstStyle/>
          <a:p>
            <a:pPr marL="0" indent="0" algn="ctr">
              <a:buNone/>
            </a:pPr>
            <a:endParaRPr lang="en-US" sz="2400" dirty="0">
              <a:solidFill>
                <a:schemeClr val="accent1"/>
              </a:solidFill>
              <a:latin typeface="Franklin Gothic Book" panose="020B0503020102020204" pitchFamily="34" charset="0"/>
            </a:endParaRPr>
          </a:p>
          <a:p>
            <a:pPr marL="0" indent="0" algn="ctr">
              <a:buNone/>
            </a:pPr>
            <a:endParaRPr lang="en-US" sz="2400" dirty="0">
              <a:solidFill>
                <a:schemeClr val="accent1"/>
              </a:solidFill>
              <a:latin typeface="Franklin Gothic Book" panose="020B0503020102020204" pitchFamily="34" charset="0"/>
            </a:endParaRPr>
          </a:p>
          <a:p>
            <a:pPr marL="0" indent="0" algn="ctr">
              <a:buNone/>
            </a:pPr>
            <a:endParaRPr lang="en-US" sz="2400" dirty="0">
              <a:solidFill>
                <a:schemeClr val="accent1"/>
              </a:solidFill>
              <a:latin typeface="Franklin Gothic Book" panose="020B0503020102020204" pitchFamily="34" charset="0"/>
            </a:endParaRPr>
          </a:p>
          <a:p>
            <a:pPr marL="0" indent="0" algn="ctr">
              <a:buNone/>
            </a:pPr>
            <a:r>
              <a:rPr lang="en-US" sz="2400" dirty="0">
                <a:solidFill>
                  <a:schemeClr val="accent1"/>
                </a:solidFill>
                <a:latin typeface="Franklin Gothic Book" panose="020B0503020102020204" pitchFamily="34" charset="0"/>
              </a:rPr>
              <a:t>Investments in set-aside businesses will yield a 35% tax credit.  </a:t>
            </a:r>
          </a:p>
          <a:p>
            <a:pPr marL="0" indent="0" algn="ctr">
              <a:buNone/>
            </a:pPr>
            <a:r>
              <a:rPr lang="en-US" sz="2400" dirty="0">
                <a:solidFill>
                  <a:schemeClr val="accent1"/>
                </a:solidFill>
                <a:latin typeface="Franklin Gothic Book" panose="020B0503020102020204" pitchFamily="34" charset="0"/>
              </a:rPr>
              <a:t>All other investments will yield a 25% tax credit. </a:t>
            </a:r>
          </a:p>
        </p:txBody>
      </p:sp>
    </p:spTree>
    <p:extLst>
      <p:ext uri="{BB962C8B-B14F-4D97-AF65-F5344CB8AC3E}">
        <p14:creationId xmlns:p14="http://schemas.microsoft.com/office/powerpoint/2010/main" val="32350619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AE76-A9CB-4D2D-8386-033DA24CAB56}"/>
              </a:ext>
            </a:extLst>
          </p:cNvPr>
          <p:cNvSpPr>
            <a:spLocks noGrp="1"/>
          </p:cNvSpPr>
          <p:nvPr>
            <p:ph type="title"/>
          </p:nvPr>
        </p:nvSpPr>
        <p:spPr>
          <a:xfrm>
            <a:off x="519701" y="2708291"/>
            <a:ext cx="10515600" cy="1325563"/>
          </a:xfrm>
        </p:spPr>
        <p:txBody>
          <a:bodyPr/>
          <a:lstStyle/>
          <a:p>
            <a:pPr algn="ctr"/>
            <a:r>
              <a:rPr lang="en-US" dirty="0"/>
              <a:t>Q&amp;A</a:t>
            </a:r>
          </a:p>
        </p:txBody>
      </p:sp>
    </p:spTree>
    <p:extLst>
      <p:ext uri="{BB962C8B-B14F-4D97-AF65-F5344CB8AC3E}">
        <p14:creationId xmlns:p14="http://schemas.microsoft.com/office/powerpoint/2010/main" val="390406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51C0E06-7784-C872-5B09-A7C5D0DCFF7F}"/>
              </a:ext>
            </a:extLst>
          </p:cNvPr>
          <p:cNvSpPr txBox="1"/>
          <p:nvPr/>
        </p:nvSpPr>
        <p:spPr>
          <a:xfrm>
            <a:off x="539827" y="297455"/>
            <a:ext cx="11027884" cy="707886"/>
          </a:xfrm>
          <a:prstGeom prst="rect">
            <a:avLst/>
          </a:prstGeom>
          <a:noFill/>
        </p:spPr>
        <p:txBody>
          <a:bodyPr wrap="square" rtlCol="0">
            <a:spAutoFit/>
          </a:bodyPr>
          <a:lstStyle/>
          <a:p>
            <a:r>
              <a:rPr lang="en-US" sz="4000" b="1" dirty="0">
                <a:solidFill>
                  <a:schemeClr val="accent1"/>
                </a:solidFill>
              </a:rPr>
              <a:t>2025 Quarterly Set-Aside Allocation Goals</a:t>
            </a:r>
          </a:p>
        </p:txBody>
      </p:sp>
      <p:pic>
        <p:nvPicPr>
          <p:cNvPr id="3" name="Picture 2">
            <a:extLst>
              <a:ext uri="{FF2B5EF4-FFF2-40B4-BE49-F238E27FC236}">
                <a16:creationId xmlns:a16="http://schemas.microsoft.com/office/drawing/2014/main" id="{A680E219-5D97-6E59-FE26-C69792692CA9}"/>
              </a:ext>
            </a:extLst>
          </p:cNvPr>
          <p:cNvPicPr>
            <a:picLocks noChangeAspect="1"/>
          </p:cNvPicPr>
          <p:nvPr/>
        </p:nvPicPr>
        <p:blipFill>
          <a:blip r:embed="rId3"/>
          <a:stretch>
            <a:fillRect/>
          </a:stretch>
        </p:blipFill>
        <p:spPr>
          <a:xfrm>
            <a:off x="0" y="1826527"/>
            <a:ext cx="12192000" cy="2796115"/>
          </a:xfrm>
          <a:prstGeom prst="rect">
            <a:avLst/>
          </a:prstGeom>
        </p:spPr>
      </p:pic>
    </p:spTree>
    <p:extLst>
      <p:ext uri="{BB962C8B-B14F-4D97-AF65-F5344CB8AC3E}">
        <p14:creationId xmlns:p14="http://schemas.microsoft.com/office/powerpoint/2010/main" val="195390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6A04-2152-63F1-AE8C-97C3F4BAE73A}"/>
              </a:ext>
            </a:extLst>
          </p:cNvPr>
          <p:cNvSpPr>
            <a:spLocks noGrp="1"/>
          </p:cNvSpPr>
          <p:nvPr>
            <p:ph type="title"/>
          </p:nvPr>
        </p:nvSpPr>
        <p:spPr>
          <a:xfrm>
            <a:off x="422410" y="1656547"/>
            <a:ext cx="10950574" cy="490539"/>
          </a:xfrm>
        </p:spPr>
        <p:txBody>
          <a:bodyPr/>
          <a:lstStyle/>
          <a:p>
            <a:pPr algn="ctr"/>
            <a:r>
              <a:rPr lang="en-US" sz="4000" dirty="0">
                <a:solidFill>
                  <a:schemeClr val="accent1"/>
                </a:solidFill>
              </a:rPr>
              <a:t>Qualified New Business Venture </a:t>
            </a:r>
            <a:br>
              <a:rPr lang="en-US" sz="4000" dirty="0">
                <a:solidFill>
                  <a:schemeClr val="accent1"/>
                </a:solidFill>
              </a:rPr>
            </a:br>
            <a:r>
              <a:rPr lang="en-US" sz="4000" dirty="0">
                <a:solidFill>
                  <a:schemeClr val="accent1"/>
                </a:solidFill>
              </a:rPr>
              <a:t>(QNBV) Information</a:t>
            </a:r>
            <a:br>
              <a:rPr lang="en-US" sz="4000" dirty="0"/>
            </a:br>
            <a:endParaRPr lang="en-US" dirty="0"/>
          </a:p>
        </p:txBody>
      </p:sp>
      <p:sp>
        <p:nvSpPr>
          <p:cNvPr id="4" name="Text Placeholder 3">
            <a:extLst>
              <a:ext uri="{FF2B5EF4-FFF2-40B4-BE49-F238E27FC236}">
                <a16:creationId xmlns:a16="http://schemas.microsoft.com/office/drawing/2014/main" id="{33CB1E9C-126A-BC34-1976-A7C548BBB380}"/>
              </a:ext>
            </a:extLst>
          </p:cNvPr>
          <p:cNvSpPr>
            <a:spLocks noGrp="1"/>
          </p:cNvSpPr>
          <p:nvPr>
            <p:ph type="body" sz="half" idx="2"/>
          </p:nvPr>
        </p:nvSpPr>
        <p:spPr>
          <a:xfrm>
            <a:off x="6268600" y="2147086"/>
            <a:ext cx="5391724" cy="2652311"/>
          </a:xfrm>
        </p:spPr>
        <p:txBody>
          <a:bodyPr/>
          <a:lstStyle/>
          <a:p>
            <a:pPr marL="0" indent="0">
              <a:buNone/>
            </a:pPr>
            <a:r>
              <a:rPr lang="en-US" dirty="0">
                <a:solidFill>
                  <a:schemeClr val="accent1"/>
                </a:solidFill>
              </a:rPr>
              <a:t>All business, once accepted into the program, are called Qualified New Business Ventures.</a:t>
            </a:r>
          </a:p>
        </p:txBody>
      </p:sp>
      <p:pic>
        <p:nvPicPr>
          <p:cNvPr id="4098" name="Picture 2" descr="Happy business people laughing against white background – Lifechanyuan ...">
            <a:extLst>
              <a:ext uri="{FF2B5EF4-FFF2-40B4-BE49-F238E27FC236}">
                <a16:creationId xmlns:a16="http://schemas.microsoft.com/office/drawing/2014/main" id="{BA7FC446-425F-24E0-48B9-4F7AF2E1B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97" y="1937120"/>
            <a:ext cx="5364163" cy="3429000"/>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9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CC5878-11F7-C5A8-3D90-87B71AEE1932}"/>
              </a:ext>
            </a:extLst>
          </p:cNvPr>
          <p:cNvSpPr>
            <a:spLocks noGrp="1"/>
          </p:cNvSpPr>
          <p:nvPr>
            <p:ph type="body" sz="half" idx="2"/>
          </p:nvPr>
        </p:nvSpPr>
        <p:spPr>
          <a:xfrm>
            <a:off x="620713" y="1093224"/>
            <a:ext cx="11259239" cy="4029620"/>
          </a:xfrm>
        </p:spPr>
        <p:txBody>
          <a:bodyPr>
            <a:normAutofit/>
          </a:bodyPr>
          <a:lstStyle/>
          <a:p>
            <a:pPr marL="0" indent="0" algn="ctr">
              <a:buNone/>
            </a:pPr>
            <a:r>
              <a:rPr lang="en-US">
                <a:solidFill>
                  <a:srgbClr val="1A3F5F"/>
                </a:solidFill>
              </a:rPr>
              <a:t>A business must apply to be certified as a Qualified New Business Venture (QNBV) through the online</a:t>
            </a:r>
            <a:r>
              <a:rPr lang="en-US">
                <a:solidFill>
                  <a:schemeClr val="accent1">
                    <a:lumMod val="40000"/>
                    <a:lumOff val="60000"/>
                  </a:schemeClr>
                </a:solidFill>
              </a:rPr>
              <a:t> </a:t>
            </a:r>
            <a:r>
              <a:rPr lang="en-US">
                <a:solidFill>
                  <a:schemeClr val="accent4">
                    <a:lumMod val="50000"/>
                  </a:schemeClr>
                </a:solidFill>
                <a:hlinkClick r:id="rId3">
                  <a:extLst>
                    <a:ext uri="{A12FA001-AC4F-418D-AE19-62706E023703}">
                      <ahyp:hlinkClr xmlns:ahyp="http://schemas.microsoft.com/office/drawing/2018/hyperlinkcolor" val="tx"/>
                    </a:ext>
                  </a:extLst>
                </a:hlinkClick>
              </a:rPr>
              <a:t>application form</a:t>
            </a:r>
            <a:r>
              <a:rPr lang="en-US">
                <a:solidFill>
                  <a:schemeClr val="accent1">
                    <a:lumMod val="40000"/>
                    <a:lumOff val="60000"/>
                  </a:schemeClr>
                </a:solidFill>
              </a:rPr>
              <a:t>.</a:t>
            </a:r>
            <a:endParaRPr lang="en-US" sz="2400" b="1">
              <a:solidFill>
                <a:schemeClr val="accent1">
                  <a:lumMod val="40000"/>
                  <a:lumOff val="60000"/>
                </a:schemeClr>
              </a:solidFill>
            </a:endParaRPr>
          </a:p>
          <a:p>
            <a:endParaRPr lang="en-US" dirty="0"/>
          </a:p>
        </p:txBody>
      </p:sp>
      <p:pic>
        <p:nvPicPr>
          <p:cNvPr id="5" name="Picture 4">
            <a:extLst>
              <a:ext uri="{FF2B5EF4-FFF2-40B4-BE49-F238E27FC236}">
                <a16:creationId xmlns:a16="http://schemas.microsoft.com/office/drawing/2014/main" id="{B7758E6D-98A3-B99E-8BE5-79FF514F4804}"/>
              </a:ext>
            </a:extLst>
          </p:cNvPr>
          <p:cNvPicPr>
            <a:picLocks noChangeAspect="1"/>
          </p:cNvPicPr>
          <p:nvPr/>
        </p:nvPicPr>
        <p:blipFill>
          <a:blip r:embed="rId4"/>
          <a:stretch>
            <a:fillRect/>
          </a:stretch>
        </p:blipFill>
        <p:spPr>
          <a:xfrm>
            <a:off x="2007699" y="2544418"/>
            <a:ext cx="8176602" cy="2202511"/>
          </a:xfrm>
          <a:prstGeom prst="rect">
            <a:avLst/>
          </a:prstGeom>
          <a:ln w="228600" cap="sq" cmpd="thickThin">
            <a:solidFill>
              <a:srgbClr val="000000"/>
            </a:solidFill>
            <a:prstDash val="solid"/>
            <a:miter lim="800000"/>
          </a:ln>
          <a:effectLst>
            <a:innerShdw blurRad="76200">
              <a:srgbClr val="000000"/>
            </a:innerShdw>
          </a:effectLst>
        </p:spPr>
      </p:pic>
      <p:sp>
        <p:nvSpPr>
          <p:cNvPr id="6" name="Right Arrow 4">
            <a:extLst>
              <a:ext uri="{FF2B5EF4-FFF2-40B4-BE49-F238E27FC236}">
                <a16:creationId xmlns:a16="http://schemas.microsoft.com/office/drawing/2014/main" id="{4C0CECC9-0CD0-0E1B-829C-72B94D6E0A3D}"/>
              </a:ext>
            </a:extLst>
          </p:cNvPr>
          <p:cNvSpPr/>
          <p:nvPr/>
        </p:nvSpPr>
        <p:spPr>
          <a:xfrm>
            <a:off x="1512399" y="3107108"/>
            <a:ext cx="990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08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E2CA33-7EAB-C41A-80BC-2AC894D05D9F}"/>
              </a:ext>
            </a:extLst>
          </p:cNvPr>
          <p:cNvSpPr>
            <a:spLocks noGrp="1"/>
          </p:cNvSpPr>
          <p:nvPr>
            <p:ph type="body" sz="half" idx="2"/>
          </p:nvPr>
        </p:nvSpPr>
        <p:spPr>
          <a:xfrm>
            <a:off x="107005" y="1446212"/>
            <a:ext cx="12207199" cy="3811588"/>
          </a:xfrm>
        </p:spPr>
        <p:txBody>
          <a:bodyPr/>
          <a:lstStyle/>
          <a:p>
            <a:pPr marL="0" indent="0">
              <a:buNone/>
            </a:pPr>
            <a:r>
              <a:rPr lang="en-US" sz="1800" dirty="0">
                <a:solidFill>
                  <a:srgbClr val="1A3F5F"/>
                </a:solidFill>
              </a:rPr>
              <a:t>	A copy (left) or a screenshot (right) of a current and active Illinois Secretary of State </a:t>
            </a:r>
            <a:r>
              <a:rPr lang="en-US" sz="1800" b="1" dirty="0">
                <a:solidFill>
                  <a:srgbClr val="1A3F5F"/>
                </a:solidFill>
              </a:rPr>
              <a:t>Certificate of Good Standing</a:t>
            </a:r>
            <a:r>
              <a:rPr lang="en-US" sz="1800" dirty="0">
                <a:solidFill>
                  <a:srgbClr val="1A3F5F"/>
                </a:solidFill>
              </a:rPr>
              <a:t>.</a:t>
            </a:r>
            <a:endParaRPr lang="en-US" sz="1800" i="1" dirty="0">
              <a:solidFill>
                <a:srgbClr val="1A3F5F"/>
              </a:solidFill>
            </a:endParaRPr>
          </a:p>
          <a:p>
            <a:endParaRPr lang="en-US" dirty="0"/>
          </a:p>
        </p:txBody>
      </p:sp>
      <p:sp>
        <p:nvSpPr>
          <p:cNvPr id="5" name="TextBox 4">
            <a:extLst>
              <a:ext uri="{FF2B5EF4-FFF2-40B4-BE49-F238E27FC236}">
                <a16:creationId xmlns:a16="http://schemas.microsoft.com/office/drawing/2014/main" id="{D5A95BB0-1876-560D-A12E-6A87630C91D3}"/>
              </a:ext>
            </a:extLst>
          </p:cNvPr>
          <p:cNvSpPr txBox="1"/>
          <p:nvPr/>
        </p:nvSpPr>
        <p:spPr>
          <a:xfrm>
            <a:off x="1271160" y="508370"/>
            <a:ext cx="9649680" cy="707886"/>
          </a:xfrm>
          <a:prstGeom prst="rect">
            <a:avLst/>
          </a:prstGeom>
          <a:noFill/>
        </p:spPr>
        <p:txBody>
          <a:bodyPr wrap="square" rtlCol="0">
            <a:spAutoFit/>
          </a:bodyPr>
          <a:lstStyle/>
          <a:p>
            <a:pPr algn="ctr"/>
            <a:r>
              <a:rPr lang="en-US" sz="4000" b="1" dirty="0">
                <a:solidFill>
                  <a:schemeClr val="accent1"/>
                </a:solidFill>
              </a:rPr>
              <a:t>Documents Needed for QNBV Application</a:t>
            </a:r>
          </a:p>
        </p:txBody>
      </p:sp>
      <p:pic>
        <p:nvPicPr>
          <p:cNvPr id="7" name="Picture 6" descr="Graphical user interface, website&#10;&#10;Description automatically generated">
            <a:extLst>
              <a:ext uri="{FF2B5EF4-FFF2-40B4-BE49-F238E27FC236}">
                <a16:creationId xmlns:a16="http://schemas.microsoft.com/office/drawing/2014/main" id="{E9B98AC0-991E-EEE3-7358-9AE5D250A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336" y="2240663"/>
            <a:ext cx="5641197" cy="3017137"/>
          </a:xfrm>
          <a:prstGeom prst="rect">
            <a:avLst/>
          </a:prstGeom>
        </p:spPr>
      </p:pic>
      <p:graphicFrame>
        <p:nvGraphicFramePr>
          <p:cNvPr id="8" name="Object 7">
            <a:extLst>
              <a:ext uri="{FF2B5EF4-FFF2-40B4-BE49-F238E27FC236}">
                <a16:creationId xmlns:a16="http://schemas.microsoft.com/office/drawing/2014/main" id="{121E22FF-11FA-8DA6-A341-AE4095EC0692}"/>
              </a:ext>
            </a:extLst>
          </p:cNvPr>
          <p:cNvGraphicFramePr>
            <a:graphicFrameLocks noChangeAspect="1"/>
          </p:cNvGraphicFramePr>
          <p:nvPr>
            <p:extLst>
              <p:ext uri="{D42A27DB-BD31-4B8C-83A1-F6EECF244321}">
                <p14:modId xmlns:p14="http://schemas.microsoft.com/office/powerpoint/2010/main" val="3859813293"/>
              </p:ext>
            </p:extLst>
          </p:nvPr>
        </p:nvGraphicFramePr>
        <p:xfrm>
          <a:off x="1172467" y="2240663"/>
          <a:ext cx="3207389" cy="4151239"/>
        </p:xfrm>
        <a:graphic>
          <a:graphicData uri="http://schemas.openxmlformats.org/presentationml/2006/ole">
            <mc:AlternateContent xmlns:mc="http://schemas.openxmlformats.org/markup-compatibility/2006">
              <mc:Choice xmlns:v="urn:schemas-microsoft-com:vml" Requires="v">
                <p:oleObj name="Acrobat Document" r:id="rId4" imgW="5829108" imgH="7543672" progId="Acrobat.Document.DC">
                  <p:embed/>
                </p:oleObj>
              </mc:Choice>
              <mc:Fallback>
                <p:oleObj name="Acrobat Document" r:id="rId4" imgW="5829108" imgH="7543672" progId="Acrobat.Document.DC">
                  <p:embed/>
                  <p:pic>
                    <p:nvPicPr>
                      <p:cNvPr id="8" name="Object 7">
                        <a:extLst>
                          <a:ext uri="{FF2B5EF4-FFF2-40B4-BE49-F238E27FC236}">
                            <a16:creationId xmlns:a16="http://schemas.microsoft.com/office/drawing/2014/main" id="{121E22FF-11FA-8DA6-A341-AE4095EC0692}"/>
                          </a:ext>
                        </a:extLst>
                      </p:cNvPr>
                      <p:cNvPicPr/>
                      <p:nvPr/>
                    </p:nvPicPr>
                    <p:blipFill>
                      <a:blip r:embed="rId5"/>
                      <a:stretch>
                        <a:fillRect/>
                      </a:stretch>
                    </p:blipFill>
                    <p:spPr>
                      <a:xfrm>
                        <a:off x="1172467" y="2240663"/>
                        <a:ext cx="3207389" cy="4151239"/>
                      </a:xfrm>
                      <a:prstGeom prst="rect">
                        <a:avLst/>
                      </a:prstGeom>
                      <a:ln w="19050">
                        <a:solidFill>
                          <a:schemeClr val="accent1"/>
                        </a:solidFill>
                      </a:ln>
                    </p:spPr>
                  </p:pic>
                </p:oleObj>
              </mc:Fallback>
            </mc:AlternateContent>
          </a:graphicData>
        </a:graphic>
      </p:graphicFrame>
    </p:spTree>
    <p:extLst>
      <p:ext uri="{BB962C8B-B14F-4D97-AF65-F5344CB8AC3E}">
        <p14:creationId xmlns:p14="http://schemas.microsoft.com/office/powerpoint/2010/main" val="1041978847"/>
      </p:ext>
    </p:extLst>
  </p:cSld>
  <p:clrMapOvr>
    <a:masterClrMapping/>
  </p:clrMapOvr>
</p:sld>
</file>

<file path=ppt/theme/theme1.xml><?xml version="1.0" encoding="utf-8"?>
<a:theme xmlns:a="http://schemas.openxmlformats.org/drawingml/2006/main" name="Office Theme">
  <a:themeElements>
    <a:clrScheme name="DCEO Powerpoint Color Palette">
      <a:dk1>
        <a:srgbClr val="FFFFFF"/>
      </a:dk1>
      <a:lt1>
        <a:srgbClr val="FFFFFF"/>
      </a:lt1>
      <a:dk2>
        <a:srgbClr val="FFFFFF"/>
      </a:dk2>
      <a:lt2>
        <a:srgbClr val="FFFFFF"/>
      </a:lt2>
      <a:accent1>
        <a:srgbClr val="044B6F"/>
      </a:accent1>
      <a:accent2>
        <a:srgbClr val="FFC629"/>
      </a:accent2>
      <a:accent3>
        <a:srgbClr val="FFFFFF"/>
      </a:accent3>
      <a:accent4>
        <a:srgbClr val="CCCCCC"/>
      </a:accent4>
      <a:accent5>
        <a:srgbClr val="231F20"/>
      </a:accent5>
      <a:accent6>
        <a:srgbClr val="00953B"/>
      </a:accent6>
      <a:hlink>
        <a:srgbClr val="FFFFFF"/>
      </a:hlink>
      <a:folHlink>
        <a:srgbClr val="FFFFFF"/>
      </a:folHlink>
    </a:clrScheme>
    <a:fontScheme name="DCEO Powerpoint Template">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EO Powerpoint Template 2022 - Revised 10-25-22 (1).potx" id="{9D8A76E6-D07A-4BD9-B583-2C3E810E34F6}" vid="{19D0B943-B047-419E-8C07-2562E3C7D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7232</TotalTime>
  <Words>3280</Words>
  <Application>Microsoft Office PowerPoint</Application>
  <PresentationFormat>Widescreen</PresentationFormat>
  <Paragraphs>257</Paragraphs>
  <Slides>50</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Aharoni</vt:lpstr>
      <vt:lpstr>Arial</vt:lpstr>
      <vt:lpstr>Calibri</vt:lpstr>
      <vt:lpstr>Franklin Gothic Book</vt:lpstr>
      <vt:lpstr>Franklin Gothic Medium</vt:lpstr>
      <vt:lpstr>Times New Roman</vt:lpstr>
      <vt:lpstr>Office Theme</vt:lpstr>
      <vt:lpstr>Acrobat Document</vt:lpstr>
      <vt:lpstr>Illinois Angel Investment  Tax Credit Program</vt:lpstr>
      <vt:lpstr>Angel Investment Tax Credit Program</vt:lpstr>
      <vt:lpstr>What would constitute a qualifying investment? </vt:lpstr>
      <vt:lpstr>Set-Aside Businesses</vt:lpstr>
      <vt:lpstr>PowerPoint Presentation</vt:lpstr>
      <vt:lpstr>PowerPoint Presentation</vt:lpstr>
      <vt:lpstr>Qualified New Business Venture  (QNBV) Information </vt:lpstr>
      <vt:lpstr>PowerPoint Presentation</vt:lpstr>
      <vt:lpstr>PowerPoint Presentation</vt:lpstr>
      <vt:lpstr>Documents Needed for QNBV Application</vt:lpstr>
      <vt:lpstr>Documents Needed for QNBV Application </vt:lpstr>
      <vt:lpstr>Eligibility Requirements for Businesses  (to be certified QNBVs)</vt:lpstr>
      <vt:lpstr>Eligibility Requirements for Businesses</vt:lpstr>
      <vt:lpstr>Eligibility Requirements for Businesses</vt:lpstr>
      <vt:lpstr>Eligibility Requirements for Businesses</vt:lpstr>
      <vt:lpstr>Eligibility Requirements for Businesses</vt:lpstr>
      <vt:lpstr>Eligibility Requirements for Businesses</vt:lpstr>
      <vt:lpstr>Eligibility Requirements for Businesses</vt:lpstr>
      <vt:lpstr>Eligibility Requirements for Businesses</vt:lpstr>
      <vt:lpstr>Eligibility Requirements for Businesses</vt:lpstr>
      <vt:lpstr>Eligibility Requirements for Businesses</vt:lpstr>
      <vt:lpstr>Eligibility Requirements for Businesses</vt:lpstr>
      <vt:lpstr>Applying for QNBV Certification</vt:lpstr>
      <vt:lpstr>QNBV Report</vt:lpstr>
      <vt:lpstr>QNBV Report</vt:lpstr>
      <vt:lpstr>PowerPoint Presentation</vt:lpstr>
      <vt:lpstr>Claimant Application  (3 Documents Filed by Investor)  </vt:lpstr>
      <vt:lpstr>Eligibility Requirements for Investors</vt:lpstr>
      <vt:lpstr>Eligibility Requirements for Investors</vt:lpstr>
      <vt:lpstr>Eligibility Requirements for Investors</vt:lpstr>
      <vt:lpstr>Eligibility Requirements for Investors</vt:lpstr>
      <vt:lpstr>PowerPoint Presentation</vt:lpstr>
      <vt:lpstr>Eligibility Requirements for Investors</vt:lpstr>
      <vt:lpstr>Eligibility Requirements for Investors</vt:lpstr>
      <vt:lpstr>Eligibility Requirements for Investors</vt:lpstr>
      <vt:lpstr>Eligibility Requirements for Investors</vt:lpstr>
      <vt:lpstr>Eligibility Requirements for Investors</vt:lpstr>
      <vt:lpstr>Applying for the Investor Tax Credit </vt:lpstr>
      <vt:lpstr>Applying for the Investor Tax Credit </vt:lpstr>
      <vt:lpstr>Investor Attestation </vt:lpstr>
      <vt:lpstr>Claiming the Tax Credit</vt:lpstr>
      <vt:lpstr>Claiming the Investor Tax Credit</vt:lpstr>
      <vt:lpstr>Claiming the Investor Tax Credit</vt:lpstr>
      <vt:lpstr>Claiming the Investor Tax Credit</vt:lpstr>
      <vt:lpstr>Claiming the Investor Tax Credit</vt:lpstr>
      <vt:lpstr>Claiming the Investor Tax Credit</vt:lpstr>
      <vt:lpstr>Claiming the Investor Tax Credit</vt:lpstr>
      <vt:lpstr>Claiming the Investor Tax Credit</vt:lpstr>
      <vt:lpstr>Program Compliance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Title-Franklin Gothic Medium</dc:title>
  <dc:creator>Read, Andy T.</dc:creator>
  <cp:lastModifiedBy>Knight, Ashley</cp:lastModifiedBy>
  <cp:revision>69</cp:revision>
  <dcterms:created xsi:type="dcterms:W3CDTF">2022-06-13T15:02:01Z</dcterms:created>
  <dcterms:modified xsi:type="dcterms:W3CDTF">2025-03-24T15:50:42Z</dcterms:modified>
</cp:coreProperties>
</file>