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1.xml" ContentType="application/vnd.openxmlformats-officedocument.drawingml.chart+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97" r:id="rId2"/>
    <p:sldId id="275" r:id="rId3"/>
    <p:sldId id="346" r:id="rId4"/>
    <p:sldId id="282" r:id="rId5"/>
    <p:sldId id="359" r:id="rId6"/>
    <p:sldId id="380" r:id="rId7"/>
    <p:sldId id="287" r:id="rId8"/>
    <p:sldId id="377" r:id="rId9"/>
    <p:sldId id="283" r:id="rId10"/>
    <p:sldId id="364" r:id="rId11"/>
    <p:sldId id="365" r:id="rId12"/>
    <p:sldId id="396" r:id="rId13"/>
    <p:sldId id="366" r:id="rId14"/>
    <p:sldId id="367" r:id="rId15"/>
    <p:sldId id="368" r:id="rId16"/>
    <p:sldId id="384" r:id="rId17"/>
    <p:sldId id="288" r:id="rId18"/>
    <p:sldId id="360" r:id="rId19"/>
    <p:sldId id="289" r:id="rId20"/>
    <p:sldId id="398" r:id="rId21"/>
    <p:sldId id="422" r:id="rId22"/>
    <p:sldId id="423" r:id="rId23"/>
    <p:sldId id="400" r:id="rId24"/>
    <p:sldId id="402" r:id="rId25"/>
    <p:sldId id="405" r:id="rId26"/>
    <p:sldId id="354" r:id="rId27"/>
    <p:sldId id="407" r:id="rId28"/>
    <p:sldId id="408" r:id="rId29"/>
    <p:sldId id="409" r:id="rId30"/>
    <p:sldId id="410" r:id="rId31"/>
    <p:sldId id="411" r:id="rId32"/>
    <p:sldId id="412" r:id="rId33"/>
    <p:sldId id="417" r:id="rId34"/>
    <p:sldId id="418" r:id="rId35"/>
    <p:sldId id="420" r:id="rId36"/>
    <p:sldId id="421" r:id="rId37"/>
    <p:sldId id="353" r:id="rId38"/>
    <p:sldId id="325" r:id="rId39"/>
    <p:sldId id="328" r:id="rId40"/>
    <p:sldId id="341" r:id="rId41"/>
    <p:sldId id="355" r:id="rId42"/>
    <p:sldId id="273" r:id="rId43"/>
  </p:sldIdLst>
  <p:sldSz cx="9144000" cy="6858000" type="screen4x3"/>
  <p:notesSz cx="7315200" cy="9601200"/>
  <p:defaultTextStyle>
    <a:defPPr>
      <a:defRPr lang="en-US"/>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nda.usherwoo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DEAC3"/>
    <a:srgbClr val="FFE0C1"/>
    <a:srgbClr val="FFCC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howGuides="1">
      <p:cViewPr>
        <p:scale>
          <a:sx n="76" d="100"/>
          <a:sy n="76" d="100"/>
        </p:scale>
        <p:origin x="-994" y="-24"/>
      </p:cViewPr>
      <p:guideLst>
        <p:guide orient="horz" pos="2160"/>
        <p:guide pos="43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10320"/>
    </p:cViewPr>
  </p:sorterViewPr>
  <p:notesViewPr>
    <p:cSldViewPr showGuides="1">
      <p:cViewPr varScale="1">
        <p:scale>
          <a:sx n="61" d="100"/>
          <a:sy n="61" d="100"/>
        </p:scale>
        <p:origin x="-1698" y="-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41.xml"/><Relationship Id="rId3" Type="http://schemas.openxmlformats.org/officeDocument/2006/relationships/slide" Target="slides/slide17.xml"/><Relationship Id="rId7" Type="http://schemas.openxmlformats.org/officeDocument/2006/relationships/slide" Target="slides/slide34.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24.xml"/><Relationship Id="rId5" Type="http://schemas.openxmlformats.org/officeDocument/2006/relationships/slide" Target="slides/slide23.xml"/><Relationship Id="rId4" Type="http://schemas.openxmlformats.org/officeDocument/2006/relationships/slide" Target="slides/slide1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95" b="1" i="0" u="none" strike="noStrike" baseline="0">
                <a:solidFill>
                  <a:srgbClr val="FFFFFF"/>
                </a:solidFill>
                <a:latin typeface="Arial"/>
                <a:ea typeface="Arial"/>
                <a:cs typeface="Arial"/>
              </a:defRPr>
            </a:pPr>
            <a:r>
              <a:rPr lang="en-US" sz="1780" b="1" i="0" u="none" strike="noStrike" baseline="0" dirty="0">
                <a:solidFill>
                  <a:srgbClr val="FFFFFF"/>
                </a:solidFill>
                <a:latin typeface="Arial"/>
                <a:cs typeface="Arial"/>
              </a:rPr>
              <a:t>Estimated Mortality of Lung Cancer in </a:t>
            </a:r>
            <a:r>
              <a:rPr lang="en-US" sz="1780" b="1" i="0" u="none" strike="noStrike" baseline="0" dirty="0" smtClean="0">
                <a:solidFill>
                  <a:srgbClr val="FFFFFF"/>
                </a:solidFill>
                <a:latin typeface="Arial"/>
                <a:cs typeface="Arial"/>
              </a:rPr>
              <a:t>2011</a:t>
            </a:r>
            <a:endParaRPr lang="en-US" sz="1200" b="1" i="0" u="none" strike="noStrike" baseline="0" dirty="0">
              <a:solidFill>
                <a:srgbClr val="FFFFFF"/>
              </a:solidFill>
              <a:latin typeface="Arial"/>
              <a:cs typeface="Arial"/>
            </a:endParaRPr>
          </a:p>
          <a:p>
            <a:pPr>
              <a:defRPr sz="1195" b="1" i="0" u="none" strike="noStrike" baseline="0">
                <a:solidFill>
                  <a:srgbClr val="FFFFFF"/>
                </a:solidFill>
                <a:latin typeface="Arial"/>
                <a:ea typeface="Arial"/>
                <a:cs typeface="Arial"/>
              </a:defRPr>
            </a:pPr>
            <a:r>
              <a:rPr lang="en-US" sz="1343" b="1" i="0" u="none" strike="noStrike" baseline="0" dirty="0">
                <a:solidFill>
                  <a:srgbClr val="FFFFFF"/>
                </a:solidFill>
                <a:latin typeface="Arial"/>
                <a:cs typeface="Arial"/>
              </a:rPr>
              <a:t>"</a:t>
            </a:r>
            <a:r>
              <a:rPr lang="en-US" sz="1343" b="1" i="0" u="none" strike="noStrike" baseline="0" dirty="0" smtClean="0">
                <a:solidFill>
                  <a:srgbClr val="FFFFFF"/>
                </a:solidFill>
                <a:latin typeface="Arial"/>
                <a:cs typeface="Arial"/>
              </a:rPr>
              <a:t>2011 </a:t>
            </a:r>
            <a:r>
              <a:rPr lang="en-US" sz="1343" b="1" i="0" u="none" strike="noStrike" baseline="0" dirty="0">
                <a:solidFill>
                  <a:srgbClr val="FFFFFF"/>
                </a:solidFill>
                <a:latin typeface="Arial"/>
                <a:cs typeface="Arial"/>
              </a:rPr>
              <a:t>Facts &amp; Figures" - American Cancer Society</a:t>
            </a:r>
            <a:endParaRPr lang="en-US" dirty="0"/>
          </a:p>
        </c:rich>
      </c:tx>
      <c:layout>
        <c:manualLayout>
          <c:xMode val="edge"/>
          <c:yMode val="edge"/>
          <c:x val="0.20445177246496291"/>
          <c:y val="2.0679468242245199E-2"/>
        </c:manualLayout>
      </c:layout>
      <c:overlay val="0"/>
      <c:spPr>
        <a:noFill/>
        <a:ln w="17058">
          <a:noFill/>
        </a:ln>
      </c:spPr>
    </c:title>
    <c:autoTitleDeleted val="0"/>
    <c:plotArea>
      <c:layout>
        <c:manualLayout>
          <c:layoutTarget val="inner"/>
          <c:xMode val="edge"/>
          <c:yMode val="edge"/>
          <c:x val="9.8928276999175599E-2"/>
          <c:y val="0.23190546528803546"/>
          <c:w val="0.8936521022258862"/>
          <c:h val="0.66765140324963068"/>
        </c:manualLayout>
      </c:layout>
      <c:barChart>
        <c:barDir val="col"/>
        <c:grouping val="clustered"/>
        <c:varyColors val="1"/>
        <c:ser>
          <c:idx val="0"/>
          <c:order val="0"/>
          <c:spPr>
            <a:solidFill>
              <a:srgbClr val="9999FF"/>
            </a:solidFill>
            <a:ln w="8529">
              <a:solidFill>
                <a:srgbClr val="000000"/>
              </a:solidFill>
              <a:prstDash val="solid"/>
            </a:ln>
          </c:spPr>
          <c:invertIfNegative val="0"/>
          <c:dPt>
            <c:idx val="0"/>
            <c:invertIfNegative val="0"/>
            <c:bubble3D val="0"/>
            <c:spPr>
              <a:solidFill>
                <a:srgbClr val="FF0000"/>
              </a:solidFill>
              <a:ln w="8529">
                <a:solidFill>
                  <a:srgbClr val="000000"/>
                </a:solidFill>
                <a:prstDash val="solid"/>
              </a:ln>
            </c:spPr>
          </c:dPt>
          <c:dPt>
            <c:idx val="1"/>
            <c:invertIfNegative val="0"/>
            <c:bubble3D val="0"/>
            <c:spPr>
              <a:solidFill>
                <a:srgbClr val="FFFF00"/>
              </a:solidFill>
              <a:ln w="8529">
                <a:solidFill>
                  <a:srgbClr val="000000"/>
                </a:solidFill>
                <a:prstDash val="solid"/>
              </a:ln>
            </c:spPr>
          </c:dPt>
          <c:dPt>
            <c:idx val="2"/>
            <c:invertIfNegative val="0"/>
            <c:bubble3D val="0"/>
            <c:spPr>
              <a:solidFill>
                <a:srgbClr val="00FFFF"/>
              </a:solidFill>
              <a:ln w="8529">
                <a:solidFill>
                  <a:srgbClr val="000000"/>
                </a:solidFill>
                <a:prstDash val="solid"/>
              </a:ln>
            </c:spPr>
          </c:dPt>
          <c:dPt>
            <c:idx val="3"/>
            <c:invertIfNegative val="0"/>
            <c:bubble3D val="0"/>
            <c:spPr>
              <a:solidFill>
                <a:srgbClr val="FF9900"/>
              </a:solidFill>
              <a:ln w="8529">
                <a:solidFill>
                  <a:srgbClr val="000000"/>
                </a:solidFill>
                <a:prstDash val="solid"/>
              </a:ln>
            </c:spPr>
          </c:dPt>
          <c:dLbls>
            <c:dLbl>
              <c:idx val="0"/>
              <c:layout>
                <c:manualLayout>
                  <c:x val="1.2109681551120003E-3"/>
                  <c:y val="0.31039743958089694"/>
                </c:manualLayout>
              </c:layout>
              <c:dLblPos val="outEnd"/>
              <c:showLegendKey val="0"/>
              <c:showVal val="1"/>
              <c:showCatName val="0"/>
              <c:showSerName val="0"/>
              <c:showPercent val="0"/>
              <c:showBubbleSize val="0"/>
            </c:dLbl>
            <c:dLbl>
              <c:idx val="1"/>
              <c:layout>
                <c:manualLayout>
                  <c:x val="1.52941927724549E-3"/>
                  <c:y val="0.11262597718196624"/>
                </c:manualLayout>
              </c:layout>
              <c:dLblPos val="outEnd"/>
              <c:showLegendKey val="0"/>
              <c:showVal val="1"/>
              <c:showCatName val="0"/>
              <c:showSerName val="0"/>
              <c:showPercent val="0"/>
              <c:showBubbleSize val="0"/>
            </c:dLbl>
            <c:dLbl>
              <c:idx val="2"/>
              <c:layout>
                <c:manualLayout>
                  <c:x val="1.5294216260917611E-3"/>
                  <c:y val="0.10025005563600055"/>
                </c:manualLayout>
              </c:layout>
              <c:dLblPos val="outEnd"/>
              <c:showLegendKey val="0"/>
              <c:showVal val="1"/>
              <c:showCatName val="0"/>
              <c:showSerName val="0"/>
              <c:showPercent val="0"/>
              <c:showBubbleSize val="0"/>
            </c:dLbl>
            <c:dLbl>
              <c:idx val="3"/>
              <c:layout>
                <c:manualLayout>
                  <c:x val="-1.1938064171497774E-4"/>
                  <c:y val="7.1783039637755411E-2"/>
                </c:manualLayout>
              </c:layout>
              <c:dLblPos val="outEnd"/>
              <c:showLegendKey val="0"/>
              <c:showVal val="1"/>
              <c:showCatName val="0"/>
              <c:showSerName val="0"/>
              <c:showPercent val="0"/>
              <c:showBubbleSize val="0"/>
            </c:dLbl>
            <c:spPr>
              <a:noFill/>
              <a:ln w="17058">
                <a:noFill/>
              </a:ln>
            </c:spPr>
            <c:txPr>
              <a:bodyPr/>
              <a:lstStyle/>
              <a:p>
                <a:pPr>
                  <a:defRPr sz="1192"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Sheet1!$A$1:$D$1</c:f>
              <c:strCache>
                <c:ptCount val="4"/>
                <c:pt idx="0">
                  <c:v>Lung</c:v>
                </c:pt>
                <c:pt idx="1">
                  <c:v>Colon/Rectal</c:v>
                </c:pt>
                <c:pt idx="2">
                  <c:v>Breast</c:v>
                </c:pt>
                <c:pt idx="3">
                  <c:v>Prostate</c:v>
                </c:pt>
              </c:strCache>
            </c:strRef>
          </c:cat>
          <c:val>
            <c:numRef>
              <c:f>Sheet1!$A$2:$D$2</c:f>
              <c:numCache>
                <c:formatCode>#,##0</c:formatCode>
                <c:ptCount val="4"/>
                <c:pt idx="0">
                  <c:v>159390</c:v>
                </c:pt>
                <c:pt idx="1">
                  <c:v>49920</c:v>
                </c:pt>
                <c:pt idx="2">
                  <c:v>40610</c:v>
                </c:pt>
                <c:pt idx="3">
                  <c:v>27360</c:v>
                </c:pt>
              </c:numCache>
            </c:numRef>
          </c:val>
        </c:ser>
        <c:dLbls>
          <c:showLegendKey val="0"/>
          <c:showVal val="0"/>
          <c:showCatName val="0"/>
          <c:showSerName val="0"/>
          <c:showPercent val="0"/>
          <c:showBubbleSize val="0"/>
        </c:dLbls>
        <c:gapWidth val="50"/>
        <c:axId val="172412288"/>
        <c:axId val="172418176"/>
      </c:barChart>
      <c:catAx>
        <c:axId val="172412288"/>
        <c:scaling>
          <c:orientation val="minMax"/>
        </c:scaling>
        <c:delete val="0"/>
        <c:axPos val="b"/>
        <c:numFmt formatCode="General" sourceLinked="1"/>
        <c:majorTickMark val="out"/>
        <c:minorTickMark val="none"/>
        <c:tickLblPos val="nextTo"/>
        <c:spPr>
          <a:ln w="2132">
            <a:solidFill>
              <a:srgbClr val="FFFFFF"/>
            </a:solidFill>
            <a:prstDash val="solid"/>
          </a:ln>
        </c:spPr>
        <c:txPr>
          <a:bodyPr rot="0" vert="horz"/>
          <a:lstStyle/>
          <a:p>
            <a:pPr>
              <a:defRPr sz="1192" b="1" i="0" u="none" strike="noStrike" baseline="0">
                <a:solidFill>
                  <a:srgbClr val="FFFFFF"/>
                </a:solidFill>
                <a:latin typeface="Arial"/>
                <a:ea typeface="Arial"/>
                <a:cs typeface="Arial"/>
              </a:defRPr>
            </a:pPr>
            <a:endParaRPr lang="en-US"/>
          </a:p>
        </c:txPr>
        <c:crossAx val="172418176"/>
        <c:crosses val="autoZero"/>
        <c:auto val="1"/>
        <c:lblAlgn val="ctr"/>
        <c:lblOffset val="100"/>
        <c:tickLblSkip val="1"/>
        <c:tickMarkSkip val="1"/>
        <c:noMultiLvlLbl val="0"/>
      </c:catAx>
      <c:valAx>
        <c:axId val="172418176"/>
        <c:scaling>
          <c:orientation val="minMax"/>
        </c:scaling>
        <c:delete val="0"/>
        <c:axPos val="l"/>
        <c:numFmt formatCode="#,##0" sourceLinked="1"/>
        <c:majorTickMark val="out"/>
        <c:minorTickMark val="none"/>
        <c:tickLblPos val="nextTo"/>
        <c:spPr>
          <a:ln w="2132">
            <a:solidFill>
              <a:srgbClr val="FFFFFF"/>
            </a:solidFill>
            <a:prstDash val="solid"/>
          </a:ln>
        </c:spPr>
        <c:txPr>
          <a:bodyPr rot="0" vert="horz"/>
          <a:lstStyle/>
          <a:p>
            <a:pPr>
              <a:defRPr sz="1192" b="1" i="0" u="none" strike="noStrike" baseline="0">
                <a:solidFill>
                  <a:srgbClr val="FFFFFF"/>
                </a:solidFill>
                <a:latin typeface="Arial"/>
                <a:ea typeface="Arial"/>
                <a:cs typeface="Arial"/>
              </a:defRPr>
            </a:pPr>
            <a:endParaRPr lang="en-US"/>
          </a:p>
        </c:txPr>
        <c:crossAx val="172412288"/>
        <c:crosses val="autoZero"/>
        <c:crossBetween val="between"/>
      </c:valAx>
      <c:spPr>
        <a:noFill/>
        <a:ln w="17058">
          <a:noFill/>
        </a:ln>
      </c:spPr>
    </c:plotArea>
    <c:plotVisOnly val="1"/>
    <c:dispBlanksAs val="gap"/>
    <c:showDLblsOverMax val="0"/>
  </c:chart>
  <c:spPr>
    <a:noFill/>
    <a:ln>
      <a:noFill/>
    </a:ln>
  </c:spPr>
  <c:txPr>
    <a:bodyPr/>
    <a:lstStyle/>
    <a:p>
      <a:pPr>
        <a:defRPr sz="739"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l" defTabSz="966788" eaLnBrk="0" hangingPunct="0">
              <a:defRPr sz="1200"/>
            </a:lvl1pPr>
          </a:lstStyle>
          <a:p>
            <a:endParaRPr lang="en-US"/>
          </a:p>
        </p:txBody>
      </p:sp>
      <p:sp>
        <p:nvSpPr>
          <p:cNvPr id="20483"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defTabSz="966788" eaLnBrk="0" hangingPunct="0">
              <a:defRPr sz="1200"/>
            </a:lvl1pPr>
          </a:lstStyle>
          <a:p>
            <a:endParaRPr lang="en-US"/>
          </a:p>
        </p:txBody>
      </p:sp>
      <p:sp>
        <p:nvSpPr>
          <p:cNvPr id="20484"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l" defTabSz="966788" eaLnBrk="0" hangingPunct="0">
              <a:defRPr sz="1200"/>
            </a:lvl1pPr>
          </a:lstStyle>
          <a:p>
            <a:endParaRPr lang="en-US"/>
          </a:p>
        </p:txBody>
      </p:sp>
      <p:sp>
        <p:nvSpPr>
          <p:cNvPr id="20485"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defTabSz="966788" eaLnBrk="0" hangingPunct="0">
              <a:defRPr sz="1200"/>
            </a:lvl1pPr>
          </a:lstStyle>
          <a:p>
            <a:fld id="{6B3EEE10-2694-41AE-85C0-AB2F9C4044CD}" type="slidenum">
              <a:rPr lang="en-US"/>
              <a:pPr/>
              <a:t>‹#›</a:t>
            </a:fld>
            <a:endParaRPr lang="en-US"/>
          </a:p>
        </p:txBody>
      </p:sp>
    </p:spTree>
    <p:extLst>
      <p:ext uri="{BB962C8B-B14F-4D97-AF65-F5344CB8AC3E}">
        <p14:creationId xmlns:p14="http://schemas.microsoft.com/office/powerpoint/2010/main" val="395563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53" tIns="48327" rIns="96653" bIns="48327" numCol="1" anchor="t" anchorCtr="0" compatLnSpc="1">
            <a:prstTxWarp prst="textNoShape">
              <a:avLst/>
            </a:prstTxWarp>
          </a:bodyPr>
          <a:lstStyle>
            <a:lvl1pPr algn="l" defTabSz="966788" eaLnBrk="0" hangingPunct="0">
              <a:defRPr sz="1200"/>
            </a:lvl1pPr>
          </a:lstStyle>
          <a:p>
            <a:endParaRPr lang="en-US"/>
          </a:p>
        </p:txBody>
      </p:sp>
      <p:sp>
        <p:nvSpPr>
          <p:cNvPr id="2051" name="Rectangle 3"/>
          <p:cNvSpPr>
            <a:spLocks noGrp="1" noRot="1" noChangeAspect="1" noChangeArrowheads="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76313" y="4560888"/>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53" tIns="48327" rIns="96653" bIns="48327" numCol="1" anchor="t" anchorCtr="0" compatLnSpc="1">
            <a:prstTxWarp prst="textNoShape">
              <a:avLst/>
            </a:prstTxWarp>
          </a:bodyPr>
          <a:lstStyle>
            <a:lvl1pPr defTabSz="966788" eaLnBrk="0" hangingPunct="0">
              <a:defRPr sz="1200"/>
            </a:lvl1pPr>
          </a:lstStyle>
          <a:p>
            <a:endParaRPr lang="en-US"/>
          </a:p>
        </p:txBody>
      </p:sp>
      <p:sp>
        <p:nvSpPr>
          <p:cNvPr id="2054"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53" tIns="48327" rIns="96653" bIns="48327" numCol="1" anchor="b" anchorCtr="0" compatLnSpc="1">
            <a:prstTxWarp prst="textNoShape">
              <a:avLst/>
            </a:prstTxWarp>
          </a:bodyPr>
          <a:lstStyle>
            <a:lvl1pPr algn="l" defTabSz="966788" eaLnBrk="0" hangingPunct="0">
              <a:defRPr sz="1200"/>
            </a:lvl1pPr>
          </a:lstStyle>
          <a:p>
            <a:endParaRPr lang="en-US"/>
          </a:p>
        </p:txBody>
      </p:sp>
      <p:sp>
        <p:nvSpPr>
          <p:cNvPr id="2055"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6653" tIns="48327" rIns="96653" bIns="48327" numCol="1" anchor="b" anchorCtr="0" compatLnSpc="1">
            <a:prstTxWarp prst="textNoShape">
              <a:avLst/>
            </a:prstTxWarp>
          </a:bodyPr>
          <a:lstStyle>
            <a:lvl1pPr defTabSz="966788" eaLnBrk="0" hangingPunct="0">
              <a:defRPr sz="1200"/>
            </a:lvl1pPr>
          </a:lstStyle>
          <a:p>
            <a:fld id="{54501C62-456E-419A-A14D-2832E7B21F9A}" type="slidenum">
              <a:rPr lang="en-US"/>
              <a:pPr/>
              <a:t>‹#›</a:t>
            </a:fld>
            <a:endParaRPr lang="en-US"/>
          </a:p>
        </p:txBody>
      </p:sp>
    </p:spTree>
    <p:extLst>
      <p:ext uri="{BB962C8B-B14F-4D97-AF65-F5344CB8AC3E}">
        <p14:creationId xmlns:p14="http://schemas.microsoft.com/office/powerpoint/2010/main" val="1896674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2E857-7B6D-4E45-938C-51BA8696FCF4}" type="slidenum">
              <a:rPr lang="en-US"/>
              <a:pPr/>
              <a:t>4</a:t>
            </a:fld>
            <a:endParaRPr lang="en-US"/>
          </a:p>
        </p:txBody>
      </p:sp>
      <p:sp>
        <p:nvSpPr>
          <p:cNvPr id="124930"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1" name="Rectangle 3"/>
          <p:cNvSpPr>
            <a:spLocks noGrp="1" noChangeArrowheads="1"/>
          </p:cNvSpPr>
          <p:nvPr>
            <p:ph type="body" idx="1"/>
          </p:nvPr>
        </p:nvSpPr>
        <p:spPr bwMode="auto">
          <a:xfrm>
            <a:off x="976313" y="4560888"/>
            <a:ext cx="536257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23" tIns="41950" rIns="82223" bIns="41950"/>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E4496-6BCB-4CC7-A5ED-BC9650130668}" type="slidenum">
              <a:rPr lang="en-US"/>
              <a:pPr/>
              <a:t>26</a:t>
            </a:fld>
            <a:endParaRPr lang="en-US"/>
          </a:p>
        </p:txBody>
      </p:sp>
      <p:sp>
        <p:nvSpPr>
          <p:cNvPr id="259074"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9075" name="Rectangle 3"/>
          <p:cNvSpPr>
            <a:spLocks noGrp="1" noChangeArrowheads="1"/>
          </p:cNvSpPr>
          <p:nvPr>
            <p:ph type="body" idx="1"/>
          </p:nvPr>
        </p:nvSpPr>
        <p:spPr bwMode="auto">
          <a:xfrm>
            <a:off x="976313" y="4560888"/>
            <a:ext cx="536257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23" tIns="41950" rIns="82223" bIns="4195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2EC32-CC11-4293-AACE-0ED295530CA6}" type="slidenum">
              <a:rPr lang="en-US"/>
              <a:pPr/>
              <a:t>27</a:t>
            </a:fld>
            <a:endParaRPr lang="en-US"/>
          </a:p>
        </p:txBody>
      </p:sp>
      <p:sp>
        <p:nvSpPr>
          <p:cNvPr id="346114" name="Rectangle 2"/>
          <p:cNvSpPr>
            <a:spLocks noGrp="1" noChangeArrowheads="1"/>
          </p:cNvSpPr>
          <p:nvPr>
            <p:ph type="body" idx="1"/>
          </p:nvPr>
        </p:nvSpPr>
        <p:spPr>
          <a:xfrm>
            <a:off x="975693" y="4561226"/>
            <a:ext cx="5363817" cy="4318573"/>
          </a:xfrm>
          <a:ln/>
          <a:extLst>
            <a:ext uri="{91240B29-F687-4F45-9708-019B960494DF}">
              <a14:hiddenLine xmlns:a14="http://schemas.microsoft.com/office/drawing/2010/main" w="12700">
                <a:solidFill>
                  <a:schemeClr val="tx1"/>
                </a:solidFill>
                <a:miter lim="800000"/>
                <a:headEnd/>
                <a:tailEnd/>
              </a14:hiddenLine>
            </a:ext>
          </a:extLst>
        </p:spPr>
        <p:txBody>
          <a:bodyPr lIns="82217" tIns="41948" rIns="82217" bIns="41948"/>
          <a:lstStyle/>
          <a:p>
            <a:endParaRPr lang="en-US"/>
          </a:p>
        </p:txBody>
      </p:sp>
      <p:sp>
        <p:nvSpPr>
          <p:cNvPr id="346115" name="Rectangle 3"/>
          <p:cNvSpPr>
            <a:spLocks noGrp="1" noRot="1" noChangeAspect="1" noChangeArrowheads="1" noTextEdit="1"/>
          </p:cNvSpPr>
          <p:nvPr>
            <p:ph type="sldImg"/>
          </p:nvPr>
        </p:nvSpPr>
        <p:spPr>
          <a:xfrm>
            <a:off x="1258888" y="720725"/>
            <a:ext cx="4800600" cy="3600450"/>
          </a:xfrm>
          <a:ln w="12700" cap="flat">
            <a:solidFill>
              <a:schemeClr val="tx1"/>
            </a:solid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78001-71FE-45C4-9FE1-EAFEF4EF42EB}" type="slidenum">
              <a:rPr lang="en-US"/>
              <a:pPr/>
              <a:t>29</a:t>
            </a:fld>
            <a:endParaRPr lang="en-US"/>
          </a:p>
        </p:txBody>
      </p:sp>
      <p:sp>
        <p:nvSpPr>
          <p:cNvPr id="349186" name="Rectangle 2"/>
          <p:cNvSpPr>
            <a:spLocks noGrp="1" noRot="1" noChangeAspect="1" noChangeArrowheads="1" noTextEdit="1"/>
          </p:cNvSpPr>
          <p:nvPr>
            <p:ph type="sldImg"/>
          </p:nvPr>
        </p:nvSpPr>
        <p:spPr>
          <a:xfrm>
            <a:off x="1266825" y="730250"/>
            <a:ext cx="4783138" cy="3586163"/>
          </a:xfrm>
          <a:ln/>
        </p:spPr>
      </p:sp>
      <p:sp>
        <p:nvSpPr>
          <p:cNvPr id="349187" name="Rectangle 3"/>
          <p:cNvSpPr>
            <a:spLocks noGrp="1" noChangeArrowheads="1"/>
          </p:cNvSpPr>
          <p:nvPr>
            <p:ph type="body" idx="1"/>
          </p:nvPr>
        </p:nvSpPr>
        <p:spPr>
          <a:xfrm>
            <a:off x="975693" y="4561226"/>
            <a:ext cx="5363817" cy="4318573"/>
          </a:xfrm>
        </p:spPr>
        <p:txBody>
          <a:bodyPr lIns="96647" tIns="48324" rIns="96647" bIns="48324"/>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FF48D-EEE3-4796-AACC-B86DB185CB1F}" type="slidenum">
              <a:rPr lang="en-US"/>
              <a:pPr/>
              <a:t>30</a:t>
            </a:fld>
            <a:endParaRPr lang="en-US"/>
          </a:p>
        </p:txBody>
      </p:sp>
      <p:sp>
        <p:nvSpPr>
          <p:cNvPr id="351234" name="Rectangle 2"/>
          <p:cNvSpPr>
            <a:spLocks noGrp="1" noRot="1" noChangeAspect="1" noChangeArrowheads="1" noTextEdit="1"/>
          </p:cNvSpPr>
          <p:nvPr>
            <p:ph type="sldImg"/>
          </p:nvPr>
        </p:nvSpPr>
        <p:spPr>
          <a:xfrm>
            <a:off x="1266825" y="730250"/>
            <a:ext cx="4783138" cy="3586163"/>
          </a:xfrm>
          <a:ln/>
        </p:spPr>
      </p:sp>
      <p:sp>
        <p:nvSpPr>
          <p:cNvPr id="351235" name="Rectangle 3"/>
          <p:cNvSpPr>
            <a:spLocks noGrp="1" noChangeArrowheads="1"/>
          </p:cNvSpPr>
          <p:nvPr>
            <p:ph type="body" idx="1"/>
          </p:nvPr>
        </p:nvSpPr>
        <p:spPr>
          <a:xfrm>
            <a:off x="975693" y="4561226"/>
            <a:ext cx="5363817" cy="4318573"/>
          </a:xfrm>
        </p:spPr>
        <p:txBody>
          <a:bodyPr lIns="96647" tIns="48324" rIns="96647" bIns="48324"/>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CC229-8601-44B7-BB08-2FDF3F612C98}" type="slidenum">
              <a:rPr lang="en-US"/>
              <a:pPr/>
              <a:t>31</a:t>
            </a:fld>
            <a:endParaRPr lang="en-US"/>
          </a:p>
        </p:txBody>
      </p:sp>
      <p:sp>
        <p:nvSpPr>
          <p:cNvPr id="353282" name="Rectangle 2"/>
          <p:cNvSpPr>
            <a:spLocks noGrp="1" noRot="1" noChangeAspect="1" noChangeArrowheads="1" noTextEdit="1"/>
          </p:cNvSpPr>
          <p:nvPr>
            <p:ph type="sldImg"/>
          </p:nvPr>
        </p:nvSpPr>
        <p:spPr>
          <a:xfrm>
            <a:off x="1266825" y="728663"/>
            <a:ext cx="4783138" cy="3587750"/>
          </a:xfrm>
          <a:ln/>
        </p:spPr>
      </p:sp>
      <p:sp>
        <p:nvSpPr>
          <p:cNvPr id="353283" name="Rectangle 3"/>
          <p:cNvSpPr>
            <a:spLocks noGrp="1" noChangeArrowheads="1"/>
          </p:cNvSpPr>
          <p:nvPr>
            <p:ph type="body" idx="1"/>
          </p:nvPr>
        </p:nvSpPr>
        <p:spPr>
          <a:xfrm>
            <a:off x="975693" y="4562866"/>
            <a:ext cx="5363817" cy="4318573"/>
          </a:xfrm>
        </p:spPr>
        <p:txBody>
          <a:bodyPr lIns="95033" tIns="47516" rIns="95033" bIns="4751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C102F-EA2B-4FB3-B22C-25136C342DA9}" type="slidenum">
              <a:rPr lang="en-US"/>
              <a:pPr/>
              <a:t>32</a:t>
            </a:fld>
            <a:endParaRPr lang="en-US"/>
          </a:p>
        </p:txBody>
      </p:sp>
      <p:sp>
        <p:nvSpPr>
          <p:cNvPr id="355330" name="Rectangle 2"/>
          <p:cNvSpPr>
            <a:spLocks noGrp="1" noRot="1" noChangeAspect="1" noChangeArrowheads="1" noTextEdit="1"/>
          </p:cNvSpPr>
          <p:nvPr>
            <p:ph type="sldImg"/>
          </p:nvPr>
        </p:nvSpPr>
        <p:spPr>
          <a:xfrm>
            <a:off x="1266825" y="730250"/>
            <a:ext cx="4783138" cy="3586163"/>
          </a:xfrm>
          <a:ln/>
        </p:spPr>
      </p:sp>
      <p:sp>
        <p:nvSpPr>
          <p:cNvPr id="355331" name="Rectangle 3"/>
          <p:cNvSpPr>
            <a:spLocks noGrp="1" noChangeArrowheads="1"/>
          </p:cNvSpPr>
          <p:nvPr>
            <p:ph type="body" idx="1"/>
          </p:nvPr>
        </p:nvSpPr>
        <p:spPr>
          <a:xfrm>
            <a:off x="975693" y="4561226"/>
            <a:ext cx="5363817" cy="4318573"/>
          </a:xfrm>
        </p:spPr>
        <p:txBody>
          <a:bodyPr lIns="96647" tIns="48324" rIns="96647" bIns="48324"/>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6CF2C-2AAE-4564-9607-28774BA02103}" type="slidenum">
              <a:rPr lang="en-US"/>
              <a:pPr/>
              <a:t>33</a:t>
            </a:fld>
            <a:endParaRPr lang="en-US"/>
          </a:p>
        </p:txBody>
      </p:sp>
      <p:sp>
        <p:nvSpPr>
          <p:cNvPr id="364546" name="Rectangle 2"/>
          <p:cNvSpPr>
            <a:spLocks noGrp="1" noRot="1" noChangeAspect="1" noChangeArrowheads="1" noTextEdit="1"/>
          </p:cNvSpPr>
          <p:nvPr>
            <p:ph type="sldImg"/>
          </p:nvPr>
        </p:nvSpPr>
        <p:spPr>
          <a:xfrm>
            <a:off x="1266825" y="730250"/>
            <a:ext cx="4783138" cy="3586163"/>
          </a:xfrm>
          <a:ln/>
        </p:spPr>
      </p:sp>
      <p:sp>
        <p:nvSpPr>
          <p:cNvPr id="364547" name="Rectangle 3"/>
          <p:cNvSpPr>
            <a:spLocks noGrp="1" noChangeArrowheads="1"/>
          </p:cNvSpPr>
          <p:nvPr>
            <p:ph type="body" idx="1"/>
          </p:nvPr>
        </p:nvSpPr>
        <p:spPr>
          <a:xfrm>
            <a:off x="975693" y="4561226"/>
            <a:ext cx="5363817" cy="4318573"/>
          </a:xfrm>
        </p:spPr>
        <p:txBody>
          <a:bodyPr lIns="96647" tIns="48324" rIns="96647" bIns="48324"/>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339BF-7242-4F0A-8E78-9C4A57F78663}" type="slidenum">
              <a:rPr lang="en-US"/>
              <a:pPr/>
              <a:t>35</a:t>
            </a:fld>
            <a:endParaRPr lang="en-US"/>
          </a:p>
        </p:txBody>
      </p:sp>
      <p:sp>
        <p:nvSpPr>
          <p:cNvPr id="369666" name="Rectangle 2"/>
          <p:cNvSpPr>
            <a:spLocks noGrp="1" noChangeArrowheads="1"/>
          </p:cNvSpPr>
          <p:nvPr>
            <p:ph type="body" idx="1"/>
          </p:nvPr>
        </p:nvSpPr>
        <p:spPr>
          <a:xfrm>
            <a:off x="975693" y="4561226"/>
            <a:ext cx="5363817" cy="4318573"/>
          </a:xfrm>
          <a:ln/>
          <a:extLst>
            <a:ext uri="{91240B29-F687-4F45-9708-019B960494DF}">
              <a14:hiddenLine xmlns:a14="http://schemas.microsoft.com/office/drawing/2010/main" w="12700">
                <a:solidFill>
                  <a:schemeClr val="tx1"/>
                </a:solidFill>
                <a:miter lim="800000"/>
                <a:headEnd/>
                <a:tailEnd/>
              </a14:hiddenLine>
            </a:ext>
          </a:extLst>
        </p:spPr>
        <p:txBody>
          <a:bodyPr lIns="82217" tIns="41948" rIns="82217" bIns="41948"/>
          <a:lstStyle/>
          <a:p>
            <a:endParaRPr lang="en-US"/>
          </a:p>
        </p:txBody>
      </p:sp>
      <p:sp>
        <p:nvSpPr>
          <p:cNvPr id="369667" name="Rectangle 3"/>
          <p:cNvSpPr>
            <a:spLocks noGrp="1" noRot="1" noChangeAspect="1" noChangeArrowheads="1" noTextEdit="1"/>
          </p:cNvSpPr>
          <p:nvPr>
            <p:ph type="sldImg"/>
          </p:nvPr>
        </p:nvSpPr>
        <p:spPr>
          <a:xfrm>
            <a:off x="1258888" y="720725"/>
            <a:ext cx="4800600" cy="3600450"/>
          </a:xfrm>
          <a:ln w="12700" cap="flat">
            <a:solidFill>
              <a:schemeClr val="tx1"/>
            </a:solid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9B5E7-CAE4-4F35-BF78-DCCFE72FE196}" type="slidenum">
              <a:rPr lang="en-US"/>
              <a:pPr/>
              <a:t>36</a:t>
            </a:fld>
            <a:endParaRPr lang="en-US"/>
          </a:p>
        </p:txBody>
      </p:sp>
      <p:sp>
        <p:nvSpPr>
          <p:cNvPr id="371714" name="Rectangle 2"/>
          <p:cNvSpPr>
            <a:spLocks noGrp="1" noRot="1" noChangeAspect="1" noChangeArrowheads="1" noTextEdit="1"/>
          </p:cNvSpPr>
          <p:nvPr>
            <p:ph type="sldImg"/>
          </p:nvPr>
        </p:nvSpPr>
        <p:spPr>
          <a:xfrm>
            <a:off x="1266825" y="730250"/>
            <a:ext cx="4783138" cy="3586163"/>
          </a:xfrm>
          <a:ln/>
        </p:spPr>
      </p:sp>
      <p:sp>
        <p:nvSpPr>
          <p:cNvPr id="371715" name="Rectangle 3"/>
          <p:cNvSpPr>
            <a:spLocks noGrp="1" noChangeArrowheads="1"/>
          </p:cNvSpPr>
          <p:nvPr>
            <p:ph type="body" idx="1"/>
          </p:nvPr>
        </p:nvSpPr>
        <p:spPr>
          <a:xfrm>
            <a:off x="975693" y="4561226"/>
            <a:ext cx="5363817" cy="4318573"/>
          </a:xfrm>
        </p:spPr>
        <p:txBody>
          <a:bodyPr lIns="96647" tIns="48324" rIns="96647" bIns="48324"/>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39549-EDDB-4A49-852B-B04DAB2692E0}" type="slidenum">
              <a:rPr lang="en-US"/>
              <a:pPr/>
              <a:t>38</a:t>
            </a:fld>
            <a:endParaRPr lang="en-US"/>
          </a:p>
        </p:txBody>
      </p:sp>
      <p:sp>
        <p:nvSpPr>
          <p:cNvPr id="206850"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6851" name="Rectangle 3"/>
          <p:cNvSpPr>
            <a:spLocks noGrp="1" noChangeArrowheads="1"/>
          </p:cNvSpPr>
          <p:nvPr>
            <p:ph type="body" idx="1"/>
          </p:nvPr>
        </p:nvSpPr>
        <p:spPr bwMode="auto">
          <a:xfrm>
            <a:off x="976313" y="4560888"/>
            <a:ext cx="536257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23" tIns="41950" rIns="82223" bIns="419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7F187B-9D53-42A3-91D3-6007A54920CE}" type="slidenum">
              <a:rPr lang="en-US"/>
              <a:pPr/>
              <a:t>6</a:t>
            </a:fld>
            <a:endParaRPr lang="en-US"/>
          </a:p>
        </p:txBody>
      </p:sp>
      <p:sp>
        <p:nvSpPr>
          <p:cNvPr id="339970"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53" tIns="48327" rIns="96653" bIns="48327" anchor="b"/>
          <a:lstStyle>
            <a:lvl1pPr algn="l" defTabSz="966788">
              <a:defRPr kumimoji="1" sz="2400">
                <a:solidFill>
                  <a:schemeClr val="tx1"/>
                </a:solidFill>
                <a:latin typeface="Times New Roman" pitchFamily="18" charset="0"/>
              </a:defRPr>
            </a:lvl1pPr>
            <a:lvl2pPr marL="785813" indent="-303213" algn="l" defTabSz="966788">
              <a:defRPr kumimoji="1" sz="2400">
                <a:solidFill>
                  <a:schemeClr val="tx1"/>
                </a:solidFill>
                <a:latin typeface="Times New Roman" pitchFamily="18" charset="0"/>
              </a:defRPr>
            </a:lvl2pPr>
            <a:lvl3pPr marL="1208088" indent="-241300" algn="l" defTabSz="966788">
              <a:defRPr kumimoji="1" sz="2400">
                <a:solidFill>
                  <a:schemeClr val="tx1"/>
                </a:solidFill>
                <a:latin typeface="Times New Roman" pitchFamily="18" charset="0"/>
              </a:defRPr>
            </a:lvl3pPr>
            <a:lvl4pPr marL="1690688" indent="-241300" algn="l" defTabSz="966788">
              <a:defRPr kumimoji="1" sz="2400">
                <a:solidFill>
                  <a:schemeClr val="tx1"/>
                </a:solidFill>
                <a:latin typeface="Times New Roman" pitchFamily="18" charset="0"/>
              </a:defRPr>
            </a:lvl4pPr>
            <a:lvl5pPr marL="2174875" indent="-241300" algn="l" defTabSz="966788">
              <a:defRPr kumimoji="1" sz="2400">
                <a:solidFill>
                  <a:schemeClr val="tx1"/>
                </a:solidFill>
                <a:latin typeface="Times New Roman" pitchFamily="18" charset="0"/>
              </a:defRPr>
            </a:lvl5pPr>
            <a:lvl6pPr marL="2632075" indent="-241300" defTabSz="966788" fontAlgn="base">
              <a:spcBef>
                <a:spcPct val="0"/>
              </a:spcBef>
              <a:spcAft>
                <a:spcPct val="0"/>
              </a:spcAft>
              <a:defRPr kumimoji="1" sz="2400">
                <a:solidFill>
                  <a:schemeClr val="tx1"/>
                </a:solidFill>
                <a:latin typeface="Times New Roman" pitchFamily="18" charset="0"/>
              </a:defRPr>
            </a:lvl6pPr>
            <a:lvl7pPr marL="3089275" indent="-241300" defTabSz="966788" fontAlgn="base">
              <a:spcBef>
                <a:spcPct val="0"/>
              </a:spcBef>
              <a:spcAft>
                <a:spcPct val="0"/>
              </a:spcAft>
              <a:defRPr kumimoji="1" sz="2400">
                <a:solidFill>
                  <a:schemeClr val="tx1"/>
                </a:solidFill>
                <a:latin typeface="Times New Roman" pitchFamily="18" charset="0"/>
              </a:defRPr>
            </a:lvl7pPr>
            <a:lvl8pPr marL="3546475" indent="-241300" defTabSz="966788" fontAlgn="base">
              <a:spcBef>
                <a:spcPct val="0"/>
              </a:spcBef>
              <a:spcAft>
                <a:spcPct val="0"/>
              </a:spcAft>
              <a:defRPr kumimoji="1" sz="2400">
                <a:solidFill>
                  <a:schemeClr val="tx1"/>
                </a:solidFill>
                <a:latin typeface="Times New Roman" pitchFamily="18" charset="0"/>
              </a:defRPr>
            </a:lvl8pPr>
            <a:lvl9pPr marL="4003675" indent="-241300" defTabSz="966788" fontAlgn="base">
              <a:spcBef>
                <a:spcPct val="0"/>
              </a:spcBef>
              <a:spcAft>
                <a:spcPct val="0"/>
              </a:spcAft>
              <a:defRPr kumimoji="1" sz="2400">
                <a:solidFill>
                  <a:schemeClr val="tx1"/>
                </a:solidFill>
                <a:latin typeface="Times New Roman" pitchFamily="18" charset="0"/>
              </a:defRPr>
            </a:lvl9pPr>
          </a:lstStyle>
          <a:p>
            <a:pPr algn="r" eaLnBrk="0" hangingPunct="0"/>
            <a:fld id="{0484238F-A093-4D9B-AE12-A0EE39AB4D9E}" type="slidenum">
              <a:rPr kumimoji="0" lang="en-US" sz="1200"/>
              <a:pPr algn="r" eaLnBrk="0" hangingPunct="0"/>
              <a:t>6</a:t>
            </a:fld>
            <a:endParaRPr kumimoji="0" lang="en-US" sz="1200"/>
          </a:p>
        </p:txBody>
      </p:sp>
      <p:sp>
        <p:nvSpPr>
          <p:cNvPr id="339971" name="Rectangle 2"/>
          <p:cNvSpPr>
            <a:spLocks noGrp="1" noRot="1" noChangeAspect="1" noChangeArrowheads="1" noTextEdit="1"/>
          </p:cNvSpPr>
          <p:nvPr>
            <p:ph type="sldImg"/>
          </p:nvPr>
        </p:nvSpPr>
        <p:spPr>
          <a:xfrm>
            <a:off x="1270000" y="733425"/>
            <a:ext cx="4775200" cy="3581400"/>
          </a:xfrm>
          <a:ln w="12700" cap="flat">
            <a:solidFill>
              <a:schemeClr val="tx1"/>
            </a:solidFill>
          </a:ln>
        </p:spPr>
      </p:sp>
      <p:sp>
        <p:nvSpPr>
          <p:cNvPr id="339972" name="Rectangle 3"/>
          <p:cNvSpPr>
            <a:spLocks noGrp="1" noChangeArrowheads="1"/>
          </p:cNvSpPr>
          <p:nvPr>
            <p:ph type="body" idx="1"/>
          </p:nvPr>
        </p:nvSpPr>
        <p:spPr>
          <a:xfrm>
            <a:off x="976313" y="4564063"/>
            <a:ext cx="5362575" cy="4314825"/>
          </a:xfrm>
          <a:noFill/>
          <a:ln/>
          <a:extLst>
            <a:ext uri="{91240B29-F687-4F45-9708-019B960494DF}">
              <a14:hiddenLine xmlns:a14="http://schemas.microsoft.com/office/drawing/2010/main" w="9525">
                <a:solidFill>
                  <a:schemeClr val="tx1"/>
                </a:solidFill>
                <a:miter lim="800000"/>
                <a:headEnd/>
                <a:tailEnd/>
              </a14:hiddenLine>
            </a:ext>
          </a:extLst>
        </p:spPr>
        <p:txBody>
          <a:bodyPr lIns="99002" tIns="50340" rIns="99002" bIns="50340"/>
          <a:lstStyle/>
          <a:p>
            <a:pPr defTabSz="952500"/>
            <a:r>
              <a:rPr lang="en-US"/>
              <a:t>To provide an idea of just how destructive the particles that are released when the decay products radioactively decay, the picture above shows a piece of plastic from a radon testing device that was placed in a home for 3 months containing, on the average, 4.0 pCi/L of radon.  During this period of time the air in the room would diffuse (no air pump) through a paper filter into a small container where the piece of plastic was housed.  When radon, and its decay products, decay within the container the resultant alpha particles strike the plastic hard enough to create pits.  These pits are large enough to be seen under relatively low magnification (100 power).  Note that the plastic is similar to plastics used in some eyewear.  </a:t>
            </a:r>
          </a:p>
          <a:p>
            <a:pPr defTabSz="952500"/>
            <a:r>
              <a:rPr lang="en-US"/>
              <a:t>Consider, if the alpha particles are forceful enough to create pits in plastic they are certainly forceful enough to impact, penetrate, and damage soft tissue.  This is what happens in the lungs.  Also consider that the act of breathing causes approximately 20,000 liters of air to b inhaled and exhaled on a daily basis, thus bringing far more radon decay products into the lungs than would have diffused (drifted) through a paper filter and into the plastic casing that housed this piece of plastic.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3E6CC-2269-429D-BEB6-E41A2322CB3E}" type="slidenum">
              <a:rPr lang="en-US"/>
              <a:pPr/>
              <a:t>39</a:t>
            </a:fld>
            <a:endParaRPr lang="en-US"/>
          </a:p>
        </p:txBody>
      </p:sp>
      <p:sp>
        <p:nvSpPr>
          <p:cNvPr id="212994"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2995" name="Rectangle 3"/>
          <p:cNvSpPr>
            <a:spLocks noGrp="1" noChangeArrowheads="1"/>
          </p:cNvSpPr>
          <p:nvPr>
            <p:ph type="body" idx="1"/>
          </p:nvPr>
        </p:nvSpPr>
        <p:spPr bwMode="auto">
          <a:xfrm>
            <a:off x="976313" y="4560888"/>
            <a:ext cx="536257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23" tIns="41950" rIns="82223" bIns="41950"/>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58BFA-2553-49A8-AE99-9ADFEABF4454}" type="slidenum">
              <a:rPr lang="en-US"/>
              <a:pPr/>
              <a:t>40</a:t>
            </a:fld>
            <a:endParaRPr lang="en-US"/>
          </a:p>
        </p:txBody>
      </p:sp>
      <p:sp>
        <p:nvSpPr>
          <p:cNvPr id="236546" name="Rectangle 2"/>
          <p:cNvSpPr>
            <a:spLocks noGrp="1" noRot="1" noChangeAspect="1" noChangeArrowheads="1" noTextEdit="1"/>
          </p:cNvSpPr>
          <p:nvPr>
            <p:ph type="sldImg"/>
          </p:nvPr>
        </p:nvSpPr>
        <p:spPr bwMode="auto">
          <a:xfrm>
            <a:off x="1266825" y="727075"/>
            <a:ext cx="4781550" cy="3586163"/>
          </a:xfrm>
          <a:prstGeom prst="rect">
            <a:avLst/>
          </a:prstGeom>
          <a:solidFill>
            <a:srgbClr val="FFFFFF"/>
          </a:solidFill>
          <a:ln>
            <a:solidFill>
              <a:srgbClr val="000000"/>
            </a:solidFill>
            <a:miter lim="800000"/>
            <a:headEnd/>
            <a:tailEnd/>
          </a:ln>
        </p:spPr>
      </p:sp>
      <p:sp>
        <p:nvSpPr>
          <p:cNvPr id="236547" name="Rectangle 3"/>
          <p:cNvSpPr>
            <a:spLocks noGrp="1" noChangeArrowheads="1"/>
          </p:cNvSpPr>
          <p:nvPr>
            <p:ph type="body" idx="1"/>
          </p:nvPr>
        </p:nvSpPr>
        <p:spPr bwMode="auto">
          <a:xfrm>
            <a:off x="976313" y="4560888"/>
            <a:ext cx="5362575" cy="4321175"/>
          </a:xfrm>
          <a:prstGeom prst="rect">
            <a:avLst/>
          </a:prstGeom>
          <a:solidFill>
            <a:srgbClr val="FFFFFF"/>
          </a:solidFill>
          <a:ln>
            <a:solidFill>
              <a:srgbClr val="000000"/>
            </a:solidFill>
            <a:miter lim="800000"/>
            <a:headEnd/>
            <a:tailEnd/>
          </a:ln>
        </p:spPr>
        <p:txBody>
          <a:bodyPr lIns="96653" tIns="48327" rIns="96653" bIns="48327"/>
          <a:lstStyle/>
          <a:p>
            <a:r>
              <a:rPr lang="en-US"/>
              <a:t>Based on our experience, an occupant installed fan is more likely to raise issues during a real estate transaction.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0A7E4-79E4-437B-9D57-A7F0C707E487}" type="slidenum">
              <a:rPr lang="en-US"/>
              <a:pPr/>
              <a:t>42</a:t>
            </a:fld>
            <a:endParaRPr lang="en-US"/>
          </a:p>
        </p:txBody>
      </p:sp>
      <p:sp>
        <p:nvSpPr>
          <p:cNvPr id="3891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976313" y="4560888"/>
            <a:ext cx="5362575" cy="4321175"/>
          </a:xfrm>
          <a:prstGeom prst="rect">
            <a:avLst/>
          </a:prstGeom>
          <a:solidFill>
            <a:srgbClr val="FFFFFF"/>
          </a:solidFill>
          <a:ln>
            <a:solidFill>
              <a:srgbClr val="000000"/>
            </a:solidFill>
            <a:miter lim="800000"/>
            <a:headEnd/>
            <a:tailEnd/>
          </a:ln>
        </p:spPr>
        <p:txBody>
          <a:bodyPr lIns="96653" tIns="48327" rIns="96653" bIns="48327"/>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69D05-6869-4FAD-9941-FF07FC181C0D}" type="slidenum">
              <a:rPr lang="en-US"/>
              <a:pPr/>
              <a:t>7</a:t>
            </a:fld>
            <a:endParaRPr lang="en-US"/>
          </a:p>
        </p:txBody>
      </p:sp>
      <p:sp>
        <p:nvSpPr>
          <p:cNvPr id="132098"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9" name="Rectangle 3"/>
          <p:cNvSpPr>
            <a:spLocks noGrp="1" noChangeArrowheads="1"/>
          </p:cNvSpPr>
          <p:nvPr>
            <p:ph type="body" idx="1"/>
          </p:nvPr>
        </p:nvSpPr>
        <p:spPr bwMode="auto">
          <a:xfrm>
            <a:off x="976313" y="4560888"/>
            <a:ext cx="536257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23" tIns="41950" rIns="82223" bIns="41950"/>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1E507F-2BBD-4641-AAD8-EC81653D61E2}" type="slidenum">
              <a:rPr lang="en-US"/>
              <a:pPr/>
              <a:t>11</a:t>
            </a:fld>
            <a:endParaRPr lang="en-US"/>
          </a:p>
        </p:txBody>
      </p:sp>
      <p:sp>
        <p:nvSpPr>
          <p:cNvPr id="318466"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653" tIns="48327" rIns="96653" bIns="48327" anchor="b"/>
          <a:lstStyle>
            <a:lvl1pPr algn="l" defTabSz="966788">
              <a:defRPr kumimoji="1" sz="2400">
                <a:solidFill>
                  <a:schemeClr val="tx1"/>
                </a:solidFill>
                <a:latin typeface="Times New Roman" pitchFamily="18" charset="0"/>
              </a:defRPr>
            </a:lvl1pPr>
            <a:lvl2pPr marL="785813" indent="-303213" algn="l" defTabSz="966788">
              <a:defRPr kumimoji="1" sz="2400">
                <a:solidFill>
                  <a:schemeClr val="tx1"/>
                </a:solidFill>
                <a:latin typeface="Times New Roman" pitchFamily="18" charset="0"/>
              </a:defRPr>
            </a:lvl2pPr>
            <a:lvl3pPr marL="1208088" indent="-241300" algn="l" defTabSz="966788">
              <a:defRPr kumimoji="1" sz="2400">
                <a:solidFill>
                  <a:schemeClr val="tx1"/>
                </a:solidFill>
                <a:latin typeface="Times New Roman" pitchFamily="18" charset="0"/>
              </a:defRPr>
            </a:lvl3pPr>
            <a:lvl4pPr marL="1690688" indent="-241300" algn="l" defTabSz="966788">
              <a:defRPr kumimoji="1" sz="2400">
                <a:solidFill>
                  <a:schemeClr val="tx1"/>
                </a:solidFill>
                <a:latin typeface="Times New Roman" pitchFamily="18" charset="0"/>
              </a:defRPr>
            </a:lvl4pPr>
            <a:lvl5pPr marL="2174875" indent="-241300" algn="l" defTabSz="966788">
              <a:defRPr kumimoji="1" sz="2400">
                <a:solidFill>
                  <a:schemeClr val="tx1"/>
                </a:solidFill>
                <a:latin typeface="Times New Roman" pitchFamily="18" charset="0"/>
              </a:defRPr>
            </a:lvl5pPr>
            <a:lvl6pPr marL="2632075" indent="-241300" defTabSz="966788" fontAlgn="base">
              <a:spcBef>
                <a:spcPct val="0"/>
              </a:spcBef>
              <a:spcAft>
                <a:spcPct val="0"/>
              </a:spcAft>
              <a:defRPr kumimoji="1" sz="2400">
                <a:solidFill>
                  <a:schemeClr val="tx1"/>
                </a:solidFill>
                <a:latin typeface="Times New Roman" pitchFamily="18" charset="0"/>
              </a:defRPr>
            </a:lvl6pPr>
            <a:lvl7pPr marL="3089275" indent="-241300" defTabSz="966788" fontAlgn="base">
              <a:spcBef>
                <a:spcPct val="0"/>
              </a:spcBef>
              <a:spcAft>
                <a:spcPct val="0"/>
              </a:spcAft>
              <a:defRPr kumimoji="1" sz="2400">
                <a:solidFill>
                  <a:schemeClr val="tx1"/>
                </a:solidFill>
                <a:latin typeface="Times New Roman" pitchFamily="18" charset="0"/>
              </a:defRPr>
            </a:lvl7pPr>
            <a:lvl8pPr marL="3546475" indent="-241300" defTabSz="966788" fontAlgn="base">
              <a:spcBef>
                <a:spcPct val="0"/>
              </a:spcBef>
              <a:spcAft>
                <a:spcPct val="0"/>
              </a:spcAft>
              <a:defRPr kumimoji="1" sz="2400">
                <a:solidFill>
                  <a:schemeClr val="tx1"/>
                </a:solidFill>
                <a:latin typeface="Times New Roman" pitchFamily="18" charset="0"/>
              </a:defRPr>
            </a:lvl8pPr>
            <a:lvl9pPr marL="4003675" indent="-241300" defTabSz="966788" fontAlgn="base">
              <a:spcBef>
                <a:spcPct val="0"/>
              </a:spcBef>
              <a:spcAft>
                <a:spcPct val="0"/>
              </a:spcAft>
              <a:defRPr kumimoji="1" sz="2400">
                <a:solidFill>
                  <a:schemeClr val="tx1"/>
                </a:solidFill>
                <a:latin typeface="Times New Roman" pitchFamily="18" charset="0"/>
              </a:defRPr>
            </a:lvl9pPr>
          </a:lstStyle>
          <a:p>
            <a:pPr algn="r" eaLnBrk="0" hangingPunct="0"/>
            <a:fld id="{642A0AE2-51F5-43E5-B3AE-0A4412A8BBEC}" type="slidenum">
              <a:rPr kumimoji="0" lang="en-US" sz="1200"/>
              <a:pPr algn="r" eaLnBrk="0" hangingPunct="0"/>
              <a:t>11</a:t>
            </a:fld>
            <a:endParaRPr kumimoji="0" lang="en-US" sz="1200"/>
          </a:p>
        </p:txBody>
      </p:sp>
      <p:sp>
        <p:nvSpPr>
          <p:cNvPr id="318467" name="Rectangle 2"/>
          <p:cNvSpPr>
            <a:spLocks noGrp="1" noRot="1" noChangeAspect="1" noChangeArrowheads="1" noTextEdit="1"/>
          </p:cNvSpPr>
          <p:nvPr>
            <p:ph type="sldImg"/>
          </p:nvPr>
        </p:nvSpPr>
        <p:spPr>
          <a:xfrm>
            <a:off x="1265238" y="723900"/>
            <a:ext cx="4786312" cy="3589338"/>
          </a:xfrm>
          <a:ln/>
        </p:spPr>
      </p:sp>
      <p:sp>
        <p:nvSpPr>
          <p:cNvPr id="318468" name="Rectangle 3"/>
          <p:cNvSpPr>
            <a:spLocks noGrp="1" noChangeArrowheads="1"/>
          </p:cNvSpPr>
          <p:nvPr>
            <p:ph type="body" idx="1"/>
          </p:nvPr>
        </p:nvSpPr>
        <p:spPr>
          <a:xfrm>
            <a:off x="976313" y="4562475"/>
            <a:ext cx="5362575" cy="4321175"/>
          </a:xfrm>
          <a:ln/>
          <a:extLst>
            <a:ext uri="{91240B29-F687-4F45-9708-019B960494DF}">
              <a14:hiddenLine xmlns:a14="http://schemas.microsoft.com/office/drawing/2010/main" w="9525">
                <a:solidFill>
                  <a:schemeClr val="tx1"/>
                </a:solidFill>
                <a:miter lim="800000"/>
                <a:headEnd/>
                <a:tailEnd/>
              </a14:hiddenLine>
            </a:ext>
          </a:extLst>
        </p:spPr>
        <p:txBody>
          <a:bodyPr lIns="95033" tIns="47516" rIns="95033" bIns="47516"/>
          <a:lstStyle/>
          <a:p>
            <a:r>
              <a:rPr lang="en-US" b="1"/>
              <a:t>Script:</a:t>
            </a:r>
            <a:r>
              <a:rPr lang="en-US"/>
              <a:t>  55% of the radiation that people are exposed to comes from radon and its progeny.  The average indoor radon concentration nationwide is 1.3 pCi/L and the ambient air is approximately 0.4 pCi/L.   In Illinois, the average ambient level is almost 0.6 pCi/L according to the results reported by USEPA in their study, the </a:t>
            </a:r>
            <a:r>
              <a:rPr lang="en-US" i="1"/>
              <a:t>National Ambient Radon Study</a:t>
            </a:r>
            <a:r>
              <a:rPr lang="en-US"/>
              <a:t> that was mandated by the </a:t>
            </a:r>
            <a:r>
              <a:rPr lang="en-US" i="1"/>
              <a:t>Indoor Radon Abatement Act of 1988</a:t>
            </a:r>
            <a:r>
              <a:rPr lang="en-US"/>
              <a:t>.   Radon is the greatest source of radiation exposure to the public.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9435D-00BF-4387-96F3-8D3B1FC70B95}" type="slidenum">
              <a:rPr lang="en-US"/>
              <a:pPr/>
              <a:t>12</a:t>
            </a:fld>
            <a:endParaRPr lang="en-US"/>
          </a:p>
        </p:txBody>
      </p:sp>
      <p:sp>
        <p:nvSpPr>
          <p:cNvPr id="392194" name="Rectangle 2"/>
          <p:cNvSpPr>
            <a:spLocks noGrp="1" noRot="1" noChangeAspect="1" noChangeArrowheads="1" noTextEdit="1"/>
          </p:cNvSpPr>
          <p:nvPr>
            <p:ph type="sldImg"/>
          </p:nvPr>
        </p:nvSpPr>
        <p:spPr>
          <a:xfrm>
            <a:off x="1265238" y="723900"/>
            <a:ext cx="4786312" cy="3589338"/>
          </a:xfrm>
          <a:ln/>
        </p:spPr>
      </p:sp>
      <p:sp>
        <p:nvSpPr>
          <p:cNvPr id="392195" name="Rectangle 3"/>
          <p:cNvSpPr>
            <a:spLocks noGrp="1" noChangeArrowheads="1"/>
          </p:cNvSpPr>
          <p:nvPr>
            <p:ph type="body" idx="1"/>
          </p:nvPr>
        </p:nvSpPr>
        <p:spPr>
          <a:xfrm>
            <a:off x="976313" y="4562475"/>
            <a:ext cx="5362575" cy="4321175"/>
          </a:xfrm>
        </p:spPr>
        <p:txBody>
          <a:bodyPr lIns="95033" tIns="47516" rIns="95033" bIns="47516"/>
          <a:lstStyle/>
          <a:p>
            <a:r>
              <a:rPr lang="en-US" b="1"/>
              <a:t>Script:</a:t>
            </a:r>
            <a:r>
              <a:rPr lang="en-US"/>
              <a:t>  55% of the radiation that people are exposed to comes from radon and its progeny.  The average indoor radon concentration nationwide is 1.3 pCi/L and the ambient air is approximately 0.4 pCi/L.   In Illinois, the average ambient level is almost 0.6 pCi/L according to the results reported by USEPA in their study, the </a:t>
            </a:r>
            <a:r>
              <a:rPr lang="en-US" i="1"/>
              <a:t>National Ambient Radon Study</a:t>
            </a:r>
            <a:r>
              <a:rPr lang="en-US"/>
              <a:t> that was mandated by the </a:t>
            </a:r>
            <a:r>
              <a:rPr lang="en-US" i="1"/>
              <a:t>Indoor Radon Abatement Act of 1988</a:t>
            </a:r>
            <a:r>
              <a:rPr lang="en-US"/>
              <a:t>.   Radon is the greatest source of radiation exposure to the public.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E64DE-F24E-4941-A96B-3E8758322994}" type="slidenum">
              <a:rPr lang="en-US"/>
              <a:pPr/>
              <a:t>17</a:t>
            </a:fld>
            <a:endParaRPr lang="en-US"/>
          </a:p>
        </p:txBody>
      </p:sp>
      <p:sp>
        <p:nvSpPr>
          <p:cNvPr id="134146" name="Rectangle 2"/>
          <p:cNvSpPr>
            <a:spLocks noGrp="1" noRot="1" noChangeAspect="1" noChangeArrowheads="1"/>
          </p:cNvSpPr>
          <p:nvPr>
            <p:ph type="sldImg"/>
          </p:nvPr>
        </p:nvSpPr>
        <p:spPr bwMode="auto">
          <a:xfrm>
            <a:off x="1265238" y="723900"/>
            <a:ext cx="4786312" cy="3589338"/>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976313" y="4562475"/>
            <a:ext cx="5362575" cy="4321175"/>
          </a:xfrm>
          <a:prstGeom prst="rect">
            <a:avLst/>
          </a:prstGeom>
          <a:solidFill>
            <a:srgbClr val="FFFFFF"/>
          </a:solidFill>
          <a:ln>
            <a:solidFill>
              <a:srgbClr val="000000"/>
            </a:solidFill>
            <a:miter lim="800000"/>
            <a:headEnd/>
            <a:tailEnd/>
          </a:ln>
        </p:spPr>
        <p:txBody>
          <a:bodyPr lIns="95038" tIns="47519" rIns="95038" bIns="47519"/>
          <a:lstStyle/>
          <a:p>
            <a:r>
              <a:rPr lang="en-US" b="1"/>
              <a:t>Script:</a:t>
            </a:r>
            <a:r>
              <a:rPr lang="en-US"/>
              <a:t>  Radon enters houses and other buildings through openings to the soil.  Air pressure and temperature differentials between the interior and exterior of the structure causes it to act like a vacuum cleaner and to draw in radon and other soil gases through openings to the soil.  Uranium, thorium and radium are solids, but when radium decays to radon the element radon is a gas and that facilitates entry into homes and other buildings.  </a:t>
            </a:r>
          </a:p>
          <a:p>
            <a:endParaRPr lang="en-US"/>
          </a:p>
          <a:p>
            <a:r>
              <a:rPr lang="en-US"/>
              <a:t>Radon comes from the radioactive decay of naturally-occurring uranium and thorium in the soil.  Radioactive decay is not like biological decay.  When radioactive decay occurs, the original element (uranium, in this case) is called the parent and a new element (radium)  is created and is called the decay product (or progeny).  If the decay product is also radioactive - which radium is - it will decay creating another element (radon) and so on…  The sequence of consecutive elements formed by radioactive decay is called a decay series or decay chain.  In the uranium decay series, radon is the only gaseous element.  Inhalation is the exposure pathway.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A2165-9073-4193-B496-C136C9DE961B}" type="slidenum">
              <a:rPr lang="en-US"/>
              <a:pPr/>
              <a:t>19</a:t>
            </a:fld>
            <a:endParaRPr lang="en-US"/>
          </a:p>
        </p:txBody>
      </p:sp>
      <p:sp>
        <p:nvSpPr>
          <p:cNvPr id="136194" name="Rectangle 2"/>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5" name="Rectangle 3"/>
          <p:cNvSpPr>
            <a:spLocks noGrp="1" noChangeArrowheads="1"/>
          </p:cNvSpPr>
          <p:nvPr>
            <p:ph type="body" idx="1"/>
          </p:nvPr>
        </p:nvSpPr>
        <p:spPr bwMode="auto">
          <a:xfrm>
            <a:off x="976313" y="4560888"/>
            <a:ext cx="536257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223" tIns="41950" rIns="82223" bIns="41950"/>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Requires the Task</a:t>
            </a:r>
            <a:r>
              <a:rPr lang="en-US" baseline="0" dirty="0" smtClean="0"/>
              <a:t> Force on Radon-Resistant Building Codes to make recommendations to the Agency by January 1, 2014.</a:t>
            </a:r>
          </a:p>
          <a:p>
            <a:endParaRPr lang="en-US" baseline="0" dirty="0" smtClean="0"/>
          </a:p>
          <a:p>
            <a:r>
              <a:rPr lang="en-US" baseline="0" dirty="0" smtClean="0"/>
              <a:t>IEMA will have to revise the Regulations for Radon Service Providers to incorporate the recommendations from the Task Force (most likely as a new section 160) and present them through the normal Joint Committee on Administrative Rules procedures.</a:t>
            </a:r>
          </a:p>
          <a:p>
            <a:endParaRPr lang="en-US" baseline="0" dirty="0" smtClean="0"/>
          </a:p>
          <a:p>
            <a:r>
              <a:rPr lang="en-US" baseline="0" dirty="0" smtClean="0"/>
              <a:t>The new act allows residential building contractors (builders) or their subcontractors to install a “passive new construction pipe” without a license.</a:t>
            </a:r>
          </a:p>
          <a:p>
            <a:r>
              <a:rPr lang="en-US" baseline="0" dirty="0" smtClean="0"/>
              <a:t>Radon Contactors can install the passive new construction pipe and active mitigation systems.  Only a radon contractor can install active mitigation systems or upgrade a passive new construction pipe to an active mitigation system.</a:t>
            </a:r>
            <a:endParaRPr lang="en-US" dirty="0"/>
          </a:p>
        </p:txBody>
      </p:sp>
      <p:sp>
        <p:nvSpPr>
          <p:cNvPr id="4" name="Slide Number Placeholder 3"/>
          <p:cNvSpPr>
            <a:spLocks noGrp="1"/>
          </p:cNvSpPr>
          <p:nvPr>
            <p:ph type="sldNum" sz="quarter" idx="10"/>
          </p:nvPr>
        </p:nvSpPr>
        <p:spPr/>
        <p:txBody>
          <a:bodyPr/>
          <a:lstStyle/>
          <a:p>
            <a:fld id="{79893A63-E294-434A-A750-16FEA12E014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5048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D1F4A-4265-40E9-8B52-4221946CDE46}" type="slidenum">
              <a:rPr lang="en-US"/>
              <a:pPr/>
              <a:t>23</a:t>
            </a:fld>
            <a:endParaRPr lang="en-US"/>
          </a:p>
        </p:txBody>
      </p:sp>
      <p:sp>
        <p:nvSpPr>
          <p:cNvPr id="334850" name="Rectangle 2"/>
          <p:cNvSpPr>
            <a:spLocks noGrp="1" noRot="1" noChangeAspect="1" noChangeArrowheads="1" noTextEdit="1"/>
          </p:cNvSpPr>
          <p:nvPr>
            <p:ph type="sldImg"/>
          </p:nvPr>
        </p:nvSpPr>
        <p:spPr>
          <a:xfrm>
            <a:off x="1266825" y="728663"/>
            <a:ext cx="4783138" cy="3586162"/>
          </a:xfrm>
          <a:ln w="12700" cap="flat">
            <a:solidFill>
              <a:schemeClr val="tx1"/>
            </a:solid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1" name="Rectangle 3"/>
          <p:cNvSpPr>
            <a:spLocks noGrp="1" noChangeArrowheads="1"/>
          </p:cNvSpPr>
          <p:nvPr>
            <p:ph type="body" idx="1"/>
          </p:nvPr>
        </p:nvSpPr>
        <p:spPr>
          <a:xfrm>
            <a:off x="975693" y="4561226"/>
            <a:ext cx="5363817" cy="4318573"/>
          </a:xfrm>
          <a:ln/>
          <a:extLst>
            <a:ext uri="{91240B29-F687-4F45-9708-019B960494DF}">
              <a14:hiddenLine xmlns:a14="http://schemas.microsoft.com/office/drawing/2010/main" w="12700">
                <a:solidFill>
                  <a:schemeClr val="tx1"/>
                </a:solidFill>
                <a:miter lim="800000"/>
                <a:headEnd/>
                <a:tailEnd/>
              </a14:hiddenLine>
            </a:ext>
          </a:extLst>
        </p:spPr>
        <p:txBody>
          <a:bodyPr lIns="82217" tIns="41948" rIns="82217" bIns="4194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kumimoji="1" lang="en-US"/>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kumimoji="1"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a:p>
        </p:txBody>
      </p:sp>
      <p:sp>
        <p:nvSpPr>
          <p:cNvPr id="3079" name="Rectangle 7"/>
          <p:cNvSpPr>
            <a:spLocks noGrp="1" noChangeArrowheads="1"/>
          </p:cNvSpPr>
          <p:nvPr>
            <p:ph type="ftr" sz="quarter" idx="3"/>
          </p:nvPr>
        </p:nvSpPr>
        <p:spPr/>
        <p:txBody>
          <a:bodyPr/>
          <a:lstStyle>
            <a:lvl1pPr>
              <a:defRPr/>
            </a:lvl1pPr>
          </a:lstStyle>
          <a:p>
            <a:endParaRPr lang="en-US"/>
          </a:p>
        </p:txBody>
      </p:sp>
      <p:sp>
        <p:nvSpPr>
          <p:cNvPr id="3080" name="Rectangle 8"/>
          <p:cNvSpPr>
            <a:spLocks noGrp="1" noChangeArrowheads="1"/>
          </p:cNvSpPr>
          <p:nvPr>
            <p:ph type="sldNum" sz="quarter" idx="4"/>
          </p:nvPr>
        </p:nvSpPr>
        <p:spPr>
          <a:xfrm>
            <a:off x="6553200" y="6172200"/>
            <a:ext cx="1905000" cy="457200"/>
          </a:xfrm>
        </p:spPr>
        <p:txBody>
          <a:bodyPr/>
          <a:lstStyle>
            <a:lvl1pPr>
              <a:defRPr/>
            </a:lvl1pPr>
          </a:lstStyle>
          <a:p>
            <a:fld id="{4931B739-B74E-443B-A262-9080AAF8192E}" type="slidenum">
              <a:rPr lang="en-US"/>
              <a:pPr/>
              <a:t>‹#›</a:t>
            </a:fld>
            <a:endParaRPr lang="en-US"/>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kumimoji="1"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A25E4A-9819-408F-A0BD-BF1C41D30038}" type="slidenum">
              <a:rPr lang="en-US"/>
              <a:pPr/>
              <a:t>‹#›</a:t>
            </a:fld>
            <a:endParaRPr lang="en-US"/>
          </a:p>
        </p:txBody>
      </p:sp>
    </p:spTree>
    <p:extLst>
      <p:ext uri="{BB962C8B-B14F-4D97-AF65-F5344CB8AC3E}">
        <p14:creationId xmlns:p14="http://schemas.microsoft.com/office/powerpoint/2010/main" val="270065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A49940-BA03-4A56-B2DF-10FE67136107}" type="slidenum">
              <a:rPr lang="en-US"/>
              <a:pPr/>
              <a:t>‹#›</a:t>
            </a:fld>
            <a:endParaRPr lang="en-US"/>
          </a:p>
        </p:txBody>
      </p:sp>
    </p:spTree>
    <p:extLst>
      <p:ext uri="{BB962C8B-B14F-4D97-AF65-F5344CB8AC3E}">
        <p14:creationId xmlns:p14="http://schemas.microsoft.com/office/powerpoint/2010/main" val="13614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172200"/>
            <a:ext cx="1905000" cy="457200"/>
          </a:xfrm>
        </p:spPr>
        <p:txBody>
          <a:bodyPr/>
          <a:lstStyle>
            <a:lvl1pPr>
              <a:defRPr/>
            </a:lvl1pPr>
          </a:lstStyle>
          <a:p>
            <a:fld id="{B1F719C0-1FB9-402B-BD20-04835E1AE891}" type="slidenum">
              <a:rPr lang="en-US"/>
              <a:pPr/>
              <a:t>‹#›</a:t>
            </a:fld>
            <a:endParaRPr lang="en-US"/>
          </a:p>
        </p:txBody>
      </p:sp>
    </p:spTree>
    <p:extLst>
      <p:ext uri="{BB962C8B-B14F-4D97-AF65-F5344CB8AC3E}">
        <p14:creationId xmlns:p14="http://schemas.microsoft.com/office/powerpoint/2010/main" val="153567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172200"/>
            <a:ext cx="1905000" cy="457200"/>
          </a:xfrm>
        </p:spPr>
        <p:txBody>
          <a:bodyPr/>
          <a:lstStyle>
            <a:lvl1pPr>
              <a:defRPr/>
            </a:lvl1pPr>
          </a:lstStyle>
          <a:p>
            <a:fld id="{5657DF4F-DA75-4A2B-BC41-8697A8DAF41D}" type="slidenum">
              <a:rPr lang="en-US"/>
              <a:pPr/>
              <a:t>‹#›</a:t>
            </a:fld>
            <a:endParaRPr lang="en-US"/>
          </a:p>
        </p:txBody>
      </p:sp>
    </p:spTree>
    <p:extLst>
      <p:ext uri="{BB962C8B-B14F-4D97-AF65-F5344CB8AC3E}">
        <p14:creationId xmlns:p14="http://schemas.microsoft.com/office/powerpoint/2010/main" val="140943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4ACF3-DD99-478E-B539-3B81EF44B1DF}" type="slidenum">
              <a:rPr lang="en-US"/>
              <a:pPr/>
              <a:t>‹#›</a:t>
            </a:fld>
            <a:endParaRPr lang="en-US"/>
          </a:p>
        </p:txBody>
      </p:sp>
    </p:spTree>
    <p:extLst>
      <p:ext uri="{BB962C8B-B14F-4D97-AF65-F5344CB8AC3E}">
        <p14:creationId xmlns:p14="http://schemas.microsoft.com/office/powerpoint/2010/main" val="21518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4D431E-59C9-4B07-B74C-ECB6D7B3ECE8}" type="slidenum">
              <a:rPr lang="en-US"/>
              <a:pPr/>
              <a:t>‹#›</a:t>
            </a:fld>
            <a:endParaRPr lang="en-US"/>
          </a:p>
        </p:txBody>
      </p:sp>
    </p:spTree>
    <p:extLst>
      <p:ext uri="{BB962C8B-B14F-4D97-AF65-F5344CB8AC3E}">
        <p14:creationId xmlns:p14="http://schemas.microsoft.com/office/powerpoint/2010/main" val="343635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1E2A2E-5D03-487C-8480-A7F1C9591D6A}" type="slidenum">
              <a:rPr lang="en-US"/>
              <a:pPr/>
              <a:t>‹#›</a:t>
            </a:fld>
            <a:endParaRPr lang="en-US"/>
          </a:p>
        </p:txBody>
      </p:sp>
    </p:spTree>
    <p:extLst>
      <p:ext uri="{BB962C8B-B14F-4D97-AF65-F5344CB8AC3E}">
        <p14:creationId xmlns:p14="http://schemas.microsoft.com/office/powerpoint/2010/main" val="354443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D390FAA-CBEE-4244-8574-5AC52367D1A0}" type="slidenum">
              <a:rPr lang="en-US"/>
              <a:pPr/>
              <a:t>‹#›</a:t>
            </a:fld>
            <a:endParaRPr lang="en-US"/>
          </a:p>
        </p:txBody>
      </p:sp>
    </p:spTree>
    <p:extLst>
      <p:ext uri="{BB962C8B-B14F-4D97-AF65-F5344CB8AC3E}">
        <p14:creationId xmlns:p14="http://schemas.microsoft.com/office/powerpoint/2010/main" val="197405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485096-CCD2-4062-AB05-B409EADE9C63}" type="slidenum">
              <a:rPr lang="en-US"/>
              <a:pPr/>
              <a:t>‹#›</a:t>
            </a:fld>
            <a:endParaRPr lang="en-US"/>
          </a:p>
        </p:txBody>
      </p:sp>
    </p:spTree>
    <p:extLst>
      <p:ext uri="{BB962C8B-B14F-4D97-AF65-F5344CB8AC3E}">
        <p14:creationId xmlns:p14="http://schemas.microsoft.com/office/powerpoint/2010/main" val="251026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C0194D2-5DE6-414B-AC49-FF39C673F8F9}" type="slidenum">
              <a:rPr lang="en-US"/>
              <a:pPr/>
              <a:t>‹#›</a:t>
            </a:fld>
            <a:endParaRPr lang="en-US"/>
          </a:p>
        </p:txBody>
      </p:sp>
    </p:spTree>
    <p:extLst>
      <p:ext uri="{BB962C8B-B14F-4D97-AF65-F5344CB8AC3E}">
        <p14:creationId xmlns:p14="http://schemas.microsoft.com/office/powerpoint/2010/main" val="354398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4CAACE-7754-4A5F-9095-0BD9A2C13AEC}" type="slidenum">
              <a:rPr lang="en-US"/>
              <a:pPr/>
              <a:t>‹#›</a:t>
            </a:fld>
            <a:endParaRPr lang="en-US"/>
          </a:p>
        </p:txBody>
      </p:sp>
    </p:spTree>
    <p:extLst>
      <p:ext uri="{BB962C8B-B14F-4D97-AF65-F5344CB8AC3E}">
        <p14:creationId xmlns:p14="http://schemas.microsoft.com/office/powerpoint/2010/main" val="101738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24ABDB-DA97-4C25-B70B-8D4FB0A7A28D}" type="slidenum">
              <a:rPr lang="en-US"/>
              <a:pPr/>
              <a:t>‹#›</a:t>
            </a:fld>
            <a:endParaRPr lang="en-US"/>
          </a:p>
        </p:txBody>
      </p:sp>
    </p:spTree>
    <p:extLst>
      <p:ext uri="{BB962C8B-B14F-4D97-AF65-F5344CB8AC3E}">
        <p14:creationId xmlns:p14="http://schemas.microsoft.com/office/powerpoint/2010/main" val="394695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kumimoji="1" lang="en-US"/>
          </a:p>
        </p:txBody>
      </p:sp>
      <p:sp>
        <p:nvSpPr>
          <p:cNvPr id="1027" name="Rectangle 3"/>
          <p:cNvSpPr>
            <a:spLocks noChangeArrowheads="1"/>
          </p:cNvSpPr>
          <p:nvPr/>
        </p:nvSpPr>
        <p:spPr bwMode="hidden">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kumimoji="1" lang="en-US"/>
          </a:p>
        </p:txBody>
      </p:sp>
      <p:sp>
        <p:nvSpPr>
          <p:cNvPr id="1028" name="Rectangle 4"/>
          <p:cNvSpPr>
            <a:spLocks noChangeArrowheads="1"/>
          </p:cNvSpPr>
          <p:nvPr/>
        </p:nvSpPr>
        <p:spPr bwMode="hidden">
          <a:xfrm>
            <a:off x="685800" y="6553200"/>
            <a:ext cx="3505200" cy="3032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kumimoji="1" lang="en-US" sz="1400" b="1">
                <a:solidFill>
                  <a:srgbClr val="FFFF00"/>
                </a:solidFill>
                <a:effectLst>
                  <a:outerShdw blurRad="38100" dist="38100" dir="2700000" algn="tl">
                    <a:srgbClr val="000000"/>
                  </a:outerShdw>
                </a:effectLst>
              </a:rPr>
              <a:t>IEMA</a:t>
            </a:r>
          </a:p>
        </p:txBody>
      </p:sp>
      <p:sp>
        <p:nvSpPr>
          <p:cNvPr id="1029" name="Rectangle 5"/>
          <p:cNvSpPr>
            <a:spLocks noChangeArrowheads="1"/>
          </p:cNvSpPr>
          <p:nvPr/>
        </p:nvSpPr>
        <p:spPr bwMode="auto">
          <a:xfrm>
            <a:off x="762000" y="762000"/>
            <a:ext cx="7696200"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kumimoji="1" lang="en-US"/>
          </a:p>
        </p:txBody>
      </p:sp>
      <p:sp>
        <p:nvSpPr>
          <p:cNvPr id="1030" name="Rectangle 6"/>
          <p:cNvSpPr>
            <a:spLocks noGrp="1" noChangeArrowheads="1"/>
          </p:cNvSpPr>
          <p:nvPr>
            <p:ph type="title"/>
          </p:nvPr>
        </p:nvSpPr>
        <p:spPr bwMode="auto">
          <a:xfrm>
            <a:off x="685800" y="762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a:defRPr sz="1400"/>
            </a:lvl1pPr>
          </a:lstStyle>
          <a:p>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781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fld id="{CFC34165-FF18-4A3B-A693-F1837A41C20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fontAlgn="base">
        <a:spcBef>
          <a:spcPct val="0"/>
        </a:spcBef>
        <a:spcAft>
          <a:spcPct val="0"/>
        </a:spcAft>
        <a:defRPr sz="3200">
          <a:solidFill>
            <a:schemeClr val="tx2"/>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2pPr>
      <a:lvl3pPr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3pPr>
      <a:lvl4pPr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4pPr>
      <a:lvl5pPr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5pPr>
      <a:lvl6pPr marL="457200"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6pPr>
      <a:lvl7pPr marL="914400"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7pPr>
      <a:lvl8pPr marL="1371600"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8pPr>
      <a:lvl9pPr marL="1828800" algn="r" rtl="0" fontAlgn="base">
        <a:spcBef>
          <a:spcPct val="0"/>
        </a:spcBef>
        <a:spcAft>
          <a:spcPct val="0"/>
        </a:spcAft>
        <a:defRPr sz="32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2400" b="1">
          <a:solidFill>
            <a:schemeClr val="tx1"/>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defRPr>
      </a:lvl2pPr>
      <a:lvl3pPr marL="1143000" indent="-228600" algn="l" rtl="0" fontAlgn="base">
        <a:spcBef>
          <a:spcPct val="20000"/>
        </a:spcBef>
        <a:spcAft>
          <a:spcPct val="0"/>
        </a:spcAft>
        <a:buClr>
          <a:schemeClr val="accent2"/>
        </a:buClr>
        <a:buChar char="•"/>
        <a:defRPr b="1">
          <a:solidFill>
            <a:schemeClr val="tx1"/>
          </a:solidFill>
          <a:latin typeface="+mn-lt"/>
        </a:defRPr>
      </a:lvl3pPr>
      <a:lvl4pPr marL="1600200" indent="-228600" algn="l" rtl="0" fontAlgn="base">
        <a:spcBef>
          <a:spcPct val="20000"/>
        </a:spcBef>
        <a:spcAft>
          <a:spcPct val="0"/>
        </a:spcAft>
        <a:buChar char="–"/>
        <a:defRPr sz="1600" b="1">
          <a:solidFill>
            <a:schemeClr val="tx1"/>
          </a:solidFill>
          <a:latin typeface="+mn-lt"/>
        </a:defRPr>
      </a:lvl4pPr>
      <a:lvl5pPr marL="2057400" indent="-228600" algn="l" rtl="0" fontAlgn="base">
        <a:spcBef>
          <a:spcPct val="20000"/>
        </a:spcBef>
        <a:spcAft>
          <a:spcPct val="0"/>
        </a:spcAft>
        <a:buClr>
          <a:schemeClr val="accent2"/>
        </a:buClr>
        <a:buChar char="•"/>
        <a:defRPr sz="1200" b="1">
          <a:solidFill>
            <a:schemeClr val="tx1"/>
          </a:solidFill>
          <a:latin typeface="+mn-lt"/>
        </a:defRPr>
      </a:lvl5pPr>
      <a:lvl6pPr marL="2514600" indent="-228600" algn="l" rtl="0" fontAlgn="base">
        <a:spcBef>
          <a:spcPct val="20000"/>
        </a:spcBef>
        <a:spcAft>
          <a:spcPct val="0"/>
        </a:spcAft>
        <a:buClr>
          <a:schemeClr val="accent2"/>
        </a:buClr>
        <a:buChar char="•"/>
        <a:defRPr sz="1200" b="1">
          <a:solidFill>
            <a:schemeClr val="tx1"/>
          </a:solidFill>
          <a:latin typeface="+mn-lt"/>
        </a:defRPr>
      </a:lvl6pPr>
      <a:lvl7pPr marL="2971800" indent="-228600" algn="l" rtl="0" fontAlgn="base">
        <a:spcBef>
          <a:spcPct val="20000"/>
        </a:spcBef>
        <a:spcAft>
          <a:spcPct val="0"/>
        </a:spcAft>
        <a:buClr>
          <a:schemeClr val="accent2"/>
        </a:buClr>
        <a:buChar char="•"/>
        <a:defRPr sz="1200" b="1">
          <a:solidFill>
            <a:schemeClr val="tx1"/>
          </a:solidFill>
          <a:latin typeface="+mn-lt"/>
        </a:defRPr>
      </a:lvl7pPr>
      <a:lvl8pPr marL="3429000" indent="-228600" algn="l" rtl="0" fontAlgn="base">
        <a:spcBef>
          <a:spcPct val="20000"/>
        </a:spcBef>
        <a:spcAft>
          <a:spcPct val="0"/>
        </a:spcAft>
        <a:buClr>
          <a:schemeClr val="accent2"/>
        </a:buClr>
        <a:buChar char="•"/>
        <a:defRPr sz="1200" b="1">
          <a:solidFill>
            <a:schemeClr val="tx1"/>
          </a:solidFill>
          <a:latin typeface="+mn-lt"/>
        </a:defRPr>
      </a:lvl8pPr>
      <a:lvl9pPr marL="3886200" indent="-228600" algn="l" rtl="0" fontAlgn="base">
        <a:spcBef>
          <a:spcPct val="20000"/>
        </a:spcBef>
        <a:spcAft>
          <a:spcPct val="0"/>
        </a:spcAft>
        <a:buClr>
          <a:schemeClr val="accent2"/>
        </a:buClr>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homesafetycouncil.org/index.asp"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p:txBody>
          <a:bodyPr/>
          <a:lstStyle/>
          <a:p>
            <a:fld id="{13B80D52-A7AB-42DB-8EA7-E969E3BC77DE}" type="slidenum">
              <a:rPr lang="en-US"/>
              <a:pPr/>
              <a:t>1</a:t>
            </a:fld>
            <a:endParaRPr lang="en-US"/>
          </a:p>
        </p:txBody>
      </p:sp>
      <p:sp>
        <p:nvSpPr>
          <p:cNvPr id="4100" name="Rectangle 4"/>
          <p:cNvSpPr>
            <a:spLocks noGrp="1" noChangeArrowheads="1"/>
          </p:cNvSpPr>
          <p:nvPr>
            <p:ph type="ctrTitle"/>
          </p:nvPr>
        </p:nvSpPr>
        <p:spPr>
          <a:xfrm>
            <a:off x="381000" y="2209800"/>
            <a:ext cx="8610600" cy="1219200"/>
          </a:xfrm>
        </p:spPr>
        <p:txBody>
          <a:bodyPr/>
          <a:lstStyle/>
          <a:p>
            <a:r>
              <a:rPr lang="en-US" sz="4000"/>
              <a:t>Illinois Emergency Management Agency</a:t>
            </a:r>
          </a:p>
        </p:txBody>
      </p:sp>
      <p:sp>
        <p:nvSpPr>
          <p:cNvPr id="4101" name="Rectangle 5"/>
          <p:cNvSpPr>
            <a:spLocks noGrp="1" noChangeArrowheads="1"/>
          </p:cNvSpPr>
          <p:nvPr>
            <p:ph type="subTitle" idx="1"/>
          </p:nvPr>
        </p:nvSpPr>
        <p:spPr>
          <a:xfrm>
            <a:off x="1905000" y="4114800"/>
            <a:ext cx="6934200" cy="1828800"/>
          </a:xfrm>
        </p:spPr>
        <p:txBody>
          <a:bodyPr/>
          <a:lstStyle/>
          <a:p>
            <a:r>
              <a:rPr lang="en-US" sz="3200" dirty="0">
                <a:solidFill>
                  <a:schemeClr val="accent2"/>
                </a:solidFill>
              </a:rPr>
              <a:t>Radon in Construction</a:t>
            </a:r>
            <a:endParaRPr lang="en-US" sz="3200" dirty="0">
              <a:solidFill>
                <a:schemeClr val="accent2"/>
              </a:solidFill>
              <a:effectLst>
                <a:outerShdw blurRad="38100" dist="38100" dir="2700000" algn="tl">
                  <a:srgbClr val="000000"/>
                </a:outerShdw>
              </a:effectLst>
            </a:endParaRPr>
          </a:p>
          <a:p>
            <a:endParaRPr lang="en-US" sz="1800" dirty="0"/>
          </a:p>
          <a:p>
            <a:r>
              <a:rPr lang="en-US" dirty="0" smtClean="0"/>
              <a:t>Patrick Daniels &amp; Melinda Lewis</a:t>
            </a:r>
            <a:endParaRPr lang="en-US" dirty="0"/>
          </a:p>
        </p:txBody>
      </p:sp>
    </p:spTree>
    <p:extLst>
      <p:ext uri="{BB962C8B-B14F-4D97-AF65-F5344CB8AC3E}">
        <p14:creationId xmlns:p14="http://schemas.microsoft.com/office/powerpoint/2010/main" val="391799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3F53A070-9CE5-45CE-996F-3C7AD07259AB}" type="slidenum">
              <a:rPr lang="en-US"/>
              <a:pPr/>
              <a:t>10</a:t>
            </a:fld>
            <a:endParaRPr lang="en-US"/>
          </a:p>
        </p:txBody>
      </p:sp>
      <p:sp>
        <p:nvSpPr>
          <p:cNvPr id="101378" name="Rectangle 2"/>
          <p:cNvSpPr>
            <a:spLocks noGrp="1" noChangeArrowheads="1"/>
          </p:cNvSpPr>
          <p:nvPr>
            <p:ph type="title" idx="4294967295"/>
          </p:nvPr>
        </p:nvSpPr>
        <p:spPr/>
        <p:txBody>
          <a:bodyPr/>
          <a:lstStyle/>
          <a:p>
            <a:r>
              <a:rPr lang="en-US"/>
              <a:t>Lung Cancer Mortality Rates</a:t>
            </a:r>
            <a:endParaRPr lang="en-US">
              <a:solidFill>
                <a:srgbClr val="333333"/>
              </a:solidFill>
              <a:latin typeface="Trebuchet MS" pitchFamily="34" charset="0"/>
            </a:endParaRPr>
          </a:p>
        </p:txBody>
      </p:sp>
      <p:grpSp>
        <p:nvGrpSpPr>
          <p:cNvPr id="316419" name="Group 3"/>
          <p:cNvGrpSpPr>
            <a:grpSpLocks/>
          </p:cNvGrpSpPr>
          <p:nvPr/>
        </p:nvGrpSpPr>
        <p:grpSpPr bwMode="auto">
          <a:xfrm>
            <a:off x="1919288" y="1646238"/>
            <a:ext cx="4679950" cy="3567112"/>
            <a:chOff x="0" y="-29"/>
            <a:chExt cx="2948" cy="2247"/>
          </a:xfrm>
        </p:grpSpPr>
        <p:sp>
          <p:nvSpPr>
            <p:cNvPr id="316420" name="Rectangle 4"/>
            <p:cNvSpPr>
              <a:spLocks noChangeArrowheads="1"/>
            </p:cNvSpPr>
            <p:nvPr/>
          </p:nvSpPr>
          <p:spPr bwMode="auto">
            <a:xfrm>
              <a:off x="0" y="-29"/>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a:latin typeface="Verdana" pitchFamily="34" charset="0"/>
              </a:endParaRPr>
            </a:p>
          </p:txBody>
        </p:sp>
        <p:sp>
          <p:nvSpPr>
            <p:cNvPr id="316421" name="Rectangle 5"/>
            <p:cNvSpPr>
              <a:spLocks noChangeArrowheads="1"/>
            </p:cNvSpPr>
            <p:nvPr/>
          </p:nvSpPr>
          <p:spPr bwMode="auto">
            <a:xfrm>
              <a:off x="0" y="0"/>
              <a:ext cx="2948" cy="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900">
                  <a:solidFill>
                    <a:srgbClr val="333333"/>
                  </a:solidFill>
                  <a:latin typeface="Trebuchet MS" pitchFamily="34" charset="0"/>
                </a:rPr>
                <a:t>  </a:t>
              </a:r>
              <a:r>
                <a:rPr lang="en-US" sz="21600">
                  <a:solidFill>
                    <a:srgbClr val="333333"/>
                  </a:solidFill>
                  <a:latin typeface="Trebuchet MS" pitchFamily="34" charset="0"/>
                </a:rPr>
                <a:t> </a:t>
              </a:r>
              <a:r>
                <a:rPr lang="en-US" sz="900">
                  <a:solidFill>
                    <a:srgbClr val="333333"/>
                  </a:solidFill>
                  <a:latin typeface="Trebuchet MS" pitchFamily="34" charset="0"/>
                </a:rPr>
                <a:t>                                                                                                                                                   </a:t>
              </a:r>
            </a:p>
          </p:txBody>
        </p:sp>
      </p:grpSp>
      <p:grpSp>
        <p:nvGrpSpPr>
          <p:cNvPr id="316422" name="Group 6"/>
          <p:cNvGrpSpPr>
            <a:grpSpLocks/>
          </p:cNvGrpSpPr>
          <p:nvPr/>
        </p:nvGrpSpPr>
        <p:grpSpPr bwMode="auto">
          <a:xfrm>
            <a:off x="838200" y="2743200"/>
            <a:ext cx="4679950" cy="776288"/>
            <a:chOff x="0" y="-29"/>
            <a:chExt cx="2948" cy="489"/>
          </a:xfrm>
        </p:grpSpPr>
        <p:sp>
          <p:nvSpPr>
            <p:cNvPr id="316423" name="Rectangle 7"/>
            <p:cNvSpPr>
              <a:spLocks noChangeArrowheads="1"/>
            </p:cNvSpPr>
            <p:nvPr/>
          </p:nvSpPr>
          <p:spPr bwMode="auto">
            <a:xfrm>
              <a:off x="0" y="-29"/>
              <a:ext cx="29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a:latin typeface="Verdana" pitchFamily="34" charset="0"/>
              </a:endParaRPr>
            </a:p>
          </p:txBody>
        </p:sp>
        <p:sp>
          <p:nvSpPr>
            <p:cNvPr id="316424" name="Rectangle 8"/>
            <p:cNvSpPr>
              <a:spLocks noChangeArrowheads="1"/>
            </p:cNvSpPr>
            <p:nvPr/>
          </p:nvSpPr>
          <p:spPr bwMode="auto">
            <a:xfrm>
              <a:off x="0" y="0"/>
              <a:ext cx="29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p>
          </p:txBody>
        </p:sp>
      </p:grpSp>
      <p:graphicFrame>
        <p:nvGraphicFramePr>
          <p:cNvPr id="2" name="Object 9"/>
          <p:cNvGraphicFramePr>
            <a:graphicFrameLocks noGrp="1" noChangeAspect="1"/>
          </p:cNvGraphicFramePr>
          <p:nvPr>
            <p:ph idx="4294967295"/>
            <p:extLst>
              <p:ext uri="{D42A27DB-BD31-4B8C-83A1-F6EECF244321}">
                <p14:modId xmlns:p14="http://schemas.microsoft.com/office/powerpoint/2010/main" val="1047276060"/>
              </p:ext>
            </p:extLst>
          </p:nvPr>
        </p:nvGraphicFramePr>
        <p:xfrm>
          <a:off x="646113" y="2146300"/>
          <a:ext cx="7721600" cy="4356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D5D71A80-B460-4A8C-A0B9-A8128668258E}" type="slidenum">
              <a:rPr lang="en-US"/>
              <a:pPr/>
              <a:t>11</a:t>
            </a:fld>
            <a:endParaRPr lang="en-US"/>
          </a:p>
        </p:txBody>
      </p:sp>
      <p:sp>
        <p:nvSpPr>
          <p:cNvPr id="79874" name="Rectangle 2"/>
          <p:cNvSpPr>
            <a:spLocks noGrp="1" noChangeArrowheads="1"/>
          </p:cNvSpPr>
          <p:nvPr>
            <p:ph type="title" idx="4294967295"/>
          </p:nvPr>
        </p:nvSpPr>
        <p:spPr>
          <a:xfrm>
            <a:off x="0" y="762000"/>
            <a:ext cx="8458200" cy="762000"/>
          </a:xfrm>
        </p:spPr>
        <p:txBody>
          <a:bodyPr/>
          <a:lstStyle/>
          <a:p>
            <a:r>
              <a:rPr lang="en-US" sz="2000"/>
              <a:t>Sources of Radiation Exposure to US public 2009</a:t>
            </a:r>
          </a:p>
        </p:txBody>
      </p:sp>
      <p:graphicFrame>
        <p:nvGraphicFramePr>
          <p:cNvPr id="317443" name="Object 3"/>
          <p:cNvGraphicFramePr>
            <a:graphicFrameLocks/>
          </p:cNvGraphicFramePr>
          <p:nvPr/>
        </p:nvGraphicFramePr>
        <p:xfrm>
          <a:off x="304800" y="1168400"/>
          <a:ext cx="6953250" cy="4851400"/>
        </p:xfrm>
        <a:graphic>
          <a:graphicData uri="http://schemas.openxmlformats.org/presentationml/2006/ole">
            <mc:AlternateContent xmlns:mc="http://schemas.openxmlformats.org/markup-compatibility/2006">
              <mc:Choice xmlns:v="urn:schemas-microsoft-com:vml" Requires="v">
                <p:oleObj spid="_x0000_s317469" name="Chart" r:id="rId4" imgW="6534150" imgH="4562475" progId="MSGraph.Chart.8">
                  <p:embed followColorScheme="full"/>
                </p:oleObj>
              </mc:Choice>
              <mc:Fallback>
                <p:oleObj name="Chart" r:id="rId4" imgW="6534150" imgH="456247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68400"/>
                        <a:ext cx="695325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6" name="Rectangle 4"/>
          <p:cNvSpPr>
            <a:spLocks noChangeArrowheads="1"/>
          </p:cNvSpPr>
          <p:nvPr/>
        </p:nvSpPr>
        <p:spPr bwMode="auto">
          <a:xfrm>
            <a:off x="990600" y="2819400"/>
            <a:ext cx="1371600" cy="336550"/>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600">
                <a:solidFill>
                  <a:srgbClr val="FFFF00"/>
                </a:solidFill>
                <a:effectLst>
                  <a:outerShdw blurRad="38100" dist="38100" dir="2700000" algn="tl">
                    <a:srgbClr val="000000"/>
                  </a:outerShdw>
                </a:effectLst>
              </a:rPr>
              <a:t>Radon - 37%</a:t>
            </a:r>
          </a:p>
        </p:txBody>
      </p:sp>
      <p:sp>
        <p:nvSpPr>
          <p:cNvPr id="79877" name="Rectangle 5"/>
          <p:cNvSpPr>
            <a:spLocks noChangeArrowheads="1"/>
          </p:cNvSpPr>
          <p:nvPr/>
        </p:nvSpPr>
        <p:spPr bwMode="auto">
          <a:xfrm>
            <a:off x="3505200" y="2667000"/>
            <a:ext cx="2066925" cy="300038"/>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Medical X-Rays - 12%</a:t>
            </a:r>
          </a:p>
        </p:txBody>
      </p:sp>
      <p:sp>
        <p:nvSpPr>
          <p:cNvPr id="79878" name="Rectangle 6"/>
          <p:cNvSpPr>
            <a:spLocks noChangeArrowheads="1"/>
          </p:cNvSpPr>
          <p:nvPr/>
        </p:nvSpPr>
        <p:spPr bwMode="auto">
          <a:xfrm>
            <a:off x="3276600" y="1905000"/>
            <a:ext cx="1219200" cy="300038"/>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Other - 1%</a:t>
            </a:r>
          </a:p>
        </p:txBody>
      </p:sp>
      <p:sp>
        <p:nvSpPr>
          <p:cNvPr id="79879" name="Rectangle 7"/>
          <p:cNvSpPr>
            <a:spLocks noChangeArrowheads="1"/>
          </p:cNvSpPr>
          <p:nvPr/>
        </p:nvSpPr>
        <p:spPr bwMode="auto">
          <a:xfrm>
            <a:off x="4038600" y="3733800"/>
            <a:ext cx="1260475" cy="300038"/>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Internal - 5%</a:t>
            </a:r>
          </a:p>
        </p:txBody>
      </p:sp>
      <p:sp>
        <p:nvSpPr>
          <p:cNvPr id="79880" name="Rectangle 8"/>
          <p:cNvSpPr>
            <a:spLocks noChangeArrowheads="1"/>
          </p:cNvSpPr>
          <p:nvPr/>
        </p:nvSpPr>
        <p:spPr bwMode="auto">
          <a:xfrm>
            <a:off x="3276600" y="4648200"/>
            <a:ext cx="2286000" cy="300038"/>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Nuclear Medicine – 12%</a:t>
            </a:r>
          </a:p>
        </p:txBody>
      </p:sp>
      <p:sp>
        <p:nvSpPr>
          <p:cNvPr id="79881" name="Rectangle 9"/>
          <p:cNvSpPr>
            <a:spLocks noChangeArrowheads="1"/>
          </p:cNvSpPr>
          <p:nvPr/>
        </p:nvSpPr>
        <p:spPr bwMode="auto">
          <a:xfrm>
            <a:off x="3048000" y="5715000"/>
            <a:ext cx="2225675" cy="300038"/>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Consumer Products - 2%</a:t>
            </a:r>
          </a:p>
        </p:txBody>
      </p:sp>
      <p:sp>
        <p:nvSpPr>
          <p:cNvPr id="79882" name="Rectangle 10"/>
          <p:cNvSpPr>
            <a:spLocks noChangeArrowheads="1"/>
          </p:cNvSpPr>
          <p:nvPr/>
        </p:nvSpPr>
        <p:spPr bwMode="auto">
          <a:xfrm>
            <a:off x="1981200" y="6248400"/>
            <a:ext cx="1476375" cy="300038"/>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Terrestrial - 3%</a:t>
            </a:r>
          </a:p>
        </p:txBody>
      </p:sp>
      <p:sp>
        <p:nvSpPr>
          <p:cNvPr id="79883" name="Rectangle 11"/>
          <p:cNvSpPr>
            <a:spLocks noChangeArrowheads="1"/>
          </p:cNvSpPr>
          <p:nvPr/>
        </p:nvSpPr>
        <p:spPr bwMode="auto">
          <a:xfrm>
            <a:off x="685800" y="6096000"/>
            <a:ext cx="1247775" cy="300038"/>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Cosmic - 5%</a:t>
            </a:r>
          </a:p>
        </p:txBody>
      </p:sp>
      <p:sp>
        <p:nvSpPr>
          <p:cNvPr id="317452" name="Line 12"/>
          <p:cNvSpPr>
            <a:spLocks noChangeShapeType="1"/>
          </p:cNvSpPr>
          <p:nvPr/>
        </p:nvSpPr>
        <p:spPr bwMode="auto">
          <a:xfrm flipV="1">
            <a:off x="1905000" y="5105400"/>
            <a:ext cx="152400" cy="9144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53" name="Line 13"/>
          <p:cNvSpPr>
            <a:spLocks noChangeShapeType="1"/>
          </p:cNvSpPr>
          <p:nvPr/>
        </p:nvSpPr>
        <p:spPr bwMode="auto">
          <a:xfrm flipH="1" flipV="1">
            <a:off x="2438400" y="4953000"/>
            <a:ext cx="304800" cy="12954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54" name="Line 14"/>
          <p:cNvSpPr>
            <a:spLocks noChangeShapeType="1"/>
          </p:cNvSpPr>
          <p:nvPr/>
        </p:nvSpPr>
        <p:spPr bwMode="auto">
          <a:xfrm flipH="1" flipV="1">
            <a:off x="2590800" y="4876800"/>
            <a:ext cx="685800" cy="8382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55" name="Line 15"/>
          <p:cNvSpPr>
            <a:spLocks noChangeShapeType="1"/>
          </p:cNvSpPr>
          <p:nvPr/>
        </p:nvSpPr>
        <p:spPr bwMode="auto">
          <a:xfrm flipH="1" flipV="1">
            <a:off x="3200400" y="3886200"/>
            <a:ext cx="838200"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56" name="Line 16"/>
          <p:cNvSpPr>
            <a:spLocks noChangeShapeType="1"/>
          </p:cNvSpPr>
          <p:nvPr/>
        </p:nvSpPr>
        <p:spPr bwMode="auto">
          <a:xfrm flipH="1">
            <a:off x="3124200" y="2209800"/>
            <a:ext cx="381000" cy="3810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57" name="Line 17"/>
          <p:cNvSpPr>
            <a:spLocks noChangeShapeType="1"/>
          </p:cNvSpPr>
          <p:nvPr/>
        </p:nvSpPr>
        <p:spPr bwMode="auto">
          <a:xfrm flipH="1">
            <a:off x="2895600" y="2819400"/>
            <a:ext cx="685800" cy="3810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58" name="Rectangle 18"/>
          <p:cNvSpPr>
            <a:spLocks noGrp="1" noChangeArrowheads="1"/>
          </p:cNvSpPr>
          <p:nvPr>
            <p:ph type="body" idx="4294967295"/>
          </p:nvPr>
        </p:nvSpPr>
        <p:spPr>
          <a:xfrm>
            <a:off x="5791200" y="2133600"/>
            <a:ext cx="3124200" cy="3962400"/>
          </a:xfrm>
          <a:noFill/>
        </p:spPr>
        <p:txBody>
          <a:bodyPr/>
          <a:lstStyle/>
          <a:p>
            <a:pPr>
              <a:lnSpc>
                <a:spcPct val="90000"/>
              </a:lnSpc>
              <a:spcAft>
                <a:spcPct val="50000"/>
              </a:spcAft>
            </a:pPr>
            <a:r>
              <a:rPr lang="en-US" sz="2000"/>
              <a:t>Average Exposure 620 mrem</a:t>
            </a:r>
          </a:p>
          <a:p>
            <a:pPr>
              <a:lnSpc>
                <a:spcPct val="90000"/>
              </a:lnSpc>
              <a:spcAft>
                <a:spcPct val="50000"/>
              </a:spcAft>
            </a:pPr>
            <a:r>
              <a:rPr lang="en-US" sz="2000"/>
              <a:t>Assumes average indoor radon concentration of 1.3 pCi/L.</a:t>
            </a:r>
          </a:p>
          <a:p>
            <a:pPr>
              <a:lnSpc>
                <a:spcPct val="90000"/>
              </a:lnSpc>
              <a:spcAft>
                <a:spcPct val="50000"/>
              </a:spcAft>
            </a:pPr>
            <a:r>
              <a:rPr lang="en-US" sz="2000"/>
              <a:t>Radon is by far the greatest single source of radiation exposure to the general public.</a:t>
            </a:r>
          </a:p>
        </p:txBody>
      </p:sp>
      <p:sp>
        <p:nvSpPr>
          <p:cNvPr id="317459" name="Line 19"/>
          <p:cNvSpPr>
            <a:spLocks noChangeShapeType="1"/>
          </p:cNvSpPr>
          <p:nvPr/>
        </p:nvSpPr>
        <p:spPr bwMode="auto">
          <a:xfrm flipH="1" flipV="1">
            <a:off x="2819400" y="4495800"/>
            <a:ext cx="533400" cy="2286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892" name="Rectangle 20"/>
          <p:cNvSpPr>
            <a:spLocks noChangeArrowheads="1"/>
          </p:cNvSpPr>
          <p:nvPr/>
        </p:nvSpPr>
        <p:spPr bwMode="auto">
          <a:xfrm>
            <a:off x="152400" y="5486400"/>
            <a:ext cx="1657350" cy="300038"/>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sz="1600">
                <a:solidFill>
                  <a:srgbClr val="FFFF00"/>
                </a:solidFill>
                <a:effectLst>
                  <a:outerShdw blurRad="38100" dist="38100" dir="2700000" algn="tl">
                    <a:srgbClr val="000000"/>
                  </a:outerShdw>
                </a:effectLst>
              </a:rPr>
              <a:t>CAT Scans - 24%</a:t>
            </a:r>
          </a:p>
        </p:txBody>
      </p:sp>
      <p:sp>
        <p:nvSpPr>
          <p:cNvPr id="317461" name="Line 21"/>
          <p:cNvSpPr>
            <a:spLocks noChangeShapeType="1"/>
          </p:cNvSpPr>
          <p:nvPr/>
        </p:nvSpPr>
        <p:spPr bwMode="auto">
          <a:xfrm flipV="1">
            <a:off x="533400" y="4267200"/>
            <a:ext cx="762000" cy="129540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62" name="Text Box 22"/>
          <p:cNvSpPr txBox="1">
            <a:spLocks noChangeArrowheads="1"/>
          </p:cNvSpPr>
          <p:nvPr/>
        </p:nvSpPr>
        <p:spPr bwMode="auto">
          <a:xfrm>
            <a:off x="3581400" y="624840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defRPr kumimoji="1" sz="2400">
                <a:solidFill>
                  <a:schemeClr val="tx1"/>
                </a:solidFill>
                <a:latin typeface="Times New Roman" pitchFamily="18" charset="0"/>
              </a:defRPr>
            </a:lvl1pPr>
            <a:lvl2pPr marL="742950" indent="-285750" algn="l">
              <a:defRPr kumimoji="1" sz="2400">
                <a:solidFill>
                  <a:schemeClr val="tx1"/>
                </a:solidFill>
                <a:latin typeface="Times New Roman" pitchFamily="18" charset="0"/>
              </a:defRPr>
            </a:lvl2pPr>
            <a:lvl3pPr marL="1143000" indent="-228600" algn="l">
              <a:defRPr kumimoji="1" sz="2400">
                <a:solidFill>
                  <a:schemeClr val="tx1"/>
                </a:solidFill>
                <a:latin typeface="Times New Roman" pitchFamily="18" charset="0"/>
              </a:defRPr>
            </a:lvl3pPr>
            <a:lvl4pPr marL="1600200" indent="-228600" algn="l">
              <a:defRPr kumimoji="1" sz="2400">
                <a:solidFill>
                  <a:schemeClr val="tx1"/>
                </a:solidFill>
                <a:latin typeface="Times New Roman" pitchFamily="18" charset="0"/>
              </a:defRPr>
            </a:lvl4pPr>
            <a:lvl5pPr marL="2057400" indent="-228600" algn="l">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lgn="r">
              <a:spcBef>
                <a:spcPct val="50000"/>
              </a:spcBef>
            </a:pPr>
            <a:r>
              <a:rPr kumimoji="0" lang="en-US" sz="1400"/>
              <a:t>Source: National Council on Radiation Protection (NCRP Report 160)</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8B67A2B8-3945-48AA-8E5F-83075B3215AA}" type="slidenum">
              <a:rPr lang="en-US"/>
              <a:pPr/>
              <a:t>12</a:t>
            </a:fld>
            <a:endParaRPr lang="en-US"/>
          </a:p>
        </p:txBody>
      </p:sp>
      <p:sp>
        <p:nvSpPr>
          <p:cNvPr id="391170" name="Rectangle 2"/>
          <p:cNvSpPr>
            <a:spLocks noGrp="1" noChangeArrowheads="1"/>
          </p:cNvSpPr>
          <p:nvPr>
            <p:ph type="title"/>
          </p:nvPr>
        </p:nvSpPr>
        <p:spPr>
          <a:xfrm>
            <a:off x="304800" y="762000"/>
            <a:ext cx="8153400" cy="762000"/>
          </a:xfrm>
          <a:noFill/>
          <a:ln/>
        </p:spPr>
        <p:txBody>
          <a:bodyPr/>
          <a:lstStyle/>
          <a:p>
            <a:r>
              <a:rPr lang="en-US"/>
              <a:t>Sources of Radiation Exposure in Illinois</a:t>
            </a:r>
          </a:p>
        </p:txBody>
      </p:sp>
      <p:graphicFrame>
        <p:nvGraphicFramePr>
          <p:cNvPr id="391171" name="Object 3"/>
          <p:cNvGraphicFramePr>
            <a:graphicFrameLocks/>
          </p:cNvGraphicFramePr>
          <p:nvPr/>
        </p:nvGraphicFramePr>
        <p:xfrm>
          <a:off x="152400" y="1295400"/>
          <a:ext cx="6953250" cy="4851400"/>
        </p:xfrm>
        <a:graphic>
          <a:graphicData uri="http://schemas.openxmlformats.org/presentationml/2006/ole">
            <mc:AlternateContent xmlns:mc="http://schemas.openxmlformats.org/markup-compatibility/2006">
              <mc:Choice xmlns:v="urn:schemas-microsoft-com:vml" Requires="v">
                <p:oleObj spid="_x0000_s391196" name="Chart" r:id="rId4" imgW="6534195" imgH="4562517" progId="MSGraph.Chart.8">
                  <p:embed followColorScheme="full"/>
                </p:oleObj>
              </mc:Choice>
              <mc:Fallback>
                <p:oleObj name="Chart" r:id="rId4" imgW="6534195" imgH="456251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695325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1172" name="Rectangle 4"/>
          <p:cNvSpPr>
            <a:spLocks noChangeArrowheads="1"/>
          </p:cNvSpPr>
          <p:nvPr/>
        </p:nvSpPr>
        <p:spPr bwMode="auto">
          <a:xfrm>
            <a:off x="381000" y="3581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1600">
                <a:solidFill>
                  <a:srgbClr val="FFFF00"/>
                </a:solidFill>
                <a:effectLst>
                  <a:outerShdw blurRad="38100" dist="38100" dir="2700000" algn="tl">
                    <a:srgbClr val="000000"/>
                  </a:outerShdw>
                </a:effectLst>
              </a:rPr>
              <a:t>Radon - 67%</a:t>
            </a:r>
          </a:p>
        </p:txBody>
      </p:sp>
      <p:sp>
        <p:nvSpPr>
          <p:cNvPr id="391173" name="Rectangle 5"/>
          <p:cNvSpPr>
            <a:spLocks noChangeArrowheads="1"/>
          </p:cNvSpPr>
          <p:nvPr/>
        </p:nvSpPr>
        <p:spPr bwMode="auto">
          <a:xfrm>
            <a:off x="3733800" y="2438400"/>
            <a:ext cx="19812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Medical X-Rays - 6%</a:t>
            </a:r>
          </a:p>
        </p:txBody>
      </p:sp>
      <p:sp>
        <p:nvSpPr>
          <p:cNvPr id="391174" name="Rectangle 6"/>
          <p:cNvSpPr>
            <a:spLocks noChangeArrowheads="1"/>
          </p:cNvSpPr>
          <p:nvPr/>
        </p:nvSpPr>
        <p:spPr bwMode="auto">
          <a:xfrm>
            <a:off x="3733800" y="1981200"/>
            <a:ext cx="1447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Other - &lt; 1%</a:t>
            </a:r>
          </a:p>
        </p:txBody>
      </p:sp>
      <p:sp>
        <p:nvSpPr>
          <p:cNvPr id="391175" name="Rectangle 7"/>
          <p:cNvSpPr>
            <a:spLocks noChangeArrowheads="1"/>
          </p:cNvSpPr>
          <p:nvPr/>
        </p:nvSpPr>
        <p:spPr bwMode="auto">
          <a:xfrm>
            <a:off x="3733800" y="2971800"/>
            <a:ext cx="141287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Internal - 2%</a:t>
            </a:r>
          </a:p>
        </p:txBody>
      </p:sp>
      <p:sp>
        <p:nvSpPr>
          <p:cNvPr id="391176" name="Rectangle 8"/>
          <p:cNvSpPr>
            <a:spLocks noChangeArrowheads="1"/>
          </p:cNvSpPr>
          <p:nvPr/>
        </p:nvSpPr>
        <p:spPr bwMode="auto">
          <a:xfrm>
            <a:off x="3733800" y="3505200"/>
            <a:ext cx="22860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Nuclear Medicine – 6%</a:t>
            </a:r>
          </a:p>
        </p:txBody>
      </p:sp>
      <p:sp>
        <p:nvSpPr>
          <p:cNvPr id="391177" name="Rectangle 9"/>
          <p:cNvSpPr>
            <a:spLocks noChangeArrowheads="1"/>
          </p:cNvSpPr>
          <p:nvPr/>
        </p:nvSpPr>
        <p:spPr bwMode="auto">
          <a:xfrm>
            <a:off x="3733800" y="3810000"/>
            <a:ext cx="24384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Consumer Products - 1%</a:t>
            </a:r>
          </a:p>
        </p:txBody>
      </p:sp>
      <p:sp>
        <p:nvSpPr>
          <p:cNvPr id="391178" name="Rectangle 10"/>
          <p:cNvSpPr>
            <a:spLocks noChangeArrowheads="1"/>
          </p:cNvSpPr>
          <p:nvPr/>
        </p:nvSpPr>
        <p:spPr bwMode="auto">
          <a:xfrm>
            <a:off x="3733800" y="4191000"/>
            <a:ext cx="162877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Terrestrial - 2%</a:t>
            </a:r>
          </a:p>
        </p:txBody>
      </p:sp>
      <p:sp>
        <p:nvSpPr>
          <p:cNvPr id="391179" name="Rectangle 11"/>
          <p:cNvSpPr>
            <a:spLocks noChangeArrowheads="1"/>
          </p:cNvSpPr>
          <p:nvPr/>
        </p:nvSpPr>
        <p:spPr bwMode="auto">
          <a:xfrm>
            <a:off x="3733800" y="4572000"/>
            <a:ext cx="140017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Cosmic - 3%</a:t>
            </a:r>
          </a:p>
        </p:txBody>
      </p:sp>
      <p:sp>
        <p:nvSpPr>
          <p:cNvPr id="391180" name="Line 12"/>
          <p:cNvSpPr>
            <a:spLocks noChangeShapeType="1"/>
          </p:cNvSpPr>
          <p:nvPr/>
        </p:nvSpPr>
        <p:spPr bwMode="auto">
          <a:xfrm flipH="1" flipV="1">
            <a:off x="3124200" y="4267200"/>
            <a:ext cx="609600" cy="3810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1" name="Line 13"/>
          <p:cNvSpPr>
            <a:spLocks noChangeShapeType="1"/>
          </p:cNvSpPr>
          <p:nvPr/>
        </p:nvSpPr>
        <p:spPr bwMode="auto">
          <a:xfrm flipH="1" flipV="1">
            <a:off x="3276600" y="4038600"/>
            <a:ext cx="457200" cy="228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2" name="Line 14"/>
          <p:cNvSpPr>
            <a:spLocks noChangeShapeType="1"/>
          </p:cNvSpPr>
          <p:nvPr/>
        </p:nvSpPr>
        <p:spPr bwMode="auto">
          <a:xfrm flipH="1" flipV="1">
            <a:off x="3276600" y="3962400"/>
            <a:ext cx="3810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3" name="Line 15"/>
          <p:cNvSpPr>
            <a:spLocks noChangeShapeType="1"/>
          </p:cNvSpPr>
          <p:nvPr/>
        </p:nvSpPr>
        <p:spPr bwMode="auto">
          <a:xfrm flipH="1">
            <a:off x="3200400" y="3124200"/>
            <a:ext cx="685800" cy="1524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4" name="Line 16"/>
          <p:cNvSpPr>
            <a:spLocks noChangeShapeType="1"/>
          </p:cNvSpPr>
          <p:nvPr/>
        </p:nvSpPr>
        <p:spPr bwMode="auto">
          <a:xfrm flipH="1">
            <a:off x="2971800" y="2286000"/>
            <a:ext cx="381000" cy="3810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5" name="Line 17"/>
          <p:cNvSpPr>
            <a:spLocks noChangeShapeType="1"/>
          </p:cNvSpPr>
          <p:nvPr/>
        </p:nvSpPr>
        <p:spPr bwMode="auto">
          <a:xfrm flipH="1">
            <a:off x="2971800" y="2667000"/>
            <a:ext cx="685800" cy="3810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6" name="Rectangle 18"/>
          <p:cNvSpPr>
            <a:spLocks noGrp="1" noChangeArrowheads="1"/>
          </p:cNvSpPr>
          <p:nvPr>
            <p:ph type="body" idx="1"/>
          </p:nvPr>
        </p:nvSpPr>
        <p:spPr>
          <a:xfrm>
            <a:off x="5943600" y="1981200"/>
            <a:ext cx="3048000" cy="4343400"/>
          </a:xfrm>
          <a:noFill/>
          <a:ln/>
        </p:spPr>
        <p:txBody>
          <a:bodyPr/>
          <a:lstStyle/>
          <a:p>
            <a:pPr>
              <a:lnSpc>
                <a:spcPct val="110000"/>
              </a:lnSpc>
              <a:spcAft>
                <a:spcPct val="50000"/>
              </a:spcAft>
            </a:pPr>
            <a:r>
              <a:rPr lang="en-US" sz="2000" dirty="0"/>
              <a:t>Average Exposure 1,170 </a:t>
            </a:r>
            <a:r>
              <a:rPr lang="en-US" sz="2000" dirty="0" err="1"/>
              <a:t>mrem</a:t>
            </a:r>
            <a:endParaRPr lang="en-US" sz="2000" dirty="0"/>
          </a:p>
          <a:p>
            <a:pPr>
              <a:lnSpc>
                <a:spcPct val="110000"/>
              </a:lnSpc>
              <a:spcAft>
                <a:spcPct val="50000"/>
              </a:spcAft>
            </a:pPr>
            <a:r>
              <a:rPr lang="en-US" sz="2000" dirty="0"/>
              <a:t>Assumes average Illinois indoor radon concentration of </a:t>
            </a:r>
            <a:r>
              <a:rPr lang="en-US" sz="2000" dirty="0" smtClean="0"/>
              <a:t>4.9 </a:t>
            </a:r>
            <a:r>
              <a:rPr lang="en-US" sz="2000" dirty="0"/>
              <a:t>pCi/L.</a:t>
            </a:r>
          </a:p>
          <a:p>
            <a:pPr>
              <a:lnSpc>
                <a:spcPct val="110000"/>
              </a:lnSpc>
              <a:spcAft>
                <a:spcPct val="50000"/>
              </a:spcAft>
            </a:pPr>
            <a:r>
              <a:rPr lang="en-US" sz="2000" dirty="0"/>
              <a:t>Radon is by far the greatest single source of radiation exposure to the general public in Illinois.</a:t>
            </a:r>
          </a:p>
        </p:txBody>
      </p:sp>
      <p:sp>
        <p:nvSpPr>
          <p:cNvPr id="391187" name="Line 19"/>
          <p:cNvSpPr>
            <a:spLocks noChangeShapeType="1"/>
          </p:cNvSpPr>
          <p:nvPr/>
        </p:nvSpPr>
        <p:spPr bwMode="auto">
          <a:xfrm flipH="1" flipV="1">
            <a:off x="3124200" y="3657600"/>
            <a:ext cx="5334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88" name="Rectangle 20"/>
          <p:cNvSpPr>
            <a:spLocks noChangeArrowheads="1"/>
          </p:cNvSpPr>
          <p:nvPr/>
        </p:nvSpPr>
        <p:spPr bwMode="auto">
          <a:xfrm>
            <a:off x="3733800" y="5105400"/>
            <a:ext cx="16573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lnSpc>
                <a:spcPct val="85000"/>
              </a:lnSpc>
            </a:pPr>
            <a:r>
              <a:rPr lang="en-US" sz="1600">
                <a:solidFill>
                  <a:srgbClr val="FFFF00"/>
                </a:solidFill>
                <a:effectLst>
                  <a:outerShdw blurRad="38100" dist="38100" dir="2700000" algn="tl">
                    <a:srgbClr val="000000"/>
                  </a:outerShdw>
                </a:effectLst>
              </a:rPr>
              <a:t>CAT Scans - 24%</a:t>
            </a:r>
          </a:p>
        </p:txBody>
      </p:sp>
      <p:sp>
        <p:nvSpPr>
          <p:cNvPr id="391189" name="Line 21"/>
          <p:cNvSpPr>
            <a:spLocks noChangeShapeType="1"/>
          </p:cNvSpPr>
          <p:nvPr/>
        </p:nvSpPr>
        <p:spPr bwMode="auto">
          <a:xfrm flipH="1" flipV="1">
            <a:off x="2514600" y="4572000"/>
            <a:ext cx="1219200" cy="609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0B9992-E913-46FF-A687-6894B2C3A644}" type="slidenum">
              <a:rPr lang="en-US"/>
              <a:pPr/>
              <a:t>13</a:t>
            </a:fld>
            <a:endParaRPr lang="en-US"/>
          </a:p>
        </p:txBody>
      </p:sp>
      <p:sp>
        <p:nvSpPr>
          <p:cNvPr id="99330" name="Rectangle 2"/>
          <p:cNvSpPr>
            <a:spLocks noGrp="1" noChangeArrowheads="1"/>
          </p:cNvSpPr>
          <p:nvPr>
            <p:ph type="title" idx="4294967295"/>
          </p:nvPr>
        </p:nvSpPr>
        <p:spPr>
          <a:xfrm>
            <a:off x="457200" y="609600"/>
            <a:ext cx="8001000" cy="944563"/>
          </a:xfrm>
        </p:spPr>
        <p:txBody>
          <a:bodyPr/>
          <a:lstStyle/>
          <a:p>
            <a:r>
              <a:rPr lang="en-US" b="1"/>
              <a:t>Radon Risk in Perspective</a:t>
            </a:r>
          </a:p>
        </p:txBody>
      </p:sp>
      <p:sp>
        <p:nvSpPr>
          <p:cNvPr id="319491" name="Rectangle 3"/>
          <p:cNvSpPr>
            <a:spLocks noGrp="1" noChangeArrowheads="1"/>
          </p:cNvSpPr>
          <p:nvPr>
            <p:ph type="body" idx="4294967295"/>
          </p:nvPr>
        </p:nvSpPr>
        <p:spPr>
          <a:xfrm>
            <a:off x="685800" y="2362200"/>
            <a:ext cx="7772400" cy="4114800"/>
          </a:xfrm>
        </p:spPr>
        <p:txBody>
          <a:bodyPr/>
          <a:lstStyle/>
          <a:p>
            <a:pPr>
              <a:lnSpc>
                <a:spcPct val="90000"/>
              </a:lnSpc>
            </a:pPr>
            <a:r>
              <a:rPr lang="en-US"/>
              <a:t>Comparative Risk Assessments by EPA and its Science Advisory Board have consistently ranked Radon among the top four Environmental risks to the Public</a:t>
            </a:r>
          </a:p>
          <a:p>
            <a:pPr>
              <a:lnSpc>
                <a:spcPct val="90000"/>
              </a:lnSpc>
            </a:pPr>
            <a:endParaRPr lang="en-US"/>
          </a:p>
          <a:p>
            <a:pPr>
              <a:lnSpc>
                <a:spcPct val="90000"/>
              </a:lnSpc>
            </a:pPr>
            <a:r>
              <a:rPr lang="en-US"/>
              <a:t>In 1998 </a:t>
            </a:r>
            <a:r>
              <a:rPr lang="en-US" u="sng"/>
              <a:t>Harvard Risk in Perspective</a:t>
            </a:r>
            <a:r>
              <a:rPr lang="en-US"/>
              <a:t>, by John Graham, ranked Radon the #1 risk in the Home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58A7957-E4E1-4BD7-A783-E01FA5292E7A}" type="slidenum">
              <a:rPr lang="en-US"/>
              <a:pPr/>
              <a:t>14</a:t>
            </a:fld>
            <a:endParaRPr lang="en-US"/>
          </a:p>
        </p:txBody>
      </p:sp>
      <p:sp>
        <p:nvSpPr>
          <p:cNvPr id="102402" name="Rectangle 2"/>
          <p:cNvSpPr>
            <a:spLocks noGrp="1" noChangeArrowheads="1"/>
          </p:cNvSpPr>
          <p:nvPr>
            <p:ph type="title" idx="4294967295"/>
          </p:nvPr>
        </p:nvSpPr>
        <p:spPr/>
        <p:txBody>
          <a:bodyPr/>
          <a:lstStyle/>
          <a:p>
            <a:r>
              <a:rPr lang="en-US"/>
              <a:t>Did You Know?</a:t>
            </a:r>
          </a:p>
        </p:txBody>
      </p:sp>
      <p:sp>
        <p:nvSpPr>
          <p:cNvPr id="320515" name="Rectangle 3"/>
          <p:cNvSpPr>
            <a:spLocks noGrp="1" noChangeArrowheads="1"/>
          </p:cNvSpPr>
          <p:nvPr>
            <p:ph type="body" sz="half" idx="4294967295"/>
          </p:nvPr>
        </p:nvSpPr>
        <p:spPr>
          <a:xfrm>
            <a:off x="304800" y="1905000"/>
            <a:ext cx="3886200" cy="4114800"/>
          </a:xfrm>
        </p:spPr>
        <p:txBody>
          <a:bodyPr/>
          <a:lstStyle/>
          <a:p>
            <a:r>
              <a:rPr lang="en-US" sz="2000">
                <a:latin typeface="Trebuchet MS" pitchFamily="34" charset="0"/>
              </a:rPr>
              <a:t>Top five causes of accidental home injury deaths:</a:t>
            </a:r>
            <a:endParaRPr lang="en-US" sz="600">
              <a:latin typeface="Trebuchet MS" pitchFamily="34" charset="0"/>
            </a:endParaRPr>
          </a:p>
          <a:p>
            <a:endParaRPr lang="en-US" sz="600">
              <a:latin typeface="Trebuchet MS" pitchFamily="34" charset="0"/>
            </a:endParaRPr>
          </a:p>
          <a:p>
            <a:pPr lvl="1"/>
            <a:r>
              <a:rPr lang="en-US" sz="1800">
                <a:latin typeface="Trebuchet MS" pitchFamily="34" charset="0"/>
              </a:rPr>
              <a:t>Falls</a:t>
            </a:r>
          </a:p>
          <a:p>
            <a:pPr lvl="1"/>
            <a:r>
              <a:rPr lang="en-US" sz="1800">
                <a:latin typeface="Trebuchet MS" pitchFamily="34" charset="0"/>
              </a:rPr>
              <a:t>Poisoning</a:t>
            </a:r>
          </a:p>
          <a:p>
            <a:pPr lvl="1"/>
            <a:r>
              <a:rPr lang="en-US" sz="1800">
                <a:latin typeface="Trebuchet MS" pitchFamily="34" charset="0"/>
              </a:rPr>
              <a:t>Fires</a:t>
            </a:r>
          </a:p>
          <a:p>
            <a:pPr lvl="1"/>
            <a:r>
              <a:rPr lang="en-US" sz="1800">
                <a:latin typeface="Trebuchet MS" pitchFamily="34" charset="0"/>
              </a:rPr>
              <a:t>Choking</a:t>
            </a:r>
          </a:p>
          <a:p>
            <a:pPr lvl="1"/>
            <a:r>
              <a:rPr lang="en-US" sz="1800">
                <a:latin typeface="Trebuchet MS" pitchFamily="34" charset="0"/>
              </a:rPr>
              <a:t>Drowning</a:t>
            </a:r>
            <a:endParaRPr lang="en-US" sz="1200">
              <a:latin typeface="Trebuchet MS" pitchFamily="34" charset="0"/>
            </a:endParaRPr>
          </a:p>
          <a:p>
            <a:pPr lvl="1"/>
            <a:endParaRPr lang="en-US" sz="1200">
              <a:latin typeface="Trebuchet MS" pitchFamily="34" charset="0"/>
            </a:endParaRPr>
          </a:p>
          <a:p>
            <a:r>
              <a:rPr lang="en-US" sz="2000">
                <a:latin typeface="Trebuchet MS" pitchFamily="34" charset="0"/>
              </a:rPr>
              <a:t>Deaths due to radon induced lung cancer is greater than all of these</a:t>
            </a:r>
          </a:p>
        </p:txBody>
      </p:sp>
      <p:pic>
        <p:nvPicPr>
          <p:cNvPr id="320516" name="Picture 4" descr="Home Safety Counc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8122" r="10660"/>
          <a:stretch>
            <a:fillRect/>
          </a:stretch>
        </p:blipFill>
        <p:spPr bwMode="auto">
          <a:xfrm>
            <a:off x="4471988" y="2516188"/>
            <a:ext cx="406241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DAAA6D-1AB9-4F02-900F-7325D820E459}" type="slidenum">
              <a:rPr lang="en-US"/>
              <a:pPr/>
              <a:t>15</a:t>
            </a:fld>
            <a:endParaRPr lang="en-US"/>
          </a:p>
        </p:txBody>
      </p:sp>
      <p:graphicFrame>
        <p:nvGraphicFramePr>
          <p:cNvPr id="321538" name="Object 2"/>
          <p:cNvGraphicFramePr>
            <a:graphicFrameLocks noGrp="1" noChangeAspect="1"/>
          </p:cNvGraphicFramePr>
          <p:nvPr>
            <p:ph idx="4294967295"/>
          </p:nvPr>
        </p:nvGraphicFramePr>
        <p:xfrm>
          <a:off x="533400" y="914400"/>
          <a:ext cx="8021638" cy="5649913"/>
        </p:xfrm>
        <a:graphic>
          <a:graphicData uri="http://schemas.openxmlformats.org/presentationml/2006/ole">
            <mc:AlternateContent xmlns:mc="http://schemas.openxmlformats.org/markup-compatibility/2006">
              <mc:Choice xmlns:v="urn:schemas-microsoft-com:vml" Requires="v">
                <p:oleObj spid="_x0000_s321546" name="Chart" r:id="rId3" imgW="9172687" imgH="6467359" progId="Excel.Chart.8">
                  <p:embed/>
                </p:oleObj>
              </mc:Choice>
              <mc:Fallback>
                <p:oleObj name="Chart" r:id="rId3" imgW="9172687" imgH="6467359"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8021638"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27" name="Rectangle 3"/>
          <p:cNvSpPr>
            <a:spLocks noGrp="1" noChangeArrowheads="1"/>
          </p:cNvSpPr>
          <p:nvPr>
            <p:ph type="title" idx="4294967295"/>
          </p:nvPr>
        </p:nvSpPr>
        <p:spPr/>
        <p:txBody>
          <a:bodyPr/>
          <a:lstStyle/>
          <a:p>
            <a:r>
              <a:rPr lang="en-US"/>
              <a:t>Home Safety Council Risks</a:t>
            </a:r>
            <a:endParaRPr lang="en-US">
              <a:solidFill>
                <a:srgbClr val="333333"/>
              </a:solidFill>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CFC722-FA42-4565-A3E7-5B8EB9FE877F}" type="slidenum">
              <a:rPr lang="en-US"/>
              <a:pPr/>
              <a:t>16</a:t>
            </a:fld>
            <a:endParaRPr lang="en-US"/>
          </a:p>
        </p:txBody>
      </p:sp>
      <p:sp>
        <p:nvSpPr>
          <p:cNvPr id="57346" name="Rectangle 2"/>
          <p:cNvSpPr>
            <a:spLocks noGrp="1" noChangeArrowheads="1"/>
          </p:cNvSpPr>
          <p:nvPr>
            <p:ph type="title" idx="4294967295"/>
          </p:nvPr>
        </p:nvSpPr>
        <p:spPr>
          <a:xfrm>
            <a:off x="685800" y="762000"/>
            <a:ext cx="7772400" cy="660400"/>
          </a:xfrm>
        </p:spPr>
        <p:txBody>
          <a:bodyPr/>
          <a:lstStyle/>
          <a:p>
            <a:r>
              <a:rPr lang="en-US" dirty="0"/>
              <a:t>Statewide Results from IEMA</a:t>
            </a:r>
            <a:br>
              <a:rPr lang="en-US" dirty="0"/>
            </a:br>
            <a:r>
              <a:rPr lang="en-US" dirty="0"/>
              <a:t>Professional Licensee Measurements</a:t>
            </a:r>
          </a:p>
        </p:txBody>
      </p:sp>
      <p:sp>
        <p:nvSpPr>
          <p:cNvPr id="344067" name="Rectangle 3"/>
          <p:cNvSpPr>
            <a:spLocks noGrp="1" noChangeArrowheads="1"/>
          </p:cNvSpPr>
          <p:nvPr>
            <p:ph type="body" idx="4294967295"/>
          </p:nvPr>
        </p:nvSpPr>
        <p:spPr>
          <a:xfrm>
            <a:off x="381000" y="2209800"/>
            <a:ext cx="8077200" cy="3886200"/>
          </a:xfrm>
        </p:spPr>
        <p:txBody>
          <a:bodyPr/>
          <a:lstStyle/>
          <a:p>
            <a:pPr algn="ctr">
              <a:buFont typeface="Wingdings" pitchFamily="2" charset="2"/>
              <a:buNone/>
            </a:pPr>
            <a:r>
              <a:rPr lang="en-US" dirty="0" smtClean="0"/>
              <a:t>118,447 </a:t>
            </a:r>
            <a:r>
              <a:rPr lang="en-US" dirty="0"/>
              <a:t>Homes Tested</a:t>
            </a:r>
          </a:p>
          <a:p>
            <a:pPr algn="ctr">
              <a:buFont typeface="Wingdings" pitchFamily="2" charset="2"/>
              <a:buNone/>
            </a:pPr>
            <a:endParaRPr lang="en-US" dirty="0"/>
          </a:p>
          <a:p>
            <a:pPr algn="ctr">
              <a:buFont typeface="Wingdings" pitchFamily="2" charset="2"/>
              <a:buNone/>
            </a:pPr>
            <a:r>
              <a:rPr lang="en-US" dirty="0" smtClean="0"/>
              <a:t>48,978 </a:t>
            </a:r>
            <a:r>
              <a:rPr lang="en-US" dirty="0"/>
              <a:t>of the homes tested were &gt; 4.0 pCi/L</a:t>
            </a:r>
          </a:p>
          <a:p>
            <a:pPr algn="ctr">
              <a:buFont typeface="Wingdings" pitchFamily="2" charset="2"/>
              <a:buNone/>
            </a:pPr>
            <a:endParaRPr lang="en-US" dirty="0"/>
          </a:p>
          <a:p>
            <a:pPr algn="ctr">
              <a:buFont typeface="Wingdings" pitchFamily="2" charset="2"/>
              <a:buNone/>
            </a:pPr>
            <a:r>
              <a:rPr lang="en-US" dirty="0" smtClean="0">
                <a:solidFill>
                  <a:srgbClr val="FFFF00"/>
                </a:solidFill>
              </a:rPr>
              <a:t>41%</a:t>
            </a:r>
            <a:r>
              <a:rPr lang="en-US" dirty="0" smtClean="0"/>
              <a:t> </a:t>
            </a:r>
            <a:r>
              <a:rPr lang="en-US" dirty="0"/>
              <a:t>of the homes tests were &gt; 4.0 pCi/L</a:t>
            </a:r>
          </a:p>
          <a:p>
            <a:pPr algn="ctr">
              <a:buFont typeface="Wingdings" pitchFamily="2" charset="2"/>
              <a:buNone/>
            </a:pPr>
            <a:endParaRPr lang="en-US" dirty="0"/>
          </a:p>
          <a:p>
            <a:pPr algn="ctr">
              <a:buFont typeface="Wingdings" pitchFamily="2" charset="2"/>
              <a:buNone/>
            </a:pPr>
            <a:r>
              <a:rPr lang="en-US" dirty="0"/>
              <a:t>Average Radon Concentration </a:t>
            </a:r>
            <a:r>
              <a:rPr lang="en-US" dirty="0" smtClean="0">
                <a:solidFill>
                  <a:srgbClr val="FFFF00"/>
                </a:solidFill>
              </a:rPr>
              <a:t>4.9 </a:t>
            </a:r>
            <a:r>
              <a:rPr lang="en-US" dirty="0">
                <a:solidFill>
                  <a:srgbClr val="FFFF00"/>
                </a:solidFill>
              </a:rPr>
              <a:t>pCi/L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6F0B40E8-C9B3-479E-A9E7-CA14A8907441}" type="slidenum">
              <a:rPr lang="en-US"/>
              <a:pPr/>
              <a:t>17</a:t>
            </a:fld>
            <a:endParaRPr lang="en-US"/>
          </a:p>
        </p:txBody>
      </p:sp>
      <p:sp>
        <p:nvSpPr>
          <p:cNvPr id="133122" name="Rectangle 2"/>
          <p:cNvSpPr>
            <a:spLocks noGrp="1" noChangeArrowheads="1"/>
          </p:cNvSpPr>
          <p:nvPr>
            <p:ph type="title"/>
          </p:nvPr>
        </p:nvSpPr>
        <p:spPr>
          <a:noFill/>
          <a:ln/>
        </p:spPr>
        <p:txBody>
          <a:bodyPr/>
          <a:lstStyle/>
          <a:p>
            <a:r>
              <a:rPr lang="en-US"/>
              <a:t>Radon Entry</a:t>
            </a:r>
          </a:p>
        </p:txBody>
      </p:sp>
      <p:pic>
        <p:nvPicPr>
          <p:cNvPr id="13312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81200"/>
            <a:ext cx="3624263"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124" name="Group 4"/>
          <p:cNvGrpSpPr>
            <a:grpSpLocks/>
          </p:cNvGrpSpPr>
          <p:nvPr/>
        </p:nvGrpSpPr>
        <p:grpSpPr bwMode="auto">
          <a:xfrm>
            <a:off x="7086600" y="5943600"/>
            <a:ext cx="1258888" cy="558800"/>
            <a:chOff x="3837" y="3460"/>
            <a:chExt cx="892" cy="352"/>
          </a:xfrm>
        </p:grpSpPr>
        <p:sp>
          <p:nvSpPr>
            <p:cNvPr id="133125" name="Oval 5"/>
            <p:cNvSpPr>
              <a:spLocks noChangeArrowheads="1"/>
            </p:cNvSpPr>
            <p:nvPr/>
          </p:nvSpPr>
          <p:spPr bwMode="auto">
            <a:xfrm>
              <a:off x="3837" y="3460"/>
              <a:ext cx="892" cy="35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6" name="Rectangle 6"/>
            <p:cNvSpPr>
              <a:spLocks noChangeArrowheads="1"/>
            </p:cNvSpPr>
            <p:nvPr/>
          </p:nvSpPr>
          <p:spPr bwMode="auto">
            <a:xfrm>
              <a:off x="3880" y="3509"/>
              <a:ext cx="8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a:solidFill>
                    <a:schemeClr val="bg2"/>
                  </a:solidFill>
                </a:rPr>
                <a:t>uranium</a:t>
              </a:r>
            </a:p>
          </p:txBody>
        </p:sp>
      </p:grpSp>
      <p:grpSp>
        <p:nvGrpSpPr>
          <p:cNvPr id="133127" name="Group 7"/>
          <p:cNvGrpSpPr>
            <a:grpSpLocks/>
          </p:cNvGrpSpPr>
          <p:nvPr/>
        </p:nvGrpSpPr>
        <p:grpSpPr bwMode="auto">
          <a:xfrm>
            <a:off x="5410200" y="5181600"/>
            <a:ext cx="1258888" cy="558800"/>
            <a:chOff x="2613" y="2986"/>
            <a:chExt cx="892" cy="352"/>
          </a:xfrm>
        </p:grpSpPr>
        <p:sp>
          <p:nvSpPr>
            <p:cNvPr id="133128" name="Oval 8"/>
            <p:cNvSpPr>
              <a:spLocks noChangeArrowheads="1"/>
            </p:cNvSpPr>
            <p:nvPr/>
          </p:nvSpPr>
          <p:spPr bwMode="auto">
            <a:xfrm>
              <a:off x="2613" y="2986"/>
              <a:ext cx="892" cy="35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9" name="Rectangle 9"/>
            <p:cNvSpPr>
              <a:spLocks noChangeArrowheads="1"/>
            </p:cNvSpPr>
            <p:nvPr/>
          </p:nvSpPr>
          <p:spPr bwMode="auto">
            <a:xfrm>
              <a:off x="2681" y="3029"/>
              <a:ext cx="7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a:solidFill>
                    <a:schemeClr val="bg2"/>
                  </a:solidFill>
                </a:rPr>
                <a:t>radium</a:t>
              </a:r>
            </a:p>
          </p:txBody>
        </p:sp>
      </p:grpSp>
      <p:grpSp>
        <p:nvGrpSpPr>
          <p:cNvPr id="133133" name="Group 13"/>
          <p:cNvGrpSpPr>
            <a:grpSpLocks/>
          </p:cNvGrpSpPr>
          <p:nvPr/>
        </p:nvGrpSpPr>
        <p:grpSpPr bwMode="auto">
          <a:xfrm>
            <a:off x="3810000" y="4343400"/>
            <a:ext cx="1258888" cy="558800"/>
            <a:chOff x="1908" y="2326"/>
            <a:chExt cx="892" cy="352"/>
          </a:xfrm>
        </p:grpSpPr>
        <p:sp>
          <p:nvSpPr>
            <p:cNvPr id="133134" name="Oval 14"/>
            <p:cNvSpPr>
              <a:spLocks noChangeArrowheads="1"/>
            </p:cNvSpPr>
            <p:nvPr/>
          </p:nvSpPr>
          <p:spPr bwMode="auto">
            <a:xfrm>
              <a:off x="1908" y="2326"/>
              <a:ext cx="892" cy="35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5" name="Rectangle 15"/>
            <p:cNvSpPr>
              <a:spLocks noChangeArrowheads="1"/>
            </p:cNvSpPr>
            <p:nvPr/>
          </p:nvSpPr>
          <p:spPr bwMode="auto">
            <a:xfrm>
              <a:off x="2020" y="2384"/>
              <a:ext cx="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hangingPunct="0"/>
              <a:r>
                <a:rPr lang="en-US">
                  <a:solidFill>
                    <a:schemeClr val="bg2"/>
                  </a:solidFill>
                </a:rPr>
                <a:t>radon</a:t>
              </a:r>
            </a:p>
          </p:txBody>
        </p:sp>
      </p:grpSp>
      <p:grpSp>
        <p:nvGrpSpPr>
          <p:cNvPr id="133139" name="Group 19"/>
          <p:cNvGrpSpPr>
            <a:grpSpLocks/>
          </p:cNvGrpSpPr>
          <p:nvPr/>
        </p:nvGrpSpPr>
        <p:grpSpPr bwMode="auto">
          <a:xfrm>
            <a:off x="6172200" y="5791200"/>
            <a:ext cx="804863" cy="608013"/>
            <a:chOff x="2494" y="2600"/>
            <a:chExt cx="571" cy="383"/>
          </a:xfrm>
        </p:grpSpPr>
        <p:sp>
          <p:nvSpPr>
            <p:cNvPr id="133140" name="Freeform 20"/>
            <p:cNvSpPr>
              <a:spLocks/>
            </p:cNvSpPr>
            <p:nvPr/>
          </p:nvSpPr>
          <p:spPr bwMode="auto">
            <a:xfrm>
              <a:off x="2497" y="2600"/>
              <a:ext cx="568" cy="376"/>
            </a:xfrm>
            <a:custGeom>
              <a:avLst/>
              <a:gdLst>
                <a:gd name="T0" fmla="*/ 546 w 568"/>
                <a:gd name="T1" fmla="*/ 373 h 376"/>
                <a:gd name="T2" fmla="*/ 507 w 568"/>
                <a:gd name="T3" fmla="*/ 375 h 376"/>
                <a:gd name="T4" fmla="*/ 460 w 568"/>
                <a:gd name="T5" fmla="*/ 373 h 376"/>
                <a:gd name="T6" fmla="*/ 414 w 568"/>
                <a:gd name="T7" fmla="*/ 364 h 376"/>
                <a:gd name="T8" fmla="*/ 362 w 568"/>
                <a:gd name="T9" fmla="*/ 354 h 376"/>
                <a:gd name="T10" fmla="*/ 309 w 568"/>
                <a:gd name="T11" fmla="*/ 337 h 376"/>
                <a:gd name="T12" fmla="*/ 249 w 568"/>
                <a:gd name="T13" fmla="*/ 311 h 376"/>
                <a:gd name="T14" fmla="*/ 197 w 568"/>
                <a:gd name="T15" fmla="*/ 285 h 376"/>
                <a:gd name="T16" fmla="*/ 149 w 568"/>
                <a:gd name="T17" fmla="*/ 249 h 376"/>
                <a:gd name="T18" fmla="*/ 109 w 568"/>
                <a:gd name="T19" fmla="*/ 208 h 376"/>
                <a:gd name="T20" fmla="*/ 90 w 568"/>
                <a:gd name="T21" fmla="*/ 176 h 376"/>
                <a:gd name="T22" fmla="*/ 77 w 568"/>
                <a:gd name="T23" fmla="*/ 148 h 376"/>
                <a:gd name="T24" fmla="*/ 0 w 568"/>
                <a:gd name="T25" fmla="*/ 181 h 376"/>
                <a:gd name="T26" fmla="*/ 23 w 568"/>
                <a:gd name="T27" fmla="*/ 127 h 376"/>
                <a:gd name="T28" fmla="*/ 42 w 568"/>
                <a:gd name="T29" fmla="*/ 66 h 376"/>
                <a:gd name="T30" fmla="*/ 40 w 568"/>
                <a:gd name="T31" fmla="*/ 10 h 376"/>
                <a:gd name="T32" fmla="*/ 81 w 568"/>
                <a:gd name="T33" fmla="*/ 16 h 376"/>
                <a:gd name="T34" fmla="*/ 138 w 568"/>
                <a:gd name="T35" fmla="*/ 44 h 376"/>
                <a:gd name="T36" fmla="*/ 184 w 568"/>
                <a:gd name="T37" fmla="*/ 56 h 376"/>
                <a:gd name="T38" fmla="*/ 147 w 568"/>
                <a:gd name="T39" fmla="*/ 94 h 376"/>
                <a:gd name="T40" fmla="*/ 166 w 568"/>
                <a:gd name="T41" fmla="*/ 140 h 376"/>
                <a:gd name="T42" fmla="*/ 199 w 568"/>
                <a:gd name="T43" fmla="*/ 183 h 376"/>
                <a:gd name="T44" fmla="*/ 242 w 568"/>
                <a:gd name="T45" fmla="*/ 225 h 376"/>
                <a:gd name="T46" fmla="*/ 302 w 568"/>
                <a:gd name="T47" fmla="*/ 271 h 376"/>
                <a:gd name="T48" fmla="*/ 359 w 568"/>
                <a:gd name="T49" fmla="*/ 302 h 376"/>
                <a:gd name="T50" fmla="*/ 387 w 568"/>
                <a:gd name="T51" fmla="*/ 317 h 376"/>
                <a:gd name="T52" fmla="*/ 413 w 568"/>
                <a:gd name="T53" fmla="*/ 327 h 376"/>
                <a:gd name="T54" fmla="*/ 453 w 568"/>
                <a:gd name="T55" fmla="*/ 342 h 376"/>
                <a:gd name="T56" fmla="*/ 480 w 568"/>
                <a:gd name="T57" fmla="*/ 349 h 376"/>
                <a:gd name="T58" fmla="*/ 506 w 568"/>
                <a:gd name="T59" fmla="*/ 355 h 376"/>
                <a:gd name="T60" fmla="*/ 537 w 568"/>
                <a:gd name="T61" fmla="*/ 358 h 376"/>
                <a:gd name="T62" fmla="*/ 567 w 568"/>
                <a:gd name="T63" fmla="*/ 36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76">
                  <a:moveTo>
                    <a:pt x="567" y="360"/>
                  </a:moveTo>
                  <a:lnTo>
                    <a:pt x="546" y="373"/>
                  </a:lnTo>
                  <a:lnTo>
                    <a:pt x="524" y="374"/>
                  </a:lnTo>
                  <a:lnTo>
                    <a:pt x="507" y="375"/>
                  </a:lnTo>
                  <a:lnTo>
                    <a:pt x="485" y="375"/>
                  </a:lnTo>
                  <a:lnTo>
                    <a:pt x="460" y="373"/>
                  </a:lnTo>
                  <a:lnTo>
                    <a:pt x="441" y="369"/>
                  </a:lnTo>
                  <a:lnTo>
                    <a:pt x="414" y="364"/>
                  </a:lnTo>
                  <a:lnTo>
                    <a:pt x="387" y="359"/>
                  </a:lnTo>
                  <a:lnTo>
                    <a:pt x="362" y="354"/>
                  </a:lnTo>
                  <a:lnTo>
                    <a:pt x="331" y="345"/>
                  </a:lnTo>
                  <a:lnTo>
                    <a:pt x="309" y="337"/>
                  </a:lnTo>
                  <a:lnTo>
                    <a:pt x="280" y="324"/>
                  </a:lnTo>
                  <a:lnTo>
                    <a:pt x="249" y="311"/>
                  </a:lnTo>
                  <a:lnTo>
                    <a:pt x="219" y="296"/>
                  </a:lnTo>
                  <a:lnTo>
                    <a:pt x="197" y="285"/>
                  </a:lnTo>
                  <a:lnTo>
                    <a:pt x="170" y="265"/>
                  </a:lnTo>
                  <a:lnTo>
                    <a:pt x="149" y="249"/>
                  </a:lnTo>
                  <a:lnTo>
                    <a:pt x="129" y="229"/>
                  </a:lnTo>
                  <a:lnTo>
                    <a:pt x="109" y="208"/>
                  </a:lnTo>
                  <a:lnTo>
                    <a:pt x="100" y="194"/>
                  </a:lnTo>
                  <a:lnTo>
                    <a:pt x="90" y="176"/>
                  </a:lnTo>
                  <a:lnTo>
                    <a:pt x="83" y="162"/>
                  </a:lnTo>
                  <a:lnTo>
                    <a:pt x="77" y="148"/>
                  </a:lnTo>
                  <a:lnTo>
                    <a:pt x="74" y="136"/>
                  </a:lnTo>
                  <a:lnTo>
                    <a:pt x="0" y="181"/>
                  </a:lnTo>
                  <a:lnTo>
                    <a:pt x="12" y="157"/>
                  </a:lnTo>
                  <a:lnTo>
                    <a:pt x="23" y="127"/>
                  </a:lnTo>
                  <a:lnTo>
                    <a:pt x="34" y="98"/>
                  </a:lnTo>
                  <a:lnTo>
                    <a:pt x="42" y="66"/>
                  </a:lnTo>
                  <a:lnTo>
                    <a:pt x="45" y="44"/>
                  </a:lnTo>
                  <a:lnTo>
                    <a:pt x="40" y="10"/>
                  </a:lnTo>
                  <a:lnTo>
                    <a:pt x="56" y="0"/>
                  </a:lnTo>
                  <a:lnTo>
                    <a:pt x="81" y="16"/>
                  </a:lnTo>
                  <a:lnTo>
                    <a:pt x="107" y="31"/>
                  </a:lnTo>
                  <a:lnTo>
                    <a:pt x="138" y="44"/>
                  </a:lnTo>
                  <a:lnTo>
                    <a:pt x="167" y="52"/>
                  </a:lnTo>
                  <a:lnTo>
                    <a:pt x="184" y="56"/>
                  </a:lnTo>
                  <a:lnTo>
                    <a:pt x="209" y="57"/>
                  </a:lnTo>
                  <a:lnTo>
                    <a:pt x="147" y="94"/>
                  </a:lnTo>
                  <a:lnTo>
                    <a:pt x="156" y="119"/>
                  </a:lnTo>
                  <a:lnTo>
                    <a:pt x="166" y="140"/>
                  </a:lnTo>
                  <a:lnTo>
                    <a:pt x="182" y="162"/>
                  </a:lnTo>
                  <a:lnTo>
                    <a:pt x="199" y="183"/>
                  </a:lnTo>
                  <a:lnTo>
                    <a:pt x="221" y="206"/>
                  </a:lnTo>
                  <a:lnTo>
                    <a:pt x="242" y="225"/>
                  </a:lnTo>
                  <a:lnTo>
                    <a:pt x="273" y="250"/>
                  </a:lnTo>
                  <a:lnTo>
                    <a:pt x="302" y="271"/>
                  </a:lnTo>
                  <a:lnTo>
                    <a:pt x="328" y="287"/>
                  </a:lnTo>
                  <a:lnTo>
                    <a:pt x="359" y="302"/>
                  </a:lnTo>
                  <a:lnTo>
                    <a:pt x="374" y="310"/>
                  </a:lnTo>
                  <a:lnTo>
                    <a:pt x="387" y="317"/>
                  </a:lnTo>
                  <a:lnTo>
                    <a:pt x="401" y="323"/>
                  </a:lnTo>
                  <a:lnTo>
                    <a:pt x="413" y="327"/>
                  </a:lnTo>
                  <a:lnTo>
                    <a:pt x="436" y="336"/>
                  </a:lnTo>
                  <a:lnTo>
                    <a:pt x="453" y="342"/>
                  </a:lnTo>
                  <a:lnTo>
                    <a:pt x="466" y="346"/>
                  </a:lnTo>
                  <a:lnTo>
                    <a:pt x="480" y="349"/>
                  </a:lnTo>
                  <a:lnTo>
                    <a:pt x="494" y="352"/>
                  </a:lnTo>
                  <a:lnTo>
                    <a:pt x="506" y="355"/>
                  </a:lnTo>
                  <a:lnTo>
                    <a:pt x="520" y="357"/>
                  </a:lnTo>
                  <a:lnTo>
                    <a:pt x="537" y="358"/>
                  </a:lnTo>
                  <a:lnTo>
                    <a:pt x="552" y="360"/>
                  </a:lnTo>
                  <a:lnTo>
                    <a:pt x="567" y="36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1" name="Freeform 21"/>
            <p:cNvSpPr>
              <a:spLocks/>
            </p:cNvSpPr>
            <p:nvPr/>
          </p:nvSpPr>
          <p:spPr bwMode="auto">
            <a:xfrm>
              <a:off x="2494" y="2609"/>
              <a:ext cx="550" cy="374"/>
            </a:xfrm>
            <a:custGeom>
              <a:avLst/>
              <a:gdLst>
                <a:gd name="T0" fmla="*/ 549 w 550"/>
                <a:gd name="T1" fmla="*/ 364 h 374"/>
                <a:gd name="T2" fmla="*/ 527 w 550"/>
                <a:gd name="T3" fmla="*/ 368 h 374"/>
                <a:gd name="T4" fmla="*/ 509 w 550"/>
                <a:gd name="T5" fmla="*/ 371 h 374"/>
                <a:gd name="T6" fmla="*/ 493 w 550"/>
                <a:gd name="T7" fmla="*/ 372 h 374"/>
                <a:gd name="T8" fmla="*/ 475 w 550"/>
                <a:gd name="T9" fmla="*/ 372 h 374"/>
                <a:gd name="T10" fmla="*/ 449 w 550"/>
                <a:gd name="T11" fmla="*/ 373 h 374"/>
                <a:gd name="T12" fmla="*/ 424 w 550"/>
                <a:gd name="T13" fmla="*/ 371 h 374"/>
                <a:gd name="T14" fmla="*/ 397 w 550"/>
                <a:gd name="T15" fmla="*/ 367 h 374"/>
                <a:gd name="T16" fmla="*/ 371 w 550"/>
                <a:gd name="T17" fmla="*/ 361 h 374"/>
                <a:gd name="T18" fmla="*/ 347 w 550"/>
                <a:gd name="T19" fmla="*/ 355 h 374"/>
                <a:gd name="T20" fmla="*/ 316 w 550"/>
                <a:gd name="T21" fmla="*/ 346 h 374"/>
                <a:gd name="T22" fmla="*/ 294 w 550"/>
                <a:gd name="T23" fmla="*/ 338 h 374"/>
                <a:gd name="T24" fmla="*/ 266 w 550"/>
                <a:gd name="T25" fmla="*/ 326 h 374"/>
                <a:gd name="T26" fmla="*/ 234 w 550"/>
                <a:gd name="T27" fmla="*/ 312 h 374"/>
                <a:gd name="T28" fmla="*/ 204 w 550"/>
                <a:gd name="T29" fmla="*/ 297 h 374"/>
                <a:gd name="T30" fmla="*/ 183 w 550"/>
                <a:gd name="T31" fmla="*/ 286 h 374"/>
                <a:gd name="T32" fmla="*/ 156 w 550"/>
                <a:gd name="T33" fmla="*/ 265 h 374"/>
                <a:gd name="T34" fmla="*/ 135 w 550"/>
                <a:gd name="T35" fmla="*/ 249 h 374"/>
                <a:gd name="T36" fmla="*/ 115 w 550"/>
                <a:gd name="T37" fmla="*/ 229 h 374"/>
                <a:gd name="T38" fmla="*/ 96 w 550"/>
                <a:gd name="T39" fmla="*/ 207 h 374"/>
                <a:gd name="T40" fmla="*/ 86 w 550"/>
                <a:gd name="T41" fmla="*/ 194 h 374"/>
                <a:gd name="T42" fmla="*/ 77 w 550"/>
                <a:gd name="T43" fmla="*/ 176 h 374"/>
                <a:gd name="T44" fmla="*/ 71 w 550"/>
                <a:gd name="T45" fmla="*/ 162 h 374"/>
                <a:gd name="T46" fmla="*/ 64 w 550"/>
                <a:gd name="T47" fmla="*/ 148 h 374"/>
                <a:gd name="T48" fmla="*/ 61 w 550"/>
                <a:gd name="T49" fmla="*/ 136 h 374"/>
                <a:gd name="T50" fmla="*/ 0 w 550"/>
                <a:gd name="T51" fmla="*/ 173 h 374"/>
                <a:gd name="T52" fmla="*/ 11 w 550"/>
                <a:gd name="T53" fmla="*/ 147 h 374"/>
                <a:gd name="T54" fmla="*/ 20 w 550"/>
                <a:gd name="T55" fmla="*/ 123 h 374"/>
                <a:gd name="T56" fmla="*/ 31 w 550"/>
                <a:gd name="T57" fmla="*/ 91 h 374"/>
                <a:gd name="T58" fmla="*/ 38 w 550"/>
                <a:gd name="T59" fmla="*/ 59 h 374"/>
                <a:gd name="T60" fmla="*/ 43 w 550"/>
                <a:gd name="T61" fmla="*/ 31 h 374"/>
                <a:gd name="T62" fmla="*/ 42 w 550"/>
                <a:gd name="T63" fmla="*/ 0 h 374"/>
                <a:gd name="T64" fmla="*/ 66 w 550"/>
                <a:gd name="T65" fmla="*/ 16 h 374"/>
                <a:gd name="T66" fmla="*/ 93 w 550"/>
                <a:gd name="T67" fmla="*/ 30 h 374"/>
                <a:gd name="T68" fmla="*/ 123 w 550"/>
                <a:gd name="T69" fmla="*/ 44 h 374"/>
                <a:gd name="T70" fmla="*/ 152 w 550"/>
                <a:gd name="T71" fmla="*/ 53 h 374"/>
                <a:gd name="T72" fmla="*/ 169 w 550"/>
                <a:gd name="T73" fmla="*/ 56 h 374"/>
                <a:gd name="T74" fmla="*/ 194 w 550"/>
                <a:gd name="T75" fmla="*/ 57 h 374"/>
                <a:gd name="T76" fmla="*/ 132 w 550"/>
                <a:gd name="T77" fmla="*/ 95 h 374"/>
                <a:gd name="T78" fmla="*/ 141 w 550"/>
                <a:gd name="T79" fmla="*/ 119 h 374"/>
                <a:gd name="T80" fmla="*/ 152 w 550"/>
                <a:gd name="T81" fmla="*/ 140 h 374"/>
                <a:gd name="T82" fmla="*/ 168 w 550"/>
                <a:gd name="T83" fmla="*/ 162 h 374"/>
                <a:gd name="T84" fmla="*/ 185 w 550"/>
                <a:gd name="T85" fmla="*/ 183 h 374"/>
                <a:gd name="T86" fmla="*/ 206 w 550"/>
                <a:gd name="T87" fmla="*/ 206 h 374"/>
                <a:gd name="T88" fmla="*/ 226 w 550"/>
                <a:gd name="T89" fmla="*/ 226 h 374"/>
                <a:gd name="T90" fmla="*/ 258 w 550"/>
                <a:gd name="T91" fmla="*/ 252 h 374"/>
                <a:gd name="T92" fmla="*/ 286 w 550"/>
                <a:gd name="T93" fmla="*/ 272 h 374"/>
                <a:gd name="T94" fmla="*/ 312 w 550"/>
                <a:gd name="T95" fmla="*/ 288 h 374"/>
                <a:gd name="T96" fmla="*/ 343 w 550"/>
                <a:gd name="T97" fmla="*/ 304 h 374"/>
                <a:gd name="T98" fmla="*/ 358 w 550"/>
                <a:gd name="T99" fmla="*/ 312 h 374"/>
                <a:gd name="T100" fmla="*/ 371 w 550"/>
                <a:gd name="T101" fmla="*/ 319 h 374"/>
                <a:gd name="T102" fmla="*/ 384 w 550"/>
                <a:gd name="T103" fmla="*/ 325 h 374"/>
                <a:gd name="T104" fmla="*/ 396 w 550"/>
                <a:gd name="T105" fmla="*/ 330 h 374"/>
                <a:gd name="T106" fmla="*/ 419 w 550"/>
                <a:gd name="T107" fmla="*/ 339 h 374"/>
                <a:gd name="T108" fmla="*/ 436 w 550"/>
                <a:gd name="T109" fmla="*/ 344 h 374"/>
                <a:gd name="T110" fmla="*/ 449 w 550"/>
                <a:gd name="T111" fmla="*/ 348 h 374"/>
                <a:gd name="T112" fmla="*/ 463 w 550"/>
                <a:gd name="T113" fmla="*/ 352 h 374"/>
                <a:gd name="T114" fmla="*/ 477 w 550"/>
                <a:gd name="T115" fmla="*/ 355 h 374"/>
                <a:gd name="T116" fmla="*/ 489 w 550"/>
                <a:gd name="T117" fmla="*/ 357 h 374"/>
                <a:gd name="T118" fmla="*/ 502 w 550"/>
                <a:gd name="T119" fmla="*/ 360 h 374"/>
                <a:gd name="T120" fmla="*/ 518 w 550"/>
                <a:gd name="T121" fmla="*/ 362 h 374"/>
                <a:gd name="T122" fmla="*/ 534 w 550"/>
                <a:gd name="T123" fmla="*/ 364 h 374"/>
                <a:gd name="T124" fmla="*/ 549 w 550"/>
                <a:gd name="T125" fmla="*/ 36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0" h="374">
                  <a:moveTo>
                    <a:pt x="549" y="364"/>
                  </a:moveTo>
                  <a:lnTo>
                    <a:pt x="527" y="368"/>
                  </a:lnTo>
                  <a:lnTo>
                    <a:pt x="509" y="371"/>
                  </a:lnTo>
                  <a:lnTo>
                    <a:pt x="493" y="372"/>
                  </a:lnTo>
                  <a:lnTo>
                    <a:pt x="475" y="372"/>
                  </a:lnTo>
                  <a:lnTo>
                    <a:pt x="449" y="373"/>
                  </a:lnTo>
                  <a:lnTo>
                    <a:pt x="424" y="371"/>
                  </a:lnTo>
                  <a:lnTo>
                    <a:pt x="397" y="367"/>
                  </a:lnTo>
                  <a:lnTo>
                    <a:pt x="371" y="361"/>
                  </a:lnTo>
                  <a:lnTo>
                    <a:pt x="347" y="355"/>
                  </a:lnTo>
                  <a:lnTo>
                    <a:pt x="316" y="346"/>
                  </a:lnTo>
                  <a:lnTo>
                    <a:pt x="294" y="338"/>
                  </a:lnTo>
                  <a:lnTo>
                    <a:pt x="266" y="326"/>
                  </a:lnTo>
                  <a:lnTo>
                    <a:pt x="234" y="312"/>
                  </a:lnTo>
                  <a:lnTo>
                    <a:pt x="204" y="297"/>
                  </a:lnTo>
                  <a:lnTo>
                    <a:pt x="183" y="286"/>
                  </a:lnTo>
                  <a:lnTo>
                    <a:pt x="156" y="265"/>
                  </a:lnTo>
                  <a:lnTo>
                    <a:pt x="135" y="249"/>
                  </a:lnTo>
                  <a:lnTo>
                    <a:pt x="115" y="229"/>
                  </a:lnTo>
                  <a:lnTo>
                    <a:pt x="96" y="207"/>
                  </a:lnTo>
                  <a:lnTo>
                    <a:pt x="86" y="194"/>
                  </a:lnTo>
                  <a:lnTo>
                    <a:pt x="77" y="176"/>
                  </a:lnTo>
                  <a:lnTo>
                    <a:pt x="71" y="162"/>
                  </a:lnTo>
                  <a:lnTo>
                    <a:pt x="64" y="148"/>
                  </a:lnTo>
                  <a:lnTo>
                    <a:pt x="61" y="136"/>
                  </a:lnTo>
                  <a:lnTo>
                    <a:pt x="0" y="173"/>
                  </a:lnTo>
                  <a:lnTo>
                    <a:pt x="11" y="147"/>
                  </a:lnTo>
                  <a:lnTo>
                    <a:pt x="20" y="123"/>
                  </a:lnTo>
                  <a:lnTo>
                    <a:pt x="31" y="91"/>
                  </a:lnTo>
                  <a:lnTo>
                    <a:pt x="38" y="59"/>
                  </a:lnTo>
                  <a:lnTo>
                    <a:pt x="43" y="31"/>
                  </a:lnTo>
                  <a:lnTo>
                    <a:pt x="42" y="0"/>
                  </a:lnTo>
                  <a:lnTo>
                    <a:pt x="66" y="16"/>
                  </a:lnTo>
                  <a:lnTo>
                    <a:pt x="93" y="30"/>
                  </a:lnTo>
                  <a:lnTo>
                    <a:pt x="123" y="44"/>
                  </a:lnTo>
                  <a:lnTo>
                    <a:pt x="152" y="53"/>
                  </a:lnTo>
                  <a:lnTo>
                    <a:pt x="169" y="56"/>
                  </a:lnTo>
                  <a:lnTo>
                    <a:pt x="194" y="57"/>
                  </a:lnTo>
                  <a:lnTo>
                    <a:pt x="132" y="95"/>
                  </a:lnTo>
                  <a:lnTo>
                    <a:pt x="141" y="119"/>
                  </a:lnTo>
                  <a:lnTo>
                    <a:pt x="152" y="140"/>
                  </a:lnTo>
                  <a:lnTo>
                    <a:pt x="168" y="162"/>
                  </a:lnTo>
                  <a:lnTo>
                    <a:pt x="185" y="183"/>
                  </a:lnTo>
                  <a:lnTo>
                    <a:pt x="206" y="206"/>
                  </a:lnTo>
                  <a:lnTo>
                    <a:pt x="226" y="226"/>
                  </a:lnTo>
                  <a:lnTo>
                    <a:pt x="258" y="252"/>
                  </a:lnTo>
                  <a:lnTo>
                    <a:pt x="286" y="272"/>
                  </a:lnTo>
                  <a:lnTo>
                    <a:pt x="312" y="288"/>
                  </a:lnTo>
                  <a:lnTo>
                    <a:pt x="343" y="304"/>
                  </a:lnTo>
                  <a:lnTo>
                    <a:pt x="358" y="312"/>
                  </a:lnTo>
                  <a:lnTo>
                    <a:pt x="371" y="319"/>
                  </a:lnTo>
                  <a:lnTo>
                    <a:pt x="384" y="325"/>
                  </a:lnTo>
                  <a:lnTo>
                    <a:pt x="396" y="330"/>
                  </a:lnTo>
                  <a:lnTo>
                    <a:pt x="419" y="339"/>
                  </a:lnTo>
                  <a:lnTo>
                    <a:pt x="436" y="344"/>
                  </a:lnTo>
                  <a:lnTo>
                    <a:pt x="449" y="348"/>
                  </a:lnTo>
                  <a:lnTo>
                    <a:pt x="463" y="352"/>
                  </a:lnTo>
                  <a:lnTo>
                    <a:pt x="477" y="355"/>
                  </a:lnTo>
                  <a:lnTo>
                    <a:pt x="489" y="357"/>
                  </a:lnTo>
                  <a:lnTo>
                    <a:pt x="502" y="360"/>
                  </a:lnTo>
                  <a:lnTo>
                    <a:pt x="518" y="362"/>
                  </a:lnTo>
                  <a:lnTo>
                    <a:pt x="534" y="364"/>
                  </a:lnTo>
                  <a:lnTo>
                    <a:pt x="549" y="364"/>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42" name="Group 22"/>
          <p:cNvGrpSpPr>
            <a:grpSpLocks/>
          </p:cNvGrpSpPr>
          <p:nvPr/>
        </p:nvGrpSpPr>
        <p:grpSpPr bwMode="auto">
          <a:xfrm>
            <a:off x="5257800" y="3962400"/>
            <a:ext cx="806450" cy="608013"/>
            <a:chOff x="4020" y="1792"/>
            <a:chExt cx="571" cy="383"/>
          </a:xfrm>
        </p:grpSpPr>
        <p:sp>
          <p:nvSpPr>
            <p:cNvPr id="133143" name="Freeform 23"/>
            <p:cNvSpPr>
              <a:spLocks/>
            </p:cNvSpPr>
            <p:nvPr/>
          </p:nvSpPr>
          <p:spPr bwMode="auto">
            <a:xfrm>
              <a:off x="4020" y="1792"/>
              <a:ext cx="568" cy="376"/>
            </a:xfrm>
            <a:custGeom>
              <a:avLst/>
              <a:gdLst>
                <a:gd name="T0" fmla="*/ 21 w 568"/>
                <a:gd name="T1" fmla="*/ 373 h 376"/>
                <a:gd name="T2" fmla="*/ 60 w 568"/>
                <a:gd name="T3" fmla="*/ 375 h 376"/>
                <a:gd name="T4" fmla="*/ 107 w 568"/>
                <a:gd name="T5" fmla="*/ 373 h 376"/>
                <a:gd name="T6" fmla="*/ 153 w 568"/>
                <a:gd name="T7" fmla="*/ 364 h 376"/>
                <a:gd name="T8" fmla="*/ 205 w 568"/>
                <a:gd name="T9" fmla="*/ 354 h 376"/>
                <a:gd name="T10" fmla="*/ 258 w 568"/>
                <a:gd name="T11" fmla="*/ 337 h 376"/>
                <a:gd name="T12" fmla="*/ 318 w 568"/>
                <a:gd name="T13" fmla="*/ 311 h 376"/>
                <a:gd name="T14" fmla="*/ 370 w 568"/>
                <a:gd name="T15" fmla="*/ 285 h 376"/>
                <a:gd name="T16" fmla="*/ 418 w 568"/>
                <a:gd name="T17" fmla="*/ 249 h 376"/>
                <a:gd name="T18" fmla="*/ 458 w 568"/>
                <a:gd name="T19" fmla="*/ 208 h 376"/>
                <a:gd name="T20" fmla="*/ 477 w 568"/>
                <a:gd name="T21" fmla="*/ 176 h 376"/>
                <a:gd name="T22" fmla="*/ 490 w 568"/>
                <a:gd name="T23" fmla="*/ 148 h 376"/>
                <a:gd name="T24" fmla="*/ 567 w 568"/>
                <a:gd name="T25" fmla="*/ 181 h 376"/>
                <a:gd name="T26" fmla="*/ 544 w 568"/>
                <a:gd name="T27" fmla="*/ 127 h 376"/>
                <a:gd name="T28" fmla="*/ 525 w 568"/>
                <a:gd name="T29" fmla="*/ 66 h 376"/>
                <a:gd name="T30" fmla="*/ 527 w 568"/>
                <a:gd name="T31" fmla="*/ 10 h 376"/>
                <a:gd name="T32" fmla="*/ 486 w 568"/>
                <a:gd name="T33" fmla="*/ 16 h 376"/>
                <a:gd name="T34" fmla="*/ 429 w 568"/>
                <a:gd name="T35" fmla="*/ 44 h 376"/>
                <a:gd name="T36" fmla="*/ 383 w 568"/>
                <a:gd name="T37" fmla="*/ 56 h 376"/>
                <a:gd name="T38" fmla="*/ 420 w 568"/>
                <a:gd name="T39" fmla="*/ 94 h 376"/>
                <a:gd name="T40" fmla="*/ 401 w 568"/>
                <a:gd name="T41" fmla="*/ 140 h 376"/>
                <a:gd name="T42" fmla="*/ 368 w 568"/>
                <a:gd name="T43" fmla="*/ 183 h 376"/>
                <a:gd name="T44" fmla="*/ 325 w 568"/>
                <a:gd name="T45" fmla="*/ 225 h 376"/>
                <a:gd name="T46" fmla="*/ 265 w 568"/>
                <a:gd name="T47" fmla="*/ 271 h 376"/>
                <a:gd name="T48" fmla="*/ 208 w 568"/>
                <a:gd name="T49" fmla="*/ 302 h 376"/>
                <a:gd name="T50" fmla="*/ 180 w 568"/>
                <a:gd name="T51" fmla="*/ 317 h 376"/>
                <a:gd name="T52" fmla="*/ 154 w 568"/>
                <a:gd name="T53" fmla="*/ 327 h 376"/>
                <a:gd name="T54" fmla="*/ 114 w 568"/>
                <a:gd name="T55" fmla="*/ 342 h 376"/>
                <a:gd name="T56" fmla="*/ 87 w 568"/>
                <a:gd name="T57" fmla="*/ 349 h 376"/>
                <a:gd name="T58" fmla="*/ 61 w 568"/>
                <a:gd name="T59" fmla="*/ 355 h 376"/>
                <a:gd name="T60" fmla="*/ 30 w 568"/>
                <a:gd name="T61" fmla="*/ 358 h 376"/>
                <a:gd name="T62" fmla="*/ 0 w 568"/>
                <a:gd name="T63" fmla="*/ 36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76">
                  <a:moveTo>
                    <a:pt x="0" y="360"/>
                  </a:moveTo>
                  <a:lnTo>
                    <a:pt x="21" y="373"/>
                  </a:lnTo>
                  <a:lnTo>
                    <a:pt x="43" y="374"/>
                  </a:lnTo>
                  <a:lnTo>
                    <a:pt x="60" y="375"/>
                  </a:lnTo>
                  <a:lnTo>
                    <a:pt x="82" y="375"/>
                  </a:lnTo>
                  <a:lnTo>
                    <a:pt x="107" y="373"/>
                  </a:lnTo>
                  <a:lnTo>
                    <a:pt x="126" y="369"/>
                  </a:lnTo>
                  <a:lnTo>
                    <a:pt x="153" y="364"/>
                  </a:lnTo>
                  <a:lnTo>
                    <a:pt x="180" y="359"/>
                  </a:lnTo>
                  <a:lnTo>
                    <a:pt x="205" y="354"/>
                  </a:lnTo>
                  <a:lnTo>
                    <a:pt x="236" y="345"/>
                  </a:lnTo>
                  <a:lnTo>
                    <a:pt x="258" y="337"/>
                  </a:lnTo>
                  <a:lnTo>
                    <a:pt x="287" y="324"/>
                  </a:lnTo>
                  <a:lnTo>
                    <a:pt x="318" y="311"/>
                  </a:lnTo>
                  <a:lnTo>
                    <a:pt x="348" y="296"/>
                  </a:lnTo>
                  <a:lnTo>
                    <a:pt x="370" y="285"/>
                  </a:lnTo>
                  <a:lnTo>
                    <a:pt x="397" y="265"/>
                  </a:lnTo>
                  <a:lnTo>
                    <a:pt x="418" y="249"/>
                  </a:lnTo>
                  <a:lnTo>
                    <a:pt x="438" y="229"/>
                  </a:lnTo>
                  <a:lnTo>
                    <a:pt x="458" y="208"/>
                  </a:lnTo>
                  <a:lnTo>
                    <a:pt x="467" y="194"/>
                  </a:lnTo>
                  <a:lnTo>
                    <a:pt x="477" y="176"/>
                  </a:lnTo>
                  <a:lnTo>
                    <a:pt x="484" y="162"/>
                  </a:lnTo>
                  <a:lnTo>
                    <a:pt x="490" y="148"/>
                  </a:lnTo>
                  <a:lnTo>
                    <a:pt x="493" y="136"/>
                  </a:lnTo>
                  <a:lnTo>
                    <a:pt x="567" y="181"/>
                  </a:lnTo>
                  <a:lnTo>
                    <a:pt x="555" y="157"/>
                  </a:lnTo>
                  <a:lnTo>
                    <a:pt x="544" y="127"/>
                  </a:lnTo>
                  <a:lnTo>
                    <a:pt x="533" y="98"/>
                  </a:lnTo>
                  <a:lnTo>
                    <a:pt x="525" y="66"/>
                  </a:lnTo>
                  <a:lnTo>
                    <a:pt x="522" y="44"/>
                  </a:lnTo>
                  <a:lnTo>
                    <a:pt x="527" y="10"/>
                  </a:lnTo>
                  <a:lnTo>
                    <a:pt x="511" y="0"/>
                  </a:lnTo>
                  <a:lnTo>
                    <a:pt x="486" y="16"/>
                  </a:lnTo>
                  <a:lnTo>
                    <a:pt x="460" y="31"/>
                  </a:lnTo>
                  <a:lnTo>
                    <a:pt x="429" y="44"/>
                  </a:lnTo>
                  <a:lnTo>
                    <a:pt x="400" y="52"/>
                  </a:lnTo>
                  <a:lnTo>
                    <a:pt x="383" y="56"/>
                  </a:lnTo>
                  <a:lnTo>
                    <a:pt x="358" y="57"/>
                  </a:lnTo>
                  <a:lnTo>
                    <a:pt x="420" y="94"/>
                  </a:lnTo>
                  <a:lnTo>
                    <a:pt x="411" y="119"/>
                  </a:lnTo>
                  <a:lnTo>
                    <a:pt x="401" y="140"/>
                  </a:lnTo>
                  <a:lnTo>
                    <a:pt x="385" y="162"/>
                  </a:lnTo>
                  <a:lnTo>
                    <a:pt x="368" y="183"/>
                  </a:lnTo>
                  <a:lnTo>
                    <a:pt x="346" y="206"/>
                  </a:lnTo>
                  <a:lnTo>
                    <a:pt x="325" y="225"/>
                  </a:lnTo>
                  <a:lnTo>
                    <a:pt x="294" y="250"/>
                  </a:lnTo>
                  <a:lnTo>
                    <a:pt x="265" y="271"/>
                  </a:lnTo>
                  <a:lnTo>
                    <a:pt x="239" y="287"/>
                  </a:lnTo>
                  <a:lnTo>
                    <a:pt x="208" y="302"/>
                  </a:lnTo>
                  <a:lnTo>
                    <a:pt x="193" y="310"/>
                  </a:lnTo>
                  <a:lnTo>
                    <a:pt x="180" y="317"/>
                  </a:lnTo>
                  <a:lnTo>
                    <a:pt x="166" y="323"/>
                  </a:lnTo>
                  <a:lnTo>
                    <a:pt x="154" y="327"/>
                  </a:lnTo>
                  <a:lnTo>
                    <a:pt x="131" y="336"/>
                  </a:lnTo>
                  <a:lnTo>
                    <a:pt x="114" y="342"/>
                  </a:lnTo>
                  <a:lnTo>
                    <a:pt x="101" y="346"/>
                  </a:lnTo>
                  <a:lnTo>
                    <a:pt x="87" y="349"/>
                  </a:lnTo>
                  <a:lnTo>
                    <a:pt x="73" y="352"/>
                  </a:lnTo>
                  <a:lnTo>
                    <a:pt x="61" y="355"/>
                  </a:lnTo>
                  <a:lnTo>
                    <a:pt x="47" y="357"/>
                  </a:lnTo>
                  <a:lnTo>
                    <a:pt x="30" y="358"/>
                  </a:lnTo>
                  <a:lnTo>
                    <a:pt x="15" y="360"/>
                  </a:lnTo>
                  <a:lnTo>
                    <a:pt x="0" y="36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4" name="Freeform 24"/>
            <p:cNvSpPr>
              <a:spLocks/>
            </p:cNvSpPr>
            <p:nvPr/>
          </p:nvSpPr>
          <p:spPr bwMode="auto">
            <a:xfrm>
              <a:off x="4041" y="1801"/>
              <a:ext cx="550" cy="374"/>
            </a:xfrm>
            <a:custGeom>
              <a:avLst/>
              <a:gdLst>
                <a:gd name="T0" fmla="*/ 0 w 550"/>
                <a:gd name="T1" fmla="*/ 364 h 374"/>
                <a:gd name="T2" fmla="*/ 22 w 550"/>
                <a:gd name="T3" fmla="*/ 368 h 374"/>
                <a:gd name="T4" fmla="*/ 40 w 550"/>
                <a:gd name="T5" fmla="*/ 371 h 374"/>
                <a:gd name="T6" fmla="*/ 56 w 550"/>
                <a:gd name="T7" fmla="*/ 372 h 374"/>
                <a:gd name="T8" fmla="*/ 74 w 550"/>
                <a:gd name="T9" fmla="*/ 372 h 374"/>
                <a:gd name="T10" fmla="*/ 100 w 550"/>
                <a:gd name="T11" fmla="*/ 373 h 374"/>
                <a:gd name="T12" fmla="*/ 125 w 550"/>
                <a:gd name="T13" fmla="*/ 371 h 374"/>
                <a:gd name="T14" fmla="*/ 152 w 550"/>
                <a:gd name="T15" fmla="*/ 367 h 374"/>
                <a:gd name="T16" fmla="*/ 178 w 550"/>
                <a:gd name="T17" fmla="*/ 361 h 374"/>
                <a:gd name="T18" fmla="*/ 202 w 550"/>
                <a:gd name="T19" fmla="*/ 355 h 374"/>
                <a:gd name="T20" fmla="*/ 233 w 550"/>
                <a:gd name="T21" fmla="*/ 346 h 374"/>
                <a:gd name="T22" fmla="*/ 255 w 550"/>
                <a:gd name="T23" fmla="*/ 338 h 374"/>
                <a:gd name="T24" fmla="*/ 283 w 550"/>
                <a:gd name="T25" fmla="*/ 326 h 374"/>
                <a:gd name="T26" fmla="*/ 315 w 550"/>
                <a:gd name="T27" fmla="*/ 312 h 374"/>
                <a:gd name="T28" fmla="*/ 345 w 550"/>
                <a:gd name="T29" fmla="*/ 297 h 374"/>
                <a:gd name="T30" fmla="*/ 366 w 550"/>
                <a:gd name="T31" fmla="*/ 286 h 374"/>
                <a:gd name="T32" fmla="*/ 393 w 550"/>
                <a:gd name="T33" fmla="*/ 265 h 374"/>
                <a:gd name="T34" fmla="*/ 414 w 550"/>
                <a:gd name="T35" fmla="*/ 249 h 374"/>
                <a:gd name="T36" fmla="*/ 434 w 550"/>
                <a:gd name="T37" fmla="*/ 229 h 374"/>
                <a:gd name="T38" fmla="*/ 453 w 550"/>
                <a:gd name="T39" fmla="*/ 207 h 374"/>
                <a:gd name="T40" fmla="*/ 463 w 550"/>
                <a:gd name="T41" fmla="*/ 194 h 374"/>
                <a:gd name="T42" fmla="*/ 472 w 550"/>
                <a:gd name="T43" fmla="*/ 176 h 374"/>
                <a:gd name="T44" fmla="*/ 478 w 550"/>
                <a:gd name="T45" fmla="*/ 162 h 374"/>
                <a:gd name="T46" fmla="*/ 485 w 550"/>
                <a:gd name="T47" fmla="*/ 148 h 374"/>
                <a:gd name="T48" fmla="*/ 488 w 550"/>
                <a:gd name="T49" fmla="*/ 136 h 374"/>
                <a:gd name="T50" fmla="*/ 549 w 550"/>
                <a:gd name="T51" fmla="*/ 173 h 374"/>
                <a:gd name="T52" fmla="*/ 538 w 550"/>
                <a:gd name="T53" fmla="*/ 147 h 374"/>
                <a:gd name="T54" fmla="*/ 529 w 550"/>
                <a:gd name="T55" fmla="*/ 123 h 374"/>
                <a:gd name="T56" fmla="*/ 518 w 550"/>
                <a:gd name="T57" fmla="*/ 91 h 374"/>
                <a:gd name="T58" fmla="*/ 511 w 550"/>
                <a:gd name="T59" fmla="*/ 59 h 374"/>
                <a:gd name="T60" fmla="*/ 506 w 550"/>
                <a:gd name="T61" fmla="*/ 31 h 374"/>
                <a:gd name="T62" fmla="*/ 507 w 550"/>
                <a:gd name="T63" fmla="*/ 0 h 374"/>
                <a:gd name="T64" fmla="*/ 483 w 550"/>
                <a:gd name="T65" fmla="*/ 16 h 374"/>
                <a:gd name="T66" fmla="*/ 456 w 550"/>
                <a:gd name="T67" fmla="*/ 30 h 374"/>
                <a:gd name="T68" fmla="*/ 426 w 550"/>
                <a:gd name="T69" fmla="*/ 44 h 374"/>
                <a:gd name="T70" fmla="*/ 397 w 550"/>
                <a:gd name="T71" fmla="*/ 53 h 374"/>
                <a:gd name="T72" fmla="*/ 380 w 550"/>
                <a:gd name="T73" fmla="*/ 56 h 374"/>
                <a:gd name="T74" fmla="*/ 355 w 550"/>
                <a:gd name="T75" fmla="*/ 57 h 374"/>
                <a:gd name="T76" fmla="*/ 417 w 550"/>
                <a:gd name="T77" fmla="*/ 95 h 374"/>
                <a:gd name="T78" fmla="*/ 408 w 550"/>
                <a:gd name="T79" fmla="*/ 119 h 374"/>
                <a:gd name="T80" fmla="*/ 397 w 550"/>
                <a:gd name="T81" fmla="*/ 140 h 374"/>
                <a:gd name="T82" fmla="*/ 381 w 550"/>
                <a:gd name="T83" fmla="*/ 162 h 374"/>
                <a:gd name="T84" fmla="*/ 364 w 550"/>
                <a:gd name="T85" fmla="*/ 183 h 374"/>
                <a:gd name="T86" fmla="*/ 343 w 550"/>
                <a:gd name="T87" fmla="*/ 206 h 374"/>
                <a:gd name="T88" fmla="*/ 323 w 550"/>
                <a:gd name="T89" fmla="*/ 226 h 374"/>
                <a:gd name="T90" fmla="*/ 291 w 550"/>
                <a:gd name="T91" fmla="*/ 252 h 374"/>
                <a:gd name="T92" fmla="*/ 263 w 550"/>
                <a:gd name="T93" fmla="*/ 272 h 374"/>
                <a:gd name="T94" fmla="*/ 237 w 550"/>
                <a:gd name="T95" fmla="*/ 288 h 374"/>
                <a:gd name="T96" fmla="*/ 206 w 550"/>
                <a:gd name="T97" fmla="*/ 304 h 374"/>
                <a:gd name="T98" fmla="*/ 191 w 550"/>
                <a:gd name="T99" fmla="*/ 312 h 374"/>
                <a:gd name="T100" fmla="*/ 178 w 550"/>
                <a:gd name="T101" fmla="*/ 319 h 374"/>
                <a:gd name="T102" fmla="*/ 165 w 550"/>
                <a:gd name="T103" fmla="*/ 325 h 374"/>
                <a:gd name="T104" fmla="*/ 153 w 550"/>
                <a:gd name="T105" fmla="*/ 330 h 374"/>
                <a:gd name="T106" fmla="*/ 130 w 550"/>
                <a:gd name="T107" fmla="*/ 339 h 374"/>
                <a:gd name="T108" fmla="*/ 113 w 550"/>
                <a:gd name="T109" fmla="*/ 344 h 374"/>
                <a:gd name="T110" fmla="*/ 100 w 550"/>
                <a:gd name="T111" fmla="*/ 348 h 374"/>
                <a:gd name="T112" fmla="*/ 86 w 550"/>
                <a:gd name="T113" fmla="*/ 352 h 374"/>
                <a:gd name="T114" fmla="*/ 72 w 550"/>
                <a:gd name="T115" fmla="*/ 355 h 374"/>
                <a:gd name="T116" fmla="*/ 60 w 550"/>
                <a:gd name="T117" fmla="*/ 357 h 374"/>
                <a:gd name="T118" fmla="*/ 47 w 550"/>
                <a:gd name="T119" fmla="*/ 360 h 374"/>
                <a:gd name="T120" fmla="*/ 31 w 550"/>
                <a:gd name="T121" fmla="*/ 362 h 374"/>
                <a:gd name="T122" fmla="*/ 15 w 550"/>
                <a:gd name="T123" fmla="*/ 364 h 374"/>
                <a:gd name="T124" fmla="*/ 0 w 550"/>
                <a:gd name="T125" fmla="*/ 36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0" h="374">
                  <a:moveTo>
                    <a:pt x="0" y="364"/>
                  </a:moveTo>
                  <a:lnTo>
                    <a:pt x="22" y="368"/>
                  </a:lnTo>
                  <a:lnTo>
                    <a:pt x="40" y="371"/>
                  </a:lnTo>
                  <a:lnTo>
                    <a:pt x="56" y="372"/>
                  </a:lnTo>
                  <a:lnTo>
                    <a:pt x="74" y="372"/>
                  </a:lnTo>
                  <a:lnTo>
                    <a:pt x="100" y="373"/>
                  </a:lnTo>
                  <a:lnTo>
                    <a:pt x="125" y="371"/>
                  </a:lnTo>
                  <a:lnTo>
                    <a:pt x="152" y="367"/>
                  </a:lnTo>
                  <a:lnTo>
                    <a:pt x="178" y="361"/>
                  </a:lnTo>
                  <a:lnTo>
                    <a:pt x="202" y="355"/>
                  </a:lnTo>
                  <a:lnTo>
                    <a:pt x="233" y="346"/>
                  </a:lnTo>
                  <a:lnTo>
                    <a:pt x="255" y="338"/>
                  </a:lnTo>
                  <a:lnTo>
                    <a:pt x="283" y="326"/>
                  </a:lnTo>
                  <a:lnTo>
                    <a:pt x="315" y="312"/>
                  </a:lnTo>
                  <a:lnTo>
                    <a:pt x="345" y="297"/>
                  </a:lnTo>
                  <a:lnTo>
                    <a:pt x="366" y="286"/>
                  </a:lnTo>
                  <a:lnTo>
                    <a:pt x="393" y="265"/>
                  </a:lnTo>
                  <a:lnTo>
                    <a:pt x="414" y="249"/>
                  </a:lnTo>
                  <a:lnTo>
                    <a:pt x="434" y="229"/>
                  </a:lnTo>
                  <a:lnTo>
                    <a:pt x="453" y="207"/>
                  </a:lnTo>
                  <a:lnTo>
                    <a:pt x="463" y="194"/>
                  </a:lnTo>
                  <a:lnTo>
                    <a:pt x="472" y="176"/>
                  </a:lnTo>
                  <a:lnTo>
                    <a:pt x="478" y="162"/>
                  </a:lnTo>
                  <a:lnTo>
                    <a:pt x="485" y="148"/>
                  </a:lnTo>
                  <a:lnTo>
                    <a:pt x="488" y="136"/>
                  </a:lnTo>
                  <a:lnTo>
                    <a:pt x="549" y="173"/>
                  </a:lnTo>
                  <a:lnTo>
                    <a:pt x="538" y="147"/>
                  </a:lnTo>
                  <a:lnTo>
                    <a:pt x="529" y="123"/>
                  </a:lnTo>
                  <a:lnTo>
                    <a:pt x="518" y="91"/>
                  </a:lnTo>
                  <a:lnTo>
                    <a:pt x="511" y="59"/>
                  </a:lnTo>
                  <a:lnTo>
                    <a:pt x="506" y="31"/>
                  </a:lnTo>
                  <a:lnTo>
                    <a:pt x="507" y="0"/>
                  </a:lnTo>
                  <a:lnTo>
                    <a:pt x="483" y="16"/>
                  </a:lnTo>
                  <a:lnTo>
                    <a:pt x="456" y="30"/>
                  </a:lnTo>
                  <a:lnTo>
                    <a:pt x="426" y="44"/>
                  </a:lnTo>
                  <a:lnTo>
                    <a:pt x="397" y="53"/>
                  </a:lnTo>
                  <a:lnTo>
                    <a:pt x="380" y="56"/>
                  </a:lnTo>
                  <a:lnTo>
                    <a:pt x="355" y="57"/>
                  </a:lnTo>
                  <a:lnTo>
                    <a:pt x="417" y="95"/>
                  </a:lnTo>
                  <a:lnTo>
                    <a:pt x="408" y="119"/>
                  </a:lnTo>
                  <a:lnTo>
                    <a:pt x="397" y="140"/>
                  </a:lnTo>
                  <a:lnTo>
                    <a:pt x="381" y="162"/>
                  </a:lnTo>
                  <a:lnTo>
                    <a:pt x="364" y="183"/>
                  </a:lnTo>
                  <a:lnTo>
                    <a:pt x="343" y="206"/>
                  </a:lnTo>
                  <a:lnTo>
                    <a:pt x="323" y="226"/>
                  </a:lnTo>
                  <a:lnTo>
                    <a:pt x="291" y="252"/>
                  </a:lnTo>
                  <a:lnTo>
                    <a:pt x="263" y="272"/>
                  </a:lnTo>
                  <a:lnTo>
                    <a:pt x="237" y="288"/>
                  </a:lnTo>
                  <a:lnTo>
                    <a:pt x="206" y="304"/>
                  </a:lnTo>
                  <a:lnTo>
                    <a:pt x="191" y="312"/>
                  </a:lnTo>
                  <a:lnTo>
                    <a:pt x="178" y="319"/>
                  </a:lnTo>
                  <a:lnTo>
                    <a:pt x="165" y="325"/>
                  </a:lnTo>
                  <a:lnTo>
                    <a:pt x="153" y="330"/>
                  </a:lnTo>
                  <a:lnTo>
                    <a:pt x="130" y="339"/>
                  </a:lnTo>
                  <a:lnTo>
                    <a:pt x="113" y="344"/>
                  </a:lnTo>
                  <a:lnTo>
                    <a:pt x="100" y="348"/>
                  </a:lnTo>
                  <a:lnTo>
                    <a:pt x="86" y="352"/>
                  </a:lnTo>
                  <a:lnTo>
                    <a:pt x="72" y="355"/>
                  </a:lnTo>
                  <a:lnTo>
                    <a:pt x="60" y="357"/>
                  </a:lnTo>
                  <a:lnTo>
                    <a:pt x="47" y="360"/>
                  </a:lnTo>
                  <a:lnTo>
                    <a:pt x="31" y="362"/>
                  </a:lnTo>
                  <a:lnTo>
                    <a:pt x="15" y="364"/>
                  </a:lnTo>
                  <a:lnTo>
                    <a:pt x="0" y="364"/>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45" name="Group 25"/>
          <p:cNvGrpSpPr>
            <a:grpSpLocks/>
          </p:cNvGrpSpPr>
          <p:nvPr/>
        </p:nvGrpSpPr>
        <p:grpSpPr bwMode="auto">
          <a:xfrm>
            <a:off x="6400800" y="3962400"/>
            <a:ext cx="806450" cy="608013"/>
            <a:chOff x="4020" y="1792"/>
            <a:chExt cx="571" cy="383"/>
          </a:xfrm>
        </p:grpSpPr>
        <p:sp>
          <p:nvSpPr>
            <p:cNvPr id="133146" name="Freeform 26"/>
            <p:cNvSpPr>
              <a:spLocks/>
            </p:cNvSpPr>
            <p:nvPr/>
          </p:nvSpPr>
          <p:spPr bwMode="auto">
            <a:xfrm>
              <a:off x="4020" y="1792"/>
              <a:ext cx="568" cy="376"/>
            </a:xfrm>
            <a:custGeom>
              <a:avLst/>
              <a:gdLst>
                <a:gd name="T0" fmla="*/ 21 w 568"/>
                <a:gd name="T1" fmla="*/ 373 h 376"/>
                <a:gd name="T2" fmla="*/ 60 w 568"/>
                <a:gd name="T3" fmla="*/ 375 h 376"/>
                <a:gd name="T4" fmla="*/ 107 w 568"/>
                <a:gd name="T5" fmla="*/ 373 h 376"/>
                <a:gd name="T6" fmla="*/ 153 w 568"/>
                <a:gd name="T7" fmla="*/ 364 h 376"/>
                <a:gd name="T8" fmla="*/ 205 w 568"/>
                <a:gd name="T9" fmla="*/ 354 h 376"/>
                <a:gd name="T10" fmla="*/ 258 w 568"/>
                <a:gd name="T11" fmla="*/ 337 h 376"/>
                <a:gd name="T12" fmla="*/ 318 w 568"/>
                <a:gd name="T13" fmla="*/ 311 h 376"/>
                <a:gd name="T14" fmla="*/ 370 w 568"/>
                <a:gd name="T15" fmla="*/ 285 h 376"/>
                <a:gd name="T16" fmla="*/ 418 w 568"/>
                <a:gd name="T17" fmla="*/ 249 h 376"/>
                <a:gd name="T18" fmla="*/ 458 w 568"/>
                <a:gd name="T19" fmla="*/ 208 h 376"/>
                <a:gd name="T20" fmla="*/ 477 w 568"/>
                <a:gd name="T21" fmla="*/ 176 h 376"/>
                <a:gd name="T22" fmla="*/ 490 w 568"/>
                <a:gd name="T23" fmla="*/ 148 h 376"/>
                <a:gd name="T24" fmla="*/ 567 w 568"/>
                <a:gd name="T25" fmla="*/ 181 h 376"/>
                <a:gd name="T26" fmla="*/ 544 w 568"/>
                <a:gd name="T27" fmla="*/ 127 h 376"/>
                <a:gd name="T28" fmla="*/ 525 w 568"/>
                <a:gd name="T29" fmla="*/ 66 h 376"/>
                <a:gd name="T30" fmla="*/ 527 w 568"/>
                <a:gd name="T31" fmla="*/ 10 h 376"/>
                <a:gd name="T32" fmla="*/ 486 w 568"/>
                <a:gd name="T33" fmla="*/ 16 h 376"/>
                <a:gd name="T34" fmla="*/ 429 w 568"/>
                <a:gd name="T35" fmla="*/ 44 h 376"/>
                <a:gd name="T36" fmla="*/ 383 w 568"/>
                <a:gd name="T37" fmla="*/ 56 h 376"/>
                <a:gd name="T38" fmla="*/ 420 w 568"/>
                <a:gd name="T39" fmla="*/ 94 h 376"/>
                <a:gd name="T40" fmla="*/ 401 w 568"/>
                <a:gd name="T41" fmla="*/ 140 h 376"/>
                <a:gd name="T42" fmla="*/ 368 w 568"/>
                <a:gd name="T43" fmla="*/ 183 h 376"/>
                <a:gd name="T44" fmla="*/ 325 w 568"/>
                <a:gd name="T45" fmla="*/ 225 h 376"/>
                <a:gd name="T46" fmla="*/ 265 w 568"/>
                <a:gd name="T47" fmla="*/ 271 h 376"/>
                <a:gd name="T48" fmla="*/ 208 w 568"/>
                <a:gd name="T49" fmla="*/ 302 h 376"/>
                <a:gd name="T50" fmla="*/ 180 w 568"/>
                <a:gd name="T51" fmla="*/ 317 h 376"/>
                <a:gd name="T52" fmla="*/ 154 w 568"/>
                <a:gd name="T53" fmla="*/ 327 h 376"/>
                <a:gd name="T54" fmla="*/ 114 w 568"/>
                <a:gd name="T55" fmla="*/ 342 h 376"/>
                <a:gd name="T56" fmla="*/ 87 w 568"/>
                <a:gd name="T57" fmla="*/ 349 h 376"/>
                <a:gd name="T58" fmla="*/ 61 w 568"/>
                <a:gd name="T59" fmla="*/ 355 h 376"/>
                <a:gd name="T60" fmla="*/ 30 w 568"/>
                <a:gd name="T61" fmla="*/ 358 h 376"/>
                <a:gd name="T62" fmla="*/ 0 w 568"/>
                <a:gd name="T63" fmla="*/ 36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76">
                  <a:moveTo>
                    <a:pt x="0" y="360"/>
                  </a:moveTo>
                  <a:lnTo>
                    <a:pt x="21" y="373"/>
                  </a:lnTo>
                  <a:lnTo>
                    <a:pt x="43" y="374"/>
                  </a:lnTo>
                  <a:lnTo>
                    <a:pt x="60" y="375"/>
                  </a:lnTo>
                  <a:lnTo>
                    <a:pt x="82" y="375"/>
                  </a:lnTo>
                  <a:lnTo>
                    <a:pt x="107" y="373"/>
                  </a:lnTo>
                  <a:lnTo>
                    <a:pt x="126" y="369"/>
                  </a:lnTo>
                  <a:lnTo>
                    <a:pt x="153" y="364"/>
                  </a:lnTo>
                  <a:lnTo>
                    <a:pt x="180" y="359"/>
                  </a:lnTo>
                  <a:lnTo>
                    <a:pt x="205" y="354"/>
                  </a:lnTo>
                  <a:lnTo>
                    <a:pt x="236" y="345"/>
                  </a:lnTo>
                  <a:lnTo>
                    <a:pt x="258" y="337"/>
                  </a:lnTo>
                  <a:lnTo>
                    <a:pt x="287" y="324"/>
                  </a:lnTo>
                  <a:lnTo>
                    <a:pt x="318" y="311"/>
                  </a:lnTo>
                  <a:lnTo>
                    <a:pt x="348" y="296"/>
                  </a:lnTo>
                  <a:lnTo>
                    <a:pt x="370" y="285"/>
                  </a:lnTo>
                  <a:lnTo>
                    <a:pt x="397" y="265"/>
                  </a:lnTo>
                  <a:lnTo>
                    <a:pt x="418" y="249"/>
                  </a:lnTo>
                  <a:lnTo>
                    <a:pt x="438" y="229"/>
                  </a:lnTo>
                  <a:lnTo>
                    <a:pt x="458" y="208"/>
                  </a:lnTo>
                  <a:lnTo>
                    <a:pt x="467" y="194"/>
                  </a:lnTo>
                  <a:lnTo>
                    <a:pt x="477" y="176"/>
                  </a:lnTo>
                  <a:lnTo>
                    <a:pt x="484" y="162"/>
                  </a:lnTo>
                  <a:lnTo>
                    <a:pt x="490" y="148"/>
                  </a:lnTo>
                  <a:lnTo>
                    <a:pt x="493" y="136"/>
                  </a:lnTo>
                  <a:lnTo>
                    <a:pt x="567" y="181"/>
                  </a:lnTo>
                  <a:lnTo>
                    <a:pt x="555" y="157"/>
                  </a:lnTo>
                  <a:lnTo>
                    <a:pt x="544" y="127"/>
                  </a:lnTo>
                  <a:lnTo>
                    <a:pt x="533" y="98"/>
                  </a:lnTo>
                  <a:lnTo>
                    <a:pt x="525" y="66"/>
                  </a:lnTo>
                  <a:lnTo>
                    <a:pt x="522" y="44"/>
                  </a:lnTo>
                  <a:lnTo>
                    <a:pt x="527" y="10"/>
                  </a:lnTo>
                  <a:lnTo>
                    <a:pt x="511" y="0"/>
                  </a:lnTo>
                  <a:lnTo>
                    <a:pt x="486" y="16"/>
                  </a:lnTo>
                  <a:lnTo>
                    <a:pt x="460" y="31"/>
                  </a:lnTo>
                  <a:lnTo>
                    <a:pt x="429" y="44"/>
                  </a:lnTo>
                  <a:lnTo>
                    <a:pt x="400" y="52"/>
                  </a:lnTo>
                  <a:lnTo>
                    <a:pt x="383" y="56"/>
                  </a:lnTo>
                  <a:lnTo>
                    <a:pt x="358" y="57"/>
                  </a:lnTo>
                  <a:lnTo>
                    <a:pt x="420" y="94"/>
                  </a:lnTo>
                  <a:lnTo>
                    <a:pt x="411" y="119"/>
                  </a:lnTo>
                  <a:lnTo>
                    <a:pt x="401" y="140"/>
                  </a:lnTo>
                  <a:lnTo>
                    <a:pt x="385" y="162"/>
                  </a:lnTo>
                  <a:lnTo>
                    <a:pt x="368" y="183"/>
                  </a:lnTo>
                  <a:lnTo>
                    <a:pt x="346" y="206"/>
                  </a:lnTo>
                  <a:lnTo>
                    <a:pt x="325" y="225"/>
                  </a:lnTo>
                  <a:lnTo>
                    <a:pt x="294" y="250"/>
                  </a:lnTo>
                  <a:lnTo>
                    <a:pt x="265" y="271"/>
                  </a:lnTo>
                  <a:lnTo>
                    <a:pt x="239" y="287"/>
                  </a:lnTo>
                  <a:lnTo>
                    <a:pt x="208" y="302"/>
                  </a:lnTo>
                  <a:lnTo>
                    <a:pt x="193" y="310"/>
                  </a:lnTo>
                  <a:lnTo>
                    <a:pt x="180" y="317"/>
                  </a:lnTo>
                  <a:lnTo>
                    <a:pt x="166" y="323"/>
                  </a:lnTo>
                  <a:lnTo>
                    <a:pt x="154" y="327"/>
                  </a:lnTo>
                  <a:lnTo>
                    <a:pt x="131" y="336"/>
                  </a:lnTo>
                  <a:lnTo>
                    <a:pt x="114" y="342"/>
                  </a:lnTo>
                  <a:lnTo>
                    <a:pt x="101" y="346"/>
                  </a:lnTo>
                  <a:lnTo>
                    <a:pt x="87" y="349"/>
                  </a:lnTo>
                  <a:lnTo>
                    <a:pt x="73" y="352"/>
                  </a:lnTo>
                  <a:lnTo>
                    <a:pt x="61" y="355"/>
                  </a:lnTo>
                  <a:lnTo>
                    <a:pt x="47" y="357"/>
                  </a:lnTo>
                  <a:lnTo>
                    <a:pt x="30" y="358"/>
                  </a:lnTo>
                  <a:lnTo>
                    <a:pt x="15" y="360"/>
                  </a:lnTo>
                  <a:lnTo>
                    <a:pt x="0" y="36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7" name="Freeform 27"/>
            <p:cNvSpPr>
              <a:spLocks/>
            </p:cNvSpPr>
            <p:nvPr/>
          </p:nvSpPr>
          <p:spPr bwMode="auto">
            <a:xfrm>
              <a:off x="4041" y="1801"/>
              <a:ext cx="550" cy="374"/>
            </a:xfrm>
            <a:custGeom>
              <a:avLst/>
              <a:gdLst>
                <a:gd name="T0" fmla="*/ 0 w 550"/>
                <a:gd name="T1" fmla="*/ 364 h 374"/>
                <a:gd name="T2" fmla="*/ 22 w 550"/>
                <a:gd name="T3" fmla="*/ 368 h 374"/>
                <a:gd name="T4" fmla="*/ 40 w 550"/>
                <a:gd name="T5" fmla="*/ 371 h 374"/>
                <a:gd name="T6" fmla="*/ 56 w 550"/>
                <a:gd name="T7" fmla="*/ 372 h 374"/>
                <a:gd name="T8" fmla="*/ 74 w 550"/>
                <a:gd name="T9" fmla="*/ 372 h 374"/>
                <a:gd name="T10" fmla="*/ 100 w 550"/>
                <a:gd name="T11" fmla="*/ 373 h 374"/>
                <a:gd name="T12" fmla="*/ 125 w 550"/>
                <a:gd name="T13" fmla="*/ 371 h 374"/>
                <a:gd name="T14" fmla="*/ 152 w 550"/>
                <a:gd name="T15" fmla="*/ 367 h 374"/>
                <a:gd name="T16" fmla="*/ 178 w 550"/>
                <a:gd name="T17" fmla="*/ 361 h 374"/>
                <a:gd name="T18" fmla="*/ 202 w 550"/>
                <a:gd name="T19" fmla="*/ 355 h 374"/>
                <a:gd name="T20" fmla="*/ 233 w 550"/>
                <a:gd name="T21" fmla="*/ 346 h 374"/>
                <a:gd name="T22" fmla="*/ 255 w 550"/>
                <a:gd name="T23" fmla="*/ 338 h 374"/>
                <a:gd name="T24" fmla="*/ 283 w 550"/>
                <a:gd name="T25" fmla="*/ 326 h 374"/>
                <a:gd name="T26" fmla="*/ 315 w 550"/>
                <a:gd name="T27" fmla="*/ 312 h 374"/>
                <a:gd name="T28" fmla="*/ 345 w 550"/>
                <a:gd name="T29" fmla="*/ 297 h 374"/>
                <a:gd name="T30" fmla="*/ 366 w 550"/>
                <a:gd name="T31" fmla="*/ 286 h 374"/>
                <a:gd name="T32" fmla="*/ 393 w 550"/>
                <a:gd name="T33" fmla="*/ 265 h 374"/>
                <a:gd name="T34" fmla="*/ 414 w 550"/>
                <a:gd name="T35" fmla="*/ 249 h 374"/>
                <a:gd name="T36" fmla="*/ 434 w 550"/>
                <a:gd name="T37" fmla="*/ 229 h 374"/>
                <a:gd name="T38" fmla="*/ 453 w 550"/>
                <a:gd name="T39" fmla="*/ 207 h 374"/>
                <a:gd name="T40" fmla="*/ 463 w 550"/>
                <a:gd name="T41" fmla="*/ 194 h 374"/>
                <a:gd name="T42" fmla="*/ 472 w 550"/>
                <a:gd name="T43" fmla="*/ 176 h 374"/>
                <a:gd name="T44" fmla="*/ 478 w 550"/>
                <a:gd name="T45" fmla="*/ 162 h 374"/>
                <a:gd name="T46" fmla="*/ 485 w 550"/>
                <a:gd name="T47" fmla="*/ 148 h 374"/>
                <a:gd name="T48" fmla="*/ 488 w 550"/>
                <a:gd name="T49" fmla="*/ 136 h 374"/>
                <a:gd name="T50" fmla="*/ 549 w 550"/>
                <a:gd name="T51" fmla="*/ 173 h 374"/>
                <a:gd name="T52" fmla="*/ 538 w 550"/>
                <a:gd name="T53" fmla="*/ 147 h 374"/>
                <a:gd name="T54" fmla="*/ 529 w 550"/>
                <a:gd name="T55" fmla="*/ 123 h 374"/>
                <a:gd name="T56" fmla="*/ 518 w 550"/>
                <a:gd name="T57" fmla="*/ 91 h 374"/>
                <a:gd name="T58" fmla="*/ 511 w 550"/>
                <a:gd name="T59" fmla="*/ 59 h 374"/>
                <a:gd name="T60" fmla="*/ 506 w 550"/>
                <a:gd name="T61" fmla="*/ 31 h 374"/>
                <a:gd name="T62" fmla="*/ 507 w 550"/>
                <a:gd name="T63" fmla="*/ 0 h 374"/>
                <a:gd name="T64" fmla="*/ 483 w 550"/>
                <a:gd name="T65" fmla="*/ 16 h 374"/>
                <a:gd name="T66" fmla="*/ 456 w 550"/>
                <a:gd name="T67" fmla="*/ 30 h 374"/>
                <a:gd name="T68" fmla="*/ 426 w 550"/>
                <a:gd name="T69" fmla="*/ 44 h 374"/>
                <a:gd name="T70" fmla="*/ 397 w 550"/>
                <a:gd name="T71" fmla="*/ 53 h 374"/>
                <a:gd name="T72" fmla="*/ 380 w 550"/>
                <a:gd name="T73" fmla="*/ 56 h 374"/>
                <a:gd name="T74" fmla="*/ 355 w 550"/>
                <a:gd name="T75" fmla="*/ 57 h 374"/>
                <a:gd name="T76" fmla="*/ 417 w 550"/>
                <a:gd name="T77" fmla="*/ 95 h 374"/>
                <a:gd name="T78" fmla="*/ 408 w 550"/>
                <a:gd name="T79" fmla="*/ 119 h 374"/>
                <a:gd name="T80" fmla="*/ 397 w 550"/>
                <a:gd name="T81" fmla="*/ 140 h 374"/>
                <a:gd name="T82" fmla="*/ 381 w 550"/>
                <a:gd name="T83" fmla="*/ 162 h 374"/>
                <a:gd name="T84" fmla="*/ 364 w 550"/>
                <a:gd name="T85" fmla="*/ 183 h 374"/>
                <a:gd name="T86" fmla="*/ 343 w 550"/>
                <a:gd name="T87" fmla="*/ 206 h 374"/>
                <a:gd name="T88" fmla="*/ 323 w 550"/>
                <a:gd name="T89" fmla="*/ 226 h 374"/>
                <a:gd name="T90" fmla="*/ 291 w 550"/>
                <a:gd name="T91" fmla="*/ 252 h 374"/>
                <a:gd name="T92" fmla="*/ 263 w 550"/>
                <a:gd name="T93" fmla="*/ 272 h 374"/>
                <a:gd name="T94" fmla="*/ 237 w 550"/>
                <a:gd name="T95" fmla="*/ 288 h 374"/>
                <a:gd name="T96" fmla="*/ 206 w 550"/>
                <a:gd name="T97" fmla="*/ 304 h 374"/>
                <a:gd name="T98" fmla="*/ 191 w 550"/>
                <a:gd name="T99" fmla="*/ 312 h 374"/>
                <a:gd name="T100" fmla="*/ 178 w 550"/>
                <a:gd name="T101" fmla="*/ 319 h 374"/>
                <a:gd name="T102" fmla="*/ 165 w 550"/>
                <a:gd name="T103" fmla="*/ 325 h 374"/>
                <a:gd name="T104" fmla="*/ 153 w 550"/>
                <a:gd name="T105" fmla="*/ 330 h 374"/>
                <a:gd name="T106" fmla="*/ 130 w 550"/>
                <a:gd name="T107" fmla="*/ 339 h 374"/>
                <a:gd name="T108" fmla="*/ 113 w 550"/>
                <a:gd name="T109" fmla="*/ 344 h 374"/>
                <a:gd name="T110" fmla="*/ 100 w 550"/>
                <a:gd name="T111" fmla="*/ 348 h 374"/>
                <a:gd name="T112" fmla="*/ 86 w 550"/>
                <a:gd name="T113" fmla="*/ 352 h 374"/>
                <a:gd name="T114" fmla="*/ 72 w 550"/>
                <a:gd name="T115" fmla="*/ 355 h 374"/>
                <a:gd name="T116" fmla="*/ 60 w 550"/>
                <a:gd name="T117" fmla="*/ 357 h 374"/>
                <a:gd name="T118" fmla="*/ 47 w 550"/>
                <a:gd name="T119" fmla="*/ 360 h 374"/>
                <a:gd name="T120" fmla="*/ 31 w 550"/>
                <a:gd name="T121" fmla="*/ 362 h 374"/>
                <a:gd name="T122" fmla="*/ 15 w 550"/>
                <a:gd name="T123" fmla="*/ 364 h 374"/>
                <a:gd name="T124" fmla="*/ 0 w 550"/>
                <a:gd name="T125" fmla="*/ 36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0" h="374">
                  <a:moveTo>
                    <a:pt x="0" y="364"/>
                  </a:moveTo>
                  <a:lnTo>
                    <a:pt x="22" y="368"/>
                  </a:lnTo>
                  <a:lnTo>
                    <a:pt x="40" y="371"/>
                  </a:lnTo>
                  <a:lnTo>
                    <a:pt x="56" y="372"/>
                  </a:lnTo>
                  <a:lnTo>
                    <a:pt x="74" y="372"/>
                  </a:lnTo>
                  <a:lnTo>
                    <a:pt x="100" y="373"/>
                  </a:lnTo>
                  <a:lnTo>
                    <a:pt x="125" y="371"/>
                  </a:lnTo>
                  <a:lnTo>
                    <a:pt x="152" y="367"/>
                  </a:lnTo>
                  <a:lnTo>
                    <a:pt x="178" y="361"/>
                  </a:lnTo>
                  <a:lnTo>
                    <a:pt x="202" y="355"/>
                  </a:lnTo>
                  <a:lnTo>
                    <a:pt x="233" y="346"/>
                  </a:lnTo>
                  <a:lnTo>
                    <a:pt x="255" y="338"/>
                  </a:lnTo>
                  <a:lnTo>
                    <a:pt x="283" y="326"/>
                  </a:lnTo>
                  <a:lnTo>
                    <a:pt x="315" y="312"/>
                  </a:lnTo>
                  <a:lnTo>
                    <a:pt x="345" y="297"/>
                  </a:lnTo>
                  <a:lnTo>
                    <a:pt x="366" y="286"/>
                  </a:lnTo>
                  <a:lnTo>
                    <a:pt x="393" y="265"/>
                  </a:lnTo>
                  <a:lnTo>
                    <a:pt x="414" y="249"/>
                  </a:lnTo>
                  <a:lnTo>
                    <a:pt x="434" y="229"/>
                  </a:lnTo>
                  <a:lnTo>
                    <a:pt x="453" y="207"/>
                  </a:lnTo>
                  <a:lnTo>
                    <a:pt x="463" y="194"/>
                  </a:lnTo>
                  <a:lnTo>
                    <a:pt x="472" y="176"/>
                  </a:lnTo>
                  <a:lnTo>
                    <a:pt x="478" y="162"/>
                  </a:lnTo>
                  <a:lnTo>
                    <a:pt x="485" y="148"/>
                  </a:lnTo>
                  <a:lnTo>
                    <a:pt x="488" y="136"/>
                  </a:lnTo>
                  <a:lnTo>
                    <a:pt x="549" y="173"/>
                  </a:lnTo>
                  <a:lnTo>
                    <a:pt x="538" y="147"/>
                  </a:lnTo>
                  <a:lnTo>
                    <a:pt x="529" y="123"/>
                  </a:lnTo>
                  <a:lnTo>
                    <a:pt x="518" y="91"/>
                  </a:lnTo>
                  <a:lnTo>
                    <a:pt x="511" y="59"/>
                  </a:lnTo>
                  <a:lnTo>
                    <a:pt x="506" y="31"/>
                  </a:lnTo>
                  <a:lnTo>
                    <a:pt x="507" y="0"/>
                  </a:lnTo>
                  <a:lnTo>
                    <a:pt x="483" y="16"/>
                  </a:lnTo>
                  <a:lnTo>
                    <a:pt x="456" y="30"/>
                  </a:lnTo>
                  <a:lnTo>
                    <a:pt x="426" y="44"/>
                  </a:lnTo>
                  <a:lnTo>
                    <a:pt x="397" y="53"/>
                  </a:lnTo>
                  <a:lnTo>
                    <a:pt x="380" y="56"/>
                  </a:lnTo>
                  <a:lnTo>
                    <a:pt x="355" y="57"/>
                  </a:lnTo>
                  <a:lnTo>
                    <a:pt x="417" y="95"/>
                  </a:lnTo>
                  <a:lnTo>
                    <a:pt x="408" y="119"/>
                  </a:lnTo>
                  <a:lnTo>
                    <a:pt x="397" y="140"/>
                  </a:lnTo>
                  <a:lnTo>
                    <a:pt x="381" y="162"/>
                  </a:lnTo>
                  <a:lnTo>
                    <a:pt x="364" y="183"/>
                  </a:lnTo>
                  <a:lnTo>
                    <a:pt x="343" y="206"/>
                  </a:lnTo>
                  <a:lnTo>
                    <a:pt x="323" y="226"/>
                  </a:lnTo>
                  <a:lnTo>
                    <a:pt x="291" y="252"/>
                  </a:lnTo>
                  <a:lnTo>
                    <a:pt x="263" y="272"/>
                  </a:lnTo>
                  <a:lnTo>
                    <a:pt x="237" y="288"/>
                  </a:lnTo>
                  <a:lnTo>
                    <a:pt x="206" y="304"/>
                  </a:lnTo>
                  <a:lnTo>
                    <a:pt x="191" y="312"/>
                  </a:lnTo>
                  <a:lnTo>
                    <a:pt x="178" y="319"/>
                  </a:lnTo>
                  <a:lnTo>
                    <a:pt x="165" y="325"/>
                  </a:lnTo>
                  <a:lnTo>
                    <a:pt x="153" y="330"/>
                  </a:lnTo>
                  <a:lnTo>
                    <a:pt x="130" y="339"/>
                  </a:lnTo>
                  <a:lnTo>
                    <a:pt x="113" y="344"/>
                  </a:lnTo>
                  <a:lnTo>
                    <a:pt x="100" y="348"/>
                  </a:lnTo>
                  <a:lnTo>
                    <a:pt x="86" y="352"/>
                  </a:lnTo>
                  <a:lnTo>
                    <a:pt x="72" y="355"/>
                  </a:lnTo>
                  <a:lnTo>
                    <a:pt x="60" y="357"/>
                  </a:lnTo>
                  <a:lnTo>
                    <a:pt x="47" y="360"/>
                  </a:lnTo>
                  <a:lnTo>
                    <a:pt x="31" y="362"/>
                  </a:lnTo>
                  <a:lnTo>
                    <a:pt x="15" y="364"/>
                  </a:lnTo>
                  <a:lnTo>
                    <a:pt x="0" y="364"/>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48" name="Group 28"/>
          <p:cNvGrpSpPr>
            <a:grpSpLocks/>
          </p:cNvGrpSpPr>
          <p:nvPr/>
        </p:nvGrpSpPr>
        <p:grpSpPr bwMode="auto">
          <a:xfrm>
            <a:off x="4572000" y="4953000"/>
            <a:ext cx="804863" cy="608013"/>
            <a:chOff x="2494" y="2600"/>
            <a:chExt cx="571" cy="383"/>
          </a:xfrm>
        </p:grpSpPr>
        <p:sp>
          <p:nvSpPr>
            <p:cNvPr id="133149" name="Freeform 29"/>
            <p:cNvSpPr>
              <a:spLocks/>
            </p:cNvSpPr>
            <p:nvPr/>
          </p:nvSpPr>
          <p:spPr bwMode="auto">
            <a:xfrm>
              <a:off x="2497" y="2600"/>
              <a:ext cx="568" cy="376"/>
            </a:xfrm>
            <a:custGeom>
              <a:avLst/>
              <a:gdLst>
                <a:gd name="T0" fmla="*/ 546 w 568"/>
                <a:gd name="T1" fmla="*/ 373 h 376"/>
                <a:gd name="T2" fmla="*/ 507 w 568"/>
                <a:gd name="T3" fmla="*/ 375 h 376"/>
                <a:gd name="T4" fmla="*/ 460 w 568"/>
                <a:gd name="T5" fmla="*/ 373 h 376"/>
                <a:gd name="T6" fmla="*/ 414 w 568"/>
                <a:gd name="T7" fmla="*/ 364 h 376"/>
                <a:gd name="T8" fmla="*/ 362 w 568"/>
                <a:gd name="T9" fmla="*/ 354 h 376"/>
                <a:gd name="T10" fmla="*/ 309 w 568"/>
                <a:gd name="T11" fmla="*/ 337 h 376"/>
                <a:gd name="T12" fmla="*/ 249 w 568"/>
                <a:gd name="T13" fmla="*/ 311 h 376"/>
                <a:gd name="T14" fmla="*/ 197 w 568"/>
                <a:gd name="T15" fmla="*/ 285 h 376"/>
                <a:gd name="T16" fmla="*/ 149 w 568"/>
                <a:gd name="T17" fmla="*/ 249 h 376"/>
                <a:gd name="T18" fmla="*/ 109 w 568"/>
                <a:gd name="T19" fmla="*/ 208 h 376"/>
                <a:gd name="T20" fmla="*/ 90 w 568"/>
                <a:gd name="T21" fmla="*/ 176 h 376"/>
                <a:gd name="T22" fmla="*/ 77 w 568"/>
                <a:gd name="T23" fmla="*/ 148 h 376"/>
                <a:gd name="T24" fmla="*/ 0 w 568"/>
                <a:gd name="T25" fmla="*/ 181 h 376"/>
                <a:gd name="T26" fmla="*/ 23 w 568"/>
                <a:gd name="T27" fmla="*/ 127 h 376"/>
                <a:gd name="T28" fmla="*/ 42 w 568"/>
                <a:gd name="T29" fmla="*/ 66 h 376"/>
                <a:gd name="T30" fmla="*/ 40 w 568"/>
                <a:gd name="T31" fmla="*/ 10 h 376"/>
                <a:gd name="T32" fmla="*/ 81 w 568"/>
                <a:gd name="T33" fmla="*/ 16 h 376"/>
                <a:gd name="T34" fmla="*/ 138 w 568"/>
                <a:gd name="T35" fmla="*/ 44 h 376"/>
                <a:gd name="T36" fmla="*/ 184 w 568"/>
                <a:gd name="T37" fmla="*/ 56 h 376"/>
                <a:gd name="T38" fmla="*/ 147 w 568"/>
                <a:gd name="T39" fmla="*/ 94 h 376"/>
                <a:gd name="T40" fmla="*/ 166 w 568"/>
                <a:gd name="T41" fmla="*/ 140 h 376"/>
                <a:gd name="T42" fmla="*/ 199 w 568"/>
                <a:gd name="T43" fmla="*/ 183 h 376"/>
                <a:gd name="T44" fmla="*/ 242 w 568"/>
                <a:gd name="T45" fmla="*/ 225 h 376"/>
                <a:gd name="T46" fmla="*/ 302 w 568"/>
                <a:gd name="T47" fmla="*/ 271 h 376"/>
                <a:gd name="T48" fmla="*/ 359 w 568"/>
                <a:gd name="T49" fmla="*/ 302 h 376"/>
                <a:gd name="T50" fmla="*/ 387 w 568"/>
                <a:gd name="T51" fmla="*/ 317 h 376"/>
                <a:gd name="T52" fmla="*/ 413 w 568"/>
                <a:gd name="T53" fmla="*/ 327 h 376"/>
                <a:gd name="T54" fmla="*/ 453 w 568"/>
                <a:gd name="T55" fmla="*/ 342 h 376"/>
                <a:gd name="T56" fmla="*/ 480 w 568"/>
                <a:gd name="T57" fmla="*/ 349 h 376"/>
                <a:gd name="T58" fmla="*/ 506 w 568"/>
                <a:gd name="T59" fmla="*/ 355 h 376"/>
                <a:gd name="T60" fmla="*/ 537 w 568"/>
                <a:gd name="T61" fmla="*/ 358 h 376"/>
                <a:gd name="T62" fmla="*/ 567 w 568"/>
                <a:gd name="T63" fmla="*/ 36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8" h="376">
                  <a:moveTo>
                    <a:pt x="567" y="360"/>
                  </a:moveTo>
                  <a:lnTo>
                    <a:pt x="546" y="373"/>
                  </a:lnTo>
                  <a:lnTo>
                    <a:pt x="524" y="374"/>
                  </a:lnTo>
                  <a:lnTo>
                    <a:pt x="507" y="375"/>
                  </a:lnTo>
                  <a:lnTo>
                    <a:pt x="485" y="375"/>
                  </a:lnTo>
                  <a:lnTo>
                    <a:pt x="460" y="373"/>
                  </a:lnTo>
                  <a:lnTo>
                    <a:pt x="441" y="369"/>
                  </a:lnTo>
                  <a:lnTo>
                    <a:pt x="414" y="364"/>
                  </a:lnTo>
                  <a:lnTo>
                    <a:pt x="387" y="359"/>
                  </a:lnTo>
                  <a:lnTo>
                    <a:pt x="362" y="354"/>
                  </a:lnTo>
                  <a:lnTo>
                    <a:pt x="331" y="345"/>
                  </a:lnTo>
                  <a:lnTo>
                    <a:pt x="309" y="337"/>
                  </a:lnTo>
                  <a:lnTo>
                    <a:pt x="280" y="324"/>
                  </a:lnTo>
                  <a:lnTo>
                    <a:pt x="249" y="311"/>
                  </a:lnTo>
                  <a:lnTo>
                    <a:pt x="219" y="296"/>
                  </a:lnTo>
                  <a:lnTo>
                    <a:pt x="197" y="285"/>
                  </a:lnTo>
                  <a:lnTo>
                    <a:pt x="170" y="265"/>
                  </a:lnTo>
                  <a:lnTo>
                    <a:pt x="149" y="249"/>
                  </a:lnTo>
                  <a:lnTo>
                    <a:pt x="129" y="229"/>
                  </a:lnTo>
                  <a:lnTo>
                    <a:pt x="109" y="208"/>
                  </a:lnTo>
                  <a:lnTo>
                    <a:pt x="100" y="194"/>
                  </a:lnTo>
                  <a:lnTo>
                    <a:pt x="90" y="176"/>
                  </a:lnTo>
                  <a:lnTo>
                    <a:pt x="83" y="162"/>
                  </a:lnTo>
                  <a:lnTo>
                    <a:pt x="77" y="148"/>
                  </a:lnTo>
                  <a:lnTo>
                    <a:pt x="74" y="136"/>
                  </a:lnTo>
                  <a:lnTo>
                    <a:pt x="0" y="181"/>
                  </a:lnTo>
                  <a:lnTo>
                    <a:pt x="12" y="157"/>
                  </a:lnTo>
                  <a:lnTo>
                    <a:pt x="23" y="127"/>
                  </a:lnTo>
                  <a:lnTo>
                    <a:pt x="34" y="98"/>
                  </a:lnTo>
                  <a:lnTo>
                    <a:pt x="42" y="66"/>
                  </a:lnTo>
                  <a:lnTo>
                    <a:pt x="45" y="44"/>
                  </a:lnTo>
                  <a:lnTo>
                    <a:pt x="40" y="10"/>
                  </a:lnTo>
                  <a:lnTo>
                    <a:pt x="56" y="0"/>
                  </a:lnTo>
                  <a:lnTo>
                    <a:pt x="81" y="16"/>
                  </a:lnTo>
                  <a:lnTo>
                    <a:pt x="107" y="31"/>
                  </a:lnTo>
                  <a:lnTo>
                    <a:pt x="138" y="44"/>
                  </a:lnTo>
                  <a:lnTo>
                    <a:pt x="167" y="52"/>
                  </a:lnTo>
                  <a:lnTo>
                    <a:pt x="184" y="56"/>
                  </a:lnTo>
                  <a:lnTo>
                    <a:pt x="209" y="57"/>
                  </a:lnTo>
                  <a:lnTo>
                    <a:pt x="147" y="94"/>
                  </a:lnTo>
                  <a:lnTo>
                    <a:pt x="156" y="119"/>
                  </a:lnTo>
                  <a:lnTo>
                    <a:pt x="166" y="140"/>
                  </a:lnTo>
                  <a:lnTo>
                    <a:pt x="182" y="162"/>
                  </a:lnTo>
                  <a:lnTo>
                    <a:pt x="199" y="183"/>
                  </a:lnTo>
                  <a:lnTo>
                    <a:pt x="221" y="206"/>
                  </a:lnTo>
                  <a:lnTo>
                    <a:pt x="242" y="225"/>
                  </a:lnTo>
                  <a:lnTo>
                    <a:pt x="273" y="250"/>
                  </a:lnTo>
                  <a:lnTo>
                    <a:pt x="302" y="271"/>
                  </a:lnTo>
                  <a:lnTo>
                    <a:pt x="328" y="287"/>
                  </a:lnTo>
                  <a:lnTo>
                    <a:pt x="359" y="302"/>
                  </a:lnTo>
                  <a:lnTo>
                    <a:pt x="374" y="310"/>
                  </a:lnTo>
                  <a:lnTo>
                    <a:pt x="387" y="317"/>
                  </a:lnTo>
                  <a:lnTo>
                    <a:pt x="401" y="323"/>
                  </a:lnTo>
                  <a:lnTo>
                    <a:pt x="413" y="327"/>
                  </a:lnTo>
                  <a:lnTo>
                    <a:pt x="436" y="336"/>
                  </a:lnTo>
                  <a:lnTo>
                    <a:pt x="453" y="342"/>
                  </a:lnTo>
                  <a:lnTo>
                    <a:pt x="466" y="346"/>
                  </a:lnTo>
                  <a:lnTo>
                    <a:pt x="480" y="349"/>
                  </a:lnTo>
                  <a:lnTo>
                    <a:pt x="494" y="352"/>
                  </a:lnTo>
                  <a:lnTo>
                    <a:pt x="506" y="355"/>
                  </a:lnTo>
                  <a:lnTo>
                    <a:pt x="520" y="357"/>
                  </a:lnTo>
                  <a:lnTo>
                    <a:pt x="537" y="358"/>
                  </a:lnTo>
                  <a:lnTo>
                    <a:pt x="552" y="360"/>
                  </a:lnTo>
                  <a:lnTo>
                    <a:pt x="567" y="360"/>
                  </a:lnTo>
                </a:path>
              </a:pathLst>
            </a:custGeom>
            <a:solidFill>
              <a:srgbClr val="0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0" name="Freeform 30"/>
            <p:cNvSpPr>
              <a:spLocks/>
            </p:cNvSpPr>
            <p:nvPr/>
          </p:nvSpPr>
          <p:spPr bwMode="auto">
            <a:xfrm>
              <a:off x="2494" y="2609"/>
              <a:ext cx="550" cy="374"/>
            </a:xfrm>
            <a:custGeom>
              <a:avLst/>
              <a:gdLst>
                <a:gd name="T0" fmla="*/ 549 w 550"/>
                <a:gd name="T1" fmla="*/ 364 h 374"/>
                <a:gd name="T2" fmla="*/ 527 w 550"/>
                <a:gd name="T3" fmla="*/ 368 h 374"/>
                <a:gd name="T4" fmla="*/ 509 w 550"/>
                <a:gd name="T5" fmla="*/ 371 h 374"/>
                <a:gd name="T6" fmla="*/ 493 w 550"/>
                <a:gd name="T7" fmla="*/ 372 h 374"/>
                <a:gd name="T8" fmla="*/ 475 w 550"/>
                <a:gd name="T9" fmla="*/ 372 h 374"/>
                <a:gd name="T10" fmla="*/ 449 w 550"/>
                <a:gd name="T11" fmla="*/ 373 h 374"/>
                <a:gd name="T12" fmla="*/ 424 w 550"/>
                <a:gd name="T13" fmla="*/ 371 h 374"/>
                <a:gd name="T14" fmla="*/ 397 w 550"/>
                <a:gd name="T15" fmla="*/ 367 h 374"/>
                <a:gd name="T16" fmla="*/ 371 w 550"/>
                <a:gd name="T17" fmla="*/ 361 h 374"/>
                <a:gd name="T18" fmla="*/ 347 w 550"/>
                <a:gd name="T19" fmla="*/ 355 h 374"/>
                <a:gd name="T20" fmla="*/ 316 w 550"/>
                <a:gd name="T21" fmla="*/ 346 h 374"/>
                <a:gd name="T22" fmla="*/ 294 w 550"/>
                <a:gd name="T23" fmla="*/ 338 h 374"/>
                <a:gd name="T24" fmla="*/ 266 w 550"/>
                <a:gd name="T25" fmla="*/ 326 h 374"/>
                <a:gd name="T26" fmla="*/ 234 w 550"/>
                <a:gd name="T27" fmla="*/ 312 h 374"/>
                <a:gd name="T28" fmla="*/ 204 w 550"/>
                <a:gd name="T29" fmla="*/ 297 h 374"/>
                <a:gd name="T30" fmla="*/ 183 w 550"/>
                <a:gd name="T31" fmla="*/ 286 h 374"/>
                <a:gd name="T32" fmla="*/ 156 w 550"/>
                <a:gd name="T33" fmla="*/ 265 h 374"/>
                <a:gd name="T34" fmla="*/ 135 w 550"/>
                <a:gd name="T35" fmla="*/ 249 h 374"/>
                <a:gd name="T36" fmla="*/ 115 w 550"/>
                <a:gd name="T37" fmla="*/ 229 h 374"/>
                <a:gd name="T38" fmla="*/ 96 w 550"/>
                <a:gd name="T39" fmla="*/ 207 h 374"/>
                <a:gd name="T40" fmla="*/ 86 w 550"/>
                <a:gd name="T41" fmla="*/ 194 h 374"/>
                <a:gd name="T42" fmla="*/ 77 w 550"/>
                <a:gd name="T43" fmla="*/ 176 h 374"/>
                <a:gd name="T44" fmla="*/ 71 w 550"/>
                <a:gd name="T45" fmla="*/ 162 h 374"/>
                <a:gd name="T46" fmla="*/ 64 w 550"/>
                <a:gd name="T47" fmla="*/ 148 h 374"/>
                <a:gd name="T48" fmla="*/ 61 w 550"/>
                <a:gd name="T49" fmla="*/ 136 h 374"/>
                <a:gd name="T50" fmla="*/ 0 w 550"/>
                <a:gd name="T51" fmla="*/ 173 h 374"/>
                <a:gd name="T52" fmla="*/ 11 w 550"/>
                <a:gd name="T53" fmla="*/ 147 h 374"/>
                <a:gd name="T54" fmla="*/ 20 w 550"/>
                <a:gd name="T55" fmla="*/ 123 h 374"/>
                <a:gd name="T56" fmla="*/ 31 w 550"/>
                <a:gd name="T57" fmla="*/ 91 h 374"/>
                <a:gd name="T58" fmla="*/ 38 w 550"/>
                <a:gd name="T59" fmla="*/ 59 h 374"/>
                <a:gd name="T60" fmla="*/ 43 w 550"/>
                <a:gd name="T61" fmla="*/ 31 h 374"/>
                <a:gd name="T62" fmla="*/ 42 w 550"/>
                <a:gd name="T63" fmla="*/ 0 h 374"/>
                <a:gd name="T64" fmla="*/ 66 w 550"/>
                <a:gd name="T65" fmla="*/ 16 h 374"/>
                <a:gd name="T66" fmla="*/ 93 w 550"/>
                <a:gd name="T67" fmla="*/ 30 h 374"/>
                <a:gd name="T68" fmla="*/ 123 w 550"/>
                <a:gd name="T69" fmla="*/ 44 h 374"/>
                <a:gd name="T70" fmla="*/ 152 w 550"/>
                <a:gd name="T71" fmla="*/ 53 h 374"/>
                <a:gd name="T72" fmla="*/ 169 w 550"/>
                <a:gd name="T73" fmla="*/ 56 h 374"/>
                <a:gd name="T74" fmla="*/ 194 w 550"/>
                <a:gd name="T75" fmla="*/ 57 h 374"/>
                <a:gd name="T76" fmla="*/ 132 w 550"/>
                <a:gd name="T77" fmla="*/ 95 h 374"/>
                <a:gd name="T78" fmla="*/ 141 w 550"/>
                <a:gd name="T79" fmla="*/ 119 h 374"/>
                <a:gd name="T80" fmla="*/ 152 w 550"/>
                <a:gd name="T81" fmla="*/ 140 h 374"/>
                <a:gd name="T82" fmla="*/ 168 w 550"/>
                <a:gd name="T83" fmla="*/ 162 h 374"/>
                <a:gd name="T84" fmla="*/ 185 w 550"/>
                <a:gd name="T85" fmla="*/ 183 h 374"/>
                <a:gd name="T86" fmla="*/ 206 w 550"/>
                <a:gd name="T87" fmla="*/ 206 h 374"/>
                <a:gd name="T88" fmla="*/ 226 w 550"/>
                <a:gd name="T89" fmla="*/ 226 h 374"/>
                <a:gd name="T90" fmla="*/ 258 w 550"/>
                <a:gd name="T91" fmla="*/ 252 h 374"/>
                <a:gd name="T92" fmla="*/ 286 w 550"/>
                <a:gd name="T93" fmla="*/ 272 h 374"/>
                <a:gd name="T94" fmla="*/ 312 w 550"/>
                <a:gd name="T95" fmla="*/ 288 h 374"/>
                <a:gd name="T96" fmla="*/ 343 w 550"/>
                <a:gd name="T97" fmla="*/ 304 h 374"/>
                <a:gd name="T98" fmla="*/ 358 w 550"/>
                <a:gd name="T99" fmla="*/ 312 h 374"/>
                <a:gd name="T100" fmla="*/ 371 w 550"/>
                <a:gd name="T101" fmla="*/ 319 h 374"/>
                <a:gd name="T102" fmla="*/ 384 w 550"/>
                <a:gd name="T103" fmla="*/ 325 h 374"/>
                <a:gd name="T104" fmla="*/ 396 w 550"/>
                <a:gd name="T105" fmla="*/ 330 h 374"/>
                <a:gd name="T106" fmla="*/ 419 w 550"/>
                <a:gd name="T107" fmla="*/ 339 h 374"/>
                <a:gd name="T108" fmla="*/ 436 w 550"/>
                <a:gd name="T109" fmla="*/ 344 h 374"/>
                <a:gd name="T110" fmla="*/ 449 w 550"/>
                <a:gd name="T111" fmla="*/ 348 h 374"/>
                <a:gd name="T112" fmla="*/ 463 w 550"/>
                <a:gd name="T113" fmla="*/ 352 h 374"/>
                <a:gd name="T114" fmla="*/ 477 w 550"/>
                <a:gd name="T115" fmla="*/ 355 h 374"/>
                <a:gd name="T116" fmla="*/ 489 w 550"/>
                <a:gd name="T117" fmla="*/ 357 h 374"/>
                <a:gd name="T118" fmla="*/ 502 w 550"/>
                <a:gd name="T119" fmla="*/ 360 h 374"/>
                <a:gd name="T120" fmla="*/ 518 w 550"/>
                <a:gd name="T121" fmla="*/ 362 h 374"/>
                <a:gd name="T122" fmla="*/ 534 w 550"/>
                <a:gd name="T123" fmla="*/ 364 h 374"/>
                <a:gd name="T124" fmla="*/ 549 w 550"/>
                <a:gd name="T125" fmla="*/ 36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0" h="374">
                  <a:moveTo>
                    <a:pt x="549" y="364"/>
                  </a:moveTo>
                  <a:lnTo>
                    <a:pt x="527" y="368"/>
                  </a:lnTo>
                  <a:lnTo>
                    <a:pt x="509" y="371"/>
                  </a:lnTo>
                  <a:lnTo>
                    <a:pt x="493" y="372"/>
                  </a:lnTo>
                  <a:lnTo>
                    <a:pt x="475" y="372"/>
                  </a:lnTo>
                  <a:lnTo>
                    <a:pt x="449" y="373"/>
                  </a:lnTo>
                  <a:lnTo>
                    <a:pt x="424" y="371"/>
                  </a:lnTo>
                  <a:lnTo>
                    <a:pt x="397" y="367"/>
                  </a:lnTo>
                  <a:lnTo>
                    <a:pt x="371" y="361"/>
                  </a:lnTo>
                  <a:lnTo>
                    <a:pt x="347" y="355"/>
                  </a:lnTo>
                  <a:lnTo>
                    <a:pt x="316" y="346"/>
                  </a:lnTo>
                  <a:lnTo>
                    <a:pt x="294" y="338"/>
                  </a:lnTo>
                  <a:lnTo>
                    <a:pt x="266" y="326"/>
                  </a:lnTo>
                  <a:lnTo>
                    <a:pt x="234" y="312"/>
                  </a:lnTo>
                  <a:lnTo>
                    <a:pt x="204" y="297"/>
                  </a:lnTo>
                  <a:lnTo>
                    <a:pt x="183" y="286"/>
                  </a:lnTo>
                  <a:lnTo>
                    <a:pt x="156" y="265"/>
                  </a:lnTo>
                  <a:lnTo>
                    <a:pt x="135" y="249"/>
                  </a:lnTo>
                  <a:lnTo>
                    <a:pt x="115" y="229"/>
                  </a:lnTo>
                  <a:lnTo>
                    <a:pt x="96" y="207"/>
                  </a:lnTo>
                  <a:lnTo>
                    <a:pt x="86" y="194"/>
                  </a:lnTo>
                  <a:lnTo>
                    <a:pt x="77" y="176"/>
                  </a:lnTo>
                  <a:lnTo>
                    <a:pt x="71" y="162"/>
                  </a:lnTo>
                  <a:lnTo>
                    <a:pt x="64" y="148"/>
                  </a:lnTo>
                  <a:lnTo>
                    <a:pt x="61" y="136"/>
                  </a:lnTo>
                  <a:lnTo>
                    <a:pt x="0" y="173"/>
                  </a:lnTo>
                  <a:lnTo>
                    <a:pt x="11" y="147"/>
                  </a:lnTo>
                  <a:lnTo>
                    <a:pt x="20" y="123"/>
                  </a:lnTo>
                  <a:lnTo>
                    <a:pt x="31" y="91"/>
                  </a:lnTo>
                  <a:lnTo>
                    <a:pt x="38" y="59"/>
                  </a:lnTo>
                  <a:lnTo>
                    <a:pt x="43" y="31"/>
                  </a:lnTo>
                  <a:lnTo>
                    <a:pt x="42" y="0"/>
                  </a:lnTo>
                  <a:lnTo>
                    <a:pt x="66" y="16"/>
                  </a:lnTo>
                  <a:lnTo>
                    <a:pt x="93" y="30"/>
                  </a:lnTo>
                  <a:lnTo>
                    <a:pt x="123" y="44"/>
                  </a:lnTo>
                  <a:lnTo>
                    <a:pt x="152" y="53"/>
                  </a:lnTo>
                  <a:lnTo>
                    <a:pt x="169" y="56"/>
                  </a:lnTo>
                  <a:lnTo>
                    <a:pt x="194" y="57"/>
                  </a:lnTo>
                  <a:lnTo>
                    <a:pt x="132" y="95"/>
                  </a:lnTo>
                  <a:lnTo>
                    <a:pt x="141" y="119"/>
                  </a:lnTo>
                  <a:lnTo>
                    <a:pt x="152" y="140"/>
                  </a:lnTo>
                  <a:lnTo>
                    <a:pt x="168" y="162"/>
                  </a:lnTo>
                  <a:lnTo>
                    <a:pt x="185" y="183"/>
                  </a:lnTo>
                  <a:lnTo>
                    <a:pt x="206" y="206"/>
                  </a:lnTo>
                  <a:lnTo>
                    <a:pt x="226" y="226"/>
                  </a:lnTo>
                  <a:lnTo>
                    <a:pt x="258" y="252"/>
                  </a:lnTo>
                  <a:lnTo>
                    <a:pt x="286" y="272"/>
                  </a:lnTo>
                  <a:lnTo>
                    <a:pt x="312" y="288"/>
                  </a:lnTo>
                  <a:lnTo>
                    <a:pt x="343" y="304"/>
                  </a:lnTo>
                  <a:lnTo>
                    <a:pt x="358" y="312"/>
                  </a:lnTo>
                  <a:lnTo>
                    <a:pt x="371" y="319"/>
                  </a:lnTo>
                  <a:lnTo>
                    <a:pt x="384" y="325"/>
                  </a:lnTo>
                  <a:lnTo>
                    <a:pt x="396" y="330"/>
                  </a:lnTo>
                  <a:lnTo>
                    <a:pt x="419" y="339"/>
                  </a:lnTo>
                  <a:lnTo>
                    <a:pt x="436" y="344"/>
                  </a:lnTo>
                  <a:lnTo>
                    <a:pt x="449" y="348"/>
                  </a:lnTo>
                  <a:lnTo>
                    <a:pt x="463" y="352"/>
                  </a:lnTo>
                  <a:lnTo>
                    <a:pt x="477" y="355"/>
                  </a:lnTo>
                  <a:lnTo>
                    <a:pt x="489" y="357"/>
                  </a:lnTo>
                  <a:lnTo>
                    <a:pt x="502" y="360"/>
                  </a:lnTo>
                  <a:lnTo>
                    <a:pt x="518" y="362"/>
                  </a:lnTo>
                  <a:lnTo>
                    <a:pt x="534" y="364"/>
                  </a:lnTo>
                  <a:lnTo>
                    <a:pt x="549" y="364"/>
                  </a:lnTo>
                </a:path>
              </a:pathLst>
            </a:custGeom>
            <a:solidFill>
              <a:srgbClr val="00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151" name="Rectangle 31"/>
          <p:cNvSpPr>
            <a:spLocks noGrp="1" noChangeArrowheads="1"/>
          </p:cNvSpPr>
          <p:nvPr>
            <p:ph type="body" idx="1"/>
          </p:nvPr>
        </p:nvSpPr>
        <p:spPr>
          <a:xfrm>
            <a:off x="152400" y="2971800"/>
            <a:ext cx="4114800" cy="1752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5000"/>
              </a:lnSpc>
              <a:spcAft>
                <a:spcPct val="50000"/>
              </a:spcAft>
            </a:pPr>
            <a:r>
              <a:rPr lang="en-US"/>
              <a:t>Radon enters through any opening between the building and the soil.</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C4ACEDA-EA4D-4D2A-B4E1-20C4736E28DF}" type="slidenum">
              <a:rPr lang="en-US"/>
              <a:pPr/>
              <a:t>18</a:t>
            </a:fld>
            <a:endParaRPr lang="en-US"/>
          </a:p>
        </p:txBody>
      </p:sp>
      <p:sp>
        <p:nvSpPr>
          <p:cNvPr id="266248" name="Rectangle 8"/>
          <p:cNvSpPr>
            <a:spLocks noGrp="1" noChangeArrowheads="1"/>
          </p:cNvSpPr>
          <p:nvPr>
            <p:ph type="title"/>
          </p:nvPr>
        </p:nvSpPr>
        <p:spPr/>
        <p:txBody>
          <a:bodyPr/>
          <a:lstStyle/>
          <a:p>
            <a:r>
              <a:rPr lang="en-US"/>
              <a:t>Pressure Differentials and Radon Entry</a:t>
            </a:r>
          </a:p>
        </p:txBody>
      </p:sp>
      <p:graphicFrame>
        <p:nvGraphicFramePr>
          <p:cNvPr id="266247" name="Object 7"/>
          <p:cNvGraphicFramePr>
            <a:graphicFrameLocks noGrp="1"/>
          </p:cNvGraphicFramePr>
          <p:nvPr>
            <p:ph idx="1"/>
          </p:nvPr>
        </p:nvGraphicFramePr>
        <p:xfrm>
          <a:off x="5029200" y="2667000"/>
          <a:ext cx="3733800" cy="2752725"/>
        </p:xfrm>
        <a:graphic>
          <a:graphicData uri="http://schemas.openxmlformats.org/presentationml/2006/ole">
            <mc:AlternateContent xmlns:mc="http://schemas.openxmlformats.org/markup-compatibility/2006">
              <mc:Choice xmlns:v="urn:schemas-microsoft-com:vml" Requires="v">
                <p:oleObj spid="_x0000_s266258" name="Bitmap Image" r:id="rId3" imgW="4438356" imgH="2752711" progId="Paint.Picture">
                  <p:embed/>
                </p:oleObj>
              </mc:Choice>
              <mc:Fallback>
                <p:oleObj name="Bitmap Image" r:id="rId3" imgW="4438356" imgH="2752711" progId="Paint.Picture">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l="5150" r="10730" b="14635"/>
                      <a:stretch>
                        <a:fillRect/>
                      </a:stretch>
                    </p:blipFill>
                    <p:spPr bwMode="auto">
                      <a:xfrm>
                        <a:off x="5029200" y="2667000"/>
                        <a:ext cx="37338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51" name="Rectangle 11"/>
          <p:cNvSpPr>
            <a:spLocks noChangeArrowheads="1"/>
          </p:cNvSpPr>
          <p:nvPr/>
        </p:nvSpPr>
        <p:spPr bwMode="auto">
          <a:xfrm>
            <a:off x="457200" y="3124200"/>
            <a:ext cx="4267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342900" indent="-342900" algn="l">
              <a:lnSpc>
                <a:spcPct val="95000"/>
              </a:lnSpc>
              <a:spcBef>
                <a:spcPct val="20000"/>
              </a:spcBef>
              <a:spcAft>
                <a:spcPct val="50000"/>
              </a:spcAft>
              <a:buClr>
                <a:schemeClr val="accent2"/>
              </a:buClr>
              <a:buSzPct val="80000"/>
              <a:buFont typeface="Wingdings" pitchFamily="2" charset="2"/>
              <a:buChar char="l"/>
            </a:pPr>
            <a:r>
              <a:rPr lang="en-US" b="1">
                <a:latin typeface="Arial" charset="0"/>
              </a:rPr>
              <a:t>Air pressure differentials between the building and outside air.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8A40D4F-C500-412B-A662-802CD1951442}" type="slidenum">
              <a:rPr lang="en-US"/>
              <a:pPr/>
              <a:t>19</a:t>
            </a:fld>
            <a:endParaRPr lang="en-US"/>
          </a:p>
        </p:txBody>
      </p:sp>
      <p:sp>
        <p:nvSpPr>
          <p:cNvPr id="13517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Common Entry Points</a:t>
            </a:r>
          </a:p>
        </p:txBody>
      </p:sp>
      <p:sp>
        <p:nvSpPr>
          <p:cNvPr id="135172" name="Rectangle 4"/>
          <p:cNvSpPr>
            <a:spLocks noGrp="1" noChangeArrowheads="1"/>
          </p:cNvSpPr>
          <p:nvPr>
            <p:ph type="body" idx="1"/>
          </p:nvPr>
        </p:nvSpPr>
        <p:spPr>
          <a:xfrm>
            <a:off x="381000" y="2438400"/>
            <a:ext cx="3886200" cy="3657600"/>
          </a:xfrm>
        </p:spPr>
        <p:txBody>
          <a:bodyPr/>
          <a:lstStyle/>
          <a:p>
            <a:pPr marL="454025" indent="-454025">
              <a:spcAft>
                <a:spcPct val="50000"/>
              </a:spcAft>
            </a:pPr>
            <a:r>
              <a:rPr lang="en-US"/>
              <a:t>Foundation Wall Joint</a:t>
            </a:r>
          </a:p>
          <a:p>
            <a:pPr marL="454025" indent="-454025">
              <a:spcAft>
                <a:spcPct val="50000"/>
              </a:spcAft>
            </a:pPr>
            <a:r>
              <a:rPr lang="en-US"/>
              <a:t>Crawlspace</a:t>
            </a:r>
          </a:p>
          <a:p>
            <a:pPr marL="454025" indent="-454025">
              <a:spcAft>
                <a:spcPct val="50000"/>
              </a:spcAft>
            </a:pPr>
            <a:r>
              <a:rPr lang="en-US"/>
              <a:t>Sump Pits</a:t>
            </a:r>
          </a:p>
          <a:p>
            <a:pPr marL="454025" indent="-454025">
              <a:spcAft>
                <a:spcPct val="50000"/>
              </a:spcAft>
            </a:pPr>
            <a:r>
              <a:rPr lang="en-US"/>
              <a:t>Cracks in Floors</a:t>
            </a:r>
          </a:p>
          <a:p>
            <a:pPr marL="454025" indent="-454025">
              <a:spcAft>
                <a:spcPct val="50000"/>
              </a:spcAft>
            </a:pPr>
            <a:r>
              <a:rPr lang="en-US"/>
              <a:t>Utility Penetrations</a:t>
            </a:r>
          </a:p>
        </p:txBody>
      </p:sp>
      <p:pic>
        <p:nvPicPr>
          <p:cNvPr id="135173" name="Picture 5"/>
          <p:cNvPicPr>
            <a:picLocks noChangeAspect="1" noChangeArrowheads="1"/>
          </p:cNvPicPr>
          <p:nvPr/>
        </p:nvPicPr>
        <p:blipFill>
          <a:blip r:embed="rId3">
            <a:clrChange>
              <a:clrFrom>
                <a:srgbClr val="F3F6FE"/>
              </a:clrFrom>
              <a:clrTo>
                <a:srgbClr val="F3F6FE">
                  <a:alpha val="0"/>
                </a:srgbClr>
              </a:clrTo>
            </a:clrChange>
            <a:extLst>
              <a:ext uri="{28A0092B-C50C-407E-A947-70E740481C1C}">
                <a14:useLocalDpi xmlns:a14="http://schemas.microsoft.com/office/drawing/2010/main" val="0"/>
              </a:ext>
            </a:extLst>
          </a:blip>
          <a:srcRect l="8434" r="8638" b="5714"/>
          <a:stretch>
            <a:fillRect/>
          </a:stretch>
        </p:blipFill>
        <p:spPr bwMode="auto">
          <a:xfrm>
            <a:off x="4267200" y="1981200"/>
            <a:ext cx="4495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35E4ECA-BA0E-4724-97DC-B88E44B827DC}" type="slidenum">
              <a:rPr lang="en-US"/>
              <a:pPr/>
              <a:t>2</a:t>
            </a:fld>
            <a:endParaRPr lang="en-US"/>
          </a:p>
        </p:txBody>
      </p:sp>
      <p:sp>
        <p:nvSpPr>
          <p:cNvPr id="111618" name="Rectangle 2"/>
          <p:cNvSpPr>
            <a:spLocks noGrp="1" noChangeArrowheads="1"/>
          </p:cNvSpPr>
          <p:nvPr>
            <p:ph type="title"/>
          </p:nvPr>
        </p:nvSpPr>
        <p:spPr/>
        <p:txBody>
          <a:bodyPr/>
          <a:lstStyle/>
          <a:p>
            <a:r>
              <a:rPr lang="en-US"/>
              <a:t>What is Radon?</a:t>
            </a:r>
          </a:p>
        </p:txBody>
      </p:sp>
      <p:sp>
        <p:nvSpPr>
          <p:cNvPr id="111619" name="Rectangle 3"/>
          <p:cNvSpPr>
            <a:spLocks noGrp="1" noChangeArrowheads="1"/>
          </p:cNvSpPr>
          <p:nvPr>
            <p:ph type="body" idx="1"/>
          </p:nvPr>
        </p:nvSpPr>
        <p:spPr>
          <a:xfrm>
            <a:off x="381000" y="2438400"/>
            <a:ext cx="8077200" cy="3657600"/>
          </a:xfrm>
        </p:spPr>
        <p:txBody>
          <a:bodyPr/>
          <a:lstStyle/>
          <a:p>
            <a:pPr marL="454025" indent="-454025">
              <a:spcAft>
                <a:spcPct val="50000"/>
              </a:spcAft>
            </a:pPr>
            <a:r>
              <a:rPr lang="en-US"/>
              <a:t>Radon is an indoor air pollutant.</a:t>
            </a:r>
          </a:p>
          <a:p>
            <a:pPr marL="454025" indent="-454025">
              <a:spcAft>
                <a:spcPct val="50000"/>
              </a:spcAft>
            </a:pPr>
            <a:r>
              <a:rPr lang="en-US"/>
              <a:t>Radon is a colorless, odorless radioactive gas that comes from naturally occurring uranium in the soil.</a:t>
            </a:r>
          </a:p>
          <a:p>
            <a:pPr marL="454025" indent="-454025">
              <a:spcAft>
                <a:spcPct val="50000"/>
              </a:spcAft>
            </a:pPr>
            <a:r>
              <a:rPr lang="en-US"/>
              <a:t>The only way to tell how much radon a home has is to </a:t>
            </a:r>
            <a:r>
              <a:rPr lang="en-US">
                <a:solidFill>
                  <a:srgbClr val="FFFF00"/>
                </a:solidFill>
              </a:rPr>
              <a:t>TEST</a:t>
            </a:r>
            <a:r>
              <a:rPr lang="en-US"/>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4"/>
          </p:nvPr>
        </p:nvSpPr>
        <p:spPr/>
        <p:txBody>
          <a:bodyPr/>
          <a:lstStyle/>
          <a:p>
            <a:fld id="{B841A59E-D262-40C7-A13E-DC1835B757CF}" type="slidenum">
              <a:rPr lang="en-US"/>
              <a:pPr/>
              <a:t>20</a:t>
            </a:fld>
            <a:endParaRPr lang="en-US"/>
          </a:p>
        </p:txBody>
      </p:sp>
      <p:sp>
        <p:nvSpPr>
          <p:cNvPr id="331778" name="Rectangle 2"/>
          <p:cNvSpPr>
            <a:spLocks noGrp="1" noChangeArrowheads="1"/>
          </p:cNvSpPr>
          <p:nvPr>
            <p:ph type="ctrTitle"/>
          </p:nvPr>
        </p:nvSpPr>
        <p:spPr>
          <a:xfrm>
            <a:off x="762000" y="976313"/>
            <a:ext cx="7907338" cy="579437"/>
          </a:xfrm>
        </p:spPr>
        <p:txBody>
          <a:bodyPr/>
          <a:lstStyle/>
          <a:p>
            <a:pPr algn="ctr"/>
            <a:r>
              <a:rPr lang="en-US"/>
              <a:t>Stopping Radon at the Beginning</a:t>
            </a:r>
          </a:p>
        </p:txBody>
      </p:sp>
      <p:sp>
        <p:nvSpPr>
          <p:cNvPr id="331779" name="Rectangle 3"/>
          <p:cNvSpPr>
            <a:spLocks noGrp="1" noChangeArrowheads="1"/>
          </p:cNvSpPr>
          <p:nvPr>
            <p:ph type="subTitle" idx="1"/>
          </p:nvPr>
        </p:nvSpPr>
        <p:spPr>
          <a:xfrm>
            <a:off x="4343400" y="4267200"/>
            <a:ext cx="4343400" cy="1708150"/>
          </a:xfrm>
        </p:spPr>
        <p:txBody>
          <a:bodyPr/>
          <a:lstStyle/>
          <a:p>
            <a:r>
              <a:rPr lang="en-US" sz="2800"/>
              <a:t>Radon Resistant New Construction (RRNC)</a:t>
            </a:r>
          </a:p>
        </p:txBody>
      </p:sp>
      <p:pic>
        <p:nvPicPr>
          <p:cNvPr id="331780" name="Picture 4" descr="pe0200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81200"/>
            <a:ext cx="4321175" cy="432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10000"/>
          </a:xfrm>
        </p:spPr>
        <p:txBody>
          <a:bodyPr>
            <a:noAutofit/>
          </a:bodyPr>
          <a:lstStyle/>
          <a:p>
            <a:r>
              <a:rPr lang="en-US" dirty="0" smtClean="0"/>
              <a:t>(</a:t>
            </a:r>
            <a:r>
              <a:rPr lang="en-US" dirty="0"/>
              <a:t>PA 97-981</a:t>
            </a:r>
            <a:r>
              <a:rPr lang="en-US" dirty="0" smtClean="0"/>
              <a:t>) 420 </a:t>
            </a:r>
            <a:r>
              <a:rPr lang="en-US" dirty="0"/>
              <a:t>ILCS 52</a:t>
            </a:r>
          </a:p>
          <a:p>
            <a:endParaRPr lang="en-US" sz="2400" dirty="0" smtClean="0"/>
          </a:p>
          <a:p>
            <a:r>
              <a:rPr lang="en-US" sz="2400" dirty="0" smtClean="0"/>
              <a:t>Effective June 1, 2013, all new residential construction throughout Illinois must include passive radon resistant construction.</a:t>
            </a:r>
          </a:p>
          <a:p>
            <a:endParaRPr lang="en-US" sz="2400" dirty="0"/>
          </a:p>
          <a:p>
            <a:r>
              <a:rPr lang="en-US" sz="2400" dirty="0"/>
              <a:t>Requires the </a:t>
            </a:r>
            <a:r>
              <a:rPr lang="en-US" sz="2400" dirty="0" smtClean="0"/>
              <a:t>Task </a:t>
            </a:r>
            <a:r>
              <a:rPr lang="en-US" sz="2400" dirty="0"/>
              <a:t>Force on Radon-Resistant Building </a:t>
            </a:r>
            <a:r>
              <a:rPr lang="en-US" sz="2400" dirty="0" smtClean="0"/>
              <a:t>Codes to make recommendations to the Agency by December 31, 2012.</a:t>
            </a:r>
            <a:endParaRPr lang="en-US" sz="2400" dirty="0"/>
          </a:p>
        </p:txBody>
      </p:sp>
      <p:sp>
        <p:nvSpPr>
          <p:cNvPr id="2" name="Title 1"/>
          <p:cNvSpPr>
            <a:spLocks noGrp="1"/>
          </p:cNvSpPr>
          <p:nvPr>
            <p:ph type="title"/>
          </p:nvPr>
        </p:nvSpPr>
        <p:spPr>
          <a:xfrm>
            <a:off x="457200" y="274638"/>
            <a:ext cx="8001000" cy="1782762"/>
          </a:xfrm>
        </p:spPr>
        <p:txBody>
          <a:bodyPr>
            <a:normAutofit/>
          </a:bodyPr>
          <a:lstStyle/>
          <a:p>
            <a:r>
              <a:rPr lang="en-US" sz="3600" b="1" dirty="0" smtClean="0">
                <a:solidFill>
                  <a:schemeClr val="tx1"/>
                </a:solidFill>
              </a:rPr>
              <a:t>Radon Resistant Construction Act</a:t>
            </a:r>
            <a:endParaRPr lang="en-US" sz="3600" b="1" dirty="0">
              <a:solidFill>
                <a:schemeClr val="tx1"/>
              </a:solidFill>
              <a:effectLst/>
            </a:endParaRPr>
          </a:p>
        </p:txBody>
      </p:sp>
    </p:spTree>
    <p:extLst>
      <p:ext uri="{BB962C8B-B14F-4D97-AF65-F5344CB8AC3E}">
        <p14:creationId xmlns:p14="http://schemas.microsoft.com/office/powerpoint/2010/main" val="2722028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01000" cy="762000"/>
          </a:xfrm>
        </p:spPr>
        <p:txBody>
          <a:bodyPr/>
          <a:lstStyle/>
          <a:p>
            <a:r>
              <a:rPr lang="en-US" dirty="0"/>
              <a:t>Task Force on Radon-Resistant Building Codes</a:t>
            </a:r>
          </a:p>
        </p:txBody>
      </p:sp>
      <p:sp>
        <p:nvSpPr>
          <p:cNvPr id="4" name="Slide Number Placeholder 3"/>
          <p:cNvSpPr>
            <a:spLocks noGrp="1"/>
          </p:cNvSpPr>
          <p:nvPr>
            <p:ph type="sldNum" sz="quarter" idx="12"/>
          </p:nvPr>
        </p:nvSpPr>
        <p:spPr/>
        <p:txBody>
          <a:bodyPr/>
          <a:lstStyle/>
          <a:p>
            <a:fld id="{8E74ACF3-DD99-478E-B539-3B81EF44B1DF}" type="slidenum">
              <a:rPr lang="en-US" smtClean="0"/>
              <a:pPr/>
              <a:t>22</a:t>
            </a:fld>
            <a:endParaRPr lang="en-US"/>
          </a:p>
        </p:txBody>
      </p:sp>
      <p:sp>
        <p:nvSpPr>
          <p:cNvPr id="6" name="Content Placeholder 5"/>
          <p:cNvSpPr>
            <a:spLocks noGrp="1"/>
          </p:cNvSpPr>
          <p:nvPr>
            <p:ph idx="1"/>
          </p:nvPr>
        </p:nvSpPr>
        <p:spPr/>
        <p:txBody>
          <a:bodyPr/>
          <a:lstStyle/>
          <a:p>
            <a:r>
              <a:rPr lang="en-US" sz="1800" dirty="0"/>
              <a:t>IEMA / Task Force Chair</a:t>
            </a:r>
          </a:p>
          <a:p>
            <a:r>
              <a:rPr lang="en-US" sz="1800" dirty="0"/>
              <a:t>Home Builders Association of Illinois</a:t>
            </a:r>
          </a:p>
          <a:p>
            <a:r>
              <a:rPr lang="en-US" sz="1800" dirty="0" smtClean="0"/>
              <a:t>National </a:t>
            </a:r>
            <a:r>
              <a:rPr lang="en-US" sz="1800" dirty="0"/>
              <a:t>Association of Certified Home </a:t>
            </a:r>
            <a:r>
              <a:rPr lang="en-US" sz="1800" dirty="0" smtClean="0"/>
              <a:t>Inspectors, Illinois </a:t>
            </a:r>
            <a:r>
              <a:rPr lang="en-US" sz="1800" dirty="0"/>
              <a:t>Chapter </a:t>
            </a:r>
          </a:p>
          <a:p>
            <a:r>
              <a:rPr lang="en-US" sz="1800" dirty="0"/>
              <a:t>South Suburban Building Officials Association</a:t>
            </a:r>
          </a:p>
          <a:p>
            <a:r>
              <a:rPr lang="en-US" sz="1800" dirty="0"/>
              <a:t>Illinois Association of Realtors</a:t>
            </a:r>
          </a:p>
          <a:p>
            <a:r>
              <a:rPr lang="en-US" sz="1800" dirty="0"/>
              <a:t>American Lung Association of Illinois</a:t>
            </a:r>
          </a:p>
          <a:p>
            <a:r>
              <a:rPr lang="en-US" sz="1800" dirty="0"/>
              <a:t>Respiratory Health Association of Chicago</a:t>
            </a:r>
          </a:p>
          <a:p>
            <a:r>
              <a:rPr lang="en-US" sz="1800" dirty="0"/>
              <a:t>American Cancer Society of Illinois</a:t>
            </a:r>
          </a:p>
          <a:p>
            <a:r>
              <a:rPr lang="en-US" sz="1800" dirty="0"/>
              <a:t>Illinois Municipal League</a:t>
            </a:r>
          </a:p>
          <a:p>
            <a:r>
              <a:rPr lang="en-US" sz="1800" dirty="0"/>
              <a:t>Speaker of the House Appointee</a:t>
            </a:r>
          </a:p>
          <a:p>
            <a:r>
              <a:rPr lang="en-US" sz="1800" dirty="0"/>
              <a:t>Minority Leader of the House Appointee</a:t>
            </a:r>
          </a:p>
          <a:p>
            <a:r>
              <a:rPr lang="en-US" sz="1800" dirty="0"/>
              <a:t>President of the Senate Appointee</a:t>
            </a:r>
          </a:p>
          <a:p>
            <a:r>
              <a:rPr lang="en-US" sz="1800" dirty="0"/>
              <a:t>Minority Leader of the Senate Appointee</a:t>
            </a:r>
          </a:p>
          <a:p>
            <a:endParaRPr lang="en-US" dirty="0"/>
          </a:p>
        </p:txBody>
      </p:sp>
    </p:spTree>
    <p:extLst>
      <p:ext uri="{BB962C8B-B14F-4D97-AF65-F5344CB8AC3E}">
        <p14:creationId xmlns:p14="http://schemas.microsoft.com/office/powerpoint/2010/main" val="1248090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44FFCEA-1D97-4DA4-85DB-54400B16EBDA}" type="slidenum">
              <a:rPr lang="en-US"/>
              <a:pPr/>
              <a:t>23</a:t>
            </a:fld>
            <a:endParaRPr lang="en-US"/>
          </a:p>
        </p:txBody>
      </p:sp>
      <p:sp>
        <p:nvSpPr>
          <p:cNvPr id="333826" name="Rectangle 2"/>
          <p:cNvSpPr>
            <a:spLocks noGrp="1" noChangeArrowheads="1"/>
          </p:cNvSpPr>
          <p:nvPr>
            <p:ph type="title"/>
          </p:nvPr>
        </p:nvSpPr>
        <p:spPr>
          <a:xfrm>
            <a:off x="762000" y="762000"/>
            <a:ext cx="7696200"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Radon Resistant New Construction Guidance</a:t>
            </a:r>
          </a:p>
        </p:txBody>
      </p:sp>
      <p:pic>
        <p:nvPicPr>
          <p:cNvPr id="333827" name="Picture 3" descr="scan"/>
          <p:cNvPicPr>
            <a:picLocks noChangeAspect="1" noChangeArrowheads="1"/>
          </p:cNvPicPr>
          <p:nvPr/>
        </p:nvPicPr>
        <p:blipFill>
          <a:blip r:embed="rId3" cstate="print">
            <a:extLst>
              <a:ext uri="{28A0092B-C50C-407E-A947-70E740481C1C}">
                <a14:useLocalDpi xmlns:a14="http://schemas.microsoft.com/office/drawing/2010/main" val="0"/>
              </a:ext>
            </a:extLst>
          </a:blip>
          <a:srcRect r="6818"/>
          <a:stretch>
            <a:fillRect/>
          </a:stretch>
        </p:blipFill>
        <p:spPr bwMode="auto">
          <a:xfrm>
            <a:off x="838200" y="2667000"/>
            <a:ext cx="38100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333828" name="Picture 4" descr="scan0013"/>
          <p:cNvPicPr>
            <a:picLocks noChangeAspect="1" noChangeArrowheads="1"/>
          </p:cNvPicPr>
          <p:nvPr/>
        </p:nvPicPr>
        <p:blipFill>
          <a:blip r:embed="rId4" cstate="print">
            <a:extLst>
              <a:ext uri="{28A0092B-C50C-407E-A947-70E740481C1C}">
                <a14:useLocalDpi xmlns:a14="http://schemas.microsoft.com/office/drawing/2010/main" val="0"/>
              </a:ext>
            </a:extLst>
          </a:blip>
          <a:srcRect l="64706"/>
          <a:stretch>
            <a:fillRect/>
          </a:stretch>
        </p:blipFill>
        <p:spPr bwMode="auto">
          <a:xfrm>
            <a:off x="6324600" y="2743200"/>
            <a:ext cx="14636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8506"/>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5757FB0-E8BF-474D-BE20-BAAFCB6A3530}" type="slidenum">
              <a:rPr lang="en-US"/>
              <a:pPr/>
              <a:t>24</a:t>
            </a:fld>
            <a:endParaRPr lang="en-US"/>
          </a:p>
        </p:txBody>
      </p:sp>
      <p:sp>
        <p:nvSpPr>
          <p:cNvPr id="336898" name="Rectangle 2"/>
          <p:cNvSpPr>
            <a:spLocks noGrp="1" noChangeArrowheads="1"/>
          </p:cNvSpPr>
          <p:nvPr>
            <p:ph type="title"/>
          </p:nvPr>
        </p:nvSpPr>
        <p:spPr>
          <a:xfrm>
            <a:off x="304800" y="762000"/>
            <a:ext cx="8153400" cy="784225"/>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Radon Resistant New Construction is Effective</a:t>
            </a:r>
          </a:p>
        </p:txBody>
      </p:sp>
      <p:sp>
        <p:nvSpPr>
          <p:cNvPr id="336899" name="Rectangle 3"/>
          <p:cNvSpPr>
            <a:spLocks noGrp="1" noChangeArrowheads="1"/>
          </p:cNvSpPr>
          <p:nvPr>
            <p:ph type="body" idx="1"/>
          </p:nvPr>
        </p:nvSpPr>
        <p:spPr>
          <a:xfrm>
            <a:off x="381000" y="2743200"/>
            <a:ext cx="8077200" cy="33528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457200" indent="-457200"/>
            <a:r>
              <a:rPr lang="en-US" sz="2800"/>
              <a:t>According to the USEPA, Radon Resistant New Construction effectively reduces radon levels by an average of about 50% and, in most cases, to levels below the the </a:t>
            </a:r>
            <a:r>
              <a:rPr lang="en-US" sz="2800">
                <a:solidFill>
                  <a:srgbClr val="FFFF00"/>
                </a:solidFill>
              </a:rPr>
              <a:t>4.0 pCi/L</a:t>
            </a:r>
            <a:r>
              <a:rPr lang="en-US" sz="2800"/>
              <a:t> action level.</a:t>
            </a:r>
          </a:p>
        </p:txBody>
      </p:sp>
    </p:spTree>
    <p:extLst>
      <p:ext uri="{BB962C8B-B14F-4D97-AF65-F5344CB8AC3E}">
        <p14:creationId xmlns:p14="http://schemas.microsoft.com/office/powerpoint/2010/main" val="66209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703E37-455C-4FE7-AC0E-DE78D83E5943}" type="slidenum">
              <a:rPr lang="en-US"/>
              <a:pPr/>
              <a:t>25</a:t>
            </a:fld>
            <a:endParaRPr lang="en-US"/>
          </a:p>
        </p:txBody>
      </p:sp>
      <p:sp>
        <p:nvSpPr>
          <p:cNvPr id="343042" name="Rectangle 2"/>
          <p:cNvSpPr>
            <a:spLocks noGrp="1" noChangeArrowheads="1"/>
          </p:cNvSpPr>
          <p:nvPr>
            <p:ph type="title"/>
          </p:nvPr>
        </p:nvSpPr>
        <p:spPr>
          <a:xfrm>
            <a:off x="228600" y="762000"/>
            <a:ext cx="8229600" cy="762000"/>
          </a:xfrm>
        </p:spPr>
        <p:txBody>
          <a:bodyPr/>
          <a:lstStyle/>
          <a:p>
            <a:r>
              <a:rPr lang="en-US"/>
              <a:t>Who can Install a RRNC?</a:t>
            </a:r>
          </a:p>
        </p:txBody>
      </p:sp>
      <p:sp>
        <p:nvSpPr>
          <p:cNvPr id="343043" name="Rectangle 3"/>
          <p:cNvSpPr>
            <a:spLocks noGrp="1" noChangeArrowheads="1"/>
          </p:cNvSpPr>
          <p:nvPr>
            <p:ph type="body" idx="1"/>
          </p:nvPr>
        </p:nvSpPr>
        <p:spPr>
          <a:xfrm>
            <a:off x="381000" y="2430463"/>
            <a:ext cx="8305800" cy="3665537"/>
          </a:xfrm>
        </p:spPr>
        <p:txBody>
          <a:bodyPr/>
          <a:lstStyle/>
          <a:p>
            <a:pPr marL="457200" indent="-457200"/>
            <a:r>
              <a:rPr lang="en-US" sz="2800" dirty="0" smtClean="0"/>
              <a:t>The </a:t>
            </a:r>
            <a:r>
              <a:rPr lang="en-US" sz="2800" dirty="0"/>
              <a:t>installation of an active mitigation system shall only be performed by a radon contractor. </a:t>
            </a:r>
            <a:endParaRPr lang="en-US" sz="2800" dirty="0" smtClean="0"/>
          </a:p>
          <a:p>
            <a:pPr marL="457200" indent="-457200"/>
            <a:endParaRPr lang="en-US" sz="2800" dirty="0" smtClean="0"/>
          </a:p>
          <a:p>
            <a:pPr marL="457200" indent="-457200"/>
            <a:r>
              <a:rPr lang="en-US" sz="2800" dirty="0" smtClean="0"/>
              <a:t>The </a:t>
            </a:r>
            <a:r>
              <a:rPr lang="en-US" sz="2800" dirty="0"/>
              <a:t>installation of radon resistant construction may be performed by a residential building contractor or his or her subcontractors or a radon </a:t>
            </a:r>
            <a:r>
              <a:rPr lang="en-US" sz="2800" dirty="0" smtClean="0"/>
              <a:t>contractor</a:t>
            </a:r>
            <a:r>
              <a:rPr lang="en-US" sz="1800" dirty="0" smtClean="0"/>
              <a:t>.</a:t>
            </a:r>
            <a:endParaRPr lang="en-US" sz="1800" dirty="0"/>
          </a:p>
        </p:txBody>
      </p:sp>
    </p:spTree>
    <p:extLst>
      <p:ext uri="{BB962C8B-B14F-4D97-AF65-F5344CB8AC3E}">
        <p14:creationId xmlns:p14="http://schemas.microsoft.com/office/powerpoint/2010/main" val="142152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7928820-B80C-46C0-BE05-BA5893E86C7B}" type="slidenum">
              <a:rPr lang="en-US"/>
              <a:pPr/>
              <a:t>26</a:t>
            </a:fld>
            <a:endParaRPr lang="en-US"/>
          </a:p>
        </p:txBody>
      </p:sp>
      <p:sp>
        <p:nvSpPr>
          <p:cNvPr id="25805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RRNC System Components</a:t>
            </a:r>
          </a:p>
        </p:txBody>
      </p:sp>
      <p:sp>
        <p:nvSpPr>
          <p:cNvPr id="258051" name="Rectangle 3"/>
          <p:cNvSpPr>
            <a:spLocks noGrp="1" noChangeArrowheads="1"/>
          </p:cNvSpPr>
          <p:nvPr>
            <p:ph type="body" idx="1"/>
          </p:nvPr>
        </p:nvSpPr>
        <p:spPr>
          <a:xfrm>
            <a:off x="228600" y="2590800"/>
            <a:ext cx="4648200" cy="3200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457200" indent="-457200">
              <a:spcAft>
                <a:spcPct val="50000"/>
              </a:spcAft>
            </a:pPr>
            <a:r>
              <a:rPr lang="en-US" sz="2000"/>
              <a:t>A passive new construction system consists of a vent pipe for a Sub-Slab Depressurization system.</a:t>
            </a:r>
          </a:p>
          <a:p>
            <a:pPr marL="457200" indent="-457200">
              <a:spcAft>
                <a:spcPct val="50000"/>
              </a:spcAft>
            </a:pPr>
            <a:r>
              <a:rPr lang="en-US" sz="2000"/>
              <a:t>This system does not use a fan but relies on the convective flow (natural draft) of air upward in the vent pipe.</a:t>
            </a:r>
          </a:p>
        </p:txBody>
      </p:sp>
      <p:pic>
        <p:nvPicPr>
          <p:cNvPr id="258054" name="Picture 6" descr="scan0002"/>
          <p:cNvPicPr>
            <a:picLocks noChangeAspect="1" noChangeArrowheads="1"/>
          </p:cNvPicPr>
          <p:nvPr/>
        </p:nvPicPr>
        <p:blipFill>
          <a:blip r:embed="rId3" cstate="print">
            <a:extLst>
              <a:ext uri="{28A0092B-C50C-407E-A947-70E740481C1C}">
                <a14:useLocalDpi xmlns:a14="http://schemas.microsoft.com/office/drawing/2010/main" val="0"/>
              </a:ext>
            </a:extLst>
          </a:blip>
          <a:srcRect l="1598" t="5035" r="2716" b="2196"/>
          <a:stretch>
            <a:fillRect/>
          </a:stretch>
        </p:blipFill>
        <p:spPr bwMode="auto">
          <a:xfrm>
            <a:off x="5410200" y="2209800"/>
            <a:ext cx="3413125"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C9F1059-317A-4A81-AF17-1711115F603A}" type="slidenum">
              <a:rPr lang="en-US"/>
              <a:pPr/>
              <a:t>27</a:t>
            </a:fld>
            <a:endParaRPr lang="en-US"/>
          </a:p>
        </p:txBody>
      </p:sp>
      <p:sp>
        <p:nvSpPr>
          <p:cNvPr id="345090" name="Rectangle 2"/>
          <p:cNvSpPr>
            <a:spLocks noGrp="1" noChangeArrowheads="1"/>
          </p:cNvSpPr>
          <p:nvPr>
            <p:ph type="title"/>
          </p:nvPr>
        </p:nvSpPr>
        <p:spPr>
          <a:xfrm>
            <a:off x="762000" y="822325"/>
            <a:ext cx="7654925" cy="60801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smtClean="0"/>
              <a:t>Radon Resistant </a:t>
            </a:r>
            <a:r>
              <a:rPr lang="en-US" dirty="0"/>
              <a:t>New Construction</a:t>
            </a:r>
          </a:p>
        </p:txBody>
      </p:sp>
      <p:sp>
        <p:nvSpPr>
          <p:cNvPr id="345091" name="Rectangle 3"/>
          <p:cNvSpPr>
            <a:spLocks noGrp="1" noChangeArrowheads="1"/>
          </p:cNvSpPr>
          <p:nvPr>
            <p:ph type="body" idx="1"/>
          </p:nvPr>
        </p:nvSpPr>
        <p:spPr>
          <a:xfrm>
            <a:off x="381000" y="2133600"/>
            <a:ext cx="5486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dirty="0"/>
              <a:t>May consist of multiple vent pipes that may be joined to a single termination above the roof or may terminate separately above the roof.</a:t>
            </a:r>
          </a:p>
          <a:p>
            <a:pPr>
              <a:lnSpc>
                <a:spcPct val="90000"/>
              </a:lnSpc>
            </a:pPr>
            <a:endParaRPr lang="en-US" dirty="0"/>
          </a:p>
          <a:p>
            <a:pPr>
              <a:lnSpc>
                <a:spcPct val="90000"/>
              </a:lnSpc>
            </a:pPr>
            <a:r>
              <a:rPr lang="en-US" dirty="0" smtClean="0"/>
              <a:t>May </a:t>
            </a:r>
            <a:r>
              <a:rPr lang="en-US" dirty="0"/>
              <a:t>require installation of a vent fan after construction.</a:t>
            </a:r>
          </a:p>
        </p:txBody>
      </p:sp>
      <p:pic>
        <p:nvPicPr>
          <p:cNvPr id="345092" name="Picture 4"/>
          <p:cNvPicPr>
            <a:picLocks noChangeArrowheads="1"/>
          </p:cNvPicPr>
          <p:nvPr/>
        </p:nvPicPr>
        <p:blipFill>
          <a:blip r:embed="rId3">
            <a:extLst>
              <a:ext uri="{28A0092B-C50C-407E-A947-70E740481C1C}">
                <a14:useLocalDpi xmlns:a14="http://schemas.microsoft.com/office/drawing/2010/main" val="0"/>
              </a:ext>
            </a:extLst>
          </a:blip>
          <a:srcRect l="9160" t="2237" r="3816" b="10532"/>
          <a:stretch>
            <a:fillRect/>
          </a:stretch>
        </p:blipFill>
        <p:spPr bwMode="auto">
          <a:xfrm>
            <a:off x="6019800" y="2286000"/>
            <a:ext cx="2895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868281"/>
      </p:ext>
    </p:extLst>
  </p:cSld>
  <p:clrMapOvr>
    <a:masterClrMapping/>
  </p:clrMapOvr>
  <p:transition>
    <p:cover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6951F65-792F-44D4-806C-6D465B01718B}" type="slidenum">
              <a:rPr lang="en-US"/>
              <a:pPr/>
              <a:t>28</a:t>
            </a:fld>
            <a:endParaRPr lang="en-US"/>
          </a:p>
        </p:txBody>
      </p:sp>
      <p:sp>
        <p:nvSpPr>
          <p:cNvPr id="347138" name="Rectangle 2"/>
          <p:cNvSpPr>
            <a:spLocks noGrp="1" noChangeArrowheads="1"/>
          </p:cNvSpPr>
          <p:nvPr>
            <p:ph type="title"/>
          </p:nvPr>
        </p:nvSpPr>
        <p:spPr>
          <a:xfrm>
            <a:off x="2830513" y="762000"/>
            <a:ext cx="5627687" cy="757238"/>
          </a:xfrm>
        </p:spPr>
        <p:txBody>
          <a:bodyPr/>
          <a:lstStyle/>
          <a:p>
            <a:r>
              <a:rPr lang="en-US" b="1"/>
              <a:t>RRNC Techniques</a:t>
            </a:r>
            <a:endParaRPr lang="en-US"/>
          </a:p>
        </p:txBody>
      </p:sp>
      <p:sp>
        <p:nvSpPr>
          <p:cNvPr id="347139" name="Rectangle 3"/>
          <p:cNvSpPr>
            <a:spLocks noGrp="1" noChangeArrowheads="1"/>
          </p:cNvSpPr>
          <p:nvPr>
            <p:ph type="body" idx="1"/>
          </p:nvPr>
        </p:nvSpPr>
        <p:spPr>
          <a:xfrm>
            <a:off x="3352800" y="1905000"/>
            <a:ext cx="5670550" cy="4648200"/>
          </a:xfrm>
        </p:spPr>
        <p:txBody>
          <a:bodyPr/>
          <a:lstStyle/>
          <a:p>
            <a:pPr marL="457200" indent="-457200">
              <a:lnSpc>
                <a:spcPct val="80000"/>
              </a:lnSpc>
              <a:buFont typeface="Wingdings" pitchFamily="2" charset="2"/>
              <a:buAutoNum type="alphaUcPeriod"/>
            </a:pPr>
            <a:r>
              <a:rPr lang="en-US" sz="1600">
                <a:solidFill>
                  <a:srgbClr val="FFFF00"/>
                </a:solidFill>
              </a:rPr>
              <a:t>Gas Permeable Layer</a:t>
            </a:r>
            <a:r>
              <a:rPr lang="en-US" sz="1600"/>
              <a:t> </a:t>
            </a:r>
            <a:r>
              <a:rPr lang="en-US" sz="1600" b="0"/>
              <a:t>- This layer is placed beneath the slab or flooring system to allow the soil gas to move freely underneath the house. In many cases, the material used is a 4-inch layer of clean gravel.</a:t>
            </a:r>
            <a:br>
              <a:rPr lang="en-US" sz="1600" b="0"/>
            </a:br>
            <a:r>
              <a:rPr lang="en-US" sz="1600" b="0"/>
              <a:t>  </a:t>
            </a:r>
          </a:p>
          <a:p>
            <a:pPr marL="457200" indent="-457200">
              <a:lnSpc>
                <a:spcPct val="80000"/>
              </a:lnSpc>
              <a:buFont typeface="Wingdings" pitchFamily="2" charset="2"/>
              <a:buAutoNum type="alphaUcPeriod"/>
            </a:pPr>
            <a:r>
              <a:rPr lang="en-US" sz="1600">
                <a:solidFill>
                  <a:srgbClr val="FFFF00"/>
                </a:solidFill>
              </a:rPr>
              <a:t>Plastic Sheeting</a:t>
            </a:r>
            <a:r>
              <a:rPr lang="en-US" sz="1600" b="0"/>
              <a:t> - Plastic sheeting is placed on top of the gas permeable layer and under the slab to help prevent the soil gas from entering the home. In crawlspaces, the sheeting is placed over the crawlspace floor.</a:t>
            </a:r>
            <a:br>
              <a:rPr lang="en-US" sz="1600" b="0"/>
            </a:br>
            <a:r>
              <a:rPr lang="en-US" sz="1600" b="0"/>
              <a:t>  </a:t>
            </a:r>
          </a:p>
          <a:p>
            <a:pPr marL="457200" indent="-457200">
              <a:lnSpc>
                <a:spcPct val="80000"/>
              </a:lnSpc>
              <a:buFont typeface="Wingdings" pitchFamily="2" charset="2"/>
              <a:buAutoNum type="alphaUcPeriod"/>
            </a:pPr>
            <a:r>
              <a:rPr lang="en-US" sz="1600">
                <a:solidFill>
                  <a:srgbClr val="FFFF00"/>
                </a:solidFill>
              </a:rPr>
              <a:t>Sealing and Caulking</a:t>
            </a:r>
            <a:r>
              <a:rPr lang="en-US" sz="1600" b="0"/>
              <a:t> - All openings in the concrete foundation floor are sealed to reduce soil gas entry into the home.</a:t>
            </a:r>
            <a:br>
              <a:rPr lang="en-US" sz="1600" b="0"/>
            </a:br>
            <a:r>
              <a:rPr lang="en-US" sz="1600" b="0"/>
              <a:t>  </a:t>
            </a:r>
          </a:p>
          <a:p>
            <a:pPr marL="457200" indent="-457200">
              <a:lnSpc>
                <a:spcPct val="80000"/>
              </a:lnSpc>
              <a:buFont typeface="Wingdings" pitchFamily="2" charset="2"/>
              <a:buAutoNum type="alphaUcPeriod"/>
            </a:pPr>
            <a:r>
              <a:rPr lang="en-US" sz="1600">
                <a:solidFill>
                  <a:srgbClr val="FFFF00"/>
                </a:solidFill>
              </a:rPr>
              <a:t>Vent Pipe</a:t>
            </a:r>
            <a:r>
              <a:rPr lang="en-US" sz="1600" b="0"/>
              <a:t> - A 3 or 4-inch Schedule 40 PVC pipe runs from the gas permeable layer through the house to the roof to safely vent radon and other soil gases above the house.</a:t>
            </a:r>
            <a:br>
              <a:rPr lang="en-US" sz="1600" b="0"/>
            </a:br>
            <a:r>
              <a:rPr lang="en-US" sz="1600" b="0"/>
              <a:t>  </a:t>
            </a:r>
          </a:p>
          <a:p>
            <a:pPr marL="457200" indent="-457200">
              <a:lnSpc>
                <a:spcPct val="80000"/>
              </a:lnSpc>
              <a:buFont typeface="Wingdings" pitchFamily="2" charset="2"/>
              <a:buAutoNum type="alphaUcPeriod"/>
            </a:pPr>
            <a:r>
              <a:rPr lang="en-US" sz="1600">
                <a:solidFill>
                  <a:srgbClr val="FFFF00"/>
                </a:solidFill>
              </a:rPr>
              <a:t>Junction Box</a:t>
            </a:r>
            <a:r>
              <a:rPr lang="en-US" sz="1600" b="0"/>
              <a:t> - An electrical junction box is installed in case an electric venting fan is needed later.</a:t>
            </a:r>
            <a:r>
              <a:rPr lang="en-US" sz="900" b="0"/>
              <a:t> </a:t>
            </a:r>
            <a:endParaRPr lang="en-US" sz="900"/>
          </a:p>
        </p:txBody>
      </p:sp>
      <p:pic>
        <p:nvPicPr>
          <p:cNvPr id="347148" name="Picture 12" descr="house cut a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29019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7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fld id="{DBC3BFD0-9067-4C53-92B4-F2ABA7542622}" type="datetime1">
              <a:rPr lang="en-US"/>
              <a:pPr/>
              <a:t>2/1/2013</a:t>
            </a:fld>
            <a:endParaRPr lang="en-US"/>
          </a:p>
        </p:txBody>
      </p:sp>
      <p:sp>
        <p:nvSpPr>
          <p:cNvPr id="7" name="Slide Number Placeholder 4"/>
          <p:cNvSpPr>
            <a:spLocks noGrp="1"/>
          </p:cNvSpPr>
          <p:nvPr>
            <p:ph type="sldNum" sz="quarter" idx="12"/>
          </p:nvPr>
        </p:nvSpPr>
        <p:spPr/>
        <p:txBody>
          <a:bodyPr/>
          <a:lstStyle/>
          <a:p>
            <a:fld id="{C0A913BF-F837-4FED-A00A-E82820B49F86}" type="slidenum">
              <a:rPr lang="en-US"/>
              <a:pPr/>
              <a:t>29</a:t>
            </a:fld>
            <a:endParaRPr lang="en-US"/>
          </a:p>
        </p:txBody>
      </p:sp>
      <p:pic>
        <p:nvPicPr>
          <p:cNvPr id="3481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63" y="2439988"/>
            <a:ext cx="3759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63" name="Rectangle 3"/>
          <p:cNvSpPr>
            <a:spLocks noChangeArrowheads="1"/>
          </p:cNvSpPr>
          <p:nvPr/>
        </p:nvSpPr>
        <p:spPr bwMode="auto">
          <a:xfrm>
            <a:off x="381000" y="295592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342900" indent="-342900" algn="l" eaLnBrk="0" hangingPunct="0">
              <a:spcBef>
                <a:spcPct val="20000"/>
              </a:spcBef>
              <a:buClr>
                <a:schemeClr val="tx2"/>
              </a:buClr>
              <a:buSzPct val="120000"/>
              <a:buFontTx/>
              <a:buChar char="•"/>
            </a:pPr>
            <a:r>
              <a:rPr lang="en-US">
                <a:solidFill>
                  <a:schemeClr val="tx2"/>
                </a:solidFill>
              </a:rPr>
              <a:t>6 Mil Polyethylene Sheeting</a:t>
            </a:r>
          </a:p>
        </p:txBody>
      </p:sp>
      <p:sp>
        <p:nvSpPr>
          <p:cNvPr id="348164" name="Rectangle 4"/>
          <p:cNvSpPr>
            <a:spLocks noChangeArrowheads="1"/>
          </p:cNvSpPr>
          <p:nvPr/>
        </p:nvSpPr>
        <p:spPr bwMode="auto">
          <a:xfrm>
            <a:off x="990600" y="4953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r>
              <a:rPr lang="en-US" sz="4400">
                <a:solidFill>
                  <a:schemeClr val="tx2"/>
                </a:solidFill>
              </a:rPr>
              <a:t> </a:t>
            </a:r>
          </a:p>
        </p:txBody>
      </p:sp>
      <p:sp>
        <p:nvSpPr>
          <p:cNvPr id="348165" name="Rectangle 5"/>
          <p:cNvSpPr>
            <a:spLocks noGrp="1" noChangeArrowheads="1"/>
          </p:cNvSpPr>
          <p:nvPr>
            <p:ph type="title"/>
          </p:nvPr>
        </p:nvSpPr>
        <p:spPr>
          <a:xfrm>
            <a:off x="2757488" y="762000"/>
            <a:ext cx="5700712" cy="7620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Passive System Components</a:t>
            </a:r>
          </a:p>
        </p:txBody>
      </p:sp>
    </p:spTree>
    <p:extLst>
      <p:ext uri="{BB962C8B-B14F-4D97-AF65-F5344CB8AC3E}">
        <p14:creationId xmlns:p14="http://schemas.microsoft.com/office/powerpoint/2010/main" val="302400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119CD2C-1BF9-4079-A9C5-CAD2AE3FEC0B}" type="slidenum">
              <a:rPr lang="en-US"/>
              <a:pPr/>
              <a:t>3</a:t>
            </a:fld>
            <a:endParaRPr lang="en-US"/>
          </a:p>
        </p:txBody>
      </p:sp>
      <p:sp>
        <p:nvSpPr>
          <p:cNvPr id="243714" name="Rectangle 2"/>
          <p:cNvSpPr>
            <a:spLocks noGrp="1" noChangeArrowheads="1"/>
          </p:cNvSpPr>
          <p:nvPr>
            <p:ph type="title"/>
          </p:nvPr>
        </p:nvSpPr>
        <p:spPr/>
        <p:txBody>
          <a:bodyPr/>
          <a:lstStyle/>
          <a:p>
            <a:r>
              <a:rPr lang="en-US"/>
              <a:t>Surgeon General’s Warning</a:t>
            </a:r>
          </a:p>
        </p:txBody>
      </p:sp>
      <p:sp>
        <p:nvSpPr>
          <p:cNvPr id="243715" name="Rectangle 3"/>
          <p:cNvSpPr>
            <a:spLocks noGrp="1" noChangeArrowheads="1"/>
          </p:cNvSpPr>
          <p:nvPr>
            <p:ph type="body" idx="1"/>
          </p:nvPr>
        </p:nvSpPr>
        <p:spPr>
          <a:xfrm>
            <a:off x="381000" y="2362200"/>
            <a:ext cx="8077200" cy="3733800"/>
          </a:xfrm>
        </p:spPr>
        <p:txBody>
          <a:bodyPr/>
          <a:lstStyle/>
          <a:p>
            <a:pPr marL="454025" indent="-454025"/>
            <a:r>
              <a:rPr lang="en-US">
                <a:solidFill>
                  <a:srgbClr val="FFFF00"/>
                </a:solidFill>
              </a:rPr>
              <a:t>“Indoor radon is the second-leading cause of lung cancer in the United States and breathing it over prolonged periods can present a significant health risk to families all over the country.”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fld id="{E4656634-2331-4466-BAA8-A0AE8D249FB1}" type="datetime1">
              <a:rPr lang="en-US"/>
              <a:pPr/>
              <a:t>2/1/2013</a:t>
            </a:fld>
            <a:endParaRPr lang="en-US"/>
          </a:p>
        </p:txBody>
      </p:sp>
      <p:sp>
        <p:nvSpPr>
          <p:cNvPr id="7" name="Slide Number Placeholder 4"/>
          <p:cNvSpPr>
            <a:spLocks noGrp="1"/>
          </p:cNvSpPr>
          <p:nvPr>
            <p:ph type="sldNum" sz="quarter" idx="12"/>
          </p:nvPr>
        </p:nvSpPr>
        <p:spPr/>
        <p:txBody>
          <a:bodyPr/>
          <a:lstStyle/>
          <a:p>
            <a:fld id="{1703212A-8E7F-40D7-9BB4-61C6BAF87703}" type="slidenum">
              <a:rPr lang="en-US"/>
              <a:pPr/>
              <a:t>30</a:t>
            </a:fld>
            <a:endParaRPr lang="en-US"/>
          </a:p>
        </p:txBody>
      </p:sp>
      <p:pic>
        <p:nvPicPr>
          <p:cNvPr id="3502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2647950"/>
            <a:ext cx="38004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0211" name="Rectangle 3"/>
          <p:cNvSpPr>
            <a:spLocks noChangeArrowheads="1"/>
          </p:cNvSpPr>
          <p:nvPr/>
        </p:nvSpPr>
        <p:spPr bwMode="auto">
          <a:xfrm>
            <a:off x="304800" y="2955925"/>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342900" indent="-342900" algn="l" eaLnBrk="0" hangingPunct="0">
              <a:spcBef>
                <a:spcPct val="20000"/>
              </a:spcBef>
              <a:buClr>
                <a:schemeClr val="tx2"/>
              </a:buClr>
              <a:buSzPct val="120000"/>
              <a:buFontTx/>
              <a:buChar char="•"/>
            </a:pPr>
            <a:r>
              <a:rPr lang="en-US">
                <a:solidFill>
                  <a:schemeClr val="tx2"/>
                </a:solidFill>
              </a:rPr>
              <a:t>Seal and Caulk All Openings in the Foundation Floor.</a:t>
            </a:r>
          </a:p>
        </p:txBody>
      </p:sp>
      <p:sp>
        <p:nvSpPr>
          <p:cNvPr id="350212" name="Rectangle 4"/>
          <p:cNvSpPr>
            <a:spLocks noChangeArrowheads="1"/>
          </p:cNvSpPr>
          <p:nvPr/>
        </p:nvSpPr>
        <p:spPr bwMode="auto">
          <a:xfrm>
            <a:off x="990600" y="4953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r>
              <a:rPr lang="en-US" sz="4400">
                <a:solidFill>
                  <a:schemeClr val="tx2"/>
                </a:solidFill>
              </a:rPr>
              <a:t> </a:t>
            </a:r>
          </a:p>
        </p:txBody>
      </p:sp>
      <p:sp>
        <p:nvSpPr>
          <p:cNvPr id="350213" name="Rectangle 5"/>
          <p:cNvSpPr>
            <a:spLocks noGrp="1" noChangeArrowheads="1"/>
          </p:cNvSpPr>
          <p:nvPr>
            <p:ph type="title"/>
          </p:nvPr>
        </p:nvSpPr>
        <p:spPr>
          <a:xfrm>
            <a:off x="2757488" y="842963"/>
            <a:ext cx="5441950" cy="58737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t>Passive System Components</a:t>
            </a:r>
          </a:p>
        </p:txBody>
      </p:sp>
    </p:spTree>
    <p:extLst>
      <p:ext uri="{BB962C8B-B14F-4D97-AF65-F5344CB8AC3E}">
        <p14:creationId xmlns:p14="http://schemas.microsoft.com/office/powerpoint/2010/main" val="3094368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DB4FB798-0594-4406-BC4C-2D1E9E5D9180}" type="datetime1">
              <a:rPr lang="en-US"/>
              <a:pPr/>
              <a:t>2/1/2013</a:t>
            </a:fld>
            <a:endParaRPr lang="en-US"/>
          </a:p>
        </p:txBody>
      </p:sp>
      <p:sp>
        <p:nvSpPr>
          <p:cNvPr id="6" name="Slide Number Placeholder 5"/>
          <p:cNvSpPr>
            <a:spLocks noGrp="1"/>
          </p:cNvSpPr>
          <p:nvPr>
            <p:ph type="sldNum" sz="quarter" idx="12"/>
          </p:nvPr>
        </p:nvSpPr>
        <p:spPr/>
        <p:txBody>
          <a:bodyPr/>
          <a:lstStyle/>
          <a:p>
            <a:fld id="{3B159DF5-5C4F-4DCE-9028-D8C6666A84EF}" type="slidenum">
              <a:rPr lang="en-US"/>
              <a:pPr/>
              <a:t>31</a:t>
            </a:fld>
            <a:endParaRPr lang="en-US"/>
          </a:p>
        </p:txBody>
      </p:sp>
      <p:sp>
        <p:nvSpPr>
          <p:cNvPr id="352258" name="Rectangle 2"/>
          <p:cNvSpPr>
            <a:spLocks noChangeArrowheads="1"/>
          </p:cNvSpPr>
          <p:nvPr/>
        </p:nvSpPr>
        <p:spPr bwMode="auto">
          <a:xfrm>
            <a:off x="990600" y="4953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r>
              <a:rPr lang="en-US" sz="4400">
                <a:solidFill>
                  <a:schemeClr val="tx2"/>
                </a:solidFill>
              </a:rPr>
              <a:t> </a:t>
            </a:r>
          </a:p>
        </p:txBody>
      </p:sp>
      <p:sp>
        <p:nvSpPr>
          <p:cNvPr id="352259" name="Rectangle 3"/>
          <p:cNvSpPr>
            <a:spLocks noGrp="1" noChangeArrowheads="1"/>
          </p:cNvSpPr>
          <p:nvPr>
            <p:ph type="body" idx="1"/>
          </p:nvPr>
        </p:nvSpPr>
        <p:spPr>
          <a:xfrm>
            <a:off x="381000" y="2590800"/>
            <a:ext cx="8229600" cy="3695700"/>
          </a:xfrm>
          <a:noFill/>
          <a:ln/>
        </p:spPr>
        <p:txBody>
          <a:bodyPr/>
          <a:lstStyle/>
          <a:p>
            <a:pPr marL="454025" indent="-454025"/>
            <a:r>
              <a:rPr lang="en-US" sz="2800"/>
              <a:t>Allow space for future fan installation in attic or outside habitable space.</a:t>
            </a:r>
          </a:p>
          <a:p>
            <a:pPr marL="454025" indent="-454025"/>
            <a:endParaRPr lang="en-US" sz="2800"/>
          </a:p>
          <a:p>
            <a:pPr marL="454025" indent="-454025"/>
            <a:r>
              <a:rPr lang="en-US" sz="2800"/>
              <a:t>On each floor and in the attic label the radon vent piping…..</a:t>
            </a:r>
            <a:r>
              <a:rPr lang="en-US" sz="2800">
                <a:solidFill>
                  <a:srgbClr val="FFCC00"/>
                </a:solidFill>
              </a:rPr>
              <a:t> </a:t>
            </a:r>
          </a:p>
          <a:p>
            <a:pPr marL="454025" indent="-454025" algn="ctr">
              <a:buFont typeface="Wingdings" pitchFamily="2" charset="2"/>
              <a:buNone/>
            </a:pPr>
            <a:endParaRPr lang="en-US" sz="2800" i="1">
              <a:solidFill>
                <a:schemeClr val="folHlink"/>
              </a:solidFill>
            </a:endParaRPr>
          </a:p>
          <a:p>
            <a:pPr marL="454025" indent="-454025" algn="ctr">
              <a:buFont typeface="Wingdings" pitchFamily="2" charset="2"/>
              <a:buNone/>
            </a:pPr>
            <a:r>
              <a:rPr lang="en-US" sz="2800" i="1">
                <a:solidFill>
                  <a:srgbClr val="FFFF00"/>
                </a:solidFill>
              </a:rPr>
              <a:t>Radon Reduction System</a:t>
            </a:r>
          </a:p>
        </p:txBody>
      </p:sp>
      <p:sp>
        <p:nvSpPr>
          <p:cNvPr id="352260" name="Rectangle 4"/>
          <p:cNvSpPr>
            <a:spLocks noChangeArrowheads="1"/>
          </p:cNvSpPr>
          <p:nvPr/>
        </p:nvSpPr>
        <p:spPr bwMode="auto">
          <a:xfrm>
            <a:off x="152400" y="7620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r>
              <a:rPr lang="en-US" sz="3200">
                <a:solidFill>
                  <a:schemeClr val="tx2"/>
                </a:solidFill>
              </a:rPr>
              <a:t>Ensure Cost Savings at Activation</a:t>
            </a:r>
          </a:p>
        </p:txBody>
      </p:sp>
    </p:spTree>
    <p:extLst>
      <p:ext uri="{BB962C8B-B14F-4D97-AF65-F5344CB8AC3E}">
        <p14:creationId xmlns:p14="http://schemas.microsoft.com/office/powerpoint/2010/main" val="2414154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54C2C91F-BA38-4A36-A77E-5B15593B59F9}" type="datetime1">
              <a:rPr lang="en-US"/>
              <a:pPr/>
              <a:t>2/1/2013</a:t>
            </a:fld>
            <a:endParaRPr lang="en-US"/>
          </a:p>
        </p:txBody>
      </p:sp>
      <p:sp>
        <p:nvSpPr>
          <p:cNvPr id="7" name="Slide Number Placeholder 5"/>
          <p:cNvSpPr>
            <a:spLocks noGrp="1"/>
          </p:cNvSpPr>
          <p:nvPr>
            <p:ph type="sldNum" sz="quarter" idx="12"/>
          </p:nvPr>
        </p:nvSpPr>
        <p:spPr/>
        <p:txBody>
          <a:bodyPr/>
          <a:lstStyle/>
          <a:p>
            <a:fld id="{FC351F71-76FC-4294-A7D2-A30A37F02C34}" type="slidenum">
              <a:rPr lang="en-US"/>
              <a:pPr/>
              <a:t>32</a:t>
            </a:fld>
            <a:endParaRPr lang="en-US"/>
          </a:p>
        </p:txBody>
      </p:sp>
      <p:sp>
        <p:nvSpPr>
          <p:cNvPr id="354306" name="Rectangle 2"/>
          <p:cNvSpPr>
            <a:spLocks noGrp="1" noChangeArrowheads="1"/>
          </p:cNvSpPr>
          <p:nvPr>
            <p:ph type="title"/>
          </p:nvPr>
        </p:nvSpPr>
        <p:spPr>
          <a:xfrm>
            <a:off x="838200" y="342900"/>
            <a:ext cx="7772400" cy="1104900"/>
          </a:xfrm>
          <a:noFill/>
          <a:ln/>
        </p:spPr>
        <p:txBody>
          <a:bodyPr/>
          <a:lstStyle/>
          <a:p>
            <a:r>
              <a:rPr lang="en-US" sz="2000">
                <a:solidFill>
                  <a:srgbClr val="990000"/>
                </a:solidFill>
              </a:rPr>
              <a:t>	</a:t>
            </a:r>
          </a:p>
        </p:txBody>
      </p:sp>
      <p:sp>
        <p:nvSpPr>
          <p:cNvPr id="354307" name="Rectangle 3"/>
          <p:cNvSpPr>
            <a:spLocks noGrp="1" noChangeArrowheads="1"/>
          </p:cNvSpPr>
          <p:nvPr>
            <p:ph type="body" idx="1"/>
          </p:nvPr>
        </p:nvSpPr>
        <p:spPr>
          <a:xfrm>
            <a:off x="304800" y="2057400"/>
            <a:ext cx="8382000" cy="4419600"/>
          </a:xfrm>
          <a:noFill/>
          <a:ln/>
        </p:spPr>
        <p:txBody>
          <a:bodyPr/>
          <a:lstStyle/>
          <a:p>
            <a:pPr marL="454025" indent="-454025">
              <a:spcAft>
                <a:spcPct val="60000"/>
              </a:spcAft>
            </a:pPr>
            <a:r>
              <a:rPr lang="en-US" sz="2800"/>
              <a:t>Above the highest eave (at least 12 inches above the roof) and as close to the roof ridge line as possible.</a:t>
            </a:r>
          </a:p>
          <a:p>
            <a:pPr marL="454025" indent="-454025">
              <a:spcAft>
                <a:spcPct val="60000"/>
              </a:spcAft>
            </a:pPr>
            <a:r>
              <a:rPr lang="en-US" sz="2800"/>
              <a:t>10 feet from any window, door or other opening (into the building) that is less than 2 feet below the exhaust point.</a:t>
            </a:r>
          </a:p>
          <a:p>
            <a:pPr marL="454025" indent="-454025">
              <a:spcAft>
                <a:spcPct val="60000"/>
              </a:spcAft>
            </a:pPr>
            <a:r>
              <a:rPr lang="en-US" sz="2800"/>
              <a:t>10 feet or more from any opening into an adjacent building.</a:t>
            </a:r>
          </a:p>
        </p:txBody>
      </p:sp>
      <p:sp>
        <p:nvSpPr>
          <p:cNvPr id="354308" name="Rectangle 4"/>
          <p:cNvSpPr>
            <a:spLocks noChangeArrowheads="1"/>
          </p:cNvSpPr>
          <p:nvPr/>
        </p:nvSpPr>
        <p:spPr bwMode="auto">
          <a:xfrm>
            <a:off x="990600" y="4953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r>
              <a:rPr lang="en-US" sz="4400">
                <a:solidFill>
                  <a:schemeClr val="tx2"/>
                </a:solidFill>
              </a:rPr>
              <a:t> </a:t>
            </a:r>
          </a:p>
        </p:txBody>
      </p:sp>
      <p:sp>
        <p:nvSpPr>
          <p:cNvPr id="354309" name="Rectangle 5"/>
          <p:cNvSpPr>
            <a:spLocks noChangeArrowheads="1"/>
          </p:cNvSpPr>
          <p:nvPr/>
        </p:nvSpPr>
        <p:spPr bwMode="auto">
          <a:xfrm>
            <a:off x="228600" y="7620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r>
              <a:rPr lang="en-US" sz="3200">
                <a:solidFill>
                  <a:schemeClr val="tx2"/>
                </a:solidFill>
              </a:rPr>
              <a:t>Vent Stack Discharge Point Requirements</a:t>
            </a:r>
            <a:endParaRPr lang="en-US" sz="4400"/>
          </a:p>
        </p:txBody>
      </p:sp>
    </p:spTree>
    <p:extLst>
      <p:ext uri="{BB962C8B-B14F-4D97-AF65-F5344CB8AC3E}">
        <p14:creationId xmlns:p14="http://schemas.microsoft.com/office/powerpoint/2010/main" val="2180085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2ABF566-B451-4419-82B7-BBC64B1CE3EF}" type="datetime1">
              <a:rPr lang="en-US"/>
              <a:pPr/>
              <a:t>2/1/2013</a:t>
            </a:fld>
            <a:endParaRPr lang="en-US"/>
          </a:p>
        </p:txBody>
      </p:sp>
      <p:sp>
        <p:nvSpPr>
          <p:cNvPr id="6" name="Slide Number Placeholder 5"/>
          <p:cNvSpPr>
            <a:spLocks noGrp="1"/>
          </p:cNvSpPr>
          <p:nvPr>
            <p:ph type="sldNum" sz="quarter" idx="12"/>
          </p:nvPr>
        </p:nvSpPr>
        <p:spPr/>
        <p:txBody>
          <a:bodyPr/>
          <a:lstStyle/>
          <a:p>
            <a:fld id="{8DA25446-0B5C-4758-961B-5828AD8E24C1}" type="slidenum">
              <a:rPr lang="en-US"/>
              <a:pPr/>
              <a:t>33</a:t>
            </a:fld>
            <a:endParaRPr lang="en-US"/>
          </a:p>
        </p:txBody>
      </p:sp>
      <p:sp>
        <p:nvSpPr>
          <p:cNvPr id="363522" name="Rectangle 2"/>
          <p:cNvSpPr>
            <a:spLocks noGrp="1" noChangeArrowheads="1"/>
          </p:cNvSpPr>
          <p:nvPr>
            <p:ph type="title"/>
          </p:nvPr>
        </p:nvSpPr>
        <p:spPr>
          <a:xfrm>
            <a:off x="762000" y="842963"/>
            <a:ext cx="7696200" cy="587375"/>
          </a:xfrm>
          <a:noFill/>
          <a:ln/>
        </p:spPr>
        <p:txBody>
          <a:bodyPr/>
          <a:lstStyle/>
          <a:p>
            <a:r>
              <a:rPr lang="en-US"/>
              <a:t>Radon Systems Must Be Able to Drain</a:t>
            </a:r>
          </a:p>
        </p:txBody>
      </p:sp>
      <p:sp>
        <p:nvSpPr>
          <p:cNvPr id="363523" name="Rectangle 3"/>
          <p:cNvSpPr>
            <a:spLocks noGrp="1" noChangeArrowheads="1"/>
          </p:cNvSpPr>
          <p:nvPr>
            <p:ph type="body" idx="1"/>
          </p:nvPr>
        </p:nvSpPr>
        <p:spPr>
          <a:xfrm>
            <a:off x="381000" y="2362200"/>
            <a:ext cx="8077200" cy="3581400"/>
          </a:xfrm>
          <a:noFill/>
          <a:ln/>
        </p:spPr>
        <p:txBody>
          <a:bodyPr/>
          <a:lstStyle/>
          <a:p>
            <a:pPr marL="454025" indent="-454025"/>
            <a:r>
              <a:rPr lang="en-US" sz="2800"/>
              <a:t>All radon piping must be sloped to allow drainage.</a:t>
            </a:r>
          </a:p>
          <a:p>
            <a:pPr marL="454025" indent="-454025"/>
            <a:endParaRPr lang="en-US" sz="2800"/>
          </a:p>
          <a:p>
            <a:pPr marL="454025" indent="-454025"/>
            <a:r>
              <a:rPr lang="en-US" sz="2800"/>
              <a:t>Water in radon system is primarily from condensation inside piping.</a:t>
            </a:r>
          </a:p>
        </p:txBody>
      </p:sp>
      <p:sp>
        <p:nvSpPr>
          <p:cNvPr id="363524" name="Rectangle 4"/>
          <p:cNvSpPr>
            <a:spLocks noChangeArrowheads="1"/>
          </p:cNvSpPr>
          <p:nvPr/>
        </p:nvSpPr>
        <p:spPr bwMode="auto">
          <a:xfrm>
            <a:off x="990600" y="4953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r>
              <a:rPr lang="en-US" sz="4400">
                <a:solidFill>
                  <a:schemeClr val="tx2"/>
                </a:solidFill>
              </a:rPr>
              <a:t> </a:t>
            </a:r>
          </a:p>
        </p:txBody>
      </p:sp>
    </p:spTree>
    <p:extLst>
      <p:ext uri="{BB962C8B-B14F-4D97-AF65-F5344CB8AC3E}">
        <p14:creationId xmlns:p14="http://schemas.microsoft.com/office/powerpoint/2010/main" val="992469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BEFE7B1-D300-4C14-91EE-7EF80839D0BE}" type="slidenum">
              <a:rPr lang="en-US"/>
              <a:pPr/>
              <a:t>34</a:t>
            </a:fld>
            <a:endParaRPr lang="en-US"/>
          </a:p>
        </p:txBody>
      </p:sp>
      <p:sp>
        <p:nvSpPr>
          <p:cNvPr id="366594" name="Rectangle 2"/>
          <p:cNvSpPr>
            <a:spLocks noGrp="1" noChangeArrowheads="1"/>
          </p:cNvSpPr>
          <p:nvPr>
            <p:ph type="title"/>
          </p:nvPr>
        </p:nvSpPr>
        <p:spPr>
          <a:xfrm>
            <a:off x="2686050" y="762000"/>
            <a:ext cx="5772150" cy="762000"/>
          </a:xfrm>
        </p:spPr>
        <p:txBody>
          <a:bodyPr/>
          <a:lstStyle/>
          <a:p>
            <a:r>
              <a:rPr lang="en-US"/>
              <a:t>Upgrading is Easy</a:t>
            </a:r>
          </a:p>
        </p:txBody>
      </p:sp>
      <p:sp>
        <p:nvSpPr>
          <p:cNvPr id="366595" name="Rectangle 3"/>
          <p:cNvSpPr>
            <a:spLocks noGrp="1" noChangeArrowheads="1"/>
          </p:cNvSpPr>
          <p:nvPr>
            <p:ph type="body" idx="1"/>
          </p:nvPr>
        </p:nvSpPr>
        <p:spPr>
          <a:xfrm>
            <a:off x="381000" y="2438400"/>
            <a:ext cx="7924800" cy="3657600"/>
          </a:xfrm>
        </p:spPr>
        <p:txBody>
          <a:bodyPr/>
          <a:lstStyle/>
          <a:p>
            <a:pPr marL="454025" indent="-454025">
              <a:spcAft>
                <a:spcPct val="50000"/>
              </a:spcAft>
            </a:pPr>
            <a:r>
              <a:rPr lang="en-US" sz="2800"/>
              <a:t>If, after construction is completed, radon levels are at or above </a:t>
            </a:r>
            <a:r>
              <a:rPr lang="en-US" sz="2800">
                <a:solidFill>
                  <a:schemeClr val="hlink"/>
                </a:solidFill>
              </a:rPr>
              <a:t>4.0 pCi/L</a:t>
            </a:r>
            <a:r>
              <a:rPr lang="en-US" sz="2800"/>
              <a:t>, contact a Licensed Mitigator and simply activate the system.</a:t>
            </a:r>
          </a:p>
          <a:p>
            <a:pPr marL="454025" indent="-454025">
              <a:spcAft>
                <a:spcPct val="50000"/>
              </a:spcAft>
            </a:pPr>
            <a:r>
              <a:rPr lang="en-US" sz="2800"/>
              <a:t>Homes with a passive system can be upgraded to an active system with the simple installation of an in-line fan.</a:t>
            </a:r>
          </a:p>
        </p:txBody>
      </p:sp>
    </p:spTree>
    <p:extLst>
      <p:ext uri="{BB962C8B-B14F-4D97-AF65-F5344CB8AC3E}">
        <p14:creationId xmlns:p14="http://schemas.microsoft.com/office/powerpoint/2010/main" val="221844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799BB43-41E2-421D-BE82-B03F9668EF7E}" type="slidenum">
              <a:rPr lang="en-US"/>
              <a:pPr/>
              <a:t>35</a:t>
            </a:fld>
            <a:endParaRPr lang="en-US"/>
          </a:p>
        </p:txBody>
      </p:sp>
      <p:sp>
        <p:nvSpPr>
          <p:cNvPr id="368642" name="Rectangle 2"/>
          <p:cNvSpPr>
            <a:spLocks noGrp="1" noChangeArrowheads="1"/>
          </p:cNvSpPr>
          <p:nvPr>
            <p:ph type="title"/>
          </p:nvPr>
        </p:nvSpPr>
        <p:spPr>
          <a:xfrm>
            <a:off x="304800" y="781050"/>
            <a:ext cx="8153400" cy="7429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sz="2800"/>
              <a:t>Interested in being a licensed mitigation professional?</a:t>
            </a:r>
          </a:p>
        </p:txBody>
      </p:sp>
      <p:sp>
        <p:nvSpPr>
          <p:cNvPr id="368643" name="Rectangle 3"/>
          <p:cNvSpPr>
            <a:spLocks noGrp="1" noChangeArrowheads="1"/>
          </p:cNvSpPr>
          <p:nvPr>
            <p:ph type="body" idx="1"/>
          </p:nvPr>
        </p:nvSpPr>
        <p:spPr>
          <a:xfrm>
            <a:off x="381000" y="2209800"/>
            <a:ext cx="8229600" cy="3352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454025" indent="-454025">
              <a:lnSpc>
                <a:spcPct val="90000"/>
              </a:lnSpc>
            </a:pPr>
            <a:r>
              <a:rPr lang="en-US" sz="2800"/>
              <a:t>Take the state approved qualification course and pass the state licensing exam.</a:t>
            </a:r>
          </a:p>
          <a:p>
            <a:pPr marL="454025" indent="-454025">
              <a:lnSpc>
                <a:spcPct val="90000"/>
              </a:lnSpc>
            </a:pPr>
            <a:endParaRPr lang="en-US" sz="2800"/>
          </a:p>
          <a:p>
            <a:pPr marL="454025" indent="-454025">
              <a:lnSpc>
                <a:spcPct val="90000"/>
              </a:lnSpc>
            </a:pPr>
            <a:r>
              <a:rPr lang="en-US" sz="2800"/>
              <a:t>Complete a Quality Assurance Plan and a Worker Protection Plan			</a:t>
            </a:r>
          </a:p>
        </p:txBody>
      </p:sp>
    </p:spTree>
    <p:extLst>
      <p:ext uri="{BB962C8B-B14F-4D97-AF65-F5344CB8AC3E}">
        <p14:creationId xmlns:p14="http://schemas.microsoft.com/office/powerpoint/2010/main" val="3322357340"/>
      </p:ext>
    </p:extLst>
  </p:cSld>
  <p:clrMapOvr>
    <a:masterClrMapping/>
  </p:clrMapOvr>
  <p:transition>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70D01A23-69F8-4255-838A-A57B411600EA}" type="datetime1">
              <a:rPr lang="en-US"/>
              <a:pPr/>
              <a:t>2/1/2013</a:t>
            </a:fld>
            <a:endParaRPr lang="en-US"/>
          </a:p>
        </p:txBody>
      </p:sp>
      <p:sp>
        <p:nvSpPr>
          <p:cNvPr id="7" name="Slide Number Placeholder 5"/>
          <p:cNvSpPr>
            <a:spLocks noGrp="1"/>
          </p:cNvSpPr>
          <p:nvPr>
            <p:ph type="sldNum" sz="quarter" idx="12"/>
          </p:nvPr>
        </p:nvSpPr>
        <p:spPr/>
        <p:txBody>
          <a:bodyPr/>
          <a:lstStyle/>
          <a:p>
            <a:fld id="{DC147D3A-7174-4D8C-83AB-BBF9B46D6FE3}" type="slidenum">
              <a:rPr lang="en-US"/>
              <a:pPr/>
              <a:t>36</a:t>
            </a:fld>
            <a:endParaRPr lang="en-US"/>
          </a:p>
        </p:txBody>
      </p:sp>
      <p:sp>
        <p:nvSpPr>
          <p:cNvPr id="370690" name="Rectangle 2"/>
          <p:cNvSpPr>
            <a:spLocks noGrp="1" noChangeArrowheads="1"/>
          </p:cNvSpPr>
          <p:nvPr>
            <p:ph type="title"/>
          </p:nvPr>
        </p:nvSpPr>
        <p:spPr>
          <a:xfrm>
            <a:off x="152400" y="842963"/>
            <a:ext cx="8305800" cy="587375"/>
          </a:xfrm>
          <a:noFill/>
          <a:ln/>
        </p:spPr>
        <p:txBody>
          <a:bodyPr/>
          <a:lstStyle/>
          <a:p>
            <a:r>
              <a:rPr lang="en-US" sz="2800"/>
              <a:t>Can Radon Mitigation System Cause a Water Problem?</a:t>
            </a:r>
          </a:p>
        </p:txBody>
      </p:sp>
      <p:sp>
        <p:nvSpPr>
          <p:cNvPr id="370691" name="Rectangle 3"/>
          <p:cNvSpPr>
            <a:spLocks noGrp="1" noChangeArrowheads="1"/>
          </p:cNvSpPr>
          <p:nvPr>
            <p:ph type="body" idx="1"/>
          </p:nvPr>
        </p:nvSpPr>
        <p:spPr>
          <a:xfrm>
            <a:off x="685800" y="2233613"/>
            <a:ext cx="7085013" cy="2771775"/>
          </a:xfrm>
          <a:noFill/>
          <a:ln/>
        </p:spPr>
        <p:txBody>
          <a:bodyPr/>
          <a:lstStyle/>
          <a:p>
            <a:pPr>
              <a:buFont typeface="Wingdings" pitchFamily="2" charset="2"/>
              <a:buNone/>
            </a:pPr>
            <a:r>
              <a:rPr lang="en-US"/>
              <a:t>	A properly installed radon mitigation system should not cause a water problem nor will it typically fix a wet basement.</a:t>
            </a:r>
          </a:p>
        </p:txBody>
      </p:sp>
      <p:sp>
        <p:nvSpPr>
          <p:cNvPr id="370692" name="Rectangle 4"/>
          <p:cNvSpPr>
            <a:spLocks noChangeArrowheads="1"/>
          </p:cNvSpPr>
          <p:nvPr/>
        </p:nvSpPr>
        <p:spPr bwMode="auto">
          <a:xfrm>
            <a:off x="990600" y="4953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eaLnBrk="0" hangingPunct="0"/>
            <a:r>
              <a:rPr lang="en-US" sz="4400">
                <a:solidFill>
                  <a:schemeClr val="tx2"/>
                </a:solidFill>
              </a:rPr>
              <a:t> </a:t>
            </a:r>
          </a:p>
        </p:txBody>
      </p:sp>
      <p:graphicFrame>
        <p:nvGraphicFramePr>
          <p:cNvPr id="370693" name="Object 5"/>
          <p:cNvGraphicFramePr>
            <a:graphicFrameLocks/>
          </p:cNvGraphicFramePr>
          <p:nvPr/>
        </p:nvGraphicFramePr>
        <p:xfrm>
          <a:off x="5011738" y="4103688"/>
          <a:ext cx="3619500" cy="2005012"/>
        </p:xfrm>
        <a:graphic>
          <a:graphicData uri="http://schemas.openxmlformats.org/presentationml/2006/ole">
            <mc:AlternateContent xmlns:mc="http://schemas.openxmlformats.org/markup-compatibility/2006">
              <mc:Choice xmlns:v="urn:schemas-microsoft-com:vml" Requires="v">
                <p:oleObj spid="_x0000_s396295" name="ClipArt" r:id="rId4" imgW="1476360" imgH="1255680" progId="MS_ClipArt_Gallery.2">
                  <p:embed/>
                </p:oleObj>
              </mc:Choice>
              <mc:Fallback>
                <p:oleObj name="ClipArt" r:id="rId4" imgW="1476360" imgH="125568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738" y="4103688"/>
                        <a:ext cx="3619500"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1498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20D3168-C246-46EA-8FE5-BD310DF3ACD5}" type="slidenum">
              <a:rPr lang="en-US"/>
              <a:pPr/>
              <a:t>37</a:t>
            </a:fld>
            <a:endParaRPr lang="en-US"/>
          </a:p>
        </p:txBody>
      </p:sp>
      <p:sp>
        <p:nvSpPr>
          <p:cNvPr id="252930" name="Rectangle 2"/>
          <p:cNvSpPr>
            <a:spLocks noGrp="1" noChangeArrowheads="1"/>
          </p:cNvSpPr>
          <p:nvPr>
            <p:ph type="title"/>
          </p:nvPr>
        </p:nvSpPr>
        <p:spPr/>
        <p:txBody>
          <a:bodyPr/>
          <a:lstStyle/>
          <a:p>
            <a:r>
              <a:rPr lang="en-US"/>
              <a:t>Sub-Slab Depressurization</a:t>
            </a:r>
          </a:p>
        </p:txBody>
      </p:sp>
      <p:sp>
        <p:nvSpPr>
          <p:cNvPr id="252931" name="Rectangle 3"/>
          <p:cNvSpPr>
            <a:spLocks noGrp="1" noChangeArrowheads="1"/>
          </p:cNvSpPr>
          <p:nvPr>
            <p:ph type="body" idx="1"/>
          </p:nvPr>
        </p:nvSpPr>
        <p:spPr>
          <a:xfrm>
            <a:off x="381000" y="2362200"/>
            <a:ext cx="4495800" cy="3733800"/>
          </a:xfrm>
        </p:spPr>
        <p:txBody>
          <a:bodyPr/>
          <a:lstStyle/>
          <a:p>
            <a:r>
              <a:rPr lang="en-US">
                <a:cs typeface="Times New Roman" pitchFamily="18" charset="0"/>
              </a:rPr>
              <a:t>Sub-Slab Depressurization  means a radon control technique designed to achieve lower sub-slab pressure relative to indoor air pressure by use of a fan-powered vent drawing air from beneath the concrete slab.</a:t>
            </a:r>
            <a:r>
              <a:rPr lang="en-US"/>
              <a:t> </a:t>
            </a:r>
          </a:p>
        </p:txBody>
      </p:sp>
      <p:pic>
        <p:nvPicPr>
          <p:cNvPr id="252932" name="Picture 4" descr="SSD System"/>
          <p:cNvPicPr>
            <a:picLocks noChangeAspect="1" noChangeArrowheads="1"/>
          </p:cNvPicPr>
          <p:nvPr/>
        </p:nvPicPr>
        <p:blipFill>
          <a:blip r:embed="rId2" cstate="print">
            <a:extLst>
              <a:ext uri="{28A0092B-C50C-407E-A947-70E740481C1C}">
                <a14:useLocalDpi xmlns:a14="http://schemas.microsoft.com/office/drawing/2010/main" val="0"/>
              </a:ext>
            </a:extLst>
          </a:blip>
          <a:srcRect l="2477" t="771" r="6090" b="2884"/>
          <a:stretch>
            <a:fillRect/>
          </a:stretch>
        </p:blipFill>
        <p:spPr bwMode="auto">
          <a:xfrm>
            <a:off x="5029200" y="1828800"/>
            <a:ext cx="3709988"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C0D3A16-C02D-4972-A25A-60CA080FEFC2}" type="slidenum">
              <a:rPr lang="en-US"/>
              <a:pPr/>
              <a:t>38</a:t>
            </a:fld>
            <a:endParaRPr lang="en-US"/>
          </a:p>
        </p:txBody>
      </p:sp>
      <p:sp>
        <p:nvSpPr>
          <p:cNvPr id="20582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Sub-Membrane Depressurization</a:t>
            </a:r>
          </a:p>
        </p:txBody>
      </p:sp>
      <p:sp>
        <p:nvSpPr>
          <p:cNvPr id="205827" name="Rectangle 3"/>
          <p:cNvSpPr>
            <a:spLocks noGrp="1" noChangeArrowheads="1"/>
          </p:cNvSpPr>
          <p:nvPr>
            <p:ph type="body" idx="1"/>
          </p:nvPr>
        </p:nvSpPr>
        <p:spPr>
          <a:xfrm>
            <a:off x="381000" y="2362200"/>
            <a:ext cx="4648200" cy="3657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457200" indent="-457200"/>
            <a:r>
              <a:rPr lang="en-US" sz="2000">
                <a:cs typeface="Times New Roman" pitchFamily="18" charset="0"/>
              </a:rPr>
              <a:t>Sub-Membrane Depressurization  means a radon control technique designed to achieve lower air pressure in the space under a soil gas retarder membrane laid on the crawlspace floor and sealed, relative to air pressure in the crawlspace, by use of a fan-powered vent drawing air from beneath the membrane.</a:t>
            </a:r>
            <a:r>
              <a:rPr lang="en-US" sz="2000"/>
              <a:t> </a:t>
            </a:r>
          </a:p>
        </p:txBody>
      </p:sp>
      <p:pic>
        <p:nvPicPr>
          <p:cNvPr id="205829" name="Picture 5" descr="SMD"/>
          <p:cNvPicPr>
            <a:picLocks noChangeAspect="1" noChangeArrowheads="1"/>
          </p:cNvPicPr>
          <p:nvPr/>
        </p:nvPicPr>
        <p:blipFill>
          <a:blip r:embed="rId3" cstate="print">
            <a:extLst>
              <a:ext uri="{28A0092B-C50C-407E-A947-70E740481C1C}">
                <a14:useLocalDpi xmlns:a14="http://schemas.microsoft.com/office/drawing/2010/main" val="0"/>
              </a:ext>
            </a:extLst>
          </a:blip>
          <a:srcRect t="893"/>
          <a:stretch>
            <a:fillRect/>
          </a:stretch>
        </p:blipFill>
        <p:spPr bwMode="auto">
          <a:xfrm>
            <a:off x="5165725" y="1752600"/>
            <a:ext cx="3684588"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C383F5A-82CA-4D68-8A30-F29A8C6CED9D}" type="slidenum">
              <a:rPr lang="en-US"/>
              <a:pPr/>
              <a:t>39</a:t>
            </a:fld>
            <a:endParaRPr lang="en-US"/>
          </a:p>
        </p:txBody>
      </p:sp>
      <p:sp>
        <p:nvSpPr>
          <p:cNvPr id="21197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smtClean="0"/>
              <a:t>Systems on Existing Housing</a:t>
            </a:r>
            <a:endParaRPr lang="en-US" dirty="0"/>
          </a:p>
        </p:txBody>
      </p:sp>
      <p:pic>
        <p:nvPicPr>
          <p:cNvPr id="211975" name="Picture 7" descr="MVC-004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981200"/>
            <a:ext cx="3200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30" descr="PA050005"/>
          <p:cNvPicPr>
            <a:picLocks noChangeAspect="1" noChangeArrowheads="1"/>
          </p:cNvPicPr>
          <p:nvPr/>
        </p:nvPicPr>
        <p:blipFill>
          <a:blip r:embed="rId4" cstate="print">
            <a:extLst>
              <a:ext uri="{28A0092B-C50C-407E-A947-70E740481C1C}">
                <a14:useLocalDpi xmlns:a14="http://schemas.microsoft.com/office/drawing/2010/main" val="0"/>
              </a:ext>
            </a:extLst>
          </a:blip>
          <a:srcRect t="4762" b="11905"/>
          <a:stretch>
            <a:fillRect/>
          </a:stretch>
        </p:blipFill>
        <p:spPr bwMode="auto">
          <a:xfrm>
            <a:off x="691629" y="1963900"/>
            <a:ext cx="3847849" cy="428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4D10DB2-3EF5-4EC9-A83B-EE52C3B3F9B9}" type="slidenum">
              <a:rPr lang="en-US"/>
              <a:pPr/>
              <a:t>4</a:t>
            </a:fld>
            <a:endParaRPr lang="en-US"/>
          </a:p>
        </p:txBody>
      </p:sp>
      <p:sp>
        <p:nvSpPr>
          <p:cNvPr id="123906" name="Rectangle 2"/>
          <p:cNvSpPr>
            <a:spLocks noGrp="1" noChangeArrowheads="1"/>
          </p:cNvSpPr>
          <p:nvPr>
            <p:ph type="title"/>
          </p:nvPr>
        </p:nvSpPr>
        <p:spPr>
          <a:xfrm>
            <a:off x="1295400" y="762000"/>
            <a:ext cx="7162800"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Radon is a Class A Human Carcinogen</a:t>
            </a:r>
            <a:endParaRPr lang="en-US" sz="4400"/>
          </a:p>
        </p:txBody>
      </p:sp>
      <p:sp>
        <p:nvSpPr>
          <p:cNvPr id="123907" name="Rectangle 3"/>
          <p:cNvSpPr>
            <a:spLocks noGrp="1" noChangeArrowheads="1"/>
          </p:cNvSpPr>
          <p:nvPr>
            <p:ph type="body" idx="1"/>
          </p:nvPr>
        </p:nvSpPr>
        <p:spPr>
          <a:xfrm>
            <a:off x="381000" y="2286000"/>
            <a:ext cx="8001000" cy="3886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454025" indent="-454025">
              <a:spcAft>
                <a:spcPct val="50000"/>
              </a:spcAft>
            </a:pPr>
            <a:r>
              <a:rPr lang="en-US"/>
              <a:t>Environmental Protection Agency</a:t>
            </a:r>
          </a:p>
          <a:p>
            <a:pPr marL="454025" indent="-454025">
              <a:spcAft>
                <a:spcPct val="50000"/>
              </a:spcAft>
            </a:pPr>
            <a:r>
              <a:rPr lang="en-US"/>
              <a:t>US Surgeon General</a:t>
            </a:r>
          </a:p>
          <a:p>
            <a:pPr marL="454025" indent="-454025">
              <a:spcAft>
                <a:spcPct val="50000"/>
              </a:spcAft>
            </a:pPr>
            <a:r>
              <a:rPr lang="en-US"/>
              <a:t>National Academy of Sciences</a:t>
            </a:r>
          </a:p>
          <a:p>
            <a:pPr marL="454025" indent="-454025">
              <a:spcAft>
                <a:spcPct val="50000"/>
              </a:spcAft>
            </a:pPr>
            <a:r>
              <a:rPr lang="en-US"/>
              <a:t>American Medical Association</a:t>
            </a:r>
          </a:p>
          <a:p>
            <a:pPr marL="454025" indent="-454025">
              <a:spcAft>
                <a:spcPct val="50000"/>
              </a:spcAft>
            </a:pPr>
            <a:r>
              <a:rPr lang="en-US"/>
              <a:t>American Cancer Society and</a:t>
            </a:r>
          </a:p>
          <a:p>
            <a:pPr marL="454025" indent="-454025">
              <a:spcAft>
                <a:spcPct val="50000"/>
              </a:spcAft>
            </a:pPr>
            <a:r>
              <a:rPr lang="en-US"/>
              <a:t>American Lung Association</a:t>
            </a:r>
          </a:p>
        </p:txBody>
      </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90B477-451D-4931-B1E8-50DD7875F605}" type="slidenum">
              <a:rPr lang="en-US"/>
              <a:pPr/>
              <a:t>40</a:t>
            </a:fld>
            <a:endParaRPr lang="en-US"/>
          </a:p>
        </p:txBody>
      </p:sp>
      <p:sp>
        <p:nvSpPr>
          <p:cNvPr id="235522" name="Rectangle 2"/>
          <p:cNvSpPr>
            <a:spLocks noGrp="1" noChangeArrowheads="1"/>
          </p:cNvSpPr>
          <p:nvPr>
            <p:ph type="title"/>
          </p:nvPr>
        </p:nvSpPr>
        <p:spPr>
          <a:xfrm>
            <a:off x="304800" y="762000"/>
            <a:ext cx="8153400" cy="762000"/>
          </a:xfrm>
        </p:spPr>
        <p:txBody>
          <a:bodyPr/>
          <a:lstStyle/>
          <a:p>
            <a:r>
              <a:rPr lang="en-US"/>
              <a:t>All Homes Should Be Tested</a:t>
            </a:r>
          </a:p>
        </p:txBody>
      </p:sp>
      <p:sp>
        <p:nvSpPr>
          <p:cNvPr id="235523" name="Rectangle 3"/>
          <p:cNvSpPr>
            <a:spLocks noGrp="1" noChangeArrowheads="1"/>
          </p:cNvSpPr>
          <p:nvPr>
            <p:ph type="body" idx="1"/>
          </p:nvPr>
        </p:nvSpPr>
        <p:spPr>
          <a:xfrm>
            <a:off x="685800" y="2438400"/>
            <a:ext cx="7696200" cy="3657600"/>
          </a:xfrm>
        </p:spPr>
        <p:txBody>
          <a:bodyPr/>
          <a:lstStyle/>
          <a:p>
            <a:pPr>
              <a:spcAft>
                <a:spcPct val="50000"/>
              </a:spcAft>
            </a:pPr>
            <a:r>
              <a:rPr lang="en-US"/>
              <a:t>All homes should be tested for radon, even those built with radon resistant features.</a:t>
            </a:r>
          </a:p>
          <a:p>
            <a:pPr>
              <a:spcAft>
                <a:spcPct val="50000"/>
              </a:spcAft>
            </a:pPr>
            <a:r>
              <a:rPr lang="en-US"/>
              <a:t>Radon resistant homes do not guarantee radon reduction below the action level, only reduce cost and assist with aesthetics.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4A883F-72A3-46FB-89B3-3B9E78A5921E}" type="slidenum">
              <a:rPr lang="en-US"/>
              <a:pPr/>
              <a:t>41</a:t>
            </a:fld>
            <a:endParaRPr lang="en-US"/>
          </a:p>
        </p:txBody>
      </p:sp>
      <p:sp>
        <p:nvSpPr>
          <p:cNvPr id="260098" name="Rectangle 2"/>
          <p:cNvSpPr>
            <a:spLocks noGrp="1" noChangeArrowheads="1"/>
          </p:cNvSpPr>
          <p:nvPr>
            <p:ph type="title"/>
          </p:nvPr>
        </p:nvSpPr>
        <p:spPr/>
        <p:txBody>
          <a:bodyPr/>
          <a:lstStyle/>
          <a:p>
            <a:r>
              <a:rPr lang="en-US"/>
              <a:t>Upgrading is Easy</a:t>
            </a:r>
          </a:p>
        </p:txBody>
      </p:sp>
      <p:sp>
        <p:nvSpPr>
          <p:cNvPr id="260099" name="Rectangle 3"/>
          <p:cNvSpPr>
            <a:spLocks noGrp="1" noChangeArrowheads="1"/>
          </p:cNvSpPr>
          <p:nvPr>
            <p:ph type="body" idx="1"/>
          </p:nvPr>
        </p:nvSpPr>
        <p:spPr>
          <a:xfrm>
            <a:off x="381000" y="2438400"/>
            <a:ext cx="7924800" cy="3657600"/>
          </a:xfrm>
        </p:spPr>
        <p:txBody>
          <a:bodyPr/>
          <a:lstStyle/>
          <a:p>
            <a:pPr marL="454025" indent="-454025">
              <a:spcAft>
                <a:spcPct val="50000"/>
              </a:spcAft>
            </a:pPr>
            <a:r>
              <a:rPr lang="en-US"/>
              <a:t>If, after construction is completed, radon levels are at or above </a:t>
            </a:r>
            <a:r>
              <a:rPr lang="en-US">
                <a:solidFill>
                  <a:srgbClr val="FFFF00"/>
                </a:solidFill>
              </a:rPr>
              <a:t>4.0 pCi/L</a:t>
            </a:r>
            <a:r>
              <a:rPr lang="en-US"/>
              <a:t>, contact a Licensed Mitigator and simply activate the system.</a:t>
            </a:r>
          </a:p>
          <a:p>
            <a:pPr marL="454025" indent="-454025">
              <a:spcAft>
                <a:spcPct val="50000"/>
              </a:spcAft>
            </a:pPr>
            <a:r>
              <a:rPr lang="en-US"/>
              <a:t>Homes with a passive system can be upgraded to an active system with the simple installation of an in-line fan.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27783BB-7A31-46E8-AD0F-360C798B0916}" type="slidenum">
              <a:rPr lang="en-US"/>
              <a:pPr/>
              <a:t>42</a:t>
            </a:fld>
            <a:endParaRPr lang="en-US"/>
          </a:p>
        </p:txBody>
      </p:sp>
      <p:sp>
        <p:nvSpPr>
          <p:cNvPr id="37890" name="Rectangle 2"/>
          <p:cNvSpPr>
            <a:spLocks noGrp="1" noChangeArrowheads="1"/>
          </p:cNvSpPr>
          <p:nvPr>
            <p:ph type="title"/>
          </p:nvPr>
        </p:nvSpPr>
        <p:spPr>
          <a:xfrm>
            <a:off x="685800" y="381000"/>
            <a:ext cx="7772400" cy="1371600"/>
          </a:xfrm>
        </p:spPr>
        <p:txBody>
          <a:bodyPr/>
          <a:lstStyle/>
          <a:p>
            <a:r>
              <a:rPr lang="en-US" dirty="0">
                <a:solidFill>
                  <a:schemeClr val="tx1"/>
                </a:solidFill>
              </a:rPr>
              <a:t>Contact Information</a:t>
            </a:r>
          </a:p>
        </p:txBody>
      </p:sp>
      <p:sp>
        <p:nvSpPr>
          <p:cNvPr id="37891" name="Rectangle 3"/>
          <p:cNvSpPr>
            <a:spLocks noGrp="1" noChangeArrowheads="1"/>
          </p:cNvSpPr>
          <p:nvPr>
            <p:ph type="body" idx="1"/>
          </p:nvPr>
        </p:nvSpPr>
        <p:spPr>
          <a:xfrm>
            <a:off x="381000" y="2362200"/>
            <a:ext cx="8610600" cy="3810000"/>
          </a:xfrm>
        </p:spPr>
        <p:txBody>
          <a:bodyPr/>
          <a:lstStyle/>
          <a:p>
            <a:pPr marL="454025" indent="-454025">
              <a:lnSpc>
                <a:spcPct val="50000"/>
              </a:lnSpc>
              <a:spcAft>
                <a:spcPct val="50000"/>
              </a:spcAft>
              <a:buFont typeface="Wingdings" pitchFamily="2" charset="2"/>
              <a:buNone/>
            </a:pPr>
            <a:r>
              <a:rPr lang="en-US" sz="2000" dirty="0"/>
              <a:t>Radon Hotline		(800) 325-1245</a:t>
            </a:r>
          </a:p>
          <a:p>
            <a:pPr marL="454025" indent="-454025">
              <a:lnSpc>
                <a:spcPct val="50000"/>
              </a:lnSpc>
              <a:spcAft>
                <a:spcPct val="50000"/>
              </a:spcAft>
              <a:buFont typeface="Wingdings" pitchFamily="2" charset="2"/>
              <a:buNone/>
            </a:pPr>
            <a:endParaRPr lang="en-US" sz="2000" dirty="0"/>
          </a:p>
          <a:p>
            <a:pPr marL="454025" indent="-454025">
              <a:lnSpc>
                <a:spcPct val="50000"/>
              </a:lnSpc>
              <a:spcAft>
                <a:spcPct val="50000"/>
              </a:spcAft>
              <a:buFont typeface="Wingdings" pitchFamily="2" charset="2"/>
              <a:buNone/>
            </a:pPr>
            <a:r>
              <a:rPr lang="en-US" sz="2000" dirty="0"/>
              <a:t>Radon Website	www.radon.illinois.gov</a:t>
            </a:r>
          </a:p>
          <a:p>
            <a:pPr marL="454025" indent="-454025">
              <a:lnSpc>
                <a:spcPct val="50000"/>
              </a:lnSpc>
              <a:spcAft>
                <a:spcPct val="50000"/>
              </a:spcAft>
              <a:buFont typeface="Wingdings" pitchFamily="2" charset="2"/>
              <a:buNone/>
            </a:pPr>
            <a:endParaRPr lang="en-US" sz="2000" dirty="0"/>
          </a:p>
          <a:p>
            <a:pPr marL="454025" indent="-454025">
              <a:lnSpc>
                <a:spcPct val="50000"/>
              </a:lnSpc>
              <a:spcAft>
                <a:spcPct val="50000"/>
              </a:spcAft>
              <a:buFont typeface="Wingdings" pitchFamily="2" charset="2"/>
              <a:buNone/>
            </a:pPr>
            <a:r>
              <a:rPr lang="en-US" sz="2000" dirty="0" smtClean="0"/>
              <a:t>Melinda Lewis</a:t>
            </a:r>
            <a:r>
              <a:rPr lang="en-US" sz="2000" dirty="0"/>
              <a:t>		(217) 785-9889</a:t>
            </a:r>
          </a:p>
          <a:p>
            <a:pPr marL="454025" indent="-454025">
              <a:lnSpc>
                <a:spcPct val="0"/>
              </a:lnSpc>
              <a:spcBef>
                <a:spcPct val="0"/>
              </a:spcBef>
              <a:spcAft>
                <a:spcPct val="50000"/>
              </a:spcAft>
              <a:buFont typeface="Wingdings" pitchFamily="2" charset="2"/>
              <a:buNone/>
            </a:pPr>
            <a:r>
              <a:rPr lang="en-US" sz="2000" dirty="0"/>
              <a:t>				</a:t>
            </a:r>
          </a:p>
          <a:p>
            <a:pPr marL="454025" indent="-454025">
              <a:lnSpc>
                <a:spcPct val="50000"/>
              </a:lnSpc>
              <a:spcBef>
                <a:spcPct val="0"/>
              </a:spcBef>
              <a:spcAft>
                <a:spcPct val="50000"/>
              </a:spcAft>
              <a:buFont typeface="Wingdings" pitchFamily="2" charset="2"/>
              <a:buNone/>
            </a:pPr>
            <a:r>
              <a:rPr lang="en-US" sz="2000" dirty="0"/>
              <a:t>				</a:t>
            </a:r>
            <a:r>
              <a:rPr lang="en-US" sz="2000" dirty="0" smtClean="0"/>
              <a:t>melinda.lewis@illinois.gov</a:t>
            </a:r>
            <a:endParaRPr lang="en-US" sz="2000" dirty="0"/>
          </a:p>
          <a:p>
            <a:pPr marL="454025" indent="-454025">
              <a:lnSpc>
                <a:spcPct val="50000"/>
              </a:lnSpc>
              <a:spcAft>
                <a:spcPct val="50000"/>
              </a:spcAft>
              <a:buFont typeface="Wingdings" pitchFamily="2" charset="2"/>
              <a:buNone/>
            </a:pPr>
            <a:endParaRPr lang="en-US" sz="2000" dirty="0"/>
          </a:p>
          <a:p>
            <a:pPr marL="454025" indent="-454025">
              <a:lnSpc>
                <a:spcPct val="50000"/>
              </a:lnSpc>
              <a:spcAft>
                <a:spcPct val="50000"/>
              </a:spcAft>
              <a:buFont typeface="Wingdings" pitchFamily="2" charset="2"/>
              <a:buNone/>
            </a:pPr>
            <a:r>
              <a:rPr lang="en-US" sz="2000" dirty="0"/>
              <a:t>Patrick Daniels		(217) 782-1325</a:t>
            </a:r>
          </a:p>
          <a:p>
            <a:pPr marL="454025" indent="-454025">
              <a:lnSpc>
                <a:spcPct val="0"/>
              </a:lnSpc>
              <a:spcBef>
                <a:spcPct val="0"/>
              </a:spcBef>
              <a:spcAft>
                <a:spcPct val="50000"/>
              </a:spcAft>
              <a:buFont typeface="Wingdings" pitchFamily="2" charset="2"/>
              <a:buNone/>
            </a:pPr>
            <a:endParaRPr lang="en-US" sz="2000" dirty="0"/>
          </a:p>
          <a:p>
            <a:pPr marL="454025" indent="-454025">
              <a:lnSpc>
                <a:spcPct val="50000"/>
              </a:lnSpc>
              <a:spcAft>
                <a:spcPct val="50000"/>
              </a:spcAft>
              <a:buFont typeface="Wingdings" pitchFamily="2" charset="2"/>
              <a:buNone/>
            </a:pPr>
            <a:r>
              <a:rPr lang="en-US" sz="2000" dirty="0">
                <a:solidFill>
                  <a:srgbClr val="FFFF00"/>
                </a:solidFill>
              </a:rPr>
              <a:t>				</a:t>
            </a:r>
            <a:r>
              <a:rPr lang="en-US" sz="2000" dirty="0" smtClean="0"/>
              <a:t>patrick.daniels@illinois.gov</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C10529AA-CCE9-4D50-B9CC-F7D4B1FCCFE2}" type="datetime1">
              <a:rPr lang="en-US"/>
              <a:pPr/>
              <a:t>2/1/2013</a:t>
            </a:fld>
            <a:endParaRPr lang="en-US"/>
          </a:p>
        </p:txBody>
      </p:sp>
      <p:sp>
        <p:nvSpPr>
          <p:cNvPr id="7" name="Slide Number Placeholder 5"/>
          <p:cNvSpPr>
            <a:spLocks noGrp="1"/>
          </p:cNvSpPr>
          <p:nvPr>
            <p:ph type="sldNum" sz="quarter" idx="12"/>
          </p:nvPr>
        </p:nvSpPr>
        <p:spPr/>
        <p:txBody>
          <a:bodyPr/>
          <a:lstStyle/>
          <a:p>
            <a:fld id="{D2D956FA-6CED-4B62-A44B-A815570A3974}" type="slidenum">
              <a:rPr lang="en-US"/>
              <a:pPr/>
              <a:t>5</a:t>
            </a:fld>
            <a:endParaRPr lang="en-US"/>
          </a:p>
        </p:txBody>
      </p:sp>
      <p:sp>
        <p:nvSpPr>
          <p:cNvPr id="265218" name="Rectangle 2"/>
          <p:cNvSpPr>
            <a:spLocks noGrp="1" noChangeArrowheads="1"/>
          </p:cNvSpPr>
          <p:nvPr>
            <p:ph type="title"/>
          </p:nvPr>
        </p:nvSpPr>
        <p:spPr>
          <a:xfrm>
            <a:off x="2686050" y="762000"/>
            <a:ext cx="5586413" cy="762000"/>
          </a:xfrm>
          <a:noFill/>
          <a:ln/>
        </p:spPr>
        <p:txBody>
          <a:bodyPr/>
          <a:lstStyle/>
          <a:p>
            <a:r>
              <a:rPr lang="en-US"/>
              <a:t>Radon Exposure</a:t>
            </a:r>
          </a:p>
        </p:txBody>
      </p:sp>
      <p:sp>
        <p:nvSpPr>
          <p:cNvPr id="265219" name="Rectangle 3"/>
          <p:cNvSpPr>
            <a:spLocks noGrp="1" noChangeArrowheads="1"/>
          </p:cNvSpPr>
          <p:nvPr>
            <p:ph type="body" idx="1"/>
          </p:nvPr>
        </p:nvSpPr>
        <p:spPr>
          <a:xfrm>
            <a:off x="609600" y="2124075"/>
            <a:ext cx="5181600" cy="4333875"/>
          </a:xfrm>
          <a:noFill/>
          <a:ln/>
        </p:spPr>
        <p:txBody>
          <a:bodyPr/>
          <a:lstStyle/>
          <a:p>
            <a:pPr>
              <a:lnSpc>
                <a:spcPct val="90000"/>
              </a:lnSpc>
            </a:pPr>
            <a:r>
              <a:rPr lang="en-US"/>
              <a:t>Radon and Radon Decay Products (RDPs) are breathed in and the Radon is exhaled.</a:t>
            </a:r>
          </a:p>
          <a:p>
            <a:pPr>
              <a:lnSpc>
                <a:spcPct val="90000"/>
              </a:lnSpc>
              <a:buFont typeface="Wingdings" pitchFamily="2" charset="2"/>
              <a:buNone/>
            </a:pPr>
            <a:endParaRPr lang="en-US"/>
          </a:p>
          <a:p>
            <a:pPr>
              <a:lnSpc>
                <a:spcPct val="90000"/>
              </a:lnSpc>
            </a:pPr>
            <a:r>
              <a:rPr lang="en-US"/>
              <a:t>RDPs remain in lung tissue and are trapped in the bronchial epithelium and emit alpha particles which strike individual lung cells and may cause physical and/or chemical damage to DNA.</a:t>
            </a:r>
          </a:p>
        </p:txBody>
      </p:sp>
      <p:graphicFrame>
        <p:nvGraphicFramePr>
          <p:cNvPr id="265220" name="Object 4"/>
          <p:cNvGraphicFramePr>
            <a:graphicFrameLocks/>
          </p:cNvGraphicFramePr>
          <p:nvPr/>
        </p:nvGraphicFramePr>
        <p:xfrm>
          <a:off x="5791200" y="2133600"/>
          <a:ext cx="3052763" cy="3962400"/>
        </p:xfrm>
        <a:graphic>
          <a:graphicData uri="http://schemas.openxmlformats.org/presentationml/2006/ole">
            <mc:AlternateContent xmlns:mc="http://schemas.openxmlformats.org/markup-compatibility/2006">
              <mc:Choice xmlns:v="urn:schemas-microsoft-com:vml" Requires="v">
                <p:oleObj spid="_x0000_s265227" name="CorelDRAW!" r:id="rId3" imgW="2392200" imgH="3078000" progId="CDraw5">
                  <p:embed/>
                </p:oleObj>
              </mc:Choice>
              <mc:Fallback>
                <p:oleObj name="CorelDRAW!" r:id="rId3" imgW="2392200" imgH="3078000" progId="CDraw5">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133600"/>
                        <a:ext cx="30527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E248323-2C30-472F-866D-8C097BB6972F}" type="slidenum">
              <a:rPr lang="en-US"/>
              <a:pPr/>
              <a:t>6</a:t>
            </a:fld>
            <a:endParaRPr lang="en-US"/>
          </a:p>
        </p:txBody>
      </p:sp>
      <p:sp>
        <p:nvSpPr>
          <p:cNvPr id="138242" name="Rectangle 2"/>
          <p:cNvSpPr>
            <a:spLocks noGrp="1" noChangeArrowheads="1"/>
          </p:cNvSpPr>
          <p:nvPr>
            <p:ph type="title" idx="4294967295"/>
          </p:nvPr>
        </p:nvSpPr>
        <p:spPr>
          <a:xfrm>
            <a:off x="685800" y="685800"/>
            <a:ext cx="7772400" cy="914400"/>
          </a:xfrm>
        </p:spPr>
        <p:txBody>
          <a:bodyPr/>
          <a:lstStyle/>
          <a:p>
            <a:r>
              <a:rPr lang="en-US"/>
              <a:t>Alpha Particle Damage</a:t>
            </a:r>
          </a:p>
        </p:txBody>
      </p:sp>
      <p:graphicFrame>
        <p:nvGraphicFramePr>
          <p:cNvPr id="338949" name="Object 4"/>
          <p:cNvGraphicFramePr>
            <a:graphicFrameLocks/>
          </p:cNvGraphicFramePr>
          <p:nvPr/>
        </p:nvGraphicFramePr>
        <p:xfrm>
          <a:off x="381000" y="2286000"/>
          <a:ext cx="4038600" cy="3581400"/>
        </p:xfrm>
        <a:graphic>
          <a:graphicData uri="http://schemas.openxmlformats.org/presentationml/2006/ole">
            <mc:AlternateContent xmlns:mc="http://schemas.openxmlformats.org/markup-compatibility/2006">
              <mc:Choice xmlns:v="urn:schemas-microsoft-com:vml" Requires="v">
                <p:oleObj spid="_x0000_s338958" name="PhotoStyler Image" r:id="rId4" imgW="4378873" imgH="3125666" progId="PhotoStylerImage">
                  <p:embed/>
                </p:oleObj>
              </mc:Choice>
              <mc:Fallback>
                <p:oleObj name="PhotoStyler Image" r:id="rId4" imgW="4378873" imgH="3125666" progId="PhotoStylerImage">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l="7968" r="7570" b="6544"/>
                      <a:stretch>
                        <a:fillRect/>
                      </a:stretch>
                    </p:blipFill>
                    <p:spPr bwMode="auto">
                      <a:xfrm>
                        <a:off x="381000" y="2286000"/>
                        <a:ext cx="4038600" cy="3581400"/>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951" name="Text Box 7"/>
          <p:cNvSpPr txBox="1">
            <a:spLocks noChangeArrowheads="1"/>
          </p:cNvSpPr>
          <p:nvPr/>
        </p:nvSpPr>
        <p:spPr bwMode="auto">
          <a:xfrm>
            <a:off x="4953000" y="2286000"/>
            <a:ext cx="3810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latin typeface="Arial" charset="0"/>
              </a:rPr>
              <a:t>The </a:t>
            </a:r>
            <a:r>
              <a:rPr lang="en-US" b="1" dirty="0">
                <a:latin typeface="Arial" charset="0"/>
              </a:rPr>
              <a:t>damage that radon decay products can do.  Alpha Particles are strong enough to pit plastic.</a:t>
            </a:r>
          </a:p>
        </p:txBody>
      </p:sp>
    </p:spTree>
  </p:cSld>
  <p:clrMapOvr>
    <a:masterClrMapping/>
  </p:clrMapOvr>
  <p:transition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2BCB5C5-B10F-4E2A-99AB-5B9B4C360EE3}" type="slidenum">
              <a:rPr lang="en-US"/>
              <a:pPr/>
              <a:t>7</a:t>
            </a:fld>
            <a:endParaRPr lang="en-US"/>
          </a:p>
        </p:txBody>
      </p:sp>
      <p:sp>
        <p:nvSpPr>
          <p:cNvPr id="13107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Radon Risk Estimates</a:t>
            </a:r>
          </a:p>
        </p:txBody>
      </p:sp>
      <p:sp>
        <p:nvSpPr>
          <p:cNvPr id="131075" name="Rectangle 3"/>
          <p:cNvSpPr>
            <a:spLocks noGrp="1" noChangeArrowheads="1"/>
          </p:cNvSpPr>
          <p:nvPr>
            <p:ph type="body" idx="1"/>
          </p:nvPr>
        </p:nvSpPr>
        <p:spPr>
          <a:xfrm>
            <a:off x="381000" y="2362200"/>
            <a:ext cx="8077200" cy="3733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454025" indent="-454025"/>
            <a:r>
              <a:rPr lang="en-US"/>
              <a:t>USEPA’s 2003 Assessment of Risks from Radon in Homes estimates radon causes about 21,000 lung cancer deaths per year.</a:t>
            </a:r>
          </a:p>
          <a:p>
            <a:pPr marL="454025" indent="-454025"/>
            <a:endParaRPr lang="en-US"/>
          </a:p>
          <a:p>
            <a:pPr marL="454025" indent="-454025"/>
            <a:r>
              <a:rPr lang="en-US">
                <a:cs typeface="Times New Roman" pitchFamily="18" charset="0"/>
              </a:rPr>
              <a:t>The Illinois Emergency Management Agency and the USEPA estimate that as many as 1,160 Illinois citizens are at risk of developing radon related lung cancer each year.</a:t>
            </a:r>
            <a:r>
              <a:rPr lang="en-US"/>
              <a:t> </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D706334A-E849-4185-914D-249B5284EED2}" type="slidenum">
              <a:rPr lang="en-US"/>
              <a:pPr/>
              <a:t>8</a:t>
            </a:fld>
            <a:endParaRPr lang="en-US"/>
          </a:p>
        </p:txBody>
      </p:sp>
      <p:sp>
        <p:nvSpPr>
          <p:cNvPr id="334850" name="Rectangle 2"/>
          <p:cNvSpPr>
            <a:spLocks noGrp="1" noChangeArrowheads="1"/>
          </p:cNvSpPr>
          <p:nvPr>
            <p:ph type="title"/>
          </p:nvPr>
        </p:nvSpPr>
        <p:spPr/>
        <p:txBody>
          <a:bodyPr/>
          <a:lstStyle/>
          <a:p>
            <a:r>
              <a:rPr lang="en-US" sz="2800"/>
              <a:t>R. William Field, PhD. College of Public Health</a:t>
            </a:r>
          </a:p>
        </p:txBody>
      </p:sp>
      <p:sp>
        <p:nvSpPr>
          <p:cNvPr id="334851" name="Rectangle 3"/>
          <p:cNvSpPr>
            <a:spLocks noGrp="1" noChangeArrowheads="1"/>
          </p:cNvSpPr>
          <p:nvPr>
            <p:ph type="body" sz="half" idx="1"/>
          </p:nvPr>
        </p:nvSpPr>
        <p:spPr>
          <a:xfrm>
            <a:off x="381000" y="1981200"/>
            <a:ext cx="4114800" cy="4114800"/>
          </a:xfrm>
        </p:spPr>
        <p:txBody>
          <a:bodyPr/>
          <a:lstStyle/>
          <a:p>
            <a:r>
              <a:rPr lang="en-US" sz="2400"/>
              <a:t>Radon is our leading environmental cause of cancer mortality in the United States and seventh leading cause of cancer mortality overall.</a:t>
            </a:r>
          </a:p>
        </p:txBody>
      </p:sp>
      <p:pic>
        <p:nvPicPr>
          <p:cNvPr id="334856" name="Picture 8" descr="Bill"/>
          <p:cNvPicPr>
            <a:picLocks noChangeAspect="1" noChangeArrowheads="1"/>
          </p:cNvPicPr>
          <p:nvPr/>
        </p:nvPicPr>
        <p:blipFill>
          <a:blip r:embed="rId2">
            <a:extLst>
              <a:ext uri="{28A0092B-C50C-407E-A947-70E740481C1C}">
                <a14:useLocalDpi xmlns:a14="http://schemas.microsoft.com/office/drawing/2010/main" val="0"/>
              </a:ext>
            </a:extLst>
          </a:blip>
          <a:srcRect l="1283"/>
          <a:stretch>
            <a:fillRect/>
          </a:stretch>
        </p:blipFill>
        <p:spPr bwMode="auto">
          <a:xfrm>
            <a:off x="4648200" y="1981200"/>
            <a:ext cx="3906838"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0C382B53-CEF5-4706-860E-3077D29EFFDA}" type="slidenum">
              <a:rPr lang="en-US"/>
              <a:pPr/>
              <a:t>9</a:t>
            </a:fld>
            <a:endParaRPr lang="en-US"/>
          </a:p>
        </p:txBody>
      </p:sp>
      <p:sp>
        <p:nvSpPr>
          <p:cNvPr id="125954" name="Rectangle 2"/>
          <p:cNvSpPr>
            <a:spLocks noGrp="1" noChangeArrowheads="1"/>
          </p:cNvSpPr>
          <p:nvPr>
            <p:ph type="title"/>
          </p:nvPr>
        </p:nvSpPr>
        <p:spPr/>
        <p:txBody>
          <a:bodyPr/>
          <a:lstStyle/>
          <a:p>
            <a:r>
              <a:rPr lang="en-US"/>
              <a:t>Did you know?</a:t>
            </a:r>
          </a:p>
        </p:txBody>
      </p:sp>
      <p:sp>
        <p:nvSpPr>
          <p:cNvPr id="125955" name="Rectangle 3"/>
          <p:cNvSpPr>
            <a:spLocks noGrp="1" noChangeArrowheads="1"/>
          </p:cNvSpPr>
          <p:nvPr>
            <p:ph type="body" sz="half" idx="2"/>
          </p:nvPr>
        </p:nvSpPr>
        <p:spPr>
          <a:xfrm>
            <a:off x="381000" y="2743200"/>
            <a:ext cx="4191000" cy="3200400"/>
          </a:xfrm>
        </p:spPr>
        <p:txBody>
          <a:bodyPr/>
          <a:lstStyle/>
          <a:p>
            <a:r>
              <a:rPr lang="en-US">
                <a:latin typeface="Trebuchet MS" pitchFamily="34" charset="0"/>
              </a:rPr>
              <a:t>More Americans die each year from lung cancer than from breast, prostate, and colorectal cancers combined.</a:t>
            </a:r>
          </a:p>
        </p:txBody>
      </p:sp>
      <p:pic>
        <p:nvPicPr>
          <p:cNvPr id="125956" name="Picture 4" descr="bd06790_"/>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4876800" y="2438400"/>
            <a:ext cx="3810000" cy="3149600"/>
          </a:xfrm>
        </p:spPr>
      </p:pic>
    </p:spTree>
  </p:cSld>
  <p:clrMapOvr>
    <a:masterClrMapping/>
  </p:clrMapOvr>
</p:sld>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670557F80C294C8E633EF628B32CDA" ma:contentTypeVersion="3" ma:contentTypeDescription="Create a new document." ma:contentTypeScope="" ma:versionID="86606f5fae58b901539354d16eacefa7">
  <xsd:schema xmlns:xsd="http://www.w3.org/2001/XMLSchema" xmlns:xs="http://www.w3.org/2001/XMLSchema" xmlns:p="http://schemas.microsoft.com/office/2006/metadata/properties" xmlns:ns1="http://schemas.microsoft.com/sharepoint/v3" targetNamespace="http://schemas.microsoft.com/office/2006/metadata/properties" ma:root="true" ma:fieldsID="d35f45726f6eff039056ebf072177a0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internalName="PublishingStartDate">
      <xsd:simpleType>
        <xsd:restriction base="dms:Unknown"/>
      </xsd:simpleType>
    </xsd:element>
    <xsd:element name="PublishingExpirationDate" ma:index="5"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A0DCFC9-3BAC-43FE-AF0C-95BECB50CB06}"/>
</file>

<file path=customXml/itemProps2.xml><?xml version="1.0" encoding="utf-8"?>
<ds:datastoreItem xmlns:ds="http://schemas.openxmlformats.org/officeDocument/2006/customXml" ds:itemID="{D8829AC3-4227-4721-8F2F-BB18A2E0E218}"/>
</file>

<file path=customXml/itemProps3.xml><?xml version="1.0" encoding="utf-8"?>
<ds:datastoreItem xmlns:ds="http://schemas.openxmlformats.org/officeDocument/2006/customXml" ds:itemID="{7B690825-5311-48D2-93A9-37C20E5D76D5}"/>
</file>

<file path=docProps/app.xml><?xml version="1.0" encoding="utf-8"?>
<Properties xmlns="http://schemas.openxmlformats.org/officeDocument/2006/extended-properties" xmlns:vt="http://schemas.openxmlformats.org/officeDocument/2006/docPropsVTypes">
  <Template>C:\Program Files\Microsoft Office\Templates\1033\Project Overview.pot</Template>
  <TotalTime>1874</TotalTime>
  <Words>2261</Words>
  <Application>Microsoft Office PowerPoint</Application>
  <PresentationFormat>On-screen Show (4:3)</PresentationFormat>
  <Paragraphs>283</Paragraphs>
  <Slides>42</Slides>
  <Notes>22</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42</vt:i4>
      </vt:variant>
    </vt:vector>
  </HeadingPairs>
  <TitlesOfParts>
    <vt:vector size="48" baseType="lpstr">
      <vt:lpstr>Project Overview</vt:lpstr>
      <vt:lpstr>CorelDRAW!</vt:lpstr>
      <vt:lpstr>PhotoStyler Image</vt:lpstr>
      <vt:lpstr>Chart</vt:lpstr>
      <vt:lpstr>Bitmap Image</vt:lpstr>
      <vt:lpstr>ClipArt</vt:lpstr>
      <vt:lpstr>Illinois Emergency Management Agency</vt:lpstr>
      <vt:lpstr>What is Radon?</vt:lpstr>
      <vt:lpstr>Surgeon General’s Warning</vt:lpstr>
      <vt:lpstr>Radon is a Class A Human Carcinogen</vt:lpstr>
      <vt:lpstr>Radon Exposure</vt:lpstr>
      <vt:lpstr>Alpha Particle Damage</vt:lpstr>
      <vt:lpstr>Radon Risk Estimates</vt:lpstr>
      <vt:lpstr>R. William Field, PhD. College of Public Health</vt:lpstr>
      <vt:lpstr>Did you know?</vt:lpstr>
      <vt:lpstr>Lung Cancer Mortality Rates</vt:lpstr>
      <vt:lpstr>Sources of Radiation Exposure to US public 2009</vt:lpstr>
      <vt:lpstr>Sources of Radiation Exposure in Illinois</vt:lpstr>
      <vt:lpstr>Radon Risk in Perspective</vt:lpstr>
      <vt:lpstr>Did You Know?</vt:lpstr>
      <vt:lpstr>Home Safety Council Risks</vt:lpstr>
      <vt:lpstr>Statewide Results from IEMA Professional Licensee Measurements</vt:lpstr>
      <vt:lpstr>Radon Entry</vt:lpstr>
      <vt:lpstr>Pressure Differentials and Radon Entry</vt:lpstr>
      <vt:lpstr>Common Entry Points</vt:lpstr>
      <vt:lpstr>Stopping Radon at the Beginning</vt:lpstr>
      <vt:lpstr>Radon Resistant Construction Act</vt:lpstr>
      <vt:lpstr>Task Force on Radon-Resistant Building Codes</vt:lpstr>
      <vt:lpstr>Radon Resistant New Construction Guidance</vt:lpstr>
      <vt:lpstr>Radon Resistant New Construction is Effective</vt:lpstr>
      <vt:lpstr>Who can Install a RRNC?</vt:lpstr>
      <vt:lpstr>RRNC System Components</vt:lpstr>
      <vt:lpstr>Radon Resistant New Construction</vt:lpstr>
      <vt:lpstr>RRNC Techniques</vt:lpstr>
      <vt:lpstr>Passive System Components</vt:lpstr>
      <vt:lpstr>Passive System Components</vt:lpstr>
      <vt:lpstr>PowerPoint Presentation</vt:lpstr>
      <vt:lpstr> </vt:lpstr>
      <vt:lpstr>Radon Systems Must Be Able to Drain</vt:lpstr>
      <vt:lpstr>Upgrading is Easy</vt:lpstr>
      <vt:lpstr>Interested in being a licensed mitigation professional?</vt:lpstr>
      <vt:lpstr>Can Radon Mitigation System Cause a Water Problem?</vt:lpstr>
      <vt:lpstr>Sub-Slab Depressurization</vt:lpstr>
      <vt:lpstr>Sub-Membrane Depressurization</vt:lpstr>
      <vt:lpstr>Systems on Existing Housing</vt:lpstr>
      <vt:lpstr>All Homes Should Be Tested</vt:lpstr>
      <vt:lpstr>Upgrading is Easy</vt:lpstr>
      <vt:lpstr>Contact Information</vt:lpstr>
    </vt:vector>
  </TitlesOfParts>
  <Company>Illinois Dept. of Nuclear Safety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Indoor Radon Grant (SIRG)</dc:title>
  <dc:creator>DANIELS</dc:creator>
  <cp:lastModifiedBy>Doggett, Brooke</cp:lastModifiedBy>
  <cp:revision>65</cp:revision>
  <cp:lastPrinted>1601-01-01T00:00:00Z</cp:lastPrinted>
  <dcterms:created xsi:type="dcterms:W3CDTF">2005-03-04T20:55:39Z</dcterms:created>
  <dcterms:modified xsi:type="dcterms:W3CDTF">2013-02-01T17:45:06Z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0x0101003F670557F80C294C8E633EF628B32CDA</vt:lpwstr>
  </property>
</Properties>
</file>