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Override2.xml" ContentType="application/vnd.openxmlformats-officedocument.themeOverride+xml"/>
  <Override PartName="/ppt/notesMasters/notesMaster1.xml" ContentType="application/vnd.openxmlformats-officedocument.presentationml.notesMaster+xml"/>
  <Override PartName="/ppt/theme/theme2.xml" ContentType="application/vnd.openxmlformats-officedocument.theme+xml"/>
  <Override PartName="/ppt/theme/themeOverride4.xml" ContentType="application/vnd.openxmlformats-officedocument.themeOverride+xml"/>
  <Override PartName="/ppt/theme/themeOverride3.xml" ContentType="application/vnd.openxmlformats-officedocument.themeOverride+xml"/>
  <Override PartName="/ppt/theme/theme1.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1"/>
  </p:notesMasterIdLst>
  <p:handoutMasterIdLst>
    <p:handoutMasterId r:id="rId52"/>
  </p:handoutMasterIdLst>
  <p:sldIdLst>
    <p:sldId id="256" r:id="rId2"/>
    <p:sldId id="257" r:id="rId3"/>
    <p:sldId id="301" r:id="rId4"/>
    <p:sldId id="276" r:id="rId5"/>
    <p:sldId id="277" r:id="rId6"/>
    <p:sldId id="278" r:id="rId7"/>
    <p:sldId id="302" r:id="rId8"/>
    <p:sldId id="279" r:id="rId9"/>
    <p:sldId id="282" r:id="rId10"/>
    <p:sldId id="309" r:id="rId11"/>
    <p:sldId id="310" r:id="rId12"/>
    <p:sldId id="281" r:id="rId13"/>
    <p:sldId id="312" r:id="rId14"/>
    <p:sldId id="259" r:id="rId15"/>
    <p:sldId id="268" r:id="rId16"/>
    <p:sldId id="280" r:id="rId17"/>
    <p:sldId id="283" r:id="rId18"/>
    <p:sldId id="275" r:id="rId19"/>
    <p:sldId id="315" r:id="rId20"/>
    <p:sldId id="311" r:id="rId21"/>
    <p:sldId id="313" r:id="rId22"/>
    <p:sldId id="316" r:id="rId23"/>
    <p:sldId id="306" r:id="rId24"/>
    <p:sldId id="307" r:id="rId25"/>
    <p:sldId id="261" r:id="rId26"/>
    <p:sldId id="284" r:id="rId27"/>
    <p:sldId id="303" r:id="rId28"/>
    <p:sldId id="304" r:id="rId29"/>
    <p:sldId id="305" r:id="rId30"/>
    <p:sldId id="317" r:id="rId31"/>
    <p:sldId id="330" r:id="rId32"/>
    <p:sldId id="329" r:id="rId33"/>
    <p:sldId id="328" r:id="rId34"/>
    <p:sldId id="321" r:id="rId35"/>
    <p:sldId id="322" r:id="rId36"/>
    <p:sldId id="323" r:id="rId37"/>
    <p:sldId id="331" r:id="rId38"/>
    <p:sldId id="290" r:id="rId39"/>
    <p:sldId id="333" r:id="rId40"/>
    <p:sldId id="291" r:id="rId41"/>
    <p:sldId id="294" r:id="rId42"/>
    <p:sldId id="324" r:id="rId43"/>
    <p:sldId id="326" r:id="rId44"/>
    <p:sldId id="295" r:id="rId45"/>
    <p:sldId id="297" r:id="rId46"/>
    <p:sldId id="298" r:id="rId47"/>
    <p:sldId id="320" r:id="rId48"/>
    <p:sldId id="319" r:id="rId49"/>
    <p:sldId id="300" r:id="rId50"/>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dirty="0">
                <a:latin typeface="Arial" pitchFamily="34" charset="0"/>
              </a:defRPr>
            </a:lvl1pPr>
          </a:lstStyle>
          <a:p>
            <a:pPr>
              <a:defRPr/>
            </a:pPr>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atin typeface="Arial" pitchFamily="34" charset="0"/>
              </a:defRPr>
            </a:lvl1pPr>
          </a:lstStyle>
          <a:p>
            <a:pPr>
              <a:defRPr/>
            </a:pPr>
            <a:fld id="{1425D73A-66E2-4987-873F-F5E1F8611A35}" type="datetimeFigureOut">
              <a:rPr lang="en-US"/>
              <a:pPr>
                <a:defRPr/>
              </a:pPr>
              <a:t>1/29/2013</a:t>
            </a:fld>
            <a:endParaRPr lang="en-US" dirty="0"/>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dirty="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atin typeface="Arial" pitchFamily="34" charset="0"/>
              </a:defRPr>
            </a:lvl1pPr>
          </a:lstStyle>
          <a:p>
            <a:pPr>
              <a:defRPr/>
            </a:pPr>
            <a:fld id="{EB3910AA-C757-4DA6-9281-C301ACE08182}" type="slidenum">
              <a:rPr lang="en-US"/>
              <a:pPr>
                <a:defRPr/>
              </a:pPr>
              <a:t>‹#›</a:t>
            </a:fld>
            <a:endParaRPr lang="en-US" dirty="0"/>
          </a:p>
        </p:txBody>
      </p:sp>
    </p:spTree>
    <p:extLst>
      <p:ext uri="{BB962C8B-B14F-4D97-AF65-F5344CB8AC3E}">
        <p14:creationId xmlns:p14="http://schemas.microsoft.com/office/powerpoint/2010/main" val="322663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defRPr sz="1200" dirty="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a:defRPr sz="1200" dirty="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95325" y="4379913"/>
            <a:ext cx="5556250" cy="414813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defRPr sz="1200" dirty="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a:defRPr sz="1200">
                <a:latin typeface="Arial" charset="0"/>
              </a:defRPr>
            </a:lvl1pPr>
          </a:lstStyle>
          <a:p>
            <a:pPr>
              <a:defRPr/>
            </a:pPr>
            <a:fld id="{5B20D558-CB6C-4764-BF8C-D9D05D658E91}" type="slidenum">
              <a:rPr lang="en-US"/>
              <a:pPr>
                <a:defRPr/>
              </a:pPr>
              <a:t>‹#›</a:t>
            </a:fld>
            <a:endParaRPr lang="en-US" dirty="0"/>
          </a:p>
        </p:txBody>
      </p:sp>
    </p:spTree>
    <p:extLst>
      <p:ext uri="{BB962C8B-B14F-4D97-AF65-F5344CB8AC3E}">
        <p14:creationId xmlns:p14="http://schemas.microsoft.com/office/powerpoint/2010/main" val="402964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dirty="0">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AC8C583-ED8D-4C09-BEE0-00B5C602FE9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84ACF74-49BD-4960-803D-7FD40C2352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A1BB51B-A943-4666-AFD9-5DA39A7A6C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D19E90-40C7-4F0F-84C3-5BA4AFE650A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dirty="0"/>
            </a:lvl1pPr>
            <a:extLst/>
          </a:lstStyle>
          <a:p>
            <a:pPr>
              <a:defRPr/>
            </a:pPr>
            <a:endParaRPr lang="en-US"/>
          </a:p>
        </p:txBody>
      </p:sp>
      <p:sp>
        <p:nvSpPr>
          <p:cNvPr id="7" name="Footer Placeholder 4"/>
          <p:cNvSpPr>
            <a:spLocks noGrp="1"/>
          </p:cNvSpPr>
          <p:nvPr>
            <p:ph type="ftr" sz="quarter" idx="11"/>
          </p:nvPr>
        </p:nvSpPr>
        <p:spPr/>
        <p:txBody>
          <a:bodyPr/>
          <a:lstStyle>
            <a:lvl1pPr>
              <a:defRPr dirty="0"/>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1F0D594F-4333-4853-BB99-DE4A6F5FB10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dirty="0"/>
            </a:lvl1pPr>
            <a:extLst/>
          </a:lstStyle>
          <a:p>
            <a:pPr>
              <a:defRPr/>
            </a:pPr>
            <a:endParaRPr lang="en-US"/>
          </a:p>
        </p:txBody>
      </p:sp>
      <p:sp>
        <p:nvSpPr>
          <p:cNvPr id="6" name="Footer Placeholder 5"/>
          <p:cNvSpPr>
            <a:spLocks noGrp="1"/>
          </p:cNvSpPr>
          <p:nvPr>
            <p:ph type="ftr" sz="quarter" idx="11"/>
          </p:nvPr>
        </p:nvSpPr>
        <p:spPr/>
        <p:txBody>
          <a:bodyPr/>
          <a:lstStyle>
            <a:lvl1pPr>
              <a:defRPr dirty="0"/>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73A7468-0C7D-45D3-B892-811B5E9BBBB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extLst/>
          </a:lstStyle>
          <a:p>
            <a:pPr>
              <a:defRPr/>
            </a:pPr>
            <a:endParaRPr lang="en-US"/>
          </a:p>
        </p:txBody>
      </p:sp>
      <p:sp>
        <p:nvSpPr>
          <p:cNvPr id="8" name="Footer Placeholder 7"/>
          <p:cNvSpPr>
            <a:spLocks noGrp="1"/>
          </p:cNvSpPr>
          <p:nvPr>
            <p:ph type="ftr" sz="quarter" idx="11"/>
          </p:nvPr>
        </p:nvSpPr>
        <p:spPr/>
        <p:txBody>
          <a:bodyPr/>
          <a:lstStyle>
            <a:lvl1pPr>
              <a:defRPr dirty="0"/>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794F835-3442-45CB-90BC-B413D85B1D1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extLst/>
          </a:lstStyle>
          <a:p>
            <a:pPr>
              <a:defRPr/>
            </a:pPr>
            <a:endParaRPr lang="en-US"/>
          </a:p>
        </p:txBody>
      </p:sp>
      <p:sp>
        <p:nvSpPr>
          <p:cNvPr id="4" name="Footer Placeholder 3"/>
          <p:cNvSpPr>
            <a:spLocks noGrp="1"/>
          </p:cNvSpPr>
          <p:nvPr>
            <p:ph type="ftr" sz="quarter" idx="11"/>
          </p:nvPr>
        </p:nvSpPr>
        <p:spPr/>
        <p:txBody>
          <a:bodyPr/>
          <a:lstStyle>
            <a:lvl1pPr>
              <a:defRPr dirty="0"/>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6DBC43DA-5D5E-48F2-9022-D86E9A3827B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1B5FA9D-DA54-4913-BFDB-C2B4FB1E24A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extLst/>
          </a:lstStyle>
          <a:p>
            <a:pPr>
              <a:defRPr/>
            </a:pPr>
            <a:endParaRPr lang="en-US"/>
          </a:p>
        </p:txBody>
      </p:sp>
      <p:sp>
        <p:nvSpPr>
          <p:cNvPr id="6" name="Footer Placeholder 5"/>
          <p:cNvSpPr>
            <a:spLocks noGrp="1"/>
          </p:cNvSpPr>
          <p:nvPr>
            <p:ph type="ftr" sz="quarter" idx="11"/>
          </p:nvPr>
        </p:nvSpPr>
        <p:spPr/>
        <p:txBody>
          <a:bodyPr/>
          <a:lstStyle>
            <a:lvl1pPr>
              <a:defRPr dirty="0"/>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59B3A8D-F457-4E68-8CAA-2247A3886D6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dirty="0">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6A45FEF-867A-43E3-B128-4A2C4E34ED2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dirty="0">
                <a:solidFill>
                  <a:schemeClr val="tx1"/>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defRPr>
            </a:lvl1pPr>
            <a:extLst/>
          </a:lstStyle>
          <a:p>
            <a:pPr>
              <a:defRPr/>
            </a:pPr>
            <a:fld id="{741E9858-0924-4759-B883-513F424E32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7" r:id="rId2"/>
    <p:sldLayoutId id="2147483722" r:id="rId3"/>
    <p:sldLayoutId id="2147483723" r:id="rId4"/>
    <p:sldLayoutId id="2147483724" r:id="rId5"/>
    <p:sldLayoutId id="2147483725" r:id="rId6"/>
    <p:sldLayoutId id="2147483718" r:id="rId7"/>
    <p:sldLayoutId id="2147483726" r:id="rId8"/>
    <p:sldLayoutId id="2147483727" r:id="rId9"/>
    <p:sldLayoutId id="2147483719" r:id="rId10"/>
    <p:sldLayoutId id="214748372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idph.state.il.us/envhealth/asbesto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epa.state.il.us/air/asbesto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smtClean="0"/>
              <a:t>Illinois EPA</a:t>
            </a:r>
          </a:p>
        </p:txBody>
      </p:sp>
      <p:sp>
        <p:nvSpPr>
          <p:cNvPr id="9219" name="Rectangle 3"/>
          <p:cNvSpPr>
            <a:spLocks noGrp="1" noChangeArrowheads="1"/>
          </p:cNvSpPr>
          <p:nvPr>
            <p:ph type="subTitle" idx="1"/>
          </p:nvPr>
        </p:nvSpPr>
        <p:spPr>
          <a:xfrm>
            <a:off x="685800" y="3611563"/>
            <a:ext cx="7772400" cy="1200150"/>
          </a:xfrm>
        </p:spPr>
        <p:txBody>
          <a:bodyPr/>
          <a:lstStyle/>
          <a:p>
            <a:pPr marR="0" eaLnBrk="1" hangingPunct="1"/>
            <a:r>
              <a:rPr lang="en-US" smtClean="0"/>
              <a:t>Bureau of Air Pollution</a:t>
            </a:r>
          </a:p>
          <a:p>
            <a:pPr marR="0" eaLnBrk="1" hangingPunct="1"/>
            <a:r>
              <a:rPr lang="en-US" smtClean="0"/>
              <a:t>Federal NESHAP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GG08082003~08082003-009"/>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a:ln w="9525">
            <a:noFill/>
            <a:miter lim="800000"/>
            <a:headEnd/>
            <a:tailEnd/>
          </a:ln>
        </p:spPr>
      </p:pic>
      <p:sp>
        <p:nvSpPr>
          <p:cNvPr id="11267" name="Title 2"/>
          <p:cNvSpPr>
            <a:spLocks noGrp="1"/>
          </p:cNvSpPr>
          <p:nvPr>
            <p:ph type="title"/>
          </p:nvPr>
        </p:nvSpPr>
        <p:spPr/>
        <p:txBody>
          <a:bodyPr/>
          <a:lstStyle/>
          <a:p>
            <a:pPr eaLnBrk="1" fontAlgn="auto" hangingPunct="1">
              <a:spcAft>
                <a:spcPts val="0"/>
              </a:spcAft>
              <a:defRPr/>
            </a:pPr>
            <a:r>
              <a:rPr lang="en-US" dirty="0" smtClean="0">
                <a:solidFill>
                  <a:srgbClr val="FFFF00"/>
                </a:solidFill>
              </a:rPr>
              <a:t>Friable Asbestos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comb1"/>
          <p:cNvPicPr>
            <a:picLocks noChangeAspect="1" noChangeArrowheads="1"/>
          </p:cNvPicPr>
          <p:nvPr/>
        </p:nvPicPr>
        <p:blipFill>
          <a:blip r:embed="rId2" cstate="print"/>
          <a:srcRect/>
          <a:stretch>
            <a:fillRect/>
          </a:stretch>
        </p:blipFill>
        <p:spPr bwMode="auto">
          <a:xfrm>
            <a:off x="609600" y="457200"/>
            <a:ext cx="7772400" cy="6019800"/>
          </a:xfrm>
          <a:prstGeom prst="rect">
            <a:avLst/>
          </a:prstGeom>
          <a:noFill/>
          <a:ln w="9525">
            <a:noFill/>
            <a:miter lim="800000"/>
            <a:headEnd/>
            <a:tailEnd/>
          </a:ln>
        </p:spPr>
      </p:pic>
      <p:sp>
        <p:nvSpPr>
          <p:cNvPr id="12291" name="Title 2"/>
          <p:cNvSpPr>
            <a:spLocks noGrp="1"/>
          </p:cNvSpPr>
          <p:nvPr>
            <p:ph type="title"/>
          </p:nvPr>
        </p:nvSpPr>
        <p:spPr/>
        <p:txBody>
          <a:bodyPr/>
          <a:lstStyle/>
          <a:p>
            <a:pPr eaLnBrk="1" fontAlgn="auto" hangingPunct="1">
              <a:spcAft>
                <a:spcPts val="0"/>
              </a:spcAft>
              <a:defRPr/>
            </a:pPr>
            <a:r>
              <a:rPr lang="en-US" dirty="0" smtClean="0">
                <a:solidFill>
                  <a:srgbClr val="FFFF00"/>
                </a:solidFill>
              </a:rPr>
              <a:t>Friable Thermal Insulation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r>
              <a:rPr lang="en-US" smtClean="0"/>
              <a:t>Floor tile, along with packing and gaskets and asphalt roofing that contains more than 1% asbestos is considered a Category I non-friable as defined in the asbestos NESHAP, 40 CFR 61.141.  </a:t>
            </a:r>
          </a:p>
        </p:txBody>
      </p:sp>
      <p:sp>
        <p:nvSpPr>
          <p:cNvPr id="13314" name="Rectangle 2"/>
          <p:cNvSpPr>
            <a:spLocks noGrp="1" noChangeArrowheads="1"/>
          </p:cNvSpPr>
          <p:nvPr>
            <p:ph type="title"/>
          </p:nvPr>
        </p:nvSpPr>
        <p:spPr/>
        <p:txBody>
          <a:bodyPr/>
          <a:lstStyle/>
          <a:p>
            <a:pPr eaLnBrk="1" fontAlgn="auto" hangingPunct="1">
              <a:spcAft>
                <a:spcPts val="0"/>
              </a:spcAft>
              <a:defRPr/>
            </a:pPr>
            <a:r>
              <a:rPr lang="en-US" dirty="0" smtClean="0"/>
              <a:t>Category I non-friable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eaLnBrk="1" hangingPunct="1"/>
            <a:r>
              <a:rPr lang="en-US" smtClean="0"/>
              <a:t>Means any material, excluding Category I Non-Friable that when dry cannot be crumbled, pulverized or reduced to powder by hand pressure.</a:t>
            </a:r>
          </a:p>
        </p:txBody>
      </p:sp>
      <p:sp>
        <p:nvSpPr>
          <p:cNvPr id="14338" name="Title 1"/>
          <p:cNvSpPr>
            <a:spLocks noGrp="1"/>
          </p:cNvSpPr>
          <p:nvPr>
            <p:ph type="title"/>
          </p:nvPr>
        </p:nvSpPr>
        <p:spPr/>
        <p:txBody>
          <a:bodyPr/>
          <a:lstStyle/>
          <a:p>
            <a:pPr eaLnBrk="1" fontAlgn="auto" hangingPunct="1">
              <a:spcAft>
                <a:spcPts val="0"/>
              </a:spcAft>
              <a:defRPr/>
            </a:pPr>
            <a:r>
              <a:rPr lang="en-US" dirty="0" smtClean="0"/>
              <a:t>Category II Non Friable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eaLnBrk="1" hangingPunct="1"/>
            <a:r>
              <a:rPr lang="en-US" smtClean="0"/>
              <a:t>When is floor tile friable?</a:t>
            </a:r>
          </a:p>
          <a:p>
            <a:pPr eaLnBrk="1" hangingPunct="1"/>
            <a:r>
              <a:rPr lang="en-US" smtClean="0"/>
              <a:t>When is floor tile in poor condition?</a:t>
            </a:r>
          </a:p>
          <a:p>
            <a:pPr eaLnBrk="1" hangingPunct="1"/>
            <a:r>
              <a:rPr lang="en-US" smtClean="0"/>
              <a:t>When is floor tile regulated?</a:t>
            </a:r>
          </a:p>
          <a:p>
            <a:pPr eaLnBrk="1" hangingPunct="1"/>
            <a:endParaRPr lang="en-US" smtClean="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dirty="0" smtClean="0"/>
              <a:t>Floor Tile issues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r>
              <a:rPr lang="en-US" smtClean="0"/>
              <a:t>Floor tiles are considered a Category I non-friable material and may remain in a facility being demolished, providing the floor tiles are in good condition prior to the start of demolition and are not rendered friable during the course of demolition.</a:t>
            </a:r>
          </a:p>
        </p:txBody>
      </p:sp>
      <p:sp>
        <p:nvSpPr>
          <p:cNvPr id="16386" name="Rectangle 2"/>
          <p:cNvSpPr>
            <a:spLocks noGrp="1" noChangeArrowheads="1"/>
          </p:cNvSpPr>
          <p:nvPr>
            <p:ph type="title"/>
          </p:nvPr>
        </p:nvSpPr>
        <p:spPr/>
        <p:txBody>
          <a:bodyPr/>
          <a:lstStyle/>
          <a:p>
            <a:pPr eaLnBrk="1" fontAlgn="auto" hangingPunct="1">
              <a:spcAft>
                <a:spcPts val="0"/>
              </a:spcAft>
              <a:defRPr/>
            </a:pPr>
            <a:r>
              <a:rPr lang="en-US" dirty="0" smtClean="0"/>
              <a:t>Floor Tile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fontAlgn="auto" hangingPunct="1">
              <a:spcAft>
                <a:spcPts val="0"/>
              </a:spcAft>
              <a:defRPr/>
            </a:pPr>
            <a:r>
              <a:rPr lang="en-US" dirty="0" smtClean="0"/>
              <a:t>Floor Tile in Poor Condition</a:t>
            </a:r>
          </a:p>
        </p:txBody>
      </p:sp>
      <p:sp>
        <p:nvSpPr>
          <p:cNvPr id="24579" name="Content Placeholder 2"/>
          <p:cNvSpPr>
            <a:spLocks noGrp="1"/>
          </p:cNvSpPr>
          <p:nvPr>
            <p:ph idx="4294967295"/>
          </p:nvPr>
        </p:nvSpPr>
        <p:spPr>
          <a:xfrm>
            <a:off x="0" y="1600200"/>
            <a:ext cx="8229600" cy="4525963"/>
          </a:xfrm>
        </p:spPr>
        <p:txBody>
          <a:bodyPr/>
          <a:lstStyle/>
          <a:p>
            <a:pPr eaLnBrk="1" hangingPunct="1">
              <a:buFontTx/>
              <a:buNone/>
            </a:pPr>
            <a:endParaRPr lang="en-US" smtClean="0"/>
          </a:p>
          <a:p>
            <a:pPr eaLnBrk="1" hangingPunct="1"/>
            <a:endParaRPr lang="en-US" smtClean="0"/>
          </a:p>
        </p:txBody>
      </p:sp>
      <p:pic>
        <p:nvPicPr>
          <p:cNvPr id="24580" name="Picture 3" descr="AGG07012005~07012005-004JPG.jpg"/>
          <p:cNvPicPr>
            <a:picLocks noChangeAspect="1"/>
          </p:cNvPicPr>
          <p:nvPr/>
        </p:nvPicPr>
        <p:blipFill>
          <a:blip r:embed="rId2" cstate="print">
            <a:lum bright="30000" contrast="28000"/>
          </a:blip>
          <a:srcRect/>
          <a:stretch>
            <a:fillRect/>
          </a:stretch>
        </p:blipFill>
        <p:spPr bwMode="auto">
          <a:xfrm>
            <a:off x="508000" y="1524000"/>
            <a:ext cx="8128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P8190266.JPG"/>
          <p:cNvPicPr>
            <a:picLocks noGrp="1" noChangeAspect="1"/>
          </p:cNvPicPr>
          <p:nvPr>
            <p:ph idx="1"/>
          </p:nvPr>
        </p:nvPicPr>
        <p:blipFill>
          <a:blip r:embed="rId2" cstate="print"/>
          <a:srcRect/>
          <a:stretch>
            <a:fillRect/>
          </a:stretch>
        </p:blipFill>
        <p:spPr>
          <a:xfrm>
            <a:off x="1554163" y="1481138"/>
            <a:ext cx="6035675" cy="4525962"/>
          </a:xfrm>
        </p:spPr>
      </p:pic>
      <p:sp>
        <p:nvSpPr>
          <p:cNvPr id="18434" name="Title 1"/>
          <p:cNvSpPr>
            <a:spLocks noGrp="1"/>
          </p:cNvSpPr>
          <p:nvPr>
            <p:ph type="title"/>
          </p:nvPr>
        </p:nvSpPr>
        <p:spPr/>
        <p:txBody>
          <a:bodyPr/>
          <a:lstStyle/>
          <a:p>
            <a:pPr eaLnBrk="1" fontAlgn="auto" hangingPunct="1">
              <a:spcAft>
                <a:spcPts val="0"/>
              </a:spcAft>
              <a:defRPr/>
            </a:pPr>
            <a:r>
              <a:rPr lang="en-US" dirty="0" smtClean="0"/>
              <a:t>In Poor Condition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sz="2800" dirty="0" smtClean="0"/>
              <a:t>Floor tile is considered friable/regulated if it is in poor condition prior to commencement of demolition.</a:t>
            </a:r>
          </a:p>
          <a:p>
            <a:pPr marL="365760" indent="-256032" eaLnBrk="1" fontAlgn="auto" hangingPunct="1">
              <a:spcAft>
                <a:spcPts val="0"/>
              </a:spcAft>
              <a:buFont typeface="Wingdings 3"/>
              <a:buChar char=""/>
              <a:defRPr/>
            </a:pPr>
            <a:r>
              <a:rPr lang="en-US" sz="2800" dirty="0" smtClean="0"/>
              <a:t>Floor tile will become friable/ regulated if it  is subjected to sanding, grinding, cutting, abrading or mechanically chipped during renovation.</a:t>
            </a:r>
          </a:p>
          <a:p>
            <a:pPr marL="365760" indent="-256032" eaLnBrk="1" fontAlgn="auto" hangingPunct="1">
              <a:spcAft>
                <a:spcPts val="0"/>
              </a:spcAft>
              <a:buFont typeface="Wingdings 3"/>
              <a:buChar char=""/>
              <a:defRPr/>
            </a:pPr>
            <a:r>
              <a:rPr lang="en-US" sz="2800" dirty="0" smtClean="0"/>
              <a:t>Floor tile will become friable/regulated if it  is subjected to sanding, grinding, cutting or abrading during the course of demolition or renovation.</a:t>
            </a:r>
          </a:p>
        </p:txBody>
      </p:sp>
      <p:sp>
        <p:nvSpPr>
          <p:cNvPr id="19458" name="Rectangle 2"/>
          <p:cNvSpPr>
            <a:spLocks noGrp="1" noChangeArrowheads="1"/>
          </p:cNvSpPr>
          <p:nvPr>
            <p:ph type="title"/>
          </p:nvPr>
        </p:nvSpPr>
        <p:spPr/>
        <p:txBody>
          <a:bodyPr/>
          <a:lstStyle/>
          <a:p>
            <a:pPr eaLnBrk="1" fontAlgn="auto" hangingPunct="1">
              <a:spcAft>
                <a:spcPts val="0"/>
              </a:spcAft>
              <a:defRPr/>
            </a:pPr>
            <a:r>
              <a:rPr lang="en-US" dirty="0" smtClean="0"/>
              <a:t>Regulated Floor Tile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GG06202007~06202007-004"/>
          <p:cNvPicPr>
            <a:picLocks noChangeAspect="1" noChangeArrowheads="1"/>
          </p:cNvPicPr>
          <p:nvPr/>
        </p:nvPicPr>
        <p:blipFill>
          <a:blip r:embed="rId2" cstate="print"/>
          <a:srcRect/>
          <a:stretch>
            <a:fillRect/>
          </a:stretch>
        </p:blipFill>
        <p:spPr bwMode="auto">
          <a:xfrm>
            <a:off x="838200" y="685800"/>
            <a:ext cx="7391400" cy="5715000"/>
          </a:xfrm>
          <a:prstGeom prst="rect">
            <a:avLst/>
          </a:prstGeom>
          <a:noFill/>
          <a:ln w="9525">
            <a:noFill/>
            <a:miter lim="800000"/>
            <a:headEnd/>
            <a:tailEnd/>
          </a:ln>
        </p:spPr>
      </p:pic>
      <p:sp>
        <p:nvSpPr>
          <p:cNvPr id="20483" name="Title 2"/>
          <p:cNvSpPr>
            <a:spLocks noGrp="1"/>
          </p:cNvSpPr>
          <p:nvPr>
            <p:ph type="title"/>
          </p:nvPr>
        </p:nvSpPr>
        <p:spPr>
          <a:xfrm>
            <a:off x="457200" y="274638"/>
            <a:ext cx="8229600" cy="1401762"/>
          </a:xfrm>
        </p:spPr>
        <p:txBody>
          <a:bodyPr/>
          <a:lstStyle/>
          <a:p>
            <a:pPr eaLnBrk="1" fontAlgn="auto" hangingPunct="1">
              <a:spcAft>
                <a:spcPts val="0"/>
              </a:spcAft>
              <a:defRPr/>
            </a:pPr>
            <a:r>
              <a:rPr lang="en-US" dirty="0" smtClean="0">
                <a:solidFill>
                  <a:srgbClr val="FFFF00"/>
                </a:solidFill>
              </a:rPr>
              <a:t>Friable Floor Tile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r>
              <a:rPr lang="en-US" dirty="0" smtClean="0"/>
              <a:t>Director –John Kim</a:t>
            </a:r>
          </a:p>
          <a:p>
            <a:pPr eaLnBrk="1" hangingPunct="1"/>
            <a:r>
              <a:rPr lang="en-US" dirty="0" smtClean="0"/>
              <a:t>Bureau Chief—Laurel Kroack</a:t>
            </a:r>
          </a:p>
          <a:p>
            <a:pPr eaLnBrk="1" hangingPunct="1"/>
            <a:r>
              <a:rPr lang="en-US" dirty="0" smtClean="0"/>
              <a:t>Division of Air Pollution Control—Jim Ross</a:t>
            </a:r>
          </a:p>
          <a:p>
            <a:pPr eaLnBrk="1" hangingPunct="1"/>
            <a:r>
              <a:rPr lang="en-US" dirty="0" smtClean="0"/>
              <a:t>Field Operations Manager– Steve Youngblut</a:t>
            </a:r>
          </a:p>
          <a:p>
            <a:pPr eaLnBrk="1" hangingPunct="1"/>
            <a:r>
              <a:rPr lang="en-US" dirty="0" smtClean="0"/>
              <a:t>Acting Asbestos Unit Manager-Ron Robeen</a:t>
            </a:r>
          </a:p>
          <a:p>
            <a:pPr eaLnBrk="1" hangingPunct="1">
              <a:buFontTx/>
              <a:buNone/>
            </a:pPr>
            <a:endParaRPr lang="en-US" dirty="0" smtClean="0"/>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t>Bureau Of Air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eaLnBrk="1" hangingPunct="1"/>
            <a:r>
              <a:rPr lang="en-US" smtClean="0"/>
              <a:t>Transite Siding</a:t>
            </a:r>
          </a:p>
          <a:p>
            <a:pPr eaLnBrk="1" hangingPunct="1"/>
            <a:r>
              <a:rPr lang="en-US" smtClean="0"/>
              <a:t>Cement Board </a:t>
            </a:r>
          </a:p>
          <a:p>
            <a:pPr eaLnBrk="1" hangingPunct="1"/>
            <a:r>
              <a:rPr lang="en-US" smtClean="0"/>
              <a:t>Water &amp; Sewer Pipes</a:t>
            </a:r>
          </a:p>
          <a:p>
            <a:pPr eaLnBrk="1" hangingPunct="1"/>
            <a:r>
              <a:rPr lang="en-US" smtClean="0"/>
              <a:t>Roofing, (Slate Shingles)</a:t>
            </a:r>
          </a:p>
          <a:p>
            <a:pPr eaLnBrk="1" hangingPunct="1"/>
            <a:r>
              <a:rPr lang="en-US" smtClean="0"/>
              <a:t>Furnace Ducts</a:t>
            </a:r>
          </a:p>
        </p:txBody>
      </p:sp>
      <p:sp>
        <p:nvSpPr>
          <p:cNvPr id="21506" name="Title 1"/>
          <p:cNvSpPr>
            <a:spLocks noGrp="1"/>
          </p:cNvSpPr>
          <p:nvPr>
            <p:ph type="title"/>
          </p:nvPr>
        </p:nvSpPr>
        <p:spPr/>
        <p:txBody>
          <a:bodyPr/>
          <a:lstStyle/>
          <a:p>
            <a:pPr eaLnBrk="1" fontAlgn="auto" hangingPunct="1">
              <a:spcAft>
                <a:spcPts val="0"/>
              </a:spcAft>
              <a:defRPr/>
            </a:pPr>
            <a:r>
              <a:rPr lang="en-US" dirty="0" smtClean="0"/>
              <a:t>Category II Non-Friable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eaLnBrk="1" hangingPunct="1">
              <a:buFontTx/>
              <a:buNone/>
            </a:pPr>
            <a:r>
              <a:rPr lang="en-US" smtClean="0"/>
              <a:t>Category II non-friable that has a high probability or has become crumbled, pulverized or reduced to powder by the forces expected to act on the material in the course of demolition or renovation activity will render the material friable (or regulated). </a:t>
            </a:r>
          </a:p>
        </p:txBody>
      </p:sp>
      <p:sp>
        <p:nvSpPr>
          <p:cNvPr id="22530" name="Title 1"/>
          <p:cNvSpPr>
            <a:spLocks noGrp="1"/>
          </p:cNvSpPr>
          <p:nvPr>
            <p:ph type="title"/>
          </p:nvPr>
        </p:nvSpPr>
        <p:spPr/>
        <p:txBody>
          <a:bodyPr/>
          <a:lstStyle/>
          <a:p>
            <a:pPr eaLnBrk="1" fontAlgn="auto" hangingPunct="1">
              <a:spcAft>
                <a:spcPts val="0"/>
              </a:spcAft>
              <a:defRPr/>
            </a:pPr>
            <a:r>
              <a:rPr lang="en-US" dirty="0" smtClean="0"/>
              <a:t>Category II Non-Friable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P816005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FF00"/>
                </a:solidFill>
              </a:rPr>
              <a:t>Regulated Category II Non-Friable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eaLnBrk="1" hangingPunct="1"/>
            <a:r>
              <a:rPr lang="en-US" smtClean="0"/>
              <a:t>The wrecking or taking out of any load supporting structural member.</a:t>
            </a:r>
          </a:p>
        </p:txBody>
      </p:sp>
      <p:sp>
        <p:nvSpPr>
          <p:cNvPr id="25602" name="Title 1"/>
          <p:cNvSpPr>
            <a:spLocks noGrp="1"/>
          </p:cNvSpPr>
          <p:nvPr>
            <p:ph type="title"/>
          </p:nvPr>
        </p:nvSpPr>
        <p:spPr/>
        <p:txBody>
          <a:bodyPr/>
          <a:lstStyle/>
          <a:p>
            <a:pPr eaLnBrk="1" fontAlgn="auto" hangingPunct="1">
              <a:spcAft>
                <a:spcPts val="0"/>
              </a:spcAft>
              <a:defRPr/>
            </a:pPr>
            <a:r>
              <a:rPr lang="en-US" dirty="0" smtClean="0"/>
              <a:t>Demolition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eaLnBrk="1" hangingPunct="1"/>
            <a:r>
              <a:rPr lang="en-US" smtClean="0"/>
              <a:t>Means altering a facility component in any way including the stripping or removal of friable/regulated asbestos. </a:t>
            </a:r>
          </a:p>
          <a:p>
            <a:pPr eaLnBrk="1" hangingPunct="1"/>
            <a:r>
              <a:rPr lang="en-US" smtClean="0"/>
              <a:t>Operations in which load supporting structural members are wrecked or taken out are demolitions and not renovations. </a:t>
            </a:r>
          </a:p>
        </p:txBody>
      </p:sp>
      <p:sp>
        <p:nvSpPr>
          <p:cNvPr id="26626" name="Title 1"/>
          <p:cNvSpPr>
            <a:spLocks noGrp="1"/>
          </p:cNvSpPr>
          <p:nvPr>
            <p:ph type="title"/>
          </p:nvPr>
        </p:nvSpPr>
        <p:spPr/>
        <p:txBody>
          <a:bodyPr/>
          <a:lstStyle/>
          <a:p>
            <a:pPr eaLnBrk="1" fontAlgn="auto" hangingPunct="1">
              <a:spcAft>
                <a:spcPts val="0"/>
              </a:spcAft>
              <a:defRPr/>
            </a:pPr>
            <a:r>
              <a:rPr lang="en-US" dirty="0" smtClean="0"/>
              <a:t>Renovation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eaLnBrk="1" hangingPunct="1"/>
            <a:r>
              <a:rPr lang="en-US" smtClean="0"/>
              <a:t>Must provide notification for all</a:t>
            </a:r>
            <a:r>
              <a:rPr lang="en-US" sz="4000" smtClean="0"/>
              <a:t> </a:t>
            </a:r>
            <a:r>
              <a:rPr lang="en-US" smtClean="0"/>
              <a:t>demolitions even if no asbestos is</a:t>
            </a:r>
            <a:r>
              <a:rPr lang="en-US" sz="4000" smtClean="0"/>
              <a:t> </a:t>
            </a:r>
            <a:r>
              <a:rPr lang="en-US" smtClean="0"/>
              <a:t>present.</a:t>
            </a:r>
          </a:p>
          <a:p>
            <a:pPr eaLnBrk="1" hangingPunct="1"/>
            <a:r>
              <a:rPr lang="en-US" smtClean="0"/>
              <a:t>Should wet the debris or use alternative dust suppression methods to be in compliance with the Illinois Environmental Protection Act.</a:t>
            </a:r>
          </a:p>
          <a:p>
            <a:pPr eaLnBrk="1" hangingPunct="1"/>
            <a:r>
              <a:rPr lang="en-US" smtClean="0"/>
              <a:t>Must dispose of C &amp; D debris at approved landfill. </a:t>
            </a:r>
          </a:p>
          <a:p>
            <a:pPr eaLnBrk="1" hangingPunct="1"/>
            <a:endParaRPr lang="en-US" smtClean="0"/>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dirty="0" smtClean="0"/>
              <a:t>DEMOLITIONS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eaLnBrk="1" hangingPunct="1"/>
            <a:r>
              <a:rPr lang="en-US" smtClean="0"/>
              <a:t>Cannot burn debris</a:t>
            </a:r>
          </a:p>
          <a:p>
            <a:pPr eaLnBrk="1" hangingPunct="1"/>
            <a:r>
              <a:rPr lang="en-US" smtClean="0"/>
              <a:t>Cannot bury debris </a:t>
            </a:r>
          </a:p>
          <a:p>
            <a:pPr eaLnBrk="1" hangingPunct="1"/>
            <a:r>
              <a:rPr lang="en-US" smtClean="0"/>
              <a:t>Cannot recycle debris containing asbestos</a:t>
            </a:r>
          </a:p>
          <a:p>
            <a:pPr eaLnBrk="1" hangingPunct="1"/>
            <a:endParaRPr lang="en-US" smtClean="0"/>
          </a:p>
        </p:txBody>
      </p:sp>
      <p:sp>
        <p:nvSpPr>
          <p:cNvPr id="28674" name="Title 1"/>
          <p:cNvSpPr>
            <a:spLocks noGrp="1"/>
          </p:cNvSpPr>
          <p:nvPr>
            <p:ph type="title"/>
          </p:nvPr>
        </p:nvSpPr>
        <p:spPr/>
        <p:txBody>
          <a:bodyPr/>
          <a:lstStyle/>
          <a:p>
            <a:pPr eaLnBrk="1" fontAlgn="auto" hangingPunct="1">
              <a:spcAft>
                <a:spcPts val="0"/>
              </a:spcAft>
              <a:defRPr/>
            </a:pPr>
            <a:r>
              <a:rPr lang="en-US" dirty="0" smtClean="0"/>
              <a:t>Demolition (Cont.)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r>
              <a:rPr lang="en-US" smtClean="0"/>
              <a:t>Must conduct a thorough inspection for the presence, location and condition of asbestos containing building materials.</a:t>
            </a:r>
          </a:p>
          <a:p>
            <a:pPr eaLnBrk="1" hangingPunct="1"/>
            <a:r>
              <a:rPr lang="en-US" smtClean="0"/>
              <a:t>Inspections must be conducted by qualified Asbestos Inspectors in accordance with State and Federal law.</a:t>
            </a:r>
          </a:p>
          <a:p>
            <a:pPr eaLnBrk="1" hangingPunct="1">
              <a:buFontTx/>
              <a:buNone/>
            </a:pPr>
            <a:endParaRPr lang="en-US" smtClean="0"/>
          </a:p>
          <a:p>
            <a:pPr eaLnBrk="1" hangingPunct="1">
              <a:buFontTx/>
              <a:buNone/>
            </a:pPr>
            <a:r>
              <a:rPr lang="en-US" smtClean="0"/>
              <a:t>.</a:t>
            </a:r>
          </a:p>
          <a:p>
            <a:pPr eaLnBrk="1" hangingPunct="1"/>
            <a:endParaRPr lang="en-US" smtClean="0"/>
          </a:p>
        </p:txBody>
      </p:sp>
      <p:sp>
        <p:nvSpPr>
          <p:cNvPr id="29698" name="Title 1"/>
          <p:cNvSpPr>
            <a:spLocks noGrp="1"/>
          </p:cNvSpPr>
          <p:nvPr>
            <p:ph type="title"/>
          </p:nvPr>
        </p:nvSpPr>
        <p:spPr/>
        <p:txBody>
          <a:bodyPr>
            <a:normAutofit fontScale="90000"/>
          </a:bodyPr>
          <a:lstStyle/>
          <a:p>
            <a:pPr eaLnBrk="1" fontAlgn="auto" hangingPunct="1">
              <a:spcAft>
                <a:spcPts val="0"/>
              </a:spcAft>
              <a:defRPr/>
            </a:pPr>
            <a:r>
              <a:rPr lang="en-US" dirty="0" smtClean="0"/>
              <a:t>Renovations of Regulated Facilities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r>
              <a:rPr lang="en-US" smtClean="0"/>
              <a:t>All friable/regulated asbestos that will be impacted by renovation must be removed prior to commencement of renovation activities in accordance with State and Federal law.</a:t>
            </a:r>
          </a:p>
          <a:p>
            <a:pPr eaLnBrk="1" hangingPunct="1"/>
            <a:r>
              <a:rPr lang="en-US" smtClean="0"/>
              <a:t>Notification must be submitted to EPA at least 10 working days prior to commencement of the asbestos removal.</a:t>
            </a:r>
          </a:p>
        </p:txBody>
      </p:sp>
      <p:sp>
        <p:nvSpPr>
          <p:cNvPr id="30722" name="Title 1"/>
          <p:cNvSpPr>
            <a:spLocks noGrp="1"/>
          </p:cNvSpPr>
          <p:nvPr>
            <p:ph type="title"/>
          </p:nvPr>
        </p:nvSpPr>
        <p:spPr/>
        <p:txBody>
          <a:bodyPr/>
          <a:lstStyle/>
          <a:p>
            <a:pPr eaLnBrk="1" fontAlgn="auto" hangingPunct="1">
              <a:spcAft>
                <a:spcPts val="0"/>
              </a:spcAft>
              <a:defRPr/>
            </a:pPr>
            <a:r>
              <a:rPr lang="en-US" dirty="0" smtClean="0"/>
              <a:t>Renovation Cont.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eaLnBrk="1" hangingPunct="1"/>
            <a:r>
              <a:rPr lang="en-US" smtClean="0"/>
              <a:t>Unlike demolition, </a:t>
            </a:r>
            <a:r>
              <a:rPr lang="en-US" b="1" smtClean="0"/>
              <a:t>notification is not required</a:t>
            </a:r>
            <a:r>
              <a:rPr lang="en-US" smtClean="0"/>
              <a:t> </a:t>
            </a:r>
            <a:r>
              <a:rPr lang="en-US" i="1" smtClean="0"/>
              <a:t>unless</a:t>
            </a:r>
            <a:r>
              <a:rPr lang="en-US" smtClean="0"/>
              <a:t> friable/regulated asbestos is being removed in quantities greater than 160sf or 260lf on pipes.</a:t>
            </a:r>
          </a:p>
          <a:p>
            <a:pPr eaLnBrk="1" hangingPunct="1">
              <a:buFontTx/>
              <a:buNone/>
            </a:pPr>
            <a:r>
              <a:rPr lang="en-US" smtClean="0"/>
              <a:t> </a:t>
            </a:r>
          </a:p>
        </p:txBody>
      </p:sp>
      <p:sp>
        <p:nvSpPr>
          <p:cNvPr id="31746" name="Title 1"/>
          <p:cNvSpPr>
            <a:spLocks noGrp="1"/>
          </p:cNvSpPr>
          <p:nvPr>
            <p:ph type="title"/>
          </p:nvPr>
        </p:nvSpPr>
        <p:spPr/>
        <p:txBody>
          <a:bodyPr/>
          <a:lstStyle/>
          <a:p>
            <a:pPr eaLnBrk="1" fontAlgn="auto" hangingPunct="1">
              <a:spcAft>
                <a:spcPts val="0"/>
              </a:spcAft>
              <a:defRPr/>
            </a:pPr>
            <a:r>
              <a:rPr lang="en-US" dirty="0" smtClean="0"/>
              <a:t>Renovations Cont.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US" smtClean="0"/>
              <a:t>National Emission Standard for Hazardous Air Pollutants</a:t>
            </a:r>
          </a:p>
          <a:p>
            <a:pPr eaLnBrk="1" hangingPunct="1"/>
            <a:r>
              <a:rPr lang="en-US" smtClean="0"/>
              <a:t>40 CFR Part 61</a:t>
            </a:r>
          </a:p>
        </p:txBody>
      </p:sp>
      <p:sp>
        <p:nvSpPr>
          <p:cNvPr id="4098" name="Title 1"/>
          <p:cNvSpPr>
            <a:spLocks noGrp="1"/>
          </p:cNvSpPr>
          <p:nvPr>
            <p:ph type="title"/>
          </p:nvPr>
        </p:nvSpPr>
        <p:spPr/>
        <p:txBody>
          <a:bodyPr/>
          <a:lstStyle/>
          <a:p>
            <a:pPr eaLnBrk="1" fontAlgn="auto" hangingPunct="1">
              <a:spcAft>
                <a:spcPts val="0"/>
              </a:spcAft>
              <a:defRPr/>
            </a:pPr>
            <a:r>
              <a:rPr lang="en-US" dirty="0" smtClean="0"/>
              <a:t>NESHAP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eaLnBrk="1" hangingPunct="1"/>
            <a:r>
              <a:rPr lang="en-US" dirty="0" smtClean="0"/>
              <a:t>Burn permit application must be submitted to IEPA.</a:t>
            </a:r>
          </a:p>
          <a:p>
            <a:pPr eaLnBrk="1" hangingPunct="1"/>
            <a:r>
              <a:rPr lang="en-US" dirty="0" smtClean="0"/>
              <a:t>Inspection of the facility for the presence and location of asbestos must be conducted and all asbestos must be removed prior to the burn.</a:t>
            </a:r>
          </a:p>
          <a:p>
            <a:pPr eaLnBrk="1" hangingPunct="1"/>
            <a:r>
              <a:rPr lang="en-US" dirty="0" smtClean="0"/>
              <a:t>Notification for demolition must be submitted 10 Working Days (14 calendar days) prior to the burn.</a:t>
            </a:r>
          </a:p>
        </p:txBody>
      </p:sp>
      <p:sp>
        <p:nvSpPr>
          <p:cNvPr id="32770" name="Title 1"/>
          <p:cNvSpPr>
            <a:spLocks noGrp="1"/>
          </p:cNvSpPr>
          <p:nvPr>
            <p:ph type="title"/>
          </p:nvPr>
        </p:nvSpPr>
        <p:spPr/>
        <p:txBody>
          <a:bodyPr>
            <a:normAutofit fontScale="90000"/>
          </a:bodyPr>
          <a:lstStyle/>
          <a:p>
            <a:pPr eaLnBrk="1" fontAlgn="auto" hangingPunct="1">
              <a:spcAft>
                <a:spcPts val="0"/>
              </a:spcAft>
              <a:defRPr/>
            </a:pPr>
            <a:r>
              <a:rPr lang="en-US" dirty="0" smtClean="0"/>
              <a:t>Fire Safety Training &amp; Open Burning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pPr eaLnBrk="1" fontAlgn="auto" hangingPunct="1">
              <a:spcAft>
                <a:spcPts val="0"/>
              </a:spcAft>
              <a:defRPr/>
            </a:pPr>
            <a:r>
              <a:rPr lang="en-US" dirty="0" smtClean="0"/>
              <a:t>Illegal Open Burning</a:t>
            </a:r>
          </a:p>
        </p:txBody>
      </p:sp>
      <p:pic>
        <p:nvPicPr>
          <p:cNvPr id="40963" name="Content Placeholder 3" descr="AGG011142001~11142001-013.JPG"/>
          <p:cNvPicPr>
            <a:picLocks noGrp="1" noChangeAspect="1"/>
          </p:cNvPicPr>
          <p:nvPr>
            <p:ph idx="4294967295"/>
          </p:nvPr>
        </p:nvPicPr>
        <p:blipFill>
          <a:blip r:embed="rId2" cstate="print"/>
          <a:srcRect/>
          <a:stretch>
            <a:fillRect/>
          </a:stretch>
        </p:blipFill>
        <p:spPr>
          <a:xfrm>
            <a:off x="0" y="1828800"/>
            <a:ext cx="7848600" cy="4267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5" descr="AGG011142001~11142001-005.JPG"/>
          <p:cNvPicPr>
            <a:picLocks noGrp="1" noChangeAspect="1"/>
          </p:cNvPicPr>
          <p:nvPr>
            <p:ph idx="1"/>
          </p:nvPr>
        </p:nvPicPr>
        <p:blipFill>
          <a:blip r:embed="rId2" cstate="print"/>
          <a:srcRect/>
          <a:stretch>
            <a:fillRect/>
          </a:stretch>
        </p:blipFill>
        <p:spPr>
          <a:xfrm>
            <a:off x="1554163" y="1481138"/>
            <a:ext cx="6035675" cy="4525962"/>
          </a:xfrm>
        </p:spPr>
      </p:pic>
      <p:sp>
        <p:nvSpPr>
          <p:cNvPr id="34818" name="Title 1"/>
          <p:cNvSpPr>
            <a:spLocks noGrp="1"/>
          </p:cNvSpPr>
          <p:nvPr>
            <p:ph type="title"/>
          </p:nvPr>
        </p:nvSpPr>
        <p:spPr/>
        <p:txBody>
          <a:bodyPr/>
          <a:lstStyle/>
          <a:p>
            <a:pPr eaLnBrk="1" fontAlgn="auto" hangingPunct="1">
              <a:spcAft>
                <a:spcPts val="0"/>
              </a:spcAft>
              <a:defRPr/>
            </a:pPr>
            <a:r>
              <a:rPr lang="en-US" dirty="0" smtClean="0"/>
              <a:t>Open Burning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descr="AGG011142001~11142001-019.JPG"/>
          <p:cNvPicPr>
            <a:picLocks noGrp="1" noChangeAspect="1"/>
          </p:cNvPicPr>
          <p:nvPr>
            <p:ph idx="1"/>
          </p:nvPr>
        </p:nvPicPr>
        <p:blipFill>
          <a:blip r:embed="rId2" cstate="print"/>
          <a:srcRect/>
          <a:stretch>
            <a:fillRect/>
          </a:stretch>
        </p:blipFill>
        <p:spPr>
          <a:xfrm>
            <a:off x="1554163" y="1481138"/>
            <a:ext cx="6035675" cy="4525962"/>
          </a:xfrm>
        </p:spPr>
      </p:pic>
      <p:sp>
        <p:nvSpPr>
          <p:cNvPr id="35842" name="Title 1"/>
          <p:cNvSpPr>
            <a:spLocks noGrp="1"/>
          </p:cNvSpPr>
          <p:nvPr>
            <p:ph type="title"/>
          </p:nvPr>
        </p:nvSpPr>
        <p:spPr/>
        <p:txBody>
          <a:bodyPr>
            <a:normAutofit fontScale="90000"/>
          </a:bodyPr>
          <a:lstStyle/>
          <a:p>
            <a:pPr eaLnBrk="1" fontAlgn="auto" hangingPunct="1">
              <a:spcAft>
                <a:spcPts val="0"/>
              </a:spcAft>
              <a:defRPr/>
            </a:pPr>
            <a:r>
              <a:rPr lang="en-US" dirty="0" smtClean="0"/>
              <a:t>Open Burning OF Demolition Debris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pPr eaLnBrk="1" hangingPunct="1"/>
            <a:r>
              <a:rPr lang="en-US" smtClean="0"/>
              <a:t>Federal Occupation Safety and Health Administration  (OHSA)</a:t>
            </a:r>
          </a:p>
          <a:p>
            <a:pPr eaLnBrk="1" hangingPunct="1"/>
            <a:r>
              <a:rPr lang="en-US" smtClean="0"/>
              <a:t>Commercial and Public Building Act  (IDPH)</a:t>
            </a:r>
          </a:p>
          <a:p>
            <a:pPr eaLnBrk="1" hangingPunct="1">
              <a:buFontTx/>
              <a:buNone/>
            </a:pPr>
            <a:endParaRPr lang="en-US" smtClean="0"/>
          </a:p>
        </p:txBody>
      </p:sp>
      <p:sp>
        <p:nvSpPr>
          <p:cNvPr id="36866" name="Title 1"/>
          <p:cNvSpPr>
            <a:spLocks noGrp="1"/>
          </p:cNvSpPr>
          <p:nvPr>
            <p:ph type="title"/>
          </p:nvPr>
        </p:nvSpPr>
        <p:spPr/>
        <p:txBody>
          <a:bodyPr/>
          <a:lstStyle/>
          <a:p>
            <a:pPr eaLnBrk="1" fontAlgn="auto" hangingPunct="1">
              <a:spcAft>
                <a:spcPts val="0"/>
              </a:spcAft>
              <a:defRPr/>
            </a:pPr>
            <a:r>
              <a:rPr lang="en-US" dirty="0" smtClean="0"/>
              <a:t>Other Asbestos Regulations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pPr eaLnBrk="1" hangingPunct="1"/>
            <a:r>
              <a:rPr lang="en-US" smtClean="0"/>
              <a:t>Worker Protection</a:t>
            </a:r>
          </a:p>
          <a:p>
            <a:pPr eaLnBrk="1" hangingPunct="1"/>
            <a:r>
              <a:rPr lang="en-US" smtClean="0"/>
              <a:t>Employee Training</a:t>
            </a:r>
          </a:p>
          <a:p>
            <a:pPr eaLnBrk="1" hangingPunct="1"/>
            <a:r>
              <a:rPr lang="en-US" smtClean="0"/>
              <a:t>Medical Monitoring for Employees</a:t>
            </a:r>
          </a:p>
          <a:p>
            <a:pPr eaLnBrk="1" hangingPunct="1"/>
            <a:endParaRPr lang="en-US" smtClean="0"/>
          </a:p>
        </p:txBody>
      </p:sp>
      <p:sp>
        <p:nvSpPr>
          <p:cNvPr id="37890" name="Title 1"/>
          <p:cNvSpPr>
            <a:spLocks noGrp="1"/>
          </p:cNvSpPr>
          <p:nvPr>
            <p:ph type="title"/>
          </p:nvPr>
        </p:nvSpPr>
        <p:spPr/>
        <p:txBody>
          <a:bodyPr/>
          <a:lstStyle/>
          <a:p>
            <a:pPr eaLnBrk="1" fontAlgn="auto" hangingPunct="1">
              <a:spcAft>
                <a:spcPts val="0"/>
              </a:spcAft>
              <a:defRPr/>
            </a:pPr>
            <a:r>
              <a:rPr lang="en-US" dirty="0" smtClean="0"/>
              <a:t>OSHA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pPr eaLnBrk="1" hangingPunct="1"/>
            <a:r>
              <a:rPr lang="en-US" smtClean="0"/>
              <a:t>Regulates all friable and non-friable asbestos projects in quantities greater than 3 SF/LF up to 160 SF/260 LF.</a:t>
            </a:r>
          </a:p>
          <a:p>
            <a:pPr eaLnBrk="1" hangingPunct="1"/>
            <a:r>
              <a:rPr lang="en-US" smtClean="0"/>
              <a:t>Requires a 2 day notification for all friable and non friable projects from 3 SF/LF up to 160/260 LF in Commercial and Public Facilities</a:t>
            </a:r>
          </a:p>
          <a:p>
            <a:pPr eaLnBrk="1" hangingPunct="1"/>
            <a:r>
              <a:rPr lang="en-US" smtClean="0"/>
              <a:t>Notifications can be faxed and there is no fee.</a:t>
            </a:r>
          </a:p>
        </p:txBody>
      </p:sp>
      <p:sp>
        <p:nvSpPr>
          <p:cNvPr id="38914" name="Title 1"/>
          <p:cNvSpPr>
            <a:spLocks noGrp="1"/>
          </p:cNvSpPr>
          <p:nvPr>
            <p:ph type="title"/>
          </p:nvPr>
        </p:nvSpPr>
        <p:spPr/>
        <p:txBody>
          <a:bodyPr/>
          <a:lstStyle/>
          <a:p>
            <a:pPr eaLnBrk="1" fontAlgn="auto" hangingPunct="1">
              <a:spcAft>
                <a:spcPts val="0"/>
              </a:spcAft>
              <a:defRPr/>
            </a:pPr>
            <a:r>
              <a:rPr lang="en-US" dirty="0" smtClean="0"/>
              <a:t>IDPH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4"/>
          <p:cNvSpPr>
            <a:spLocks noGrp="1"/>
          </p:cNvSpPr>
          <p:nvPr>
            <p:ph idx="1"/>
          </p:nvPr>
        </p:nvSpPr>
        <p:spPr/>
        <p:txBody>
          <a:bodyPr/>
          <a:lstStyle/>
          <a:p>
            <a:pPr eaLnBrk="1" hangingPunct="1">
              <a:buFontTx/>
              <a:buNone/>
            </a:pPr>
            <a:r>
              <a:rPr lang="en-US" smtClean="0"/>
              <a:t>				</a:t>
            </a:r>
          </a:p>
          <a:p>
            <a:pPr eaLnBrk="1" hangingPunct="1">
              <a:buFontTx/>
              <a:buNone/>
            </a:pPr>
            <a:r>
              <a:rPr lang="en-US" smtClean="0"/>
              <a:t>				</a:t>
            </a:r>
            <a:r>
              <a:rPr lang="en-US" b="1" smtClean="0"/>
              <a:t>Telephone</a:t>
            </a:r>
          </a:p>
          <a:p>
            <a:pPr eaLnBrk="1" hangingPunct="1">
              <a:buFontTx/>
              <a:buNone/>
            </a:pPr>
            <a:r>
              <a:rPr lang="en-US" smtClean="0"/>
              <a:t>				217/782-3517</a:t>
            </a:r>
          </a:p>
          <a:p>
            <a:pPr eaLnBrk="1" hangingPunct="1">
              <a:buFontTx/>
              <a:buNone/>
            </a:pPr>
            <a:endParaRPr lang="en-US" smtClean="0"/>
          </a:p>
          <a:p>
            <a:pPr eaLnBrk="1" hangingPunct="1">
              <a:buFontTx/>
              <a:buNone/>
            </a:pPr>
            <a:r>
              <a:rPr lang="en-US" smtClean="0"/>
              <a:t>				</a:t>
            </a:r>
            <a:r>
              <a:rPr lang="en-US" b="1" smtClean="0"/>
              <a:t>Website</a:t>
            </a:r>
          </a:p>
          <a:p>
            <a:pPr eaLnBrk="1" hangingPunct="1">
              <a:buFontTx/>
              <a:buNone/>
            </a:pPr>
            <a:r>
              <a:rPr lang="en-US" smtClean="0">
                <a:hlinkClick r:id="rId2"/>
              </a:rPr>
              <a:t>	www.idph.state.il.us/envhealth/asbestos</a:t>
            </a:r>
            <a:r>
              <a:rPr lang="en-US" smtClean="0"/>
              <a:t> </a:t>
            </a:r>
          </a:p>
        </p:txBody>
      </p:sp>
      <p:sp>
        <p:nvSpPr>
          <p:cNvPr id="39938" name="Title 3"/>
          <p:cNvSpPr>
            <a:spLocks noGrp="1"/>
          </p:cNvSpPr>
          <p:nvPr>
            <p:ph type="title"/>
          </p:nvPr>
        </p:nvSpPr>
        <p:spPr/>
        <p:txBody>
          <a:bodyPr/>
          <a:lstStyle/>
          <a:p>
            <a:pPr eaLnBrk="1" fontAlgn="auto" hangingPunct="1">
              <a:spcAft>
                <a:spcPts val="0"/>
              </a:spcAft>
              <a:defRPr/>
            </a:pPr>
            <a:r>
              <a:rPr lang="en-US" dirty="0" smtClean="0"/>
              <a:t>IDPH Questions?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1676400"/>
            <a:ext cx="8229600" cy="4525963"/>
          </a:xfrm>
        </p:spPr>
        <p:txBody>
          <a:bodyPr/>
          <a:lstStyle/>
          <a:p>
            <a:pPr eaLnBrk="1" hangingPunct="1"/>
            <a:r>
              <a:rPr lang="en-US" smtClean="0"/>
              <a:t>Persons who knowingly violate subsection (c) of 40 CFR 61.145 can be charged with a Class 4 felony and are subject to a maximum fine of $25,000.00 per day. </a:t>
            </a:r>
          </a:p>
          <a:p>
            <a:pPr eaLnBrk="1" hangingPunct="1"/>
            <a:r>
              <a:rPr lang="en-US" smtClean="0"/>
              <a:t>Open dumping of demolition debris exceeding 250 cubic feet is also a class 4 felony.</a:t>
            </a:r>
          </a:p>
        </p:txBody>
      </p:sp>
      <p:sp>
        <p:nvSpPr>
          <p:cNvPr id="40962" name="Title 1"/>
          <p:cNvSpPr>
            <a:spLocks noGrp="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dirty="0" smtClean="0"/>
              <a:t>Illegal/Criminal Removal of Asbestos/Open Dumping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eaLnBrk="1" hangingPunct="1"/>
            <a:r>
              <a:rPr lang="en-US" dirty="0" smtClean="0"/>
              <a:t>415 ILCS5/44.1 Allows forfeiture of profits and vehicles</a:t>
            </a:r>
          </a:p>
          <a:p>
            <a:pPr eaLnBrk="1" hangingPunct="1"/>
            <a:r>
              <a:rPr lang="en-US" dirty="0" smtClean="0"/>
              <a:t>Any person who knowingly makes a false, fictitious, or fraudulent material statement, orally or in writing, to the Illinois EPA commits a Class 4 felony.  A second or subsequent offense after conviction is a Class 3 felony.  (415 ILCS 5/44(h)).</a:t>
            </a:r>
          </a:p>
        </p:txBody>
      </p:sp>
      <p:sp>
        <p:nvSpPr>
          <p:cNvPr id="41986" name="Title 1"/>
          <p:cNvSpPr>
            <a:spLocks noGrp="1"/>
          </p:cNvSpPr>
          <p:nvPr>
            <p:ph type="title"/>
          </p:nvPr>
        </p:nvSpPr>
        <p:spPr/>
        <p:txBody>
          <a:bodyPr/>
          <a:lstStyle/>
          <a:p>
            <a:pPr eaLnBrk="1" fontAlgn="auto" hangingPunct="1">
              <a:spcAft>
                <a:spcPts val="0"/>
              </a:spcAft>
              <a:defRPr/>
            </a:pPr>
            <a:r>
              <a:rPr lang="en-US" dirty="0" smtClean="0"/>
              <a:t>Criminal Continued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US" dirty="0" smtClean="0"/>
              <a:t>Federal Regulation since 1990.</a:t>
            </a:r>
          </a:p>
          <a:p>
            <a:pPr eaLnBrk="1" hangingPunct="1"/>
            <a:r>
              <a:rPr lang="en-US" dirty="0" smtClean="0"/>
              <a:t>Part of the Clean Air Act.</a:t>
            </a:r>
          </a:p>
          <a:p>
            <a:pPr eaLnBrk="1" hangingPunct="1"/>
            <a:r>
              <a:rPr lang="en-US" dirty="0" smtClean="0"/>
              <a:t>Requires inspections for asbestos.</a:t>
            </a:r>
          </a:p>
          <a:p>
            <a:pPr eaLnBrk="1" hangingPunct="1"/>
            <a:r>
              <a:rPr lang="en-US" dirty="0" smtClean="0"/>
              <a:t>Requires notification to EPA. </a:t>
            </a:r>
          </a:p>
          <a:p>
            <a:pPr eaLnBrk="1" hangingPunct="1"/>
            <a:r>
              <a:rPr lang="en-US" dirty="0" smtClean="0"/>
              <a:t>Regulates the removal of </a:t>
            </a:r>
            <a:r>
              <a:rPr lang="en-US" i="1" dirty="0" smtClean="0"/>
              <a:t>friable</a:t>
            </a:r>
            <a:r>
              <a:rPr lang="en-US" dirty="0" smtClean="0"/>
              <a:t> asbestos in </a:t>
            </a:r>
            <a:r>
              <a:rPr lang="en-US" i="1" dirty="0" smtClean="0"/>
              <a:t>regulated </a:t>
            </a:r>
            <a:r>
              <a:rPr lang="en-US" i="1" smtClean="0"/>
              <a:t>facilities </a:t>
            </a:r>
            <a:r>
              <a:rPr lang="en-US" smtClean="0"/>
              <a:t>when quantities </a:t>
            </a:r>
            <a:r>
              <a:rPr lang="en-US" dirty="0" smtClean="0"/>
              <a:t>are at least 160sf  of surfacing material or 260lf on pipes.</a:t>
            </a:r>
          </a:p>
          <a:p>
            <a:pPr eaLnBrk="1" hangingPunct="1"/>
            <a:endParaRPr lang="en-US" dirty="0" smtClean="0"/>
          </a:p>
        </p:txBody>
      </p:sp>
      <p:sp>
        <p:nvSpPr>
          <p:cNvPr id="5122" name="Title 1"/>
          <p:cNvSpPr>
            <a:spLocks noGrp="1"/>
          </p:cNvSpPr>
          <p:nvPr>
            <p:ph type="title"/>
          </p:nvPr>
        </p:nvSpPr>
        <p:spPr/>
        <p:txBody>
          <a:bodyPr/>
          <a:lstStyle/>
          <a:p>
            <a:pPr eaLnBrk="1" fontAlgn="auto" hangingPunct="1">
              <a:spcAft>
                <a:spcPts val="0"/>
              </a:spcAft>
              <a:defRPr/>
            </a:pPr>
            <a:r>
              <a:rPr lang="en-US" dirty="0" smtClean="0"/>
              <a:t>NESHAP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AGG09029003~09029003-00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011" name="Title 2"/>
          <p:cNvSpPr>
            <a:spLocks noGrp="1"/>
          </p:cNvSpPr>
          <p:nvPr>
            <p:ph type="title"/>
          </p:nvPr>
        </p:nvSpPr>
        <p:spPr/>
        <p:txBody>
          <a:bodyPr/>
          <a:lstStyle/>
          <a:p>
            <a:pPr eaLnBrk="1" fontAlgn="auto" hangingPunct="1">
              <a:spcAft>
                <a:spcPts val="0"/>
              </a:spcAft>
              <a:defRPr/>
            </a:pPr>
            <a:r>
              <a:rPr lang="en-US" dirty="0" smtClean="0">
                <a:solidFill>
                  <a:srgbClr val="FFFF00"/>
                </a:solidFill>
              </a:rPr>
              <a:t>Improper Asbestos Removal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P5200103.JPG"/>
          <p:cNvPicPr>
            <a:picLocks noChangeAspect="1"/>
          </p:cNvPicPr>
          <p:nvPr/>
        </p:nvPicPr>
        <p:blipFill>
          <a:blip r:embed="rId2" cstate="print"/>
          <a:srcRect/>
          <a:stretch>
            <a:fillRect/>
          </a:stretch>
        </p:blipFill>
        <p:spPr bwMode="auto">
          <a:xfrm>
            <a:off x="838200" y="457200"/>
            <a:ext cx="8305800" cy="5715000"/>
          </a:xfrm>
          <a:prstGeom prst="rect">
            <a:avLst/>
          </a:prstGeom>
          <a:noFill/>
          <a:ln w="9525">
            <a:noFill/>
            <a:miter lim="800000"/>
            <a:headEnd/>
            <a:tailEnd/>
          </a:ln>
        </p:spPr>
      </p:pic>
      <p:sp>
        <p:nvSpPr>
          <p:cNvPr id="44035" name="Title 2"/>
          <p:cNvSpPr>
            <a:spLocks noGrp="1"/>
          </p:cNvSpPr>
          <p:nvPr>
            <p:ph type="title"/>
          </p:nvPr>
        </p:nvSpPr>
        <p:spPr/>
        <p:txBody>
          <a:bodyPr/>
          <a:lstStyle/>
          <a:p>
            <a:pPr eaLnBrk="1" fontAlgn="auto" hangingPunct="1">
              <a:spcAft>
                <a:spcPts val="0"/>
              </a:spcAft>
              <a:defRPr/>
            </a:pPr>
            <a:r>
              <a:rPr lang="en-US" dirty="0" smtClean="0">
                <a:solidFill>
                  <a:srgbClr val="FFFF00"/>
                </a:solidFill>
              </a:rPr>
              <a:t>Improper Asbestos Removal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fontAlgn="auto" hangingPunct="1">
              <a:spcAft>
                <a:spcPts val="0"/>
              </a:spcAft>
              <a:defRPr/>
            </a:pPr>
            <a:r>
              <a:rPr lang="en-US" dirty="0" smtClean="0"/>
              <a:t>Open Dumping of Asbestos</a:t>
            </a:r>
          </a:p>
        </p:txBody>
      </p:sp>
      <p:pic>
        <p:nvPicPr>
          <p:cNvPr id="52227" name="Content Placeholder 5" descr="AGG003272003~03272003-015.JPG"/>
          <p:cNvPicPr>
            <a:picLocks noChangeAspect="1"/>
          </p:cNvPicPr>
          <p:nvPr/>
        </p:nvPicPr>
        <p:blipFill>
          <a:blip r:embed="rId2" cstate="print"/>
          <a:srcRect/>
          <a:stretch>
            <a:fillRect/>
          </a:stretch>
        </p:blipFill>
        <p:spPr bwMode="auto">
          <a:xfrm>
            <a:off x="685800" y="1600200"/>
            <a:ext cx="7848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AGG012172002~12172002-00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6083" name="Title 2"/>
          <p:cNvSpPr>
            <a:spLocks noGrp="1"/>
          </p:cNvSpPr>
          <p:nvPr>
            <p:ph type="title"/>
          </p:nvPr>
        </p:nvSpPr>
        <p:spPr>
          <a:xfrm>
            <a:off x="0" y="0"/>
            <a:ext cx="8229600" cy="1143000"/>
          </a:xfrm>
        </p:spPr>
        <p:txBody>
          <a:bodyPr>
            <a:normAutofit fontScale="90000"/>
          </a:bodyPr>
          <a:lstStyle/>
          <a:p>
            <a:pPr eaLnBrk="1" fontAlgn="auto" hangingPunct="1">
              <a:spcAft>
                <a:spcPts val="0"/>
              </a:spcAft>
              <a:defRPr/>
            </a:pPr>
            <a:r>
              <a:rPr lang="en-US" dirty="0" smtClean="0">
                <a:solidFill>
                  <a:srgbClr val="FFFF00"/>
                </a:solidFill>
              </a:rPr>
              <a:t>Open Dumping of Asbestos Pipe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Asbestos 8.jpg"/>
          <p:cNvPicPr>
            <a:picLocks noChangeAspect="1"/>
          </p:cNvPicPr>
          <p:nvPr/>
        </p:nvPicPr>
        <p:blipFill>
          <a:blip r:embed="rId2" cstate="print"/>
          <a:srcRect/>
          <a:stretch>
            <a:fillRect/>
          </a:stretch>
        </p:blipFill>
        <p:spPr bwMode="auto">
          <a:xfrm>
            <a:off x="990600" y="0"/>
            <a:ext cx="678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Asbestos 5.jpg"/>
          <p:cNvPicPr>
            <a:picLocks noChangeAspect="1"/>
          </p:cNvPicPr>
          <p:nvPr/>
        </p:nvPicPr>
        <p:blipFill>
          <a:blip r:embed="rId2" cstate="print"/>
          <a:srcRect/>
          <a:stretch>
            <a:fillRect/>
          </a:stretch>
        </p:blipFill>
        <p:spPr bwMode="auto">
          <a:xfrm>
            <a:off x="1752600" y="0"/>
            <a:ext cx="556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Asbestos 4.jpg"/>
          <p:cNvPicPr>
            <a:picLocks noChangeAspect="1"/>
          </p:cNvPicPr>
          <p:nvPr/>
        </p:nvPicPr>
        <p:blipFill>
          <a:blip r:embed="rId2" cstate="print"/>
          <a:srcRect/>
          <a:stretch>
            <a:fillRect/>
          </a:stretch>
        </p:blipFill>
        <p:spPr bwMode="auto">
          <a:xfrm>
            <a:off x="1828800" y="0"/>
            <a:ext cx="533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eaLnBrk="1" hangingPunct="1"/>
            <a:r>
              <a:rPr lang="en-US" dirty="0" smtClean="0"/>
              <a:t>Telephone:  217/785-2011</a:t>
            </a:r>
          </a:p>
          <a:p>
            <a:pPr eaLnBrk="1" hangingPunct="1"/>
            <a:r>
              <a:rPr lang="en-US" dirty="0" smtClean="0"/>
              <a:t>Fax:  217/782-1875</a:t>
            </a:r>
          </a:p>
          <a:p>
            <a:pPr eaLnBrk="1" hangingPunct="1"/>
            <a:r>
              <a:rPr lang="en-US" dirty="0" smtClean="0"/>
              <a:t>Web Site:  </a:t>
            </a:r>
            <a:r>
              <a:rPr lang="en-US" dirty="0" smtClean="0">
                <a:hlinkClick r:id="rId2"/>
              </a:rPr>
              <a:t>www.epa.state.il.us/air/asbestos</a:t>
            </a:r>
            <a:r>
              <a:rPr lang="en-US" dirty="0" smtClean="0"/>
              <a:t> </a:t>
            </a:r>
          </a:p>
        </p:txBody>
      </p:sp>
      <p:sp>
        <p:nvSpPr>
          <p:cNvPr id="51202" name="Rectangle 2"/>
          <p:cNvSpPr>
            <a:spLocks noGrp="1" noChangeArrowheads="1"/>
          </p:cNvSpPr>
          <p:nvPr>
            <p:ph type="title"/>
          </p:nvPr>
        </p:nvSpPr>
        <p:spPr/>
        <p:txBody>
          <a:bodyPr/>
          <a:lstStyle/>
          <a:p>
            <a:pPr eaLnBrk="1" fontAlgn="auto" hangingPunct="1">
              <a:spcAft>
                <a:spcPts val="0"/>
              </a:spcAft>
              <a:defRPr/>
            </a:pPr>
            <a:r>
              <a:rPr lang="en-US" dirty="0" smtClean="0"/>
              <a:t>For Additional Information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sz="half" idx="4294967295"/>
          </p:nvPr>
        </p:nvSpPr>
        <p:spPr>
          <a:xfrm>
            <a:off x="0" y="1600200"/>
            <a:ext cx="4038600" cy="4525963"/>
          </a:xfrm>
        </p:spPr>
        <p:txBody>
          <a:bodyPr/>
          <a:lstStyle/>
          <a:p>
            <a:pPr algn="ctr" eaLnBrk="1" hangingPunct="1">
              <a:buFontTx/>
              <a:buNone/>
            </a:pPr>
            <a:r>
              <a:rPr lang="en-US" sz="4000" smtClean="0"/>
              <a:t>Any Questions?</a:t>
            </a:r>
          </a:p>
        </p:txBody>
      </p:sp>
      <p:pic>
        <p:nvPicPr>
          <p:cNvPr id="59395" name="Picture 7" descr="MMj02951680000[1]"/>
          <p:cNvPicPr>
            <a:picLocks noGrp="1" noChangeAspect="1" noChangeArrowheads="1" noCrop="1"/>
          </p:cNvPicPr>
          <p:nvPr>
            <p:ph type="media" sz="half" idx="4294967295"/>
          </p:nvPr>
        </p:nvPicPr>
        <p:blipFill>
          <a:blip r:embed="rId2" cstate="print"/>
          <a:srcRect/>
          <a:stretch>
            <a:fillRect/>
          </a:stretch>
        </p:blipFill>
        <p:spPr>
          <a:xfrm>
            <a:off x="4191000" y="2895600"/>
            <a:ext cx="4114800" cy="3124200"/>
          </a:xfrm>
        </p:spPr>
      </p:pic>
      <p:sp>
        <p:nvSpPr>
          <p:cNvPr id="59396" name="Text Box 4"/>
          <p:cNvSpPr txBox="1">
            <a:spLocks noChangeArrowheads="1"/>
          </p:cNvSpPr>
          <p:nvPr/>
        </p:nvSpPr>
        <p:spPr bwMode="auto">
          <a:xfrm>
            <a:off x="0" y="3276600"/>
            <a:ext cx="184150" cy="701675"/>
          </a:xfrm>
          <a:prstGeom prst="rect">
            <a:avLst/>
          </a:prstGeom>
          <a:noFill/>
          <a:ln w="9525">
            <a:noFill/>
            <a:miter lim="800000"/>
            <a:headEnd/>
            <a:tailEnd/>
          </a:ln>
        </p:spPr>
        <p:txBody>
          <a:bodyPr wrap="none">
            <a:spAutoFit/>
          </a:bodyPr>
          <a:lstStyle/>
          <a:p>
            <a:endParaRPr lang="en-US" sz="40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MMj03368900000[1]"/>
          <p:cNvPicPr>
            <a:picLocks noGrp="1" noChangeAspect="1" noChangeArrowheads="1" noCrop="1"/>
          </p:cNvPicPr>
          <p:nvPr>
            <p:ph sz="quarter" idx="4294967295"/>
          </p:nvPr>
        </p:nvPicPr>
        <p:blipFill>
          <a:blip r:embed="rId2" cstate="print"/>
          <a:srcRect/>
          <a:stretch>
            <a:fillRect/>
          </a:stretch>
        </p:blipFill>
        <p:spPr>
          <a:xfrm>
            <a:off x="8382000" y="1676400"/>
            <a:ext cx="762000" cy="781050"/>
          </a:xfrm>
        </p:spPr>
      </p:pic>
      <p:sp>
        <p:nvSpPr>
          <p:cNvPr id="60419" name="Rectangle 3"/>
          <p:cNvSpPr>
            <a:spLocks noGrp="1" noChangeArrowheads="1"/>
          </p:cNvSpPr>
          <p:nvPr>
            <p:ph type="body" sz="half" idx="4294967295"/>
          </p:nvPr>
        </p:nvSpPr>
        <p:spPr>
          <a:xfrm>
            <a:off x="0" y="3938588"/>
            <a:ext cx="8229600" cy="2187575"/>
          </a:xfrm>
        </p:spPr>
        <p:txBody>
          <a:bodyPr/>
          <a:lstStyle/>
          <a:p>
            <a:pPr algn="ctr" eaLnBrk="1" hangingPunct="1">
              <a:buFontTx/>
              <a:buNone/>
            </a:pPr>
            <a:r>
              <a:rPr lang="en-US" sz="4400" smtClean="0"/>
              <a:t>Thank you very much!</a:t>
            </a:r>
          </a:p>
        </p:txBody>
      </p:sp>
      <p:pic>
        <p:nvPicPr>
          <p:cNvPr id="60420" name="Picture 6" descr="logo2.gif"/>
          <p:cNvPicPr>
            <a:picLocks noChangeAspect="1"/>
          </p:cNvPicPr>
          <p:nvPr/>
        </p:nvPicPr>
        <p:blipFill>
          <a:blip r:embed="rId3" cstate="print"/>
          <a:srcRect/>
          <a:stretch>
            <a:fillRect/>
          </a:stretch>
        </p:blipFill>
        <p:spPr bwMode="auto">
          <a:xfrm>
            <a:off x="3352800" y="2438400"/>
            <a:ext cx="18288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eaLnBrk="1" hangingPunct="1"/>
            <a:r>
              <a:rPr lang="en-US" smtClean="0"/>
              <a:t>Institutional</a:t>
            </a:r>
          </a:p>
          <a:p>
            <a:pPr eaLnBrk="1" hangingPunct="1"/>
            <a:r>
              <a:rPr lang="en-US" smtClean="0"/>
              <a:t>Commercial </a:t>
            </a:r>
          </a:p>
          <a:p>
            <a:pPr eaLnBrk="1" hangingPunct="1"/>
            <a:r>
              <a:rPr lang="en-US" smtClean="0"/>
              <a:t>Public</a:t>
            </a:r>
          </a:p>
          <a:p>
            <a:pPr eaLnBrk="1" hangingPunct="1"/>
            <a:r>
              <a:rPr lang="en-US" smtClean="0"/>
              <a:t>Industrial</a:t>
            </a:r>
          </a:p>
          <a:p>
            <a:pPr eaLnBrk="1" hangingPunct="1"/>
            <a:r>
              <a:rPr lang="en-US" smtClean="0"/>
              <a:t>Apartment units greater than 4 units.</a:t>
            </a:r>
          </a:p>
          <a:p>
            <a:pPr eaLnBrk="1" hangingPunct="1"/>
            <a:r>
              <a:rPr lang="en-US" smtClean="0"/>
              <a:t>A group of residential structures under the control of the same owner/operator as part of a larger project.</a:t>
            </a:r>
          </a:p>
        </p:txBody>
      </p:sp>
      <p:sp>
        <p:nvSpPr>
          <p:cNvPr id="6146" name="Title 1"/>
          <p:cNvSpPr>
            <a:spLocks noGrp="1"/>
          </p:cNvSpPr>
          <p:nvPr>
            <p:ph type="title"/>
          </p:nvPr>
        </p:nvSpPr>
        <p:spPr/>
        <p:txBody>
          <a:bodyPr/>
          <a:lstStyle/>
          <a:p>
            <a:pPr eaLnBrk="1" fontAlgn="auto" hangingPunct="1">
              <a:spcAft>
                <a:spcPts val="0"/>
              </a:spcAft>
              <a:defRPr/>
            </a:pPr>
            <a:r>
              <a:rPr lang="en-US" dirty="0" smtClean="0"/>
              <a:t>Regulated Facility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smtClean="0"/>
              <a:t>Farm buildings</a:t>
            </a:r>
          </a:p>
          <a:p>
            <a:pPr eaLnBrk="1" hangingPunct="1"/>
            <a:r>
              <a:rPr lang="en-US" smtClean="0"/>
              <a:t>Any structure previously regulated by the NESHAP is </a:t>
            </a:r>
            <a:r>
              <a:rPr lang="en-US" b="1" u="sng" smtClean="0"/>
              <a:t>not excluded.</a:t>
            </a:r>
          </a:p>
          <a:p>
            <a:pPr eaLnBrk="1" hangingPunct="1"/>
            <a:r>
              <a:rPr lang="en-US" smtClean="0"/>
              <a:t>Residential dwellings used for fire training purposes.</a:t>
            </a:r>
          </a:p>
        </p:txBody>
      </p:sp>
      <p:sp>
        <p:nvSpPr>
          <p:cNvPr id="7170" name="Title 1"/>
          <p:cNvSpPr>
            <a:spLocks noGrp="1"/>
          </p:cNvSpPr>
          <p:nvPr>
            <p:ph type="title"/>
          </p:nvPr>
        </p:nvSpPr>
        <p:spPr/>
        <p:txBody>
          <a:bodyPr/>
          <a:lstStyle/>
          <a:p>
            <a:pPr eaLnBrk="1" fontAlgn="auto" hangingPunct="1">
              <a:spcAft>
                <a:spcPts val="0"/>
              </a:spcAft>
              <a:defRPr/>
            </a:pPr>
            <a:r>
              <a:rPr lang="en-US" dirty="0" smtClean="0"/>
              <a:t>Regulated Facilities (Cont.)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1143000"/>
            <a:ext cx="9144000" cy="5257800"/>
          </a:xfrm>
        </p:spPr>
        <p:txBody>
          <a:bodyPr/>
          <a:lstStyle/>
          <a:p>
            <a:pPr eaLnBrk="1" hangingPunct="1"/>
            <a:r>
              <a:rPr lang="en-US" smtClean="0"/>
              <a:t>“EPA does not consider residential structures that are demolished or renovated as part of a commercial or public project to be exempt from this rule. For example, the demolition of one or more houses as part of an urban renewal project, a highway construction project, or a project to develop a shopping mall, industrial facility, or other private development would be subject to the NESHAP....The owner of a home that renovates his house or demolishes it to construct another house is not to be subject to the NESHAP”. </a:t>
            </a:r>
          </a:p>
          <a:p>
            <a:pPr eaLnBrk="1" hangingPunct="1"/>
            <a:endParaRPr lang="en-US" smtClean="0"/>
          </a:p>
        </p:txBody>
      </p:sp>
      <p:sp>
        <p:nvSpPr>
          <p:cNvPr id="8194" name="Title 1"/>
          <p:cNvSpPr>
            <a:spLocks noGrp="1"/>
          </p:cNvSpPr>
          <p:nvPr>
            <p:ph type="title"/>
          </p:nvPr>
        </p:nvSpPr>
        <p:spPr>
          <a:xfrm>
            <a:off x="457200" y="274638"/>
            <a:ext cx="8229600" cy="944562"/>
          </a:xfrm>
        </p:spPr>
        <p:txBody>
          <a:bodyPr/>
          <a:lstStyle/>
          <a:p>
            <a:pPr eaLnBrk="1" fontAlgn="auto" hangingPunct="1">
              <a:spcAft>
                <a:spcPts val="0"/>
              </a:spcAft>
              <a:defRPr/>
            </a:pPr>
            <a:r>
              <a:rPr lang="en-US" dirty="0" smtClean="0"/>
              <a:t>Residential Facility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smtClean="0"/>
              <a:t>Any material that when dry can be reduced to powder by hand pressure.</a:t>
            </a:r>
          </a:p>
          <a:p>
            <a:pPr eaLnBrk="1" hangingPunct="1"/>
            <a:r>
              <a:rPr lang="en-US" smtClean="0"/>
              <a:t>Nonfriable material that is in poor condition.</a:t>
            </a:r>
          </a:p>
          <a:p>
            <a:pPr eaLnBrk="1" hangingPunct="1"/>
            <a:r>
              <a:rPr lang="en-US" smtClean="0"/>
              <a:t>Nonfriable material that is subjected to sanding, grinding, abrading, sawing, mechanical chipping crumbled pulverized or somehow reduced to powder. </a:t>
            </a:r>
          </a:p>
          <a:p>
            <a:pPr eaLnBrk="1" hangingPunct="1"/>
            <a:endParaRPr lang="en-US" smtClean="0"/>
          </a:p>
        </p:txBody>
      </p:sp>
      <p:sp>
        <p:nvSpPr>
          <p:cNvPr id="9218" name="Title 1"/>
          <p:cNvSpPr>
            <a:spLocks noGrp="1"/>
          </p:cNvSpPr>
          <p:nvPr>
            <p:ph type="title"/>
          </p:nvPr>
        </p:nvSpPr>
        <p:spPr/>
        <p:txBody>
          <a:bodyPr/>
          <a:lstStyle/>
          <a:p>
            <a:pPr eaLnBrk="1" fontAlgn="auto" hangingPunct="1">
              <a:spcAft>
                <a:spcPts val="0"/>
              </a:spcAft>
              <a:defRPr/>
            </a:pPr>
            <a:r>
              <a:rPr lang="en-US" dirty="0" smtClean="0"/>
              <a:t>Friable Material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AGG09212001~09212001-007.jpg"/>
          <p:cNvPicPr>
            <a:picLocks noGrp="1" noChangeAspect="1"/>
          </p:cNvPicPr>
          <p:nvPr>
            <p:ph idx="1"/>
          </p:nvPr>
        </p:nvPicPr>
        <p:blipFill>
          <a:blip r:embed="rId2" cstate="print"/>
          <a:srcRect/>
          <a:stretch>
            <a:fillRect/>
          </a:stretch>
        </p:blipFill>
        <p:spPr>
          <a:xfrm>
            <a:off x="1554163" y="1481138"/>
            <a:ext cx="6035675" cy="4525962"/>
          </a:xfrm>
        </p:spPr>
      </p:pic>
      <p:sp>
        <p:nvSpPr>
          <p:cNvPr id="10242" name="Title 1"/>
          <p:cNvSpPr>
            <a:spLocks noGrp="1"/>
          </p:cNvSpPr>
          <p:nvPr>
            <p:ph type="title"/>
          </p:nvPr>
        </p:nvSpPr>
        <p:spPr/>
        <p:txBody>
          <a:bodyPr/>
          <a:lstStyle/>
          <a:p>
            <a:pPr eaLnBrk="1" fontAlgn="auto" hangingPunct="1">
              <a:spcAft>
                <a:spcPts val="0"/>
              </a:spcAft>
              <a:defRPr/>
            </a:pPr>
            <a:r>
              <a:rPr lang="en-US" dirty="0" smtClean="0"/>
              <a:t>Friable Asbestos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670557F80C294C8E633EF628B32CDA" ma:contentTypeVersion="3" ma:contentTypeDescription="Create a new document." ma:contentTypeScope="" ma:versionID="86606f5fae58b901539354d16eacefa7">
  <xsd:schema xmlns:xsd="http://www.w3.org/2001/XMLSchema" xmlns:xs="http://www.w3.org/2001/XMLSchema" xmlns:p="http://schemas.microsoft.com/office/2006/metadata/properties" xmlns:ns1="http://schemas.microsoft.com/sharepoint/v3" targetNamespace="http://schemas.microsoft.com/office/2006/metadata/properties" ma:root="true" ma:fieldsID="d35f45726f6eff039056ebf072177a0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internalName="PublishingStartDate">
      <xsd:simpleType>
        <xsd:restriction base="dms:Unknown"/>
      </xsd:simpleType>
    </xsd:element>
    <xsd:element name="PublishingExpirationDate" ma:index="5"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3B7895B-5CDC-4708-B157-5B42CB096854}"/>
</file>

<file path=customXml/itemProps2.xml><?xml version="1.0" encoding="utf-8"?>
<ds:datastoreItem xmlns:ds="http://schemas.openxmlformats.org/officeDocument/2006/customXml" ds:itemID="{F6198873-4E90-461A-A84C-4C217C825231}"/>
</file>

<file path=customXml/itemProps3.xml><?xml version="1.0" encoding="utf-8"?>
<ds:datastoreItem xmlns:ds="http://schemas.openxmlformats.org/officeDocument/2006/customXml" ds:itemID="{BEAF2739-B57D-4B17-8695-04E1491F28E6}"/>
</file>

<file path=docProps/app.xml><?xml version="1.0" encoding="utf-8"?>
<Properties xmlns="http://schemas.openxmlformats.org/officeDocument/2006/extended-properties" xmlns:vt="http://schemas.openxmlformats.org/officeDocument/2006/docPropsVTypes">
  <Template>Concourse</Template>
  <TotalTime>1533</TotalTime>
  <Words>1101</Words>
  <Application>Microsoft Office PowerPoint</Application>
  <PresentationFormat>On-screen Show (4:3)</PresentationFormat>
  <Paragraphs>129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Concourse</vt:lpstr>
      <vt:lpstr>Illinois EPA</vt:lpstr>
      <vt:lpstr>Bureau Of Air</vt:lpstr>
      <vt:lpstr>NESHAP</vt:lpstr>
      <vt:lpstr>NESHAP</vt:lpstr>
      <vt:lpstr>Regulated Facility</vt:lpstr>
      <vt:lpstr>Regulated Facilities (Cont.)</vt:lpstr>
      <vt:lpstr>Residential Facility</vt:lpstr>
      <vt:lpstr>Friable Material</vt:lpstr>
      <vt:lpstr>Friable Asbestos</vt:lpstr>
      <vt:lpstr>Friable Asbestos</vt:lpstr>
      <vt:lpstr>Friable Thermal Insulation</vt:lpstr>
      <vt:lpstr>Category I non-friable</vt:lpstr>
      <vt:lpstr>Category II Non Friable</vt:lpstr>
      <vt:lpstr>Floor Tile issues</vt:lpstr>
      <vt:lpstr>Floor Tile</vt:lpstr>
      <vt:lpstr>Floor Tile in Poor Condition</vt:lpstr>
      <vt:lpstr>In Poor Condition</vt:lpstr>
      <vt:lpstr>Regulated Floor Tile</vt:lpstr>
      <vt:lpstr>Friable Floor Tile</vt:lpstr>
      <vt:lpstr>Category II Non-Friable</vt:lpstr>
      <vt:lpstr>Category II Non-Friable</vt:lpstr>
      <vt:lpstr>Regulated Category II Non-Friable</vt:lpstr>
      <vt:lpstr>Demolition</vt:lpstr>
      <vt:lpstr>Renovation</vt:lpstr>
      <vt:lpstr>DEMOLITIONS </vt:lpstr>
      <vt:lpstr>Demolition (Cont.)</vt:lpstr>
      <vt:lpstr>Renovations of Regulated Facilities</vt:lpstr>
      <vt:lpstr>Renovation Cont.</vt:lpstr>
      <vt:lpstr>Renovations Cont.</vt:lpstr>
      <vt:lpstr>Fire Safety Training &amp; Open Burning </vt:lpstr>
      <vt:lpstr>Illegal Open Burning</vt:lpstr>
      <vt:lpstr>Open Burning</vt:lpstr>
      <vt:lpstr>Open Burning OF Demolition Debris</vt:lpstr>
      <vt:lpstr>Other Asbestos Regulations</vt:lpstr>
      <vt:lpstr>OSHA</vt:lpstr>
      <vt:lpstr>IDPH</vt:lpstr>
      <vt:lpstr>IDPH Questions?</vt:lpstr>
      <vt:lpstr>Illegal/Criminal Removal of Asbestos/Open Dumping</vt:lpstr>
      <vt:lpstr>Criminal Continued</vt:lpstr>
      <vt:lpstr>Improper Asbestos Removal</vt:lpstr>
      <vt:lpstr>Improper Asbestos Removal</vt:lpstr>
      <vt:lpstr>Open Dumping of Asbestos</vt:lpstr>
      <vt:lpstr>Open Dumping of Asbestos Pipe</vt:lpstr>
      <vt:lpstr>PowerPoint Presentation</vt:lpstr>
      <vt:lpstr>PowerPoint Presentation</vt:lpstr>
      <vt:lpstr>PowerPoint Presentation</vt:lpstr>
      <vt:lpstr>For Additional Information </vt:lpstr>
      <vt:lpstr>PowerPoint Presentation</vt:lpstr>
      <vt:lpstr>PowerPoint Presentation</vt:lpstr>
    </vt:vector>
  </TitlesOfParts>
  <Company>State of Illinois 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EPA</dc:title>
  <dc:creator>epa2471</dc:creator>
  <cp:lastModifiedBy>Doggett, Brooke</cp:lastModifiedBy>
  <cp:revision>243</cp:revision>
  <dcterms:created xsi:type="dcterms:W3CDTF">2006-08-14T14:12:13Z</dcterms:created>
  <dcterms:modified xsi:type="dcterms:W3CDTF">2013-01-29T19:37:52Z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0x0101003F670557F80C294C8E633EF628B32CDA</vt:lpwstr>
  </property>
</Properties>
</file>