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1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50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476" r:id="rId2"/>
    <p:sldId id="477" r:id="rId3"/>
    <p:sldId id="258" r:id="rId4"/>
    <p:sldId id="259" r:id="rId5"/>
    <p:sldId id="260" r:id="rId6"/>
    <p:sldId id="261" r:id="rId7"/>
    <p:sldId id="443" r:id="rId8"/>
    <p:sldId id="369" r:id="rId9"/>
    <p:sldId id="370" r:id="rId10"/>
    <p:sldId id="371" r:id="rId11"/>
    <p:sldId id="372" r:id="rId12"/>
    <p:sldId id="375" r:id="rId13"/>
    <p:sldId id="376" r:id="rId14"/>
    <p:sldId id="377" r:id="rId15"/>
    <p:sldId id="378" r:id="rId16"/>
    <p:sldId id="379" r:id="rId17"/>
    <p:sldId id="407" r:id="rId18"/>
    <p:sldId id="445" r:id="rId19"/>
    <p:sldId id="410" r:id="rId20"/>
    <p:sldId id="413" r:id="rId21"/>
    <p:sldId id="262" r:id="rId22"/>
    <p:sldId id="442" r:id="rId23"/>
    <p:sldId id="437" r:id="rId24"/>
    <p:sldId id="446" r:id="rId25"/>
    <p:sldId id="419" r:id="rId26"/>
    <p:sldId id="448" r:id="rId27"/>
    <p:sldId id="474" r:id="rId28"/>
    <p:sldId id="420" r:id="rId29"/>
    <p:sldId id="421" r:id="rId30"/>
    <p:sldId id="475" r:id="rId31"/>
    <p:sldId id="449" r:id="rId32"/>
    <p:sldId id="440" r:id="rId33"/>
    <p:sldId id="441" r:id="rId34"/>
    <p:sldId id="422" r:id="rId35"/>
    <p:sldId id="415" r:id="rId36"/>
    <p:sldId id="433" r:id="rId37"/>
    <p:sldId id="416" r:id="rId38"/>
    <p:sldId id="432" r:id="rId39"/>
    <p:sldId id="431" r:id="rId40"/>
    <p:sldId id="424" r:id="rId41"/>
    <p:sldId id="425" r:id="rId42"/>
    <p:sldId id="434" r:id="rId43"/>
    <p:sldId id="435" r:id="rId44"/>
    <p:sldId id="436" r:id="rId45"/>
    <p:sldId id="439" r:id="rId46"/>
    <p:sldId id="465" r:id="rId47"/>
    <p:sldId id="470" r:id="rId48"/>
    <p:sldId id="464" r:id="rId49"/>
    <p:sldId id="471" r:id="rId50"/>
    <p:sldId id="469" r:id="rId51"/>
    <p:sldId id="472" r:id="rId52"/>
    <p:sldId id="473" r:id="rId53"/>
    <p:sldId id="466" r:id="rId54"/>
    <p:sldId id="454" r:id="rId55"/>
    <p:sldId id="455" r:id="rId56"/>
    <p:sldId id="456" r:id="rId57"/>
    <p:sldId id="457" r:id="rId58"/>
    <p:sldId id="458" r:id="rId59"/>
    <p:sldId id="459" r:id="rId60"/>
    <p:sldId id="460" r:id="rId61"/>
    <p:sldId id="461" r:id="rId62"/>
    <p:sldId id="462" r:id="rId63"/>
    <p:sldId id="450" r:id="rId64"/>
    <p:sldId id="438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24" autoAdjust="0"/>
    <p:restoredTop sz="94660"/>
  </p:normalViewPr>
  <p:slideViewPr>
    <p:cSldViewPr>
      <p:cViewPr varScale="1">
        <p:scale>
          <a:sx n="74" d="100"/>
          <a:sy n="74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customXml" Target="../customXml/item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F9AC1FB-AD59-4381-B782-70D94B14AD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143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156A95A-B9A3-4E02-968B-4FF12100D03D}" type="datetimeFigureOut">
              <a:rPr lang="en-US"/>
              <a:pPr>
                <a:defRPr/>
              </a:pPr>
              <a:t>2/1/2013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471A66C-6FBB-4624-B7CD-A7E14669F9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064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2555B-580A-409D-BB17-7E05423B2A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D493E-C0F8-49BF-89A3-AF766C2917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19DF0-ADF3-4B3D-876D-8FD682852A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B1E25-5F01-4B63-8384-2BC12C9885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ED851-1A6D-459B-AB2B-608A1FD802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F743F-4E99-401A-AFFE-FA6BF13F60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6F1D3-E5C4-48B3-8C24-388C27A09E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2C2FC-16F3-4341-93FE-09A824FBDC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704BB-B271-4D2E-B7C8-3F0CBEDFCC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CD1F8-BDB0-4D04-B242-F209A0BADD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4ECEA-2D8E-4204-9717-B31F6E302C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A3A20A3B-1321-44CE-BEC1-D4EE96984D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.state.il.us/land/ccdd/uncontaminated-soil-fill-operations-list.pdf" TargetMode="External"/><Relationship Id="rId2" Type="http://schemas.openxmlformats.org/officeDocument/2006/relationships/hyperlink" Target="http://epadata.epa.state.il.us/land/ccdd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pa.state.il.us/land/ccdd/new-max-allowable-concentrations-table.pdf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/>
          <a:lstStyle/>
          <a:p>
            <a:r>
              <a:rPr lang="en-US" dirty="0" smtClean="0"/>
              <a:t>Illinois Department of Commerce &amp; Economic Opportunity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Small Business Environmental Assistance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2013</a:t>
            </a:r>
          </a:p>
          <a:p>
            <a:pPr marL="0" indent="0" algn="ctr">
              <a:buNone/>
            </a:pPr>
            <a:r>
              <a:rPr lang="en-US" dirty="0" smtClean="0"/>
              <a:t>ENVIRONMENTAL WORKSHOPS</a:t>
            </a:r>
          </a:p>
        </p:txBody>
      </p:sp>
    </p:spTree>
    <p:extLst>
      <p:ext uri="{BB962C8B-B14F-4D97-AF65-F5344CB8AC3E}">
        <p14:creationId xmlns:p14="http://schemas.microsoft.com/office/powerpoint/2010/main" val="655739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CCDD  =  a subset of GCDD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000" b="1" dirty="0" smtClean="0"/>
              <a:t>BUT…..CCDD is not waste if:</a:t>
            </a:r>
          </a:p>
          <a:p>
            <a:pPr eaLnBrk="1" hangingPunct="1">
              <a:buFontTx/>
              <a:buNone/>
            </a:pPr>
            <a:r>
              <a:rPr lang="en-US" sz="2000" b="1" dirty="0" smtClean="0"/>
              <a:t>	i.  	Used as fill below grade</a:t>
            </a:r>
          </a:p>
          <a:p>
            <a:pPr eaLnBrk="1" hangingPunct="1">
              <a:buFontTx/>
              <a:buNone/>
            </a:pPr>
            <a:r>
              <a:rPr lang="en-US" sz="2000" b="1" dirty="0" smtClean="0"/>
              <a:t>		(no higher than the highest point of elevation existing prior 	to the filling immediately adjacent to the fill area)</a:t>
            </a:r>
          </a:p>
          <a:p>
            <a:pPr eaLnBrk="1" hangingPunct="1">
              <a:buFontTx/>
              <a:buNone/>
            </a:pPr>
            <a:r>
              <a:rPr lang="en-US" sz="2000" b="1" dirty="0" smtClean="0"/>
              <a:t>	ii.	Separated and processed and returned to the                      	economic mainstream</a:t>
            </a:r>
          </a:p>
          <a:p>
            <a:pPr eaLnBrk="1" hangingPunct="1">
              <a:buFontTx/>
              <a:buNone/>
            </a:pPr>
            <a:r>
              <a:rPr lang="en-US" sz="2000" b="1" dirty="0" smtClean="0"/>
              <a:t>	iii.	Broken concrete w/out exposed rebar used for erosion 	control</a:t>
            </a:r>
          </a:p>
          <a:p>
            <a:pPr eaLnBrk="1" hangingPunct="1">
              <a:buFontTx/>
              <a:buNone/>
            </a:pPr>
            <a:r>
              <a:rPr lang="en-US" sz="2000" b="1" dirty="0" smtClean="0"/>
              <a:t>	iv.	Generated on site and used to build a functional 	structure &lt; 20  	ft. tall</a:t>
            </a:r>
          </a:p>
          <a:p>
            <a:pPr eaLnBrk="1" hangingPunct="1">
              <a:buFontTx/>
              <a:buNone/>
            </a:pPr>
            <a:endParaRPr lang="en-US" sz="2000" b="1" dirty="0" smtClean="0"/>
          </a:p>
          <a:p>
            <a:pPr eaLnBrk="1" hangingPunct="1">
              <a:buFontTx/>
              <a:buNone/>
            </a:pPr>
            <a:r>
              <a:rPr lang="en-US" sz="2000" b="1" dirty="0" smtClean="0"/>
              <a:t>Sec. 3.160(b) [1989;1997;2005]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inoder 9-30-02 #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14340" name="Picture 4" descr="concrete with rebar #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76800" y="-3657600"/>
            <a:ext cx="18897600" cy="141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15364" name="Picture 4" descr="1190655063~02082002-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CCDD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Section 3.160 of the Act</a:t>
            </a:r>
          </a:p>
          <a:p>
            <a:pPr lvl="2" eaLnBrk="1" hangingPunct="1">
              <a:buFontTx/>
              <a:buNone/>
            </a:pPr>
            <a:r>
              <a:rPr lang="en-US" dirty="0" smtClean="0"/>
              <a:t>(2005 &amp; 2007 amendments)</a:t>
            </a:r>
          </a:p>
          <a:p>
            <a:pPr eaLnBrk="1" hangingPunct="1"/>
            <a:r>
              <a:rPr lang="en-US" dirty="0" smtClean="0"/>
              <a:t>Uncontaminated concrete with protruding rebar  and reclaimed asphalt pavement is not “waste” if separated or processed and returned to the economic mainstream within 4 years</a:t>
            </a:r>
          </a:p>
          <a:p>
            <a:pPr eaLnBrk="1" hangingPunct="1"/>
            <a:r>
              <a:rPr lang="en-US" dirty="0" smtClean="0"/>
              <a:t>25% removed each 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17412" name="Picture 4" descr="Concrete pile proir to recycling #2 1-2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18436" name="Picture 4" descr="Concrete pile after recycling #2 1-2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637588" cy="1431925"/>
          </a:xfrm>
        </p:spPr>
        <p:txBody>
          <a:bodyPr/>
          <a:lstStyle/>
          <a:p>
            <a:pPr eaLnBrk="1" hangingPunct="1"/>
            <a:r>
              <a:rPr lang="en-US" dirty="0" smtClean="0"/>
              <a:t>Illinois Environmental Protection Agency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Illinois EPA is authorized to conduct inspections at construction and demolition sites pursuant to the Illinois Environmental Protection 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EPAUSER\My Documents\My Pictures\Africa - Male L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8763000" y="228600"/>
            <a:ext cx="5105400" cy="74613"/>
          </a:xfrm>
        </p:spPr>
        <p:txBody>
          <a:bodyPr/>
          <a:lstStyle/>
          <a:p>
            <a:pPr eaLnBrk="1" hangingPunct="1"/>
            <a:endParaRPr lang="en-US" sz="4000" dirty="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4000" dirty="0" smtClean="0"/>
              <a:t>MANAGEMENT OF GENERAL C&amp;D DEBRIS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317500" y="0"/>
            <a:ext cx="8674100" cy="52388"/>
          </a:xfrm>
        </p:spPr>
        <p:txBody>
          <a:bodyPr/>
          <a:lstStyle/>
          <a:p>
            <a:pPr eaLnBrk="1" hangingPunct="1"/>
            <a:endParaRPr lang="en-US" sz="40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sz="2800" dirty="0" smtClean="0"/>
          </a:p>
          <a:p>
            <a:pPr algn="ctr" eaLnBrk="1" hangingPunct="1">
              <a:buFontTx/>
              <a:buNone/>
            </a:pPr>
            <a:endParaRPr lang="en-US" sz="2800" dirty="0" smtClean="0"/>
          </a:p>
          <a:p>
            <a:pPr algn="ctr" eaLnBrk="1" hangingPunct="1">
              <a:buFontTx/>
              <a:buNone/>
            </a:pPr>
            <a:endParaRPr lang="en-US" sz="2800" dirty="0" smtClean="0"/>
          </a:p>
          <a:p>
            <a:pPr algn="ctr" eaLnBrk="1" hangingPunct="1">
              <a:buFontTx/>
              <a:buNone/>
            </a:pPr>
            <a:r>
              <a:rPr lang="en-US" sz="4800" dirty="0" smtClean="0"/>
              <a:t>MANAGEMENT OF CONSTRUCTION WASTE</a:t>
            </a:r>
          </a:p>
          <a:p>
            <a:pPr algn="ctr" eaLnBrk="1" hangingPunct="1">
              <a:buFontTx/>
              <a:buNone/>
            </a:pPr>
            <a:endParaRPr lang="en-US" sz="6000" dirty="0" smtClean="0"/>
          </a:p>
        </p:txBody>
      </p:sp>
    </p:spTree>
    <p:extLst>
      <p:ext uri="{BB962C8B-B14F-4D97-AF65-F5344CB8AC3E}">
        <p14:creationId xmlns:p14="http://schemas.microsoft.com/office/powerpoint/2010/main" val="273642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8991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417513"/>
            <a:ext cx="8637588" cy="10668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ILLINOIS ENVIRONMENTAL PROTECTION ACT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Prohibitions of the “Act”</a:t>
            </a:r>
          </a:p>
          <a:p>
            <a:pPr lvl="1" eaLnBrk="1" hangingPunct="1"/>
            <a:endParaRPr lang="en-US" sz="3200" dirty="0" smtClean="0"/>
          </a:p>
          <a:p>
            <a:pPr lvl="1" eaLnBrk="1" hangingPunct="1"/>
            <a:r>
              <a:rPr lang="en-US" sz="3200" dirty="0" smtClean="0"/>
              <a:t>NO open dumping of C&amp;D waste</a:t>
            </a:r>
          </a:p>
          <a:p>
            <a:pPr lvl="1" eaLnBrk="1" hangingPunct="1"/>
            <a:endParaRPr lang="en-US" sz="3200" dirty="0" smtClean="0"/>
          </a:p>
          <a:p>
            <a:pPr lvl="1" eaLnBrk="1" hangingPunct="1"/>
            <a:r>
              <a:rPr lang="en-US" sz="3200" dirty="0" smtClean="0"/>
              <a:t>NO open burning of C&amp;D waste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209550"/>
            <a:ext cx="8582025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1198215023~090700-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3175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Fi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0"/>
            <a:ext cx="9169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7892" name="Picture 4" descr="Open durned C&amp;D at a constructions s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258095001~10272009-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Open  hole for illegal disposal #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05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/>
          <a:lstStyle/>
          <a:p>
            <a:pPr eaLnBrk="1" hangingPunct="1"/>
            <a:r>
              <a:rPr lang="en-US" dirty="0" smtClean="0"/>
              <a:t>MANAGEMENT OF GENERAL C&amp;D DEBRIS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hierarchy</a:t>
            </a:r>
          </a:p>
          <a:p>
            <a:pPr lvl="1" eaLnBrk="1" hangingPunct="1"/>
            <a:r>
              <a:rPr lang="en-US" sz="4000" dirty="0" smtClean="0"/>
              <a:t>REDUCE</a:t>
            </a:r>
          </a:p>
          <a:p>
            <a:pPr lvl="1" eaLnBrk="1" hangingPunct="1"/>
            <a:r>
              <a:rPr lang="en-US" sz="4000" dirty="0" smtClean="0"/>
              <a:t>REUSE</a:t>
            </a:r>
          </a:p>
          <a:p>
            <a:pPr lvl="1" eaLnBrk="1" hangingPunct="1"/>
            <a:r>
              <a:rPr lang="en-US" sz="4000" dirty="0" smtClean="0"/>
              <a:t>RECYCLE</a:t>
            </a:r>
          </a:p>
          <a:p>
            <a:pPr lvl="1" eaLnBrk="1" hangingPunct="1"/>
            <a:r>
              <a:rPr lang="en-US" sz="4000" dirty="0" smtClean="0"/>
              <a:t>LANDFILL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MANAGEMENT OF GENERAL C&amp;D DEBRIS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Landfill</a:t>
            </a:r>
          </a:p>
          <a:p>
            <a:pPr eaLnBrk="1" hangingPunct="1"/>
            <a:r>
              <a:rPr lang="en-US" dirty="0" smtClean="0"/>
              <a:t>Transfer Station</a:t>
            </a:r>
          </a:p>
          <a:p>
            <a:pPr eaLnBrk="1" hangingPunct="1"/>
            <a:r>
              <a:rPr lang="en-US" dirty="0" smtClean="0"/>
              <a:t>C&amp;D Transfer, Storage or Treatment Facility (operated pursuant to 22.38 of the </a:t>
            </a:r>
            <a:r>
              <a:rPr lang="en-US" smtClean="0"/>
              <a:t>Act</a:t>
            </a:r>
            <a:r>
              <a:rPr lang="en-US" smtClean="0"/>
              <a:t>)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8637588" cy="1484313"/>
          </a:xfrm>
        </p:spPr>
        <p:txBody>
          <a:bodyPr/>
          <a:lstStyle/>
          <a:p>
            <a:pPr eaLnBrk="1" hangingPunct="1"/>
            <a:r>
              <a:rPr lang="en-US" dirty="0" smtClean="0"/>
              <a:t>Illinois Environmental Protection Agency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438400"/>
            <a:ext cx="8229600" cy="38401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b="1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b="1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latin typeface="Times New Roman" pitchFamily="18" charset="0"/>
              </a:rPr>
              <a:t>PAUL PURSEGLOVE – Manager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latin typeface="Times New Roman" pitchFamily="18" charset="0"/>
              </a:rPr>
              <a:t>Field Operation Section 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latin typeface="Times New Roman" pitchFamily="18" charset="0"/>
              </a:rPr>
              <a:t>Bureau of Land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</a:rPr>
              <a:t>217/524-5597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</a:rPr>
              <a:t>paul.purseglove@illinois.gov</a:t>
            </a:r>
          </a:p>
          <a:p>
            <a:pPr eaLnBrk="1" hangingPunct="1">
              <a:lnSpc>
                <a:spcPct val="90000"/>
              </a:lnSpc>
            </a:pPr>
            <a:endParaRPr lang="en-US" sz="4000" dirty="0" smtClean="0"/>
          </a:p>
          <a:p>
            <a:pPr eaLnBrk="1" hangingPunct="1">
              <a:lnSpc>
                <a:spcPct val="90000"/>
              </a:lnSpc>
            </a:pPr>
            <a:endParaRPr lang="en-US" sz="4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3796" name="Picture 4" descr="Dumpster at a construction s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605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991600" cy="672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209550"/>
            <a:ext cx="8582025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Agusta wast being open bur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MANAGEMENT OF GENERAL C&amp;D DEBRIS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Transfer, Storage, Treatment facilities for C&amp;D </a:t>
            </a:r>
          </a:p>
          <a:p>
            <a:pPr eaLnBrk="1" hangingPunct="1"/>
            <a:r>
              <a:rPr lang="en-US" sz="2800" dirty="0" smtClean="0"/>
              <a:t>Section 22.38 of the Act</a:t>
            </a:r>
          </a:p>
          <a:p>
            <a:pPr eaLnBrk="1" hangingPunct="1"/>
            <a:r>
              <a:rPr lang="en-US" sz="2800" dirty="0" smtClean="0"/>
              <a:t>Notify Illinois EPA 30 days prior to operation</a:t>
            </a:r>
          </a:p>
          <a:p>
            <a:pPr eaLnBrk="1" hangingPunct="1"/>
            <a:r>
              <a:rPr lang="en-US" sz="2800" dirty="0" smtClean="0"/>
              <a:t>60 sites have Notified</a:t>
            </a:r>
          </a:p>
          <a:p>
            <a:pPr eaLnBrk="1" hangingPunct="1"/>
            <a:r>
              <a:rPr lang="en-US" sz="2800" dirty="0" smtClean="0"/>
              <a:t>Sort  material within 48 hours </a:t>
            </a:r>
          </a:p>
          <a:p>
            <a:pPr eaLnBrk="1" hangingPunct="1"/>
            <a:r>
              <a:rPr lang="en-US" sz="2800" dirty="0" smtClean="0"/>
              <a:t>Non-recyclables disposed within 72 hours</a:t>
            </a:r>
          </a:p>
          <a:p>
            <a:pPr eaLnBrk="1" hangingPunct="1"/>
            <a:r>
              <a:rPr lang="en-US" sz="2800" dirty="0" smtClean="0"/>
              <a:t>Limit non-recyclables to 25%</a:t>
            </a:r>
          </a:p>
          <a:p>
            <a:pPr eaLnBrk="1" hangingPunct="1"/>
            <a:r>
              <a:rPr lang="en-US" sz="2800" dirty="0" smtClean="0"/>
              <a:t>Move off site putrescible or combustibles within 45 days</a:t>
            </a:r>
          </a:p>
          <a:p>
            <a:pPr eaLnBrk="1" hangingPunct="1"/>
            <a:r>
              <a:rPr lang="en-US" sz="2800" dirty="0" smtClean="0"/>
              <a:t>Move off site non-putrescibles in 6 months</a:t>
            </a:r>
          </a:p>
          <a:p>
            <a:pPr eaLnBrk="1" hangingPunct="1">
              <a:buFontTx/>
              <a:buNone/>
            </a:pPr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2238_si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-228600"/>
            <a:ext cx="77724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BL's load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MBL's picking line #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81600" y="-3886200"/>
            <a:ext cx="19507200" cy="146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49156" name="Picture 4" descr="MBL clean wo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3"/>
            <a:ext cx="8945563" cy="670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C&amp;D Rec Inc shred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3"/>
            <a:ext cx="8945563" cy="670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0" y="-1219200"/>
            <a:ext cx="7086600" cy="152400"/>
          </a:xfrm>
        </p:spPr>
        <p:txBody>
          <a:bodyPr/>
          <a:lstStyle/>
          <a:p>
            <a:pPr eaLnBrk="1" hangingPunct="1"/>
            <a:endParaRPr lang="en-US" sz="4000" i="1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1054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0099"/>
                </a:solidFill>
              </a:rPr>
              <a:t>Illinois EPA’s </a:t>
            </a:r>
            <a:br>
              <a:rPr lang="en-US" b="1" dirty="0" smtClean="0">
                <a:solidFill>
                  <a:srgbClr val="000099"/>
                </a:solidFill>
              </a:rPr>
            </a:br>
            <a:r>
              <a:rPr lang="en-US" b="1" dirty="0" smtClean="0">
                <a:solidFill>
                  <a:srgbClr val="000099"/>
                </a:solidFill>
              </a:rPr>
              <a:t>Bureau of Land -- Goal Statement</a:t>
            </a:r>
          </a:p>
          <a:p>
            <a:pPr eaLnBrk="1" hangingPunct="1">
              <a:buFontTx/>
              <a:buNone/>
            </a:pPr>
            <a:endParaRPr lang="en-US" b="1" dirty="0" smtClean="0">
              <a:solidFill>
                <a:srgbClr val="000099"/>
              </a:solidFill>
            </a:endParaRPr>
          </a:p>
          <a:p>
            <a:pPr eaLnBrk="1" hangingPunct="1"/>
            <a:r>
              <a:rPr lang="en-US" b="1" dirty="0" smtClean="0">
                <a:solidFill>
                  <a:srgbClr val="000099"/>
                </a:solidFill>
              </a:rPr>
              <a:t>Protection and restoration of land and groundwater resources in the State of Illinois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&amp;D Rec Inc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3"/>
            <a:ext cx="8945563" cy="670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&amp;D Rec Inc sorted wo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3"/>
            <a:ext cx="8945563" cy="670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Midwest processed shing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3"/>
            <a:ext cx="8945563" cy="670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Midwest processed dryw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3"/>
            <a:ext cx="8945563" cy="670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MANAGEMENT OF GENERAL C&amp;D DEBRIS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Recycling Center</a:t>
            </a:r>
          </a:p>
          <a:p>
            <a:pPr eaLnBrk="1" hangingPunct="1"/>
            <a:r>
              <a:rPr lang="en-US" sz="2800" dirty="0" smtClean="0"/>
              <a:t>Defined at Section 3.375 of the Act</a:t>
            </a:r>
          </a:p>
          <a:p>
            <a:pPr eaLnBrk="1" hangingPunct="1"/>
            <a:r>
              <a:rPr lang="en-US" sz="2800" dirty="0" smtClean="0"/>
              <a:t>Facility accepts only segregated, non-special, homogeneous loads</a:t>
            </a:r>
          </a:p>
          <a:p>
            <a:pPr eaLnBrk="1" hangingPunct="1"/>
            <a:r>
              <a:rPr lang="en-US" sz="2800" dirty="0" smtClean="0"/>
              <a:t>i.e. shingles, drywall</a:t>
            </a:r>
          </a:p>
          <a:p>
            <a:pPr eaLnBrk="1" hangingPunct="1"/>
            <a:r>
              <a:rPr lang="en-US" sz="2800" dirty="0" smtClean="0"/>
              <a:t>For subsequent use in the secondary materials market</a:t>
            </a:r>
          </a:p>
          <a:p>
            <a:pPr eaLnBrk="1" hangingPunct="1"/>
            <a:r>
              <a:rPr lang="en-US" sz="2800" dirty="0" smtClean="0"/>
              <a:t>The Agency authorizes these facilities</a:t>
            </a:r>
          </a:p>
          <a:p>
            <a:pPr eaLnBrk="1" hangingPunct="1"/>
            <a:r>
              <a:rPr lang="en-US" sz="2800" dirty="0" smtClean="0"/>
              <a:t>BUD Program (beneficial use determination)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209550"/>
            <a:ext cx="8582025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Management and Disposal of Soils and CCDD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US" dirty="0" smtClean="0"/>
              <a:t>Take to a facility permitted/authorized for disposal</a:t>
            </a:r>
          </a:p>
          <a:p>
            <a:r>
              <a:rPr lang="en-US" dirty="0" smtClean="0"/>
              <a:t>“Certification” required to document the material is uncontaminated</a:t>
            </a:r>
          </a:p>
          <a:p>
            <a:r>
              <a:rPr lang="en-US" dirty="0" smtClean="0"/>
              <a:t>Lab testing or generator knowledge is required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497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Section 22.51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 person shall use CCDD as fill in a </a:t>
            </a:r>
            <a:r>
              <a:rPr lang="en-US" b="1" dirty="0" smtClean="0"/>
              <a:t>quarry, mine or other excavation</a:t>
            </a:r>
            <a:r>
              <a:rPr lang="en-US" dirty="0" smtClean="0"/>
              <a:t> unless they have a permit from Illinois EPA</a:t>
            </a:r>
          </a:p>
          <a:p>
            <a:pPr eaLnBrk="1" hangingPunct="1"/>
            <a:r>
              <a:rPr lang="en-US" dirty="0" smtClean="0"/>
              <a:t>The Illinois Pollution Control Board adopted its Part 1100 regulations that established a permit program</a:t>
            </a:r>
          </a:p>
        </p:txBody>
      </p:sp>
    </p:spTree>
    <p:extLst>
      <p:ext uri="{BB962C8B-B14F-4D97-AF65-F5344CB8AC3E}">
        <p14:creationId xmlns:p14="http://schemas.microsoft.com/office/powerpoint/2010/main" val="7806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CCDD and Uncontaminated Soil Fill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dirty="0">
                <a:hlinkClick r:id="rId2"/>
              </a:rPr>
              <a:t>CCDD fill sites currently permitted by Illinois EPA</a:t>
            </a:r>
            <a:r>
              <a:rPr lang="en-US" dirty="0"/>
              <a:t> </a:t>
            </a:r>
            <a:r>
              <a:rPr lang="en-US" dirty="0" smtClean="0"/>
              <a:t>– 68 sites</a:t>
            </a:r>
          </a:p>
          <a:p>
            <a:pPr marL="0" indent="0">
              <a:buNone/>
            </a:pPr>
            <a:r>
              <a:rPr lang="en-US" dirty="0"/>
              <a:t>    http://epadata.epa.state.il.us/land/ccdd/</a:t>
            </a:r>
            <a:br>
              <a:rPr lang="en-US" dirty="0"/>
            </a:br>
            <a:endParaRPr lang="en-US" dirty="0" smtClean="0"/>
          </a:p>
          <a:p>
            <a:r>
              <a:rPr lang="en-US" dirty="0">
                <a:hlinkClick r:id="rId3" action="ppaction://hlinkfile"/>
              </a:rPr>
              <a:t>Uncontaminated Soil Fill Operations (USFOs) currently registered with Illinois </a:t>
            </a:r>
            <a:r>
              <a:rPr lang="en-US" dirty="0" smtClean="0">
                <a:hlinkClick r:id="rId3" action="ppaction://hlinkfile"/>
              </a:rPr>
              <a:t>EPA</a:t>
            </a:r>
            <a:r>
              <a:rPr lang="en-US" dirty="0" smtClean="0"/>
              <a:t>  - 15 sites   </a:t>
            </a:r>
            <a:r>
              <a:rPr lang="en-US" dirty="0"/>
              <a:t>http://www.epa.state.il.us/land/ccdd/uncontaminated-soil-fill-operations-list.pdf</a:t>
            </a:r>
          </a:p>
        </p:txBody>
      </p:sp>
    </p:spTree>
    <p:extLst>
      <p:ext uri="{BB962C8B-B14F-4D97-AF65-F5344CB8AC3E}">
        <p14:creationId xmlns:p14="http://schemas.microsoft.com/office/powerpoint/2010/main" val="41520924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:\C&amp;D\CCDD\Permitted CCDD sites 1-7-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-228600"/>
            <a:ext cx="6005513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536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457200" y="228600"/>
            <a:ext cx="8229600" cy="76200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000099"/>
                </a:solidFill>
              </a:rPr>
              <a:t>The Mission of the Bureau of Land</a:t>
            </a:r>
            <a:r>
              <a:rPr lang="en-US" b="1" dirty="0" smtClean="0">
                <a:solidFill>
                  <a:srgbClr val="000099"/>
                </a:solidFill>
              </a:rPr>
              <a:t/>
            </a:r>
            <a:br>
              <a:rPr lang="en-US" b="1" dirty="0" smtClean="0">
                <a:solidFill>
                  <a:srgbClr val="000099"/>
                </a:solidFill>
              </a:rPr>
            </a:br>
            <a:r>
              <a:rPr lang="en-US" sz="2500" b="1" dirty="0" smtClean="0">
                <a:solidFill>
                  <a:srgbClr val="000099"/>
                </a:solidFill>
              </a:rPr>
              <a:t>  	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000099"/>
                </a:solidFill>
              </a:rPr>
              <a:t>Ensure that hazardous and non-hazardous wastes are managed in an environmentally sound manner;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000099"/>
                </a:solidFill>
              </a:rPr>
              <a:t>Encourage the recycling and recovery of waste materials through suitable incentive/disincentive efforts;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000099"/>
                </a:solidFill>
              </a:rPr>
              <a:t>Provide remedial responses and/or provide oversight to the uncontrolled releases of hazardous and petroleum substances into the environment.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photo of Anna Quarry site 9-2007 #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858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06025" cy="766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00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Einoder08152002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38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70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</p:spPr>
        <p:txBody>
          <a:bodyPr/>
          <a:lstStyle/>
          <a:p>
            <a:r>
              <a:rPr lang="en-US" dirty="0" smtClean="0"/>
              <a:t>Can I send my soil to a CCDD or Soil Disposal site?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www.epa.state.il.us/land/ccdd/new-max-allowable-concentrations-table.pdf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 list of chemicals and the maximum concentration of contaminent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365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ASBESTOS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Renovations and Demolitions</a:t>
            </a:r>
          </a:p>
          <a:p>
            <a:pPr lvl="1"/>
            <a:r>
              <a:rPr lang="en-US" dirty="0"/>
              <a:t>C&amp;D waste containing asbestos is a non-special solid waste</a:t>
            </a:r>
          </a:p>
          <a:p>
            <a:pPr lvl="1"/>
            <a:r>
              <a:rPr lang="en-US" dirty="0"/>
              <a:t>As long as it is managed in accordance with the NESHAPS regulations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ASBESTOS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Transport of Asbestos Waste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visible emissions to the outside air during collection, processing, packaging and transport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Must be wetted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Must be bagged or containerized in a leak tight container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Containers must be labeled with OSHA warning labels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213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3175"/>
            <a:ext cx="9140825" cy="6854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ASBESTOS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C&amp;D waste where asbestos is not removed prior to demolition</a:t>
            </a:r>
          </a:p>
          <a:p>
            <a:pPr lvl="1"/>
            <a:r>
              <a:rPr lang="en-US" dirty="0"/>
              <a:t>Keep wet during loading</a:t>
            </a:r>
          </a:p>
          <a:p>
            <a:pPr lvl="1"/>
            <a:r>
              <a:rPr lang="en-US" dirty="0"/>
              <a:t>Mark vehicle containing asbestos with proper signage</a:t>
            </a:r>
          </a:p>
          <a:p>
            <a:pPr lvl="1"/>
            <a:r>
              <a:rPr lang="en-US" dirty="0"/>
              <a:t>Cover vehicle’s container (i.e., roll-off box)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ASBESTOS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Waste Shipment Records</a:t>
            </a:r>
          </a:p>
          <a:p>
            <a:pPr lvl="1"/>
            <a:r>
              <a:rPr lang="en-US" dirty="0"/>
              <a:t>A Waste Shipment Record must accompany the waste to the landfill</a:t>
            </a:r>
          </a:p>
          <a:p>
            <a:pPr lvl="1"/>
            <a:r>
              <a:rPr lang="en-US" dirty="0"/>
              <a:t>Copies of Waste Shipment Records must be retained by the generator for two (2) years</a:t>
            </a:r>
          </a:p>
          <a:p>
            <a:pPr lvl="1"/>
            <a:r>
              <a:rPr lang="en-US" dirty="0"/>
              <a:t>Waste must be disposed of at a permitted landfill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213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6000" dirty="0" smtClean="0"/>
              <a:t>SAFE </a:t>
            </a:r>
            <a:br>
              <a:rPr lang="en-US" sz="6000" dirty="0" smtClean="0"/>
            </a:br>
            <a:r>
              <a:rPr lang="en-US" sz="6000" dirty="0" smtClean="0"/>
              <a:t>WASTE</a:t>
            </a:r>
            <a:br>
              <a:rPr lang="en-US" sz="6000" dirty="0" smtClean="0"/>
            </a:br>
            <a:r>
              <a:rPr lang="en-US" sz="6000" dirty="0" smtClean="0"/>
              <a:t>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213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BASED PAINT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RESIDENTAL</a:t>
            </a:r>
          </a:p>
          <a:p>
            <a:pPr lvl="1"/>
            <a:r>
              <a:rPr lang="en-US" dirty="0"/>
              <a:t>Homeowner and contractor</a:t>
            </a:r>
          </a:p>
          <a:p>
            <a:pPr lvl="2"/>
            <a:r>
              <a:rPr lang="en-US" sz="2800" b="1" dirty="0"/>
              <a:t>Removed from or left on the substrate</a:t>
            </a:r>
            <a:r>
              <a:rPr lang="en-US" dirty="0"/>
              <a:t>  </a:t>
            </a:r>
          </a:p>
          <a:p>
            <a:pPr lvl="2"/>
            <a:r>
              <a:rPr lang="en-US" sz="2800" b="1" dirty="0"/>
              <a:t>Exempt from the hazardous waste rules</a:t>
            </a:r>
          </a:p>
          <a:p>
            <a:pPr lvl="2"/>
            <a:r>
              <a:rPr lang="en-US" sz="2800" b="1" dirty="0"/>
              <a:t>May be disposed of as general refuse</a:t>
            </a:r>
          </a:p>
          <a:p>
            <a:pPr lvl="2"/>
            <a:r>
              <a:rPr lang="en-US" sz="2800" b="1" dirty="0"/>
              <a:t>Must be sent to a permitted landfill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BASED PAINT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NON-RESIDENTAIL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IF</a:t>
            </a:r>
            <a:r>
              <a:rPr lang="en-US" dirty="0"/>
              <a:t> LBP is removed from the substrate to which it was adhered,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THEN</a:t>
            </a:r>
            <a:r>
              <a:rPr lang="en-US" dirty="0"/>
              <a:t> the LBP waste is a special waste </a:t>
            </a:r>
          </a:p>
          <a:p>
            <a:pPr lvl="1"/>
            <a:r>
              <a:rPr lang="en-US" dirty="0"/>
              <a:t>It may also be a hazardous waste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617538"/>
            <a:ext cx="10356850" cy="747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00200" y="22860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RISKY BEHAVIOR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Einoder 9-30-02 #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State of IL with reg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-914400"/>
            <a:ext cx="6400800" cy="876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382000" cy="1630362"/>
          </a:xfrm>
        </p:spPr>
        <p:txBody>
          <a:bodyPr/>
          <a:lstStyle/>
          <a:p>
            <a:pPr algn="l" eaLnBrk="1" hangingPunct="1"/>
            <a:r>
              <a:rPr lang="en-US" sz="3200" dirty="0" smtClean="0"/>
              <a:t>Waste … discarded material</a:t>
            </a:r>
            <a:br>
              <a:rPr lang="en-US" sz="3200" dirty="0" smtClean="0"/>
            </a:br>
            <a:r>
              <a:rPr lang="en-US" sz="3200" dirty="0" smtClean="0"/>
              <a:t>		Sec 3.53 (1986)</a:t>
            </a:r>
          </a:p>
        </p:txBody>
      </p:sp>
      <p:sp>
        <p:nvSpPr>
          <p:cNvPr id="921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Municipal Waste …. “means garbage, general household and commercial waste, landscape waste….and CONSTRUCTION OR DEMOLITION DEBRIS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	Section 3.290 (1986)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0" y="-914400"/>
            <a:ext cx="8229600" cy="1143000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304800"/>
            <a:ext cx="4038600" cy="5745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General Construction Demolition Debris</a:t>
            </a:r>
          </a:p>
          <a:p>
            <a:pPr algn="ctr" eaLnBrk="1" hangingPunct="1">
              <a:buFontTx/>
              <a:buNone/>
            </a:pPr>
            <a:r>
              <a:rPr lang="en-US" dirty="0" smtClean="0"/>
              <a:t>GCDD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BRICKS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SOIL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ROCKS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RECLAIMED ASPHALT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MASONRY MATERIALS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WOOD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PLASTER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DRYWALL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WALL COVERINGS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GLASS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PLUMBING FICTURES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NON-ASBESTOS INSULATION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SHINGLES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WIRING</a:t>
            </a:r>
          </a:p>
          <a:p>
            <a:pPr eaLnBrk="1" hangingPunct="1">
              <a:buFontTx/>
              <a:buNone/>
            </a:pPr>
            <a:endParaRPr lang="en-US" sz="1600" dirty="0" smtClean="0"/>
          </a:p>
        </p:txBody>
      </p:sp>
      <p:sp>
        <p:nvSpPr>
          <p:cNvPr id="1024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381000"/>
            <a:ext cx="4038600" cy="5745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Clean Construction Demolition Debris</a:t>
            </a:r>
          </a:p>
          <a:p>
            <a:pPr algn="ctr" eaLnBrk="1" hangingPunct="1">
              <a:buFontTx/>
              <a:buNone/>
            </a:pPr>
            <a:r>
              <a:rPr lang="en-US" dirty="0" smtClean="0"/>
              <a:t>CCDD</a:t>
            </a:r>
          </a:p>
          <a:p>
            <a:pPr eaLnBrk="1" hangingPunct="1">
              <a:buFontTx/>
              <a:buNone/>
            </a:pPr>
            <a:r>
              <a:rPr lang="en-US" sz="1600" b="1" u="sng" dirty="0" smtClean="0"/>
              <a:t>UNCONTAMINATED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	BRICKS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	SOIL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	ROCKS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	STONE</a:t>
            </a:r>
          </a:p>
          <a:p>
            <a:pPr eaLnBrk="1" hangingPunct="1">
              <a:buFontTx/>
              <a:buNone/>
            </a:pPr>
            <a:r>
              <a:rPr lang="en-US" sz="1600" dirty="0" smtClean="0"/>
              <a:t>	CONCRETE </a:t>
            </a:r>
            <a:r>
              <a:rPr lang="en-US" sz="1200" dirty="0" smtClean="0"/>
              <a:t>W/OUT PROTRUDING REBAR</a:t>
            </a:r>
          </a:p>
          <a:p>
            <a:pPr eaLnBrk="1" hangingPunct="1">
              <a:buFontTx/>
              <a:buNone/>
            </a:pPr>
            <a:r>
              <a:rPr lang="en-US" sz="1200" dirty="0" smtClean="0"/>
              <a:t>	</a:t>
            </a:r>
            <a:r>
              <a:rPr lang="en-US" sz="1600" dirty="0" smtClean="0"/>
              <a:t>RECLAIMED ASPHALT</a:t>
            </a:r>
            <a:endParaRPr lang="en-US" sz="1200" dirty="0" smtClean="0"/>
          </a:p>
          <a:p>
            <a:pPr eaLnBrk="1" hangingPunct="1">
              <a:buFontTx/>
              <a:buNone/>
            </a:pPr>
            <a:r>
              <a:rPr lang="en-US" sz="1400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670557F80C294C8E633EF628B32CDA" ma:contentTypeVersion="3" ma:contentTypeDescription="Create a new document." ma:contentTypeScope="" ma:versionID="86606f5fae58b901539354d16eacefa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35f45726f6eff039056ebf072177a0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internalName="PublishingStartDate">
      <xsd:simpleType>
        <xsd:restriction base="dms:Unknown"/>
      </xsd:simpleType>
    </xsd:element>
    <xsd:element name="PublishingExpirationDate" ma:index="5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7804D3E-901C-4D22-89CB-6E7516C887D4}"/>
</file>

<file path=customXml/itemProps2.xml><?xml version="1.0" encoding="utf-8"?>
<ds:datastoreItem xmlns:ds="http://schemas.openxmlformats.org/officeDocument/2006/customXml" ds:itemID="{C021275B-E3EE-4366-9B39-FF5BE473411F}"/>
</file>

<file path=customXml/itemProps3.xml><?xml version="1.0" encoding="utf-8"?>
<ds:datastoreItem xmlns:ds="http://schemas.openxmlformats.org/officeDocument/2006/customXml" ds:itemID="{53B5317D-2F20-48D3-A595-3897A9932EE3}"/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678</Words>
  <Application>Microsoft Office PowerPoint</Application>
  <PresentationFormat>On-screen Show (4:3)</PresentationFormat>
  <Paragraphs>154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Default Design</vt:lpstr>
      <vt:lpstr>Illinois Department of Commerce &amp; Economic Opportunity</vt:lpstr>
      <vt:lpstr>PowerPoint Presentation</vt:lpstr>
      <vt:lpstr>Illinois Environmental Protection Agency</vt:lpstr>
      <vt:lpstr>PowerPoint Presentation</vt:lpstr>
      <vt:lpstr>PowerPoint Presentation</vt:lpstr>
      <vt:lpstr>      SAFE  WASTE MANAGEMENT</vt:lpstr>
      <vt:lpstr>PowerPoint Presentation</vt:lpstr>
      <vt:lpstr>Waste … discarded material   Sec 3.53 (1986)</vt:lpstr>
      <vt:lpstr>PowerPoint Presentation</vt:lpstr>
      <vt:lpstr>CCDD  =  a subset of GCDD</vt:lpstr>
      <vt:lpstr>PowerPoint Presentation</vt:lpstr>
      <vt:lpstr>PowerPoint Presentation</vt:lpstr>
      <vt:lpstr>PowerPoint Presentation</vt:lpstr>
      <vt:lpstr>Management of CCDD</vt:lpstr>
      <vt:lpstr>PowerPoint Presentation</vt:lpstr>
      <vt:lpstr>PowerPoint Presentation</vt:lpstr>
      <vt:lpstr>Illinois Environmental Protection Agency</vt:lpstr>
      <vt:lpstr>PowerPoint Presentation</vt:lpstr>
      <vt:lpstr>PowerPoint Presentation</vt:lpstr>
      <vt:lpstr>PowerPoint Presentation</vt:lpstr>
      <vt:lpstr>ILLINOIS ENVIRONMENTAL PROTECTION 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 OF GENERAL C&amp;D DEBRIS</vt:lpstr>
      <vt:lpstr>MANAGEMENT OF GENERAL C&amp;D DEBRIS</vt:lpstr>
      <vt:lpstr>PowerPoint Presentation</vt:lpstr>
      <vt:lpstr>PowerPoint Presentation</vt:lpstr>
      <vt:lpstr>PowerPoint Presentation</vt:lpstr>
      <vt:lpstr>PowerPoint Presentation</vt:lpstr>
      <vt:lpstr>MANAGEMENT OF GENERAL C&amp;D DEBRIS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 OF GENERAL C&amp;D DEBRIS</vt:lpstr>
      <vt:lpstr>PowerPoint Presentation</vt:lpstr>
      <vt:lpstr>Management and Disposal of Soils and CCDD</vt:lpstr>
      <vt:lpstr>Section 22.51</vt:lpstr>
      <vt:lpstr>CCDD and Uncontaminated Soil Fill Operations</vt:lpstr>
      <vt:lpstr>PowerPoint Presentation</vt:lpstr>
      <vt:lpstr>PowerPoint Presentation</vt:lpstr>
      <vt:lpstr>PowerPoint Presentation</vt:lpstr>
      <vt:lpstr>PowerPoint Presentation</vt:lpstr>
      <vt:lpstr>Can I send my soil to a CCDD or Soil Disposal site?</vt:lpstr>
      <vt:lpstr>ASBESTOS</vt:lpstr>
      <vt:lpstr>ASBESTOS</vt:lpstr>
      <vt:lpstr>PowerPoint Presentation</vt:lpstr>
      <vt:lpstr>ASBESTOS</vt:lpstr>
      <vt:lpstr>ASBESTOS</vt:lpstr>
      <vt:lpstr>PowerPoint Presentation</vt:lpstr>
      <vt:lpstr>PowerPoint Presentation</vt:lpstr>
      <vt:lpstr>LEAD BASED PAINT</vt:lpstr>
      <vt:lpstr>LEAD BASED PAINT</vt:lpstr>
      <vt:lpstr>PowerPoint Presentation</vt:lpstr>
      <vt:lpstr>PowerPoint Presentation</vt:lpstr>
    </vt:vector>
  </TitlesOfParts>
  <Company>State of Illinois E.P.A.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Illinois Environmental Protection Agency</dc:title>
  <dc:creator>Purseglove, Paul</dc:creator>
  <cp:lastModifiedBy>Purseglove, Paul</cp:lastModifiedBy>
  <cp:revision>64</cp:revision>
  <dcterms:created xsi:type="dcterms:W3CDTF">2006-12-18T19:15:58Z</dcterms:created>
  <dcterms:modified xsi:type="dcterms:W3CDTF">2013-02-01T19:53:48Z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0x0101003F670557F80C294C8E633EF628B32CDA</vt:lpwstr>
  </property>
</Properties>
</file>